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309" r:id="rId2"/>
    <p:sldId id="359" r:id="rId3"/>
    <p:sldId id="459" r:id="rId4"/>
    <p:sldId id="361" r:id="rId5"/>
    <p:sldId id="461" r:id="rId6"/>
    <p:sldId id="360" r:id="rId7"/>
    <p:sldId id="460" r:id="rId8"/>
    <p:sldId id="362" r:id="rId9"/>
    <p:sldId id="462" r:id="rId10"/>
    <p:sldId id="363" r:id="rId11"/>
    <p:sldId id="463" r:id="rId12"/>
    <p:sldId id="400" r:id="rId13"/>
    <p:sldId id="464" r:id="rId14"/>
    <p:sldId id="401" r:id="rId15"/>
    <p:sldId id="465" r:id="rId16"/>
    <p:sldId id="402" r:id="rId17"/>
    <p:sldId id="466" r:id="rId18"/>
    <p:sldId id="403" r:id="rId19"/>
    <p:sldId id="467" r:id="rId20"/>
    <p:sldId id="404" r:id="rId21"/>
    <p:sldId id="468" r:id="rId22"/>
    <p:sldId id="405" r:id="rId23"/>
    <p:sldId id="469" r:id="rId24"/>
    <p:sldId id="406" r:id="rId25"/>
    <p:sldId id="470" r:id="rId26"/>
    <p:sldId id="407" r:id="rId27"/>
    <p:sldId id="471" r:id="rId28"/>
    <p:sldId id="408" r:id="rId29"/>
    <p:sldId id="472" r:id="rId30"/>
    <p:sldId id="409" r:id="rId31"/>
    <p:sldId id="473" r:id="rId32"/>
    <p:sldId id="410" r:id="rId33"/>
    <p:sldId id="474" r:id="rId34"/>
    <p:sldId id="411" r:id="rId35"/>
    <p:sldId id="476" r:id="rId36"/>
    <p:sldId id="412" r:id="rId37"/>
    <p:sldId id="477" r:id="rId38"/>
    <p:sldId id="413" r:id="rId39"/>
    <p:sldId id="478" r:id="rId40"/>
    <p:sldId id="414" r:id="rId41"/>
    <p:sldId id="479" r:id="rId42"/>
    <p:sldId id="415" r:id="rId43"/>
    <p:sldId id="480" r:id="rId44"/>
    <p:sldId id="416" r:id="rId45"/>
    <p:sldId id="481" r:id="rId46"/>
    <p:sldId id="417" r:id="rId47"/>
    <p:sldId id="482" r:id="rId48"/>
    <p:sldId id="418" r:id="rId49"/>
    <p:sldId id="483" r:id="rId50"/>
    <p:sldId id="419" r:id="rId51"/>
    <p:sldId id="484" r:id="rId52"/>
    <p:sldId id="420" r:id="rId53"/>
    <p:sldId id="485" r:id="rId54"/>
    <p:sldId id="421" r:id="rId55"/>
    <p:sldId id="486" r:id="rId56"/>
    <p:sldId id="422" r:id="rId57"/>
    <p:sldId id="487" r:id="rId58"/>
    <p:sldId id="423" r:id="rId59"/>
    <p:sldId id="488" r:id="rId60"/>
    <p:sldId id="424" r:id="rId61"/>
    <p:sldId id="489" r:id="rId62"/>
    <p:sldId id="425" r:id="rId63"/>
    <p:sldId id="490" r:id="rId64"/>
    <p:sldId id="426" r:id="rId65"/>
    <p:sldId id="491" r:id="rId66"/>
    <p:sldId id="427" r:id="rId67"/>
    <p:sldId id="492" r:id="rId68"/>
    <p:sldId id="428" r:id="rId69"/>
    <p:sldId id="493" r:id="rId70"/>
    <p:sldId id="429" r:id="rId71"/>
    <p:sldId id="494" r:id="rId72"/>
    <p:sldId id="430" r:id="rId73"/>
    <p:sldId id="495" r:id="rId74"/>
    <p:sldId id="431" r:id="rId75"/>
    <p:sldId id="496" r:id="rId76"/>
    <p:sldId id="432" r:id="rId77"/>
    <p:sldId id="498" r:id="rId78"/>
    <p:sldId id="433" r:id="rId79"/>
    <p:sldId id="499" r:id="rId80"/>
    <p:sldId id="434" r:id="rId81"/>
    <p:sldId id="500" r:id="rId82"/>
    <p:sldId id="436" r:id="rId83"/>
    <p:sldId id="501" r:id="rId84"/>
    <p:sldId id="437" r:id="rId85"/>
    <p:sldId id="502" r:id="rId86"/>
    <p:sldId id="438" r:id="rId87"/>
    <p:sldId id="503" r:id="rId88"/>
    <p:sldId id="446" r:id="rId89"/>
    <p:sldId id="505" r:id="rId90"/>
    <p:sldId id="447" r:id="rId91"/>
    <p:sldId id="506" r:id="rId92"/>
    <p:sldId id="450" r:id="rId93"/>
    <p:sldId id="507" r:id="rId94"/>
    <p:sldId id="452" r:id="rId95"/>
    <p:sldId id="508" r:id="rId96"/>
    <p:sldId id="509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 autoAdjust="0"/>
  </p:normalViewPr>
  <p:slideViewPr>
    <p:cSldViewPr snapToGrid="0">
      <p:cViewPr varScale="1">
        <p:scale>
          <a:sx n="67" d="100"/>
          <a:sy n="67" d="100"/>
        </p:scale>
        <p:origin x="1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09DA-7148-4E3D-BA49-3140AF5434B0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C1336-3C90-4C42-ACF1-148A1A5D35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2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</a:t>
            </a: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                                   </a:t>
            </a:r>
            <a:r>
              <a:rPr lang="en-US" sz="6000" b="1" dirty="0">
                <a:solidFill>
                  <a:srgbClr val="FF0000"/>
                </a:solidFill>
                <a:latin typeface="Arial Black" pitchFamily="34" charset="0"/>
              </a:rPr>
              <a:t>ALGEBRA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5. If  			find the value of 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3393" y="1497723"/>
            <a:ext cx="1592318" cy="488731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72385" y="1497723"/>
            <a:ext cx="2108940" cy="961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5. If  			find the value of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2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4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6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8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ANSWER:- b 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3393" y="1497723"/>
            <a:ext cx="1592318" cy="488731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72385" y="1497723"/>
            <a:ext cx="2108940" cy="9616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777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014" y="1466192"/>
            <a:ext cx="119239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</a:rPr>
              <a:t>Q:6</a:t>
            </a:r>
            <a:r>
              <a:rPr lang="en-US" sz="3200" b="1" dirty="0">
                <a:latin typeface="Arial Black" pitchFamily="34" charset="0"/>
                <a:cs typeface="Arial" charset="0"/>
              </a:rPr>
              <a:t>.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n-US" sz="3200" b="1" dirty="0"/>
              <a:t>If  			then find the value of </a:t>
            </a:r>
          </a:p>
          <a:p>
            <a:endParaRPr lang="en-US" sz="3200" b="1" dirty="0"/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115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112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100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55</a:t>
            </a:r>
          </a:p>
          <a:p>
            <a:endParaRPr lang="en-US" sz="3200" b="1" dirty="0"/>
          </a:p>
          <a:p>
            <a:r>
              <a:rPr lang="en-US" sz="3200" b="1" dirty="0"/>
              <a:t>				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9875" y="1497724"/>
            <a:ext cx="1671146" cy="804042"/>
          </a:xfrm>
          <a:prstGeom prst="rect">
            <a:avLst/>
          </a:prstGeom>
          <a:noFill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40413" y="1576552"/>
            <a:ext cx="2286829" cy="8355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803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014" y="1466192"/>
            <a:ext cx="119239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</a:rPr>
              <a:t>Q:6</a:t>
            </a:r>
            <a:r>
              <a:rPr lang="en-US" sz="3200" b="1" dirty="0">
                <a:latin typeface="Arial Black" pitchFamily="34" charset="0"/>
                <a:cs typeface="Arial" charset="0"/>
              </a:rPr>
              <a:t>. </a:t>
            </a:r>
            <a:r>
              <a:rPr lang="en-US" sz="3200" b="1" dirty="0"/>
              <a:t>If  			then find the value of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115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112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100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55</a:t>
            </a:r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ANSWER:- a </a:t>
            </a:r>
          </a:p>
          <a:p>
            <a:r>
              <a:rPr lang="en-US" sz="3200" b="1" dirty="0"/>
              <a:t>				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9875" y="1497724"/>
            <a:ext cx="1671146" cy="804042"/>
          </a:xfrm>
          <a:prstGeom prst="rect">
            <a:avLst/>
          </a:prstGeom>
          <a:noFill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40413" y="1576552"/>
            <a:ext cx="2286829" cy="8355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2080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4759"/>
            <a:ext cx="118872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014" y="1355834"/>
            <a:ext cx="119239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Q:7 . </a:t>
            </a:r>
            <a:r>
              <a:rPr lang="en-US" sz="3200" b="1" dirty="0"/>
              <a:t>If  				then find the value of	   1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223/3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220/3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100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284/3		     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062" y="1387365"/>
            <a:ext cx="1817412" cy="788275"/>
          </a:xfrm>
          <a:prstGeom prst="rect">
            <a:avLst/>
          </a:prstGeom>
          <a:noFill/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73890" y="1188154"/>
            <a:ext cx="1686910" cy="920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173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4759"/>
            <a:ext cx="118872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014" y="1355834"/>
            <a:ext cx="119239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Q:7 . </a:t>
            </a:r>
            <a:r>
              <a:rPr lang="en-US" sz="3200" b="1" dirty="0"/>
              <a:t>If  				then find the value of	   1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223/3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220/3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100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284/3</a:t>
            </a:r>
          </a:p>
          <a:p>
            <a:pPr marL="514350" indent="-514350">
              <a:buFont typeface="+mj-lt"/>
              <a:buAutoNum type="alphaLcParenR"/>
            </a:pPr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ANSWER:- a</a:t>
            </a:r>
            <a:r>
              <a:rPr lang="en-US" sz="3200" b="1" dirty="0"/>
              <a:t>		     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062" y="1387365"/>
            <a:ext cx="1817412" cy="788275"/>
          </a:xfrm>
          <a:prstGeom prst="rect">
            <a:avLst/>
          </a:prstGeom>
          <a:noFill/>
        </p:spPr>
      </p:pic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73890" y="1188154"/>
            <a:ext cx="1686910" cy="9201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2066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014" y="1403132"/>
            <a:ext cx="119239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</a:rPr>
              <a:t>Q: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8. </a:t>
            </a:r>
            <a:r>
              <a:rPr lang="en-US" sz="3200" b="1" dirty="0"/>
              <a:t>If 		          ,        , then the value of  is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10</a:t>
            </a:r>
          </a:p>
          <a:p>
            <a:endParaRPr lang="en-US" sz="3200" b="1" dirty="0"/>
          </a:p>
          <a:p>
            <a:endParaRPr lang="en-US" sz="3200" b="1" dirty="0"/>
          </a:p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12579" y="1560786"/>
            <a:ext cx="1734207" cy="662152"/>
          </a:xfrm>
          <a:prstGeom prst="rect">
            <a:avLst/>
          </a:prstGeom>
          <a:noFill/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3628" y="1545021"/>
            <a:ext cx="646385" cy="567558"/>
          </a:xfrm>
          <a:prstGeom prst="rect">
            <a:avLst/>
          </a:prstGeom>
          <a:noFill/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60676" y="1434662"/>
            <a:ext cx="1056289" cy="7169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64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014" y="1403132"/>
            <a:ext cx="1192398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</a:rPr>
              <a:t>Q: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8. </a:t>
            </a:r>
            <a:r>
              <a:rPr lang="en-US" sz="3200" b="1" dirty="0"/>
              <a:t>If 		          ,        , then the value of  is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10</a:t>
            </a:r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ANSWER:- d</a:t>
            </a:r>
          </a:p>
          <a:p>
            <a:endParaRPr lang="en-US" sz="3200" b="1" dirty="0"/>
          </a:p>
          <a:p>
            <a:endParaRPr lang="en-US" sz="3200" b="1" dirty="0"/>
          </a:p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12579" y="1560786"/>
            <a:ext cx="1734207" cy="662152"/>
          </a:xfrm>
          <a:prstGeom prst="rect">
            <a:avLst/>
          </a:prstGeom>
          <a:noFill/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3628" y="1545021"/>
            <a:ext cx="646385" cy="567558"/>
          </a:xfrm>
          <a:prstGeom prst="rect">
            <a:avLst/>
          </a:prstGeom>
          <a:noFill/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60676" y="1434662"/>
            <a:ext cx="1056289" cy="7169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813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52" y="1387367"/>
            <a:ext cx="1198705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 9.</a:t>
            </a:r>
            <a:r>
              <a:rPr lang="en-US" sz="3200" b="1" dirty="0"/>
              <a:t> Find the maximum value of the expression (p</a:t>
            </a:r>
            <a:r>
              <a:rPr lang="en-US" sz="3200" b="1" baseline="30000" dirty="0"/>
              <a:t>2</a:t>
            </a:r>
            <a:r>
              <a:rPr lang="en-US" sz="3200" b="1" dirty="0"/>
              <a:t>+7p+13)</a:t>
            </a:r>
            <a:r>
              <a:rPr lang="en-US" sz="3200" b="1" baseline="30000" dirty="0"/>
              <a:t>−1</a:t>
            </a:r>
            <a:r>
              <a:rPr lang="en-US" sz="3200" b="1" dirty="0"/>
              <a:t>.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a) 5/7		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b) 4/3		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c) 20 		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d) 3/7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		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37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52" y="1387367"/>
            <a:ext cx="1198705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 9.</a:t>
            </a:r>
            <a:r>
              <a:rPr lang="en-US" sz="3200" b="1" dirty="0"/>
              <a:t> Find the maximum value of the expression (p</a:t>
            </a:r>
            <a:r>
              <a:rPr lang="en-US" sz="3200" b="1" baseline="30000" dirty="0"/>
              <a:t>2</a:t>
            </a:r>
            <a:r>
              <a:rPr lang="en-US" sz="3200" b="1" dirty="0"/>
              <a:t>+7p+13)</a:t>
            </a:r>
            <a:r>
              <a:rPr lang="en-US" sz="3200" b="1" baseline="30000" dirty="0"/>
              <a:t>−1</a:t>
            </a:r>
            <a:r>
              <a:rPr lang="en-US" sz="3200" b="1" dirty="0"/>
              <a:t>.</a:t>
            </a:r>
          </a:p>
          <a:p>
            <a:pPr marL="514350" indent="-514350"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5/7		</a:t>
            </a:r>
          </a:p>
          <a:p>
            <a:r>
              <a:rPr lang="en-US" sz="3200" b="1" dirty="0"/>
              <a:t>b) 4/3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c) 20 		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d) 3/7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		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IN" sz="2800" b="1" dirty="0">
              <a:latin typeface="Arial Black" panose="020B0A04020102020204" pitchFamily="34" charset="0"/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ANSWER:- b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1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RATIO AND PROPORTION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753" y="1481389"/>
            <a:ext cx="10614633" cy="115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3779" y="1371600"/>
            <a:ext cx="1190822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Q:10. Find the values of x where the quadratic expression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r>
              <a:rPr lang="en-US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- 3x + 5  (x ϵ R) reaches a minimum value. Also find the minimum value?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31/8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11/3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12/5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74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3779" y="1371600"/>
            <a:ext cx="119082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Q:10. Find the values of x where the quadratic expression 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2x</a:t>
            </a:r>
            <a:r>
              <a:rPr lang="en-US" sz="24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- 3x + 5  (x ϵ R) reaches a minimum value. Also find the minimum value?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31/8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11/3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12/5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pPr marL="342900" indent="-342900">
              <a:buFont typeface="+mj-lt"/>
              <a:buAutoNum type="alphaLcParenR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ANSWER:- a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41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186" y="1434661"/>
            <a:ext cx="1200281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Q:11. Find the Maximum/Minimum Value f(x) = x</a:t>
            </a:r>
            <a:r>
              <a:rPr lang="en-US" sz="32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4x + 2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3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3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-2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68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186" y="1434661"/>
            <a:ext cx="1200281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Q:11. Find the Maximum/Minimum Value f(x) = x</a:t>
            </a:r>
            <a:r>
              <a:rPr lang="en-US" sz="3200" b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4x + 2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3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3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Min -2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b="1" dirty="0">
              <a:latin typeface="Arial Black" panose="020B0A04020102020204" pitchFamily="34" charset="0"/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ANSWER:- d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76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 </a:t>
            </a:r>
          </a:p>
          <a:p>
            <a:pPr marL="0" indent="0">
              <a:buNone/>
            </a:pPr>
            <a:r>
              <a:rPr lang="en-US" sz="3200" b="1" dirty="0">
                <a:latin typeface="Arial Black" pitchFamily="34" charset="0"/>
              </a:rPr>
              <a:t>Q: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12. </a:t>
            </a:r>
            <a:r>
              <a:rPr lang="en-US" sz="3200" b="1" dirty="0"/>
              <a:t>The minimum value of (x-2)(x-9) is:</a:t>
            </a:r>
          </a:p>
          <a:p>
            <a:pPr marL="514350" indent="-514350">
              <a:buAutoNum type="alphaLcParenR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-11/4		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b) 49/4		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c) 0 		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d) - 49/4  </a:t>
            </a:r>
          </a:p>
        </p:txBody>
      </p:sp>
    </p:spTree>
    <p:extLst>
      <p:ext uri="{BB962C8B-B14F-4D97-AF65-F5344CB8AC3E}">
        <p14:creationId xmlns:p14="http://schemas.microsoft.com/office/powerpoint/2010/main" val="1582745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 </a:t>
            </a:r>
          </a:p>
          <a:p>
            <a:pPr marL="0" indent="0">
              <a:buNone/>
            </a:pPr>
            <a:r>
              <a:rPr lang="en-US" sz="3200" b="1" dirty="0">
                <a:latin typeface="Arial Black" pitchFamily="34" charset="0"/>
              </a:rPr>
              <a:t>Q: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12. </a:t>
            </a:r>
            <a:r>
              <a:rPr lang="en-US" sz="3200" b="1" dirty="0"/>
              <a:t>The minimum value of (x-2)(x-9) is:</a:t>
            </a:r>
          </a:p>
          <a:p>
            <a:pPr marL="514350" indent="-514350">
              <a:buAutoNum type="alphaLcParenR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-11/4		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b) 49/4		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c) 0 		</a:t>
            </a:r>
          </a:p>
          <a:p>
            <a:pPr marL="0" indent="0">
              <a:buNone/>
            </a:pPr>
            <a:r>
              <a:rPr lang="en-US" sz="2800" b="1" dirty="0"/>
              <a:t>d) - 49/4 </a:t>
            </a: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ANSWER:- d</a:t>
            </a:r>
          </a:p>
        </p:txBody>
      </p:sp>
    </p:spTree>
    <p:extLst>
      <p:ext uri="{BB962C8B-B14F-4D97-AF65-F5344CB8AC3E}">
        <p14:creationId xmlns:p14="http://schemas.microsoft.com/office/powerpoint/2010/main" val="735538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50428"/>
            <a:ext cx="1219200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</a:t>
            </a:r>
            <a:r>
              <a:rPr lang="en-US" sz="3200" b="1" dirty="0">
                <a:latin typeface="Arial Black" pitchFamily="34" charset="0"/>
              </a:rPr>
              <a:t>:1</a:t>
            </a:r>
            <a:r>
              <a:rPr lang="en-US" sz="3200" b="1" dirty="0">
                <a:latin typeface="Arial Black" pitchFamily="34" charset="0"/>
                <a:cs typeface="Arial" charset="0"/>
              </a:rPr>
              <a:t>3. </a:t>
            </a:r>
            <a:r>
              <a:rPr lang="en-US" sz="3200" b="1" dirty="0"/>
              <a:t>If 			than find the value of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0  </a:t>
            </a:r>
          </a:p>
          <a:p>
            <a:r>
              <a:rPr lang="en-US" sz="3200" b="1" dirty="0"/>
              <a:t>                               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9766" y="1450428"/>
            <a:ext cx="1939158" cy="646905"/>
          </a:xfrm>
          <a:prstGeom prst="rect">
            <a:avLst/>
          </a:prstGeom>
          <a:noFill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35463" y="1418898"/>
            <a:ext cx="2427890" cy="822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9335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50428"/>
            <a:ext cx="121920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</a:t>
            </a:r>
            <a:r>
              <a:rPr lang="en-US" sz="3200" b="1" dirty="0">
                <a:latin typeface="Arial Black" pitchFamily="34" charset="0"/>
              </a:rPr>
              <a:t>:1</a:t>
            </a:r>
            <a:r>
              <a:rPr lang="en-US" sz="3200" b="1" dirty="0">
                <a:latin typeface="Arial Black" pitchFamily="34" charset="0"/>
                <a:cs typeface="Arial" charset="0"/>
              </a:rPr>
              <a:t>3. </a:t>
            </a:r>
            <a:r>
              <a:rPr lang="en-US" sz="3200" b="1" dirty="0"/>
              <a:t>If 			than find the value of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0 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</a:p>
          <a:p>
            <a:pPr marL="514350" indent="-514350">
              <a:buFont typeface="+mj-lt"/>
              <a:buAutoNum type="alphaLcParenR"/>
            </a:pP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ANSWER:- d</a:t>
            </a:r>
          </a:p>
          <a:p>
            <a:r>
              <a:rPr lang="en-US" sz="3200" b="1" dirty="0"/>
              <a:t>                               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9766" y="1450428"/>
            <a:ext cx="1939158" cy="646905"/>
          </a:xfrm>
          <a:prstGeom prst="rect">
            <a:avLst/>
          </a:prstGeom>
          <a:noFill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35463" y="1418898"/>
            <a:ext cx="2427890" cy="822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899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52" y="1418897"/>
            <a:ext cx="11987049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Q:14. </a:t>
            </a:r>
            <a:r>
              <a:rPr lang="en-US" sz="3200" b="1" dirty="0"/>
              <a:t>If   			  than find the value of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4                                           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sz="3200" dirty="0"/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2217" y="1505606"/>
            <a:ext cx="2367192" cy="520262"/>
          </a:xfrm>
          <a:prstGeom prst="rect">
            <a:avLst/>
          </a:prstGeom>
          <a:noFill/>
        </p:spPr>
      </p:pic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3565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14017" y="1340069"/>
            <a:ext cx="2534212" cy="8513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0588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52" y="1418897"/>
            <a:ext cx="11987049" cy="97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Q:14. </a:t>
            </a:r>
            <a:r>
              <a:rPr lang="en-US" sz="3200" b="1" dirty="0"/>
              <a:t>If   			  than find the value of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4  </a:t>
            </a:r>
          </a:p>
          <a:p>
            <a:pPr marL="514350" indent="-514350">
              <a:buFont typeface="+mj-lt"/>
              <a:buAutoNum type="alphaLcParenR"/>
            </a:pPr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ANSWER:- b</a:t>
            </a:r>
            <a:r>
              <a:rPr lang="en-US" sz="3200" b="1" dirty="0"/>
              <a:t>                                         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sz="3200" dirty="0"/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2217" y="1505606"/>
            <a:ext cx="2367192" cy="520262"/>
          </a:xfrm>
          <a:prstGeom prst="rect">
            <a:avLst/>
          </a:prstGeom>
          <a:noFill/>
        </p:spPr>
      </p:pic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3565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14017" y="1340069"/>
            <a:ext cx="2534212" cy="8513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27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RATIO AND PROPORTION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ANSWER:- 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753" y="1481389"/>
            <a:ext cx="10614633" cy="115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88995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52" y="1387367"/>
            <a:ext cx="1198705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Q:15.</a:t>
            </a:r>
            <a:r>
              <a:rPr lang="en-US" sz="3200" b="1" dirty="0"/>
              <a:t>If 				 then find the value of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8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6			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34692" y="1520290"/>
            <a:ext cx="3216165" cy="567558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39047" y="1387366"/>
            <a:ext cx="2017987" cy="8408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8825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52" y="1387367"/>
            <a:ext cx="119870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Q:15.</a:t>
            </a:r>
            <a:r>
              <a:rPr lang="en-US" sz="3200" b="1" dirty="0"/>
              <a:t>If 				 then find the value of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8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6	</a:t>
            </a:r>
          </a:p>
          <a:p>
            <a:pPr marL="514350" indent="-514350">
              <a:buFont typeface="+mj-lt"/>
              <a:buAutoNum type="alphaLcParenR"/>
            </a:pPr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ANSWER:- d</a:t>
            </a:r>
            <a:r>
              <a:rPr lang="en-US" sz="3200" b="1" dirty="0"/>
              <a:t>	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34692" y="1520290"/>
            <a:ext cx="3216165" cy="567558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39047" y="1387366"/>
            <a:ext cx="2017987" cy="8408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2010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9186" y="1355834"/>
            <a:ext cx="120028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Q:16.</a:t>
            </a:r>
            <a:r>
              <a:rPr lang="en-US" sz="3200" b="1" dirty="0"/>
              <a:t>If  				then what is the value of  	</a:t>
            </a:r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dirty="0"/>
              <a:t>a)   0			</a:t>
            </a:r>
          </a:p>
          <a:p>
            <a:r>
              <a:rPr lang="en-US" sz="3200" dirty="0"/>
              <a:t>b)  1</a:t>
            </a:r>
          </a:p>
          <a:p>
            <a:r>
              <a:rPr lang="en-US" sz="3200" dirty="0"/>
              <a:t>c)  2</a:t>
            </a:r>
          </a:p>
          <a:p>
            <a:r>
              <a:rPr lang="en-US" sz="3200" dirty="0"/>
              <a:t>d) </a:t>
            </a:r>
            <a:r>
              <a:rPr lang="en-US" sz="3200" b="1" dirty="0"/>
              <a:t>		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0036" y="1399241"/>
            <a:ext cx="3043538" cy="614856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372" y="2286000"/>
            <a:ext cx="4618082" cy="804041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8276" y="4981902"/>
            <a:ext cx="1702676" cy="425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2317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9186" y="1355834"/>
            <a:ext cx="1200281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Q:16.</a:t>
            </a:r>
            <a:r>
              <a:rPr lang="en-US" sz="3200" b="1" dirty="0"/>
              <a:t>If  				then what is the value of  	</a:t>
            </a:r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dirty="0"/>
              <a:t>a)   0			</a:t>
            </a:r>
          </a:p>
          <a:p>
            <a:r>
              <a:rPr lang="en-US" sz="3200" dirty="0"/>
              <a:t>b)  1</a:t>
            </a:r>
          </a:p>
          <a:p>
            <a:r>
              <a:rPr lang="en-US" sz="3200" dirty="0"/>
              <a:t>c)  2</a:t>
            </a:r>
          </a:p>
          <a:p>
            <a:r>
              <a:rPr lang="en-US" sz="3200" dirty="0"/>
              <a:t>d) </a:t>
            </a:r>
            <a:r>
              <a:rPr lang="en-US" sz="3200" b="1" dirty="0"/>
              <a:t>		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dirty="0"/>
          </a:p>
          <a:p>
            <a:r>
              <a:rPr lang="en-US" sz="2800" b="1" dirty="0">
                <a:solidFill>
                  <a:srgbClr val="FF0000"/>
                </a:solidFill>
              </a:rPr>
              <a:t>ANSWER:- b</a:t>
            </a:r>
            <a:endParaRPr lang="en-US" sz="2800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0036" y="1399241"/>
            <a:ext cx="3043538" cy="614856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372" y="2286000"/>
            <a:ext cx="4618082" cy="804041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8276" y="4981902"/>
            <a:ext cx="1702676" cy="425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2908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186" y="1434661"/>
            <a:ext cx="12002815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Q:17</a:t>
            </a:r>
            <a:r>
              <a:rPr lang="en-US" sz="3200" b="1" dirty="0">
                <a:latin typeface="Arial Black" pitchFamily="34" charset="0"/>
                <a:cs typeface="Arial" charset="0"/>
              </a:rPr>
              <a:t>. </a:t>
            </a:r>
            <a:r>
              <a:rPr lang="en-US" sz="3200" b="1" dirty="0"/>
              <a:t>If   			than find the value of</a:t>
            </a:r>
          </a:p>
          <a:p>
            <a:endParaRPr lang="en-US" sz="3200" b="1" dirty="0"/>
          </a:p>
          <a:p>
            <a:r>
              <a:rPr lang="en-US" sz="3200" dirty="0"/>
              <a:t>a)</a:t>
            </a:r>
          </a:p>
          <a:p>
            <a:r>
              <a:rPr lang="en-US" sz="3200" dirty="0"/>
              <a:t>   			</a:t>
            </a:r>
          </a:p>
          <a:p>
            <a:r>
              <a:rPr lang="en-US" sz="3200" dirty="0"/>
              <a:t>b)</a:t>
            </a:r>
          </a:p>
          <a:p>
            <a:r>
              <a:rPr lang="en-US" sz="3200" dirty="0"/>
              <a:t>  </a:t>
            </a:r>
          </a:p>
          <a:p>
            <a:r>
              <a:rPr lang="en-US" sz="3200" dirty="0"/>
              <a:t>c)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d) None of these </a:t>
            </a:r>
            <a:r>
              <a:rPr lang="en-US" sz="3200" b="1" dirty="0"/>
              <a:t> 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IN" sz="3200" b="1" dirty="0">
              <a:latin typeface="Arial Black" panose="020B0A04020102020204" pitchFamily="34" charset="0"/>
            </a:endParaRPr>
          </a:p>
          <a:p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0690" y="1481959"/>
            <a:ext cx="1793328" cy="536027"/>
          </a:xfrm>
          <a:prstGeom prst="rect">
            <a:avLst/>
          </a:prstGeom>
          <a:noFill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67448" y="1623848"/>
            <a:ext cx="4340772" cy="551793"/>
          </a:xfrm>
          <a:prstGeom prst="rect">
            <a:avLst/>
          </a:prstGeom>
          <a:noFill/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8634" y="2554014"/>
            <a:ext cx="993228" cy="640792"/>
          </a:xfrm>
          <a:prstGeom prst="rect">
            <a:avLst/>
          </a:prstGeom>
          <a:noFill/>
        </p:spPr>
      </p:pic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4042" y="3515712"/>
            <a:ext cx="2412122" cy="677916"/>
          </a:xfrm>
          <a:prstGeom prst="rect">
            <a:avLst/>
          </a:prstGeom>
          <a:noFill/>
        </p:spPr>
      </p:pic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5572" y="4572000"/>
            <a:ext cx="2331720" cy="614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500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186" y="1434661"/>
            <a:ext cx="1200281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Q:17</a:t>
            </a:r>
            <a:r>
              <a:rPr lang="en-US" sz="3200" b="1" dirty="0">
                <a:latin typeface="Arial Black" pitchFamily="34" charset="0"/>
                <a:cs typeface="Arial" charset="0"/>
              </a:rPr>
              <a:t>. </a:t>
            </a:r>
            <a:r>
              <a:rPr lang="en-US" sz="3200" b="1" dirty="0"/>
              <a:t>If   			than find the value of</a:t>
            </a:r>
          </a:p>
          <a:p>
            <a:endParaRPr lang="en-US" sz="3200" b="1" dirty="0"/>
          </a:p>
          <a:p>
            <a:r>
              <a:rPr lang="en-US" sz="3200" dirty="0"/>
              <a:t>a)</a:t>
            </a:r>
          </a:p>
          <a:p>
            <a:r>
              <a:rPr lang="en-US" sz="3200" dirty="0"/>
              <a:t>   			</a:t>
            </a:r>
          </a:p>
          <a:p>
            <a:r>
              <a:rPr lang="en-US" sz="3200" dirty="0"/>
              <a:t>b)</a:t>
            </a:r>
          </a:p>
          <a:p>
            <a:r>
              <a:rPr lang="en-US" sz="3200" dirty="0"/>
              <a:t>  </a:t>
            </a:r>
          </a:p>
          <a:p>
            <a:r>
              <a:rPr lang="en-US" sz="3200" dirty="0"/>
              <a:t>c)</a:t>
            </a:r>
          </a:p>
          <a:p>
            <a:r>
              <a:rPr lang="en-US" sz="3200" dirty="0"/>
              <a:t>	</a:t>
            </a:r>
          </a:p>
          <a:p>
            <a:r>
              <a:rPr lang="en-US" sz="3200" dirty="0"/>
              <a:t>d) None of these </a:t>
            </a:r>
            <a:r>
              <a:rPr lang="en-US" sz="3200" b="1" dirty="0"/>
              <a:t> 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ANSWER:- b</a:t>
            </a:r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0690" y="1481959"/>
            <a:ext cx="1793328" cy="536027"/>
          </a:xfrm>
          <a:prstGeom prst="rect">
            <a:avLst/>
          </a:prstGeom>
          <a:noFill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67448" y="1623848"/>
            <a:ext cx="4340772" cy="551793"/>
          </a:xfrm>
          <a:prstGeom prst="rect">
            <a:avLst/>
          </a:prstGeom>
          <a:noFill/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8634" y="2554014"/>
            <a:ext cx="993228" cy="640792"/>
          </a:xfrm>
          <a:prstGeom prst="rect">
            <a:avLst/>
          </a:prstGeom>
          <a:noFill/>
        </p:spPr>
      </p:pic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4042" y="3515712"/>
            <a:ext cx="2412122" cy="677916"/>
          </a:xfrm>
          <a:prstGeom prst="rect">
            <a:avLst/>
          </a:prstGeom>
          <a:noFill/>
        </p:spPr>
      </p:pic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5572" y="4572000"/>
            <a:ext cx="2331720" cy="614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345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4759"/>
            <a:ext cx="118872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890" y="1377111"/>
            <a:ext cx="119082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</a:rPr>
              <a:t>Q: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18.</a:t>
            </a: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Arial" pitchFamily="34" charset="0"/>
              </a:rPr>
              <a:t>a). 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Arial" pitchFamily="34" charset="0"/>
              </a:rPr>
              <a:t>b).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Arial" pitchFamily="34" charset="0"/>
              </a:rPr>
              <a:t>c).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Arial" pitchFamily="34" charset="0"/>
              </a:rPr>
              <a:t>d).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Arial" charset="0"/>
              </a:rPr>
              <a:t>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44565" y="1466193"/>
            <a:ext cx="3641836" cy="935066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29710" y="2380593"/>
            <a:ext cx="583324" cy="749988"/>
          </a:xfrm>
          <a:prstGeom prst="rect">
            <a:avLst/>
          </a:prstGeom>
          <a:noFill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057" y="5207548"/>
            <a:ext cx="756744" cy="1008992"/>
          </a:xfrm>
          <a:prstGeom prst="rect">
            <a:avLst/>
          </a:prstGeom>
          <a:noFill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0883" y="3393198"/>
            <a:ext cx="662151" cy="851337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45476" y="4344056"/>
            <a:ext cx="331076" cy="687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9577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4759"/>
            <a:ext cx="118872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779" y="1387366"/>
            <a:ext cx="119082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</a:rPr>
              <a:t>Q: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18.</a:t>
            </a: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Arial" pitchFamily="34" charset="0"/>
              </a:rPr>
              <a:t>a). 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b).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Arial" pitchFamily="34" charset="0"/>
              </a:rPr>
              <a:t>c).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Arial" pitchFamily="34" charset="0"/>
              </a:rPr>
              <a:t>d).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                                 ANSWER:- b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44565" y="1466193"/>
            <a:ext cx="3641836" cy="935066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29710" y="2380593"/>
            <a:ext cx="583324" cy="749988"/>
          </a:xfrm>
          <a:prstGeom prst="rect">
            <a:avLst/>
          </a:prstGeom>
          <a:noFill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057" y="5207548"/>
            <a:ext cx="756744" cy="1008992"/>
          </a:xfrm>
          <a:prstGeom prst="rect">
            <a:avLst/>
          </a:prstGeom>
          <a:noFill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0883" y="3393198"/>
            <a:ext cx="662151" cy="851337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45476" y="4344056"/>
            <a:ext cx="331076" cy="687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4511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sz="2400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86" y="1403132"/>
            <a:ext cx="120028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</a:t>
            </a:r>
            <a:r>
              <a:rPr lang="en-US" sz="3200" b="1" dirty="0">
                <a:latin typeface="Arial Black" pitchFamily="34" charset="0"/>
              </a:rPr>
              <a:t>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19</a:t>
            </a:r>
            <a:r>
              <a:rPr lang="en-US" sz="3200" b="1" dirty="0"/>
              <a:t>If  				                    then the value of  is</a:t>
            </a:r>
          </a:p>
          <a:p>
            <a:endParaRPr lang="en-US" sz="3200" b="1" dirty="0"/>
          </a:p>
          <a:p>
            <a:r>
              <a:rPr lang="en-US" sz="3200" dirty="0"/>
              <a:t>a) </a:t>
            </a:r>
          </a:p>
          <a:p>
            <a:r>
              <a:rPr lang="en-US" sz="3200" dirty="0"/>
              <a:t>  			</a:t>
            </a:r>
          </a:p>
          <a:p>
            <a:r>
              <a:rPr lang="en-US" sz="3200" dirty="0"/>
              <a:t>b)  </a:t>
            </a:r>
          </a:p>
          <a:p>
            <a:endParaRPr lang="en-US" sz="3200" dirty="0"/>
          </a:p>
          <a:p>
            <a:r>
              <a:rPr lang="en-US" sz="3200" dirty="0"/>
              <a:t>c)	</a:t>
            </a:r>
          </a:p>
          <a:p>
            <a:endParaRPr lang="en-US" sz="3200" dirty="0"/>
          </a:p>
          <a:p>
            <a:r>
              <a:rPr lang="en-US" sz="3200" dirty="0"/>
              <a:t>d)     1</a:t>
            </a:r>
          </a:p>
          <a:p>
            <a:r>
              <a:rPr lang="en-US" sz="3200" b="1" dirty="0"/>
              <a:t> </a:t>
            </a:r>
            <a:endParaRPr lang="en-US" sz="3200" dirty="0"/>
          </a:p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8083" y="1481959"/>
            <a:ext cx="4950372" cy="662152"/>
          </a:xfrm>
          <a:prstGeom prst="rect">
            <a:avLst/>
          </a:prstGeom>
          <a:noFill/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26413" y="1387365"/>
            <a:ext cx="1632976" cy="756745"/>
          </a:xfrm>
          <a:prstGeom prst="rect">
            <a:avLst/>
          </a:prstGeom>
          <a:noFill/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7462" y="2427889"/>
            <a:ext cx="599090" cy="753694"/>
          </a:xfrm>
          <a:prstGeom prst="rect">
            <a:avLst/>
          </a:prstGeom>
          <a:noFill/>
        </p:spPr>
      </p:pic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3279228"/>
            <a:ext cx="583324" cy="989115"/>
          </a:xfrm>
          <a:prstGeom prst="rect">
            <a:avLst/>
          </a:prstGeom>
          <a:noFill/>
        </p:spPr>
      </p:pic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2869" y="4351283"/>
            <a:ext cx="646386" cy="750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6926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sz="2400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400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86" y="1403132"/>
            <a:ext cx="120028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</a:t>
            </a:r>
            <a:r>
              <a:rPr lang="en-US" sz="3200" b="1" dirty="0">
                <a:latin typeface="Arial Black" pitchFamily="34" charset="0"/>
              </a:rPr>
              <a:t>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19</a:t>
            </a:r>
            <a:r>
              <a:rPr lang="en-US" sz="3200" b="1" dirty="0"/>
              <a:t>If  				                    then the value of  is</a:t>
            </a:r>
          </a:p>
          <a:p>
            <a:endParaRPr lang="en-US" sz="3200" b="1" dirty="0"/>
          </a:p>
          <a:p>
            <a:r>
              <a:rPr lang="en-US" sz="3200" dirty="0"/>
              <a:t>a) </a:t>
            </a:r>
          </a:p>
          <a:p>
            <a:r>
              <a:rPr lang="en-US" sz="3200" dirty="0"/>
              <a:t>  			</a:t>
            </a:r>
          </a:p>
          <a:p>
            <a:r>
              <a:rPr lang="en-US" sz="3200" dirty="0"/>
              <a:t>b)  </a:t>
            </a:r>
          </a:p>
          <a:p>
            <a:endParaRPr lang="en-US" sz="3200" dirty="0"/>
          </a:p>
          <a:p>
            <a:r>
              <a:rPr lang="en-US" sz="3200" dirty="0"/>
              <a:t>c)	</a:t>
            </a:r>
          </a:p>
          <a:p>
            <a:endParaRPr lang="en-US" sz="3200" dirty="0"/>
          </a:p>
          <a:p>
            <a:r>
              <a:rPr lang="en-US" sz="3200" dirty="0"/>
              <a:t>d)     1</a:t>
            </a:r>
          </a:p>
          <a:p>
            <a:r>
              <a:rPr lang="en-US" sz="32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ANSWER:- c</a:t>
            </a:r>
            <a:endParaRPr lang="en-US" sz="3200" dirty="0"/>
          </a:p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8083" y="1481959"/>
            <a:ext cx="4950372" cy="662152"/>
          </a:xfrm>
          <a:prstGeom prst="rect">
            <a:avLst/>
          </a:prstGeom>
          <a:noFill/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26413" y="1387365"/>
            <a:ext cx="1632976" cy="756745"/>
          </a:xfrm>
          <a:prstGeom prst="rect">
            <a:avLst/>
          </a:prstGeom>
          <a:noFill/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7462" y="2427889"/>
            <a:ext cx="599090" cy="753694"/>
          </a:xfrm>
          <a:prstGeom prst="rect">
            <a:avLst/>
          </a:prstGeom>
          <a:noFill/>
        </p:spPr>
      </p:pic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3279228"/>
            <a:ext cx="583324" cy="989115"/>
          </a:xfrm>
          <a:prstGeom prst="rect">
            <a:avLst/>
          </a:prstGeom>
          <a:noFill/>
        </p:spPr>
      </p:pic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2869" y="4351283"/>
            <a:ext cx="646386" cy="750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358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2.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966" y="1474733"/>
            <a:ext cx="10717374" cy="122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17" y="1403132"/>
            <a:ext cx="119712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Q:20.</a:t>
            </a:r>
            <a:r>
              <a:rPr lang="en-US" sz="3200" b="1" dirty="0"/>
              <a:t>If 			            then find the value of</a:t>
            </a:r>
          </a:p>
          <a:p>
            <a:endParaRPr lang="en-US" sz="3200" b="1" dirty="0"/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22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34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37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none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2488" y="1485930"/>
            <a:ext cx="3421117" cy="504495"/>
          </a:xfrm>
          <a:prstGeom prst="rect">
            <a:avLst/>
          </a:prstGeom>
          <a:noFill/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18331" y="1481958"/>
            <a:ext cx="3268717" cy="5084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5589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17" y="1403132"/>
            <a:ext cx="119712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Q:20.</a:t>
            </a:r>
            <a:r>
              <a:rPr lang="en-US" sz="3200" b="1" dirty="0"/>
              <a:t>If 			            then find the value of</a:t>
            </a:r>
          </a:p>
          <a:p>
            <a:endParaRPr lang="en-US" sz="3200" b="1" dirty="0"/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22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34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37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/>
              <a:t>none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ANSWER:- d</a:t>
            </a:r>
            <a:endParaRPr lang="en-US" sz="2800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2488" y="1485930"/>
            <a:ext cx="3421117" cy="504495"/>
          </a:xfrm>
          <a:prstGeom prst="rect">
            <a:avLst/>
          </a:prstGeom>
          <a:noFill/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18331" y="1481958"/>
            <a:ext cx="3268717" cy="5084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0135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52" y="1418897"/>
            <a:ext cx="119870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Q:21.</a:t>
            </a:r>
            <a:r>
              <a:rPr lang="en-US" sz="3200" b="1" dirty="0"/>
              <a:t>If  						 than</a:t>
            </a:r>
          </a:p>
          <a:p>
            <a:endParaRPr lang="en-US" sz="3200" b="1" dirty="0"/>
          </a:p>
          <a:p>
            <a:r>
              <a:rPr lang="en-US" sz="3200" dirty="0"/>
              <a:t>a) </a:t>
            </a:r>
          </a:p>
          <a:p>
            <a:r>
              <a:rPr lang="en-US" sz="3200" dirty="0"/>
              <a:t>  			</a:t>
            </a:r>
          </a:p>
          <a:p>
            <a:r>
              <a:rPr lang="en-US" sz="3200" dirty="0"/>
              <a:t>b)  3</a:t>
            </a:r>
          </a:p>
          <a:p>
            <a:endParaRPr lang="en-US" sz="3200" dirty="0"/>
          </a:p>
          <a:p>
            <a:r>
              <a:rPr lang="en-US" sz="3200" dirty="0"/>
              <a:t>c)	</a:t>
            </a:r>
          </a:p>
          <a:p>
            <a:endParaRPr lang="en-US" sz="3200" dirty="0"/>
          </a:p>
          <a:p>
            <a:r>
              <a:rPr lang="en-US" sz="3200" dirty="0"/>
              <a:t>d)</a:t>
            </a:r>
            <a:r>
              <a:rPr lang="en-US" sz="3200" b="1" dirty="0"/>
              <a:t> </a:t>
            </a:r>
            <a:r>
              <a:rPr lang="en-US" sz="3200" dirty="0"/>
              <a:t>3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86911" y="1545020"/>
            <a:ext cx="4871544" cy="504497"/>
          </a:xfrm>
          <a:prstGeom prst="rect">
            <a:avLst/>
          </a:prstGeom>
          <a:noFill/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09337" y="1576552"/>
            <a:ext cx="4272456" cy="520262"/>
          </a:xfrm>
          <a:prstGeom prst="rect">
            <a:avLst/>
          </a:prstGeom>
          <a:noFill/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0165" y="2601310"/>
            <a:ext cx="3886203" cy="536028"/>
          </a:xfrm>
          <a:prstGeom prst="rect">
            <a:avLst/>
          </a:prstGeom>
          <a:noFill/>
        </p:spPr>
      </p:pic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7462" y="3405350"/>
            <a:ext cx="804042" cy="620339"/>
          </a:xfrm>
          <a:prstGeom prst="rect">
            <a:avLst/>
          </a:prstGeom>
          <a:noFill/>
        </p:spPr>
      </p:pic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4041" y="4493172"/>
            <a:ext cx="2375861" cy="520261"/>
          </a:xfrm>
          <a:prstGeom prst="rect">
            <a:avLst/>
          </a:prstGeom>
          <a:noFill/>
        </p:spPr>
      </p:pic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5344509"/>
            <a:ext cx="693683" cy="603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8286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52" y="1418897"/>
            <a:ext cx="1198704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Q:21.</a:t>
            </a:r>
            <a:r>
              <a:rPr lang="en-US" sz="3200" b="1" dirty="0"/>
              <a:t>If  						 than</a:t>
            </a:r>
          </a:p>
          <a:p>
            <a:endParaRPr lang="en-US" sz="3200" b="1" dirty="0"/>
          </a:p>
          <a:p>
            <a:r>
              <a:rPr lang="en-US" sz="3200" dirty="0"/>
              <a:t>a) </a:t>
            </a:r>
          </a:p>
          <a:p>
            <a:r>
              <a:rPr lang="en-US" sz="3200" dirty="0"/>
              <a:t>  			</a:t>
            </a:r>
          </a:p>
          <a:p>
            <a:r>
              <a:rPr lang="en-US" sz="3200" dirty="0"/>
              <a:t>b)  3</a:t>
            </a:r>
          </a:p>
          <a:p>
            <a:endParaRPr lang="en-US" sz="3200" dirty="0"/>
          </a:p>
          <a:p>
            <a:r>
              <a:rPr lang="en-US" sz="3200" dirty="0"/>
              <a:t>c)	</a:t>
            </a:r>
          </a:p>
          <a:p>
            <a:endParaRPr lang="en-US" sz="3200" dirty="0"/>
          </a:p>
          <a:p>
            <a:r>
              <a:rPr lang="en-US" sz="3200" dirty="0"/>
              <a:t>d)</a:t>
            </a:r>
            <a:r>
              <a:rPr lang="en-US" sz="3200" b="1" dirty="0"/>
              <a:t> </a:t>
            </a:r>
            <a:r>
              <a:rPr lang="en-US" sz="3200" dirty="0"/>
              <a:t>3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ANSWER:- a</a:t>
            </a:r>
            <a:endParaRPr lang="en-US" sz="2800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86911" y="1545020"/>
            <a:ext cx="4871544" cy="504497"/>
          </a:xfrm>
          <a:prstGeom prst="rect">
            <a:avLst/>
          </a:prstGeom>
          <a:noFill/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09337" y="1576552"/>
            <a:ext cx="4272456" cy="520262"/>
          </a:xfrm>
          <a:prstGeom prst="rect">
            <a:avLst/>
          </a:prstGeom>
          <a:noFill/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0165" y="2601310"/>
            <a:ext cx="3886203" cy="536028"/>
          </a:xfrm>
          <a:prstGeom prst="rect">
            <a:avLst/>
          </a:prstGeom>
          <a:noFill/>
        </p:spPr>
      </p:pic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7462" y="3405350"/>
            <a:ext cx="804042" cy="620339"/>
          </a:xfrm>
          <a:prstGeom prst="rect">
            <a:avLst/>
          </a:prstGeom>
          <a:noFill/>
        </p:spPr>
      </p:pic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4041" y="4493172"/>
            <a:ext cx="2375861" cy="520261"/>
          </a:xfrm>
          <a:prstGeom prst="rect">
            <a:avLst/>
          </a:prstGeom>
          <a:noFill/>
        </p:spPr>
      </p:pic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5344509"/>
            <a:ext cx="693683" cy="603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4569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4759"/>
            <a:ext cx="115824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9186" y="1403131"/>
            <a:ext cx="1200281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Q:22. </a:t>
            </a:r>
            <a:r>
              <a:rPr lang="en-US" sz="3200" b="1" dirty="0"/>
              <a:t>If  							       then the value of          </a:t>
            </a:r>
          </a:p>
          <a:p>
            <a:endParaRPr lang="en-US" sz="3200" b="1" dirty="0"/>
          </a:p>
          <a:p>
            <a:r>
              <a:rPr lang="en-US" sz="3200" b="1" dirty="0"/>
              <a:t>			is equal to :</a:t>
            </a:r>
          </a:p>
          <a:p>
            <a:r>
              <a:rPr lang="en-US" sz="3200" dirty="0"/>
              <a:t>a) </a:t>
            </a:r>
          </a:p>
          <a:p>
            <a:r>
              <a:rPr lang="en-US" sz="3200" dirty="0"/>
              <a:t>  			</a:t>
            </a:r>
          </a:p>
          <a:p>
            <a:r>
              <a:rPr lang="en-US" sz="3200" dirty="0"/>
              <a:t>b)  </a:t>
            </a:r>
          </a:p>
          <a:p>
            <a:endParaRPr lang="en-US" sz="3200" dirty="0"/>
          </a:p>
          <a:p>
            <a:r>
              <a:rPr lang="en-US" sz="3200" dirty="0"/>
              <a:t>c)	</a:t>
            </a:r>
          </a:p>
          <a:p>
            <a:endParaRPr lang="en-US" sz="3200" dirty="0"/>
          </a:p>
          <a:p>
            <a:r>
              <a:rPr lang="en-US" sz="3200" dirty="0"/>
              <a:t>d)  </a:t>
            </a: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54925" y="1497724"/>
            <a:ext cx="6022427" cy="504496"/>
          </a:xfrm>
          <a:prstGeom prst="rect">
            <a:avLst/>
          </a:prstGeom>
          <a:noFill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1076" y="2443656"/>
            <a:ext cx="2396358" cy="562631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4758" y="2995448"/>
            <a:ext cx="630621" cy="548366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5931" y="3988675"/>
            <a:ext cx="733097" cy="472966"/>
          </a:xfrm>
          <a:prstGeom prst="rect">
            <a:avLst/>
          </a:prstGeom>
          <a:noFill/>
        </p:spPr>
      </p:pic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2869" y="4918842"/>
            <a:ext cx="930165" cy="600106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5573" y="5927834"/>
            <a:ext cx="898634" cy="427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7867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4759"/>
            <a:ext cx="115824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9186" y="1403131"/>
            <a:ext cx="1200281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Q:22. </a:t>
            </a:r>
            <a:r>
              <a:rPr lang="en-US" sz="3200" b="1" dirty="0"/>
              <a:t>If  							       then the value of          </a:t>
            </a:r>
          </a:p>
          <a:p>
            <a:endParaRPr lang="en-US" sz="3200" b="1" dirty="0"/>
          </a:p>
          <a:p>
            <a:r>
              <a:rPr lang="en-US" sz="3200" b="1" dirty="0"/>
              <a:t>			is equal to :</a:t>
            </a:r>
          </a:p>
          <a:p>
            <a:r>
              <a:rPr lang="en-US" sz="3200" dirty="0"/>
              <a:t>a) </a:t>
            </a:r>
          </a:p>
          <a:p>
            <a:r>
              <a:rPr lang="en-US" sz="3200" dirty="0"/>
              <a:t>  			</a:t>
            </a:r>
          </a:p>
          <a:p>
            <a:r>
              <a:rPr lang="en-US" sz="3200" dirty="0"/>
              <a:t>b)  </a:t>
            </a:r>
          </a:p>
          <a:p>
            <a:endParaRPr lang="en-US" sz="3200" dirty="0"/>
          </a:p>
          <a:p>
            <a:r>
              <a:rPr lang="en-US" sz="3200" dirty="0"/>
              <a:t>c)	</a:t>
            </a:r>
          </a:p>
          <a:p>
            <a:endParaRPr lang="en-US" sz="3200" dirty="0"/>
          </a:p>
          <a:p>
            <a:r>
              <a:rPr lang="en-US" sz="3200" dirty="0"/>
              <a:t>d)                               </a:t>
            </a:r>
            <a:r>
              <a:rPr lang="en-US" sz="3200" b="1" dirty="0">
                <a:solidFill>
                  <a:srgbClr val="FF0000"/>
                </a:solidFill>
              </a:rPr>
              <a:t>ANSWER:- c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54925" y="1497724"/>
            <a:ext cx="6022427" cy="504496"/>
          </a:xfrm>
          <a:prstGeom prst="rect">
            <a:avLst/>
          </a:prstGeom>
          <a:noFill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1076" y="2443656"/>
            <a:ext cx="2396358" cy="562631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4758" y="2995448"/>
            <a:ext cx="630621" cy="548366"/>
          </a:xfrm>
          <a:prstGeom prst="rect">
            <a:avLst/>
          </a:prstGeom>
          <a:noFill/>
        </p:spPr>
      </p:pic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5931" y="3988675"/>
            <a:ext cx="733097" cy="472966"/>
          </a:xfrm>
          <a:prstGeom prst="rect">
            <a:avLst/>
          </a:prstGeom>
          <a:noFill/>
        </p:spPr>
      </p:pic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2869" y="4918842"/>
            <a:ext cx="930165" cy="600106"/>
          </a:xfrm>
          <a:prstGeom prst="rect">
            <a:avLst/>
          </a:prstGeom>
          <a:noFill/>
        </p:spPr>
      </p:pic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5573" y="5927834"/>
            <a:ext cx="898634" cy="427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206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sz="2400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86" y="1403132"/>
            <a:ext cx="1200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 dirty="0">
                <a:latin typeface="Arial Black" pitchFamily="34" charset="0"/>
                <a:cs typeface="Arial" pitchFamily="34" charset="0"/>
              </a:rPr>
              <a:t>Q</a:t>
            </a:r>
            <a:r>
              <a:rPr lang="en-US" sz="3200" b="1" dirty="0">
                <a:latin typeface="Arial Black" pitchFamily="34" charset="0"/>
              </a:rPr>
              <a:t>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23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  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7663" y="1451906"/>
            <a:ext cx="10343681" cy="89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5412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sz="2400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b="1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86" y="1403132"/>
            <a:ext cx="12002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 dirty="0">
                <a:latin typeface="Arial Black" pitchFamily="34" charset="0"/>
                <a:cs typeface="Arial" pitchFamily="34" charset="0"/>
              </a:rPr>
              <a:t>Q</a:t>
            </a:r>
            <a:r>
              <a:rPr lang="en-US" sz="3200" b="1" dirty="0">
                <a:latin typeface="Arial Black" pitchFamily="34" charset="0"/>
              </a:rPr>
              <a:t>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23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.</a:t>
            </a:r>
          </a:p>
          <a:p>
            <a:pPr>
              <a:buNone/>
            </a:pPr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pPr>
              <a:buNone/>
            </a:pPr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pPr>
              <a:buNone/>
            </a:pPr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pPr>
              <a:buNone/>
            </a:pPr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pPr>
              <a:buNone/>
            </a:pPr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ANSWER:- d  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7663" y="1451906"/>
            <a:ext cx="10343681" cy="89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3076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52" y="1513490"/>
            <a:ext cx="11987047" cy="1401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Q:24 .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226" y="1597573"/>
            <a:ext cx="9927024" cy="13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2942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52" y="1513490"/>
            <a:ext cx="119870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Q:24 .</a:t>
            </a: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ANSWER:- b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226" y="1597573"/>
            <a:ext cx="9927024" cy="130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0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ANSWER:- b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966" y="1474733"/>
            <a:ext cx="10717374" cy="122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931538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6654" y="1371600"/>
            <a:ext cx="119082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</a:rPr>
              <a:t>Q: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25.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2428" y="1371600"/>
            <a:ext cx="9865563" cy="1324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556750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3779" y="1371600"/>
            <a:ext cx="119082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</a:rPr>
              <a:t>Q: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25. </a:t>
            </a: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ANSWER:- b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0014" y="1387529"/>
            <a:ext cx="9183677" cy="1324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41896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014" y="1466192"/>
            <a:ext cx="1192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</a:rPr>
              <a:t>Q: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26.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9366" y="1375049"/>
            <a:ext cx="10284721" cy="1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71338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014" y="1466192"/>
            <a:ext cx="119239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</a:rPr>
              <a:t>Q: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26.</a:t>
            </a: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ANSWER:- a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9366" y="1375049"/>
            <a:ext cx="10284721" cy="136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7565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4759"/>
            <a:ext cx="115824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9186" y="1403131"/>
            <a:ext cx="12002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Q:27.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9143" y="1328900"/>
            <a:ext cx="10032243" cy="152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678221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4759"/>
            <a:ext cx="115824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9186" y="1403131"/>
            <a:ext cx="120028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Q:27.</a:t>
            </a: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ANSWER:- a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9143" y="1328900"/>
            <a:ext cx="10032243" cy="152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34400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       		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952" y="1466193"/>
            <a:ext cx="1198704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</a:t>
            </a:r>
            <a:r>
              <a:rPr lang="en-US" sz="3200" b="1" dirty="0">
                <a:latin typeface="Arial Black" pitchFamily="34" charset="0"/>
              </a:rPr>
              <a:t>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28.</a:t>
            </a:r>
            <a:r>
              <a:rPr lang="en-US" sz="3200" b="1" dirty="0"/>
              <a:t>If </a:t>
            </a:r>
            <a:r>
              <a:rPr lang="en-US" sz="3200" dirty="0"/>
              <a:t> 			</a:t>
            </a:r>
            <a:r>
              <a:rPr lang="en-US" sz="3200" b="1" dirty="0"/>
              <a:t>then</a:t>
            </a:r>
          </a:p>
          <a:p>
            <a:endParaRPr lang="en-US" sz="3200" b="1" dirty="0"/>
          </a:p>
          <a:p>
            <a:pPr marL="514350" indent="-514350">
              <a:buAutoNum type="alphaLcParenBoth"/>
            </a:pPr>
            <a:r>
              <a:rPr lang="en-US" sz="3200" dirty="0"/>
              <a:t>1			</a:t>
            </a:r>
          </a:p>
          <a:p>
            <a:r>
              <a:rPr lang="en-US" sz="3200" dirty="0"/>
              <a:t>(b) 2			</a:t>
            </a:r>
          </a:p>
          <a:p>
            <a:r>
              <a:rPr lang="en-US" sz="3200" dirty="0"/>
              <a:t>(c) 3			</a:t>
            </a:r>
          </a:p>
          <a:p>
            <a:r>
              <a:rPr lang="en-US" sz="3200" dirty="0"/>
              <a:t>(d) 4</a:t>
            </a:r>
          </a:p>
          <a:p>
            <a:r>
              <a:rPr lang="en-US" sz="3200" b="1" dirty="0"/>
              <a:t>  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3773" y="1537134"/>
            <a:ext cx="725214" cy="630621"/>
          </a:xfrm>
          <a:prstGeom prst="rect">
            <a:avLst/>
          </a:prstGeom>
          <a:noFill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48911" y="1347949"/>
            <a:ext cx="1261241" cy="1008993"/>
          </a:xfrm>
          <a:prstGeom prst="rect">
            <a:avLst/>
          </a:prstGeom>
          <a:noFill/>
        </p:spPr>
      </p:pic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60730" y="1418895"/>
            <a:ext cx="3034861" cy="867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820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       		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952" y="1466193"/>
            <a:ext cx="1198704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</a:t>
            </a:r>
            <a:r>
              <a:rPr lang="en-US" sz="3200" b="1" dirty="0">
                <a:latin typeface="Arial Black" pitchFamily="34" charset="0"/>
              </a:rPr>
              <a:t>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28.</a:t>
            </a:r>
            <a:r>
              <a:rPr lang="en-US" sz="3200" b="1" dirty="0"/>
              <a:t>If </a:t>
            </a:r>
            <a:r>
              <a:rPr lang="en-US" sz="3200" dirty="0"/>
              <a:t> 			</a:t>
            </a:r>
            <a:r>
              <a:rPr lang="en-US" sz="3200" b="1" dirty="0"/>
              <a:t>then</a:t>
            </a:r>
          </a:p>
          <a:p>
            <a:endParaRPr lang="en-US" sz="3200" b="1" dirty="0"/>
          </a:p>
          <a:p>
            <a:pPr marL="514350" indent="-514350">
              <a:buAutoNum type="alphaLcParenBoth"/>
            </a:pPr>
            <a:r>
              <a:rPr lang="en-US" sz="3200" dirty="0"/>
              <a:t>1			</a:t>
            </a:r>
          </a:p>
          <a:p>
            <a:r>
              <a:rPr lang="en-US" sz="3200" dirty="0"/>
              <a:t>(b) 2</a:t>
            </a:r>
            <a:r>
              <a:rPr lang="en-US" sz="3200" dirty="0">
                <a:solidFill>
                  <a:srgbClr val="FF0000"/>
                </a:solidFill>
              </a:rPr>
              <a:t>	</a:t>
            </a:r>
            <a:r>
              <a:rPr lang="en-US" sz="3200" dirty="0"/>
              <a:t>		</a:t>
            </a:r>
          </a:p>
          <a:p>
            <a:r>
              <a:rPr lang="en-US" sz="3200" dirty="0"/>
              <a:t>(c) 3			</a:t>
            </a:r>
          </a:p>
          <a:p>
            <a:r>
              <a:rPr lang="en-US" sz="3200" dirty="0"/>
              <a:t>(d) 4</a:t>
            </a:r>
          </a:p>
          <a:p>
            <a:r>
              <a:rPr lang="en-US" sz="3200" b="1" dirty="0"/>
              <a:t> 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ANSWER:- b</a:t>
            </a:r>
            <a:r>
              <a:rPr lang="en-US" sz="3200" b="1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3773" y="1537134"/>
            <a:ext cx="725214" cy="630621"/>
          </a:xfrm>
          <a:prstGeom prst="rect">
            <a:avLst/>
          </a:prstGeom>
          <a:noFill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48911" y="1347949"/>
            <a:ext cx="1261241" cy="1008993"/>
          </a:xfrm>
          <a:prstGeom prst="rect">
            <a:avLst/>
          </a:prstGeom>
          <a:noFill/>
        </p:spPr>
      </p:pic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60730" y="1418895"/>
            <a:ext cx="3034861" cy="867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04988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17" y="1403132"/>
            <a:ext cx="119712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Q:29. </a:t>
            </a:r>
            <a:r>
              <a:rPr lang="en-US" sz="3200" b="1" dirty="0"/>
              <a:t>If				than find the value of x ? </a:t>
            </a:r>
          </a:p>
          <a:p>
            <a:endParaRPr lang="en-US" sz="3200" dirty="0"/>
          </a:p>
          <a:p>
            <a:pPr marL="514350" indent="-514350">
              <a:buAutoNum type="alphaLcParenBoth"/>
            </a:pPr>
            <a:r>
              <a:rPr lang="en-US" sz="3200" dirty="0"/>
              <a:t>1/5		</a:t>
            </a:r>
          </a:p>
          <a:p>
            <a:r>
              <a:rPr lang="en-US" sz="3200" dirty="0"/>
              <a:t>(b) 12/5		</a:t>
            </a:r>
          </a:p>
          <a:p>
            <a:r>
              <a:rPr lang="en-US" sz="3200" dirty="0"/>
              <a:t>(c) 3/5		</a:t>
            </a:r>
          </a:p>
          <a:p>
            <a:r>
              <a:rPr lang="en-US" sz="3200" dirty="0"/>
              <a:t>(d) 4/5</a:t>
            </a:r>
          </a:p>
          <a:p>
            <a:r>
              <a:rPr lang="en-US" sz="3200" dirty="0"/>
              <a:t> </a:t>
            </a: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627" y="1371600"/>
            <a:ext cx="2849526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76665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17" y="1403132"/>
            <a:ext cx="11971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Q:29. </a:t>
            </a:r>
            <a:r>
              <a:rPr lang="en-US" sz="3200" b="1" dirty="0"/>
              <a:t>If				than find the value of x ? </a:t>
            </a:r>
          </a:p>
          <a:p>
            <a:endParaRPr lang="en-US" sz="3200" dirty="0"/>
          </a:p>
          <a:p>
            <a:pPr marL="514350" indent="-514350">
              <a:buAutoNum type="alphaLcParenBoth"/>
            </a:pPr>
            <a:r>
              <a:rPr lang="en-US" sz="3200" dirty="0"/>
              <a:t>1/5		</a:t>
            </a:r>
          </a:p>
          <a:p>
            <a:r>
              <a:rPr lang="en-US" sz="3200" dirty="0"/>
              <a:t>(b) 12/5		</a:t>
            </a:r>
          </a:p>
          <a:p>
            <a:r>
              <a:rPr lang="en-US" sz="3200" dirty="0"/>
              <a:t>(c) 3/5		</a:t>
            </a:r>
          </a:p>
          <a:p>
            <a:r>
              <a:rPr lang="en-US" sz="3200" dirty="0"/>
              <a:t>(d) 4/5</a:t>
            </a:r>
          </a:p>
          <a:p>
            <a:r>
              <a:rPr lang="en-US" sz="3200" dirty="0"/>
              <a:t> 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ANSWER:- b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627" y="1371600"/>
            <a:ext cx="2849526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842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3.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5358" y="1529462"/>
            <a:ext cx="10563376" cy="119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056290"/>
            <a:ext cx="11684000" cy="5134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248" y="1387366"/>
            <a:ext cx="1193975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Q:30.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if 	 			and 				than 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find the value of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125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256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230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None of these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9874" y="1324305"/>
            <a:ext cx="1795066" cy="1072054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6206" y="1150883"/>
            <a:ext cx="2128345" cy="1253682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30110" y="2349062"/>
            <a:ext cx="3459406" cy="7567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93000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056290"/>
            <a:ext cx="11684000" cy="5134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248" y="1387366"/>
            <a:ext cx="1193975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Q:30.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if 	 			and 				than 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find the value of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125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256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230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None of these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r>
              <a:rPr lang="en-US" sz="2800" b="1" dirty="0">
                <a:solidFill>
                  <a:srgbClr val="FF0000"/>
                </a:solidFill>
              </a:rPr>
              <a:t>ANSWER:- d</a:t>
            </a:r>
            <a:endParaRPr lang="en-US" sz="2800" b="1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9874" y="1324305"/>
            <a:ext cx="1795066" cy="1072054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06206" y="1150883"/>
            <a:ext cx="2128345" cy="1253682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30110" y="2349062"/>
            <a:ext cx="3459406" cy="7567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77265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187" y="1608083"/>
            <a:ext cx="120028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</a:rPr>
              <a:t>Q: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31.   </a:t>
            </a:r>
            <a:endParaRPr lang="en-IN" sz="3200" b="1" dirty="0">
              <a:latin typeface="Arial Black" panose="020B0A04020102020204" pitchFamily="34" charset="0"/>
            </a:endParaRPr>
          </a:p>
          <a:p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2645" y="1601186"/>
            <a:ext cx="9096376" cy="300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32308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187" y="1608083"/>
            <a:ext cx="1200281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</a:rPr>
              <a:t>Q: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31.</a:t>
            </a: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ANSWER:- b 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cs typeface="Arial" charset="0"/>
              </a:rPr>
              <a:t> </a:t>
            </a:r>
            <a:endParaRPr lang="en-IN" sz="3200" b="1" dirty="0">
              <a:latin typeface="Arial Black" panose="020B0A04020102020204" pitchFamily="34" charset="0"/>
            </a:endParaRPr>
          </a:p>
          <a:p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2645" y="1601186"/>
            <a:ext cx="9096376" cy="300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57989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3779" y="1371600"/>
            <a:ext cx="119082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</a:rPr>
              <a:t>Q: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32.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2305" y="1327096"/>
            <a:ext cx="10236031" cy="151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49912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3779" y="1371600"/>
            <a:ext cx="119082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</a:rPr>
              <a:t>Q: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32.</a:t>
            </a: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ANSWER:- b</a:t>
            </a: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2305" y="1327096"/>
            <a:ext cx="10236031" cy="151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03204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52" y="1418897"/>
            <a:ext cx="119870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Q:33. 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908" y="1418897"/>
            <a:ext cx="10817493" cy="144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78648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52" y="1418897"/>
            <a:ext cx="1198704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Q:33.</a:t>
            </a: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ANSWER:- a  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3647" y="1406252"/>
            <a:ext cx="10349310" cy="144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77172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</a:p>
          <a:p>
            <a:pPr marL="0" indent="0">
              <a:buNone/>
            </a:pPr>
            <a:r>
              <a:rPr lang="en-US" sz="3200" b="1" dirty="0">
                <a:latin typeface="Arial Black" pitchFamily="34" charset="0"/>
              </a:rPr>
              <a:t>Q: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34.</a:t>
            </a: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none 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69725" y="1715078"/>
            <a:ext cx="5085697" cy="11666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763408" y="1715078"/>
            <a:ext cx="945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=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21661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</a:p>
          <a:p>
            <a:pPr marL="0" indent="0">
              <a:buNone/>
            </a:pPr>
            <a:r>
              <a:rPr lang="en-US" sz="3200" b="1" dirty="0">
                <a:latin typeface="Arial Black" pitchFamily="34" charset="0"/>
              </a:rPr>
              <a:t>Q: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34.</a:t>
            </a: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Arial Black" pitchFamily="34" charset="0"/>
                <a:cs typeface="Arial" charset="0"/>
              </a:rPr>
              <a:t>20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none 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ANSWER:- a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69725" y="1715078"/>
            <a:ext cx="5085697" cy="11666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763408" y="1715078"/>
            <a:ext cx="945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=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97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3.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ANSWER:- b</a:t>
            </a:r>
          </a:p>
          <a:p>
            <a:pPr>
              <a:buNone/>
            </a:pPr>
            <a:r>
              <a:rPr lang="en-US" b="1" dirty="0"/>
              <a:t>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5358" y="1529462"/>
            <a:ext cx="10563376" cy="119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654773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52" y="1387367"/>
            <a:ext cx="119870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Q:35.</a:t>
            </a: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0083" y="1387367"/>
            <a:ext cx="5612526" cy="9454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45215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952" y="1387367"/>
            <a:ext cx="119870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Q:35.</a:t>
            </a: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IN" sz="2800" b="1" dirty="0">
              <a:latin typeface="Arial Black" panose="020B0A04020102020204" pitchFamily="34" charset="0"/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ANSWER:- c</a:t>
            </a:r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0083" y="1387367"/>
            <a:ext cx="5612526" cy="9454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21747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186" y="1434661"/>
            <a:ext cx="1200281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Q:36</a:t>
            </a:r>
            <a:r>
              <a:rPr lang="en-US" sz="3200" b="1" dirty="0">
                <a:latin typeface="Arial Black" pitchFamily="34" charset="0"/>
                <a:cs typeface="Arial" charset="0"/>
              </a:rPr>
              <a:t>.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charset="0"/>
              </a:rPr>
              <a:t>A complete factor form of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charset="0"/>
              </a:rPr>
              <a:t>a.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 charset="0"/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charset="0"/>
              </a:rPr>
              <a:t>b.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 charset="0"/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charset="0"/>
              </a:rPr>
              <a:t>c.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 charset="0"/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charset="0"/>
              </a:rPr>
              <a:t>d. None of these.  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rPr>
              <a:t> 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52400" cy="200025"/>
          </a:xfrm>
          <a:prstGeom prst="rect">
            <a:avLst/>
          </a:prstGeom>
          <a:noFill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90441" y="1324303"/>
            <a:ext cx="2085778" cy="851338"/>
          </a:xfrm>
          <a:prstGeom prst="rect">
            <a:avLst/>
          </a:prstGeom>
          <a:noFill/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2510" y="2017986"/>
            <a:ext cx="1921817" cy="725214"/>
          </a:xfrm>
          <a:prstGeom prst="rect">
            <a:avLst/>
          </a:prstGeom>
          <a:noFill/>
        </p:spPr>
      </p:pic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4042" y="3011213"/>
            <a:ext cx="1504031" cy="567559"/>
          </a:xfrm>
          <a:prstGeom prst="rect">
            <a:avLst/>
          </a:prstGeom>
          <a:noFill/>
        </p:spPr>
      </p:pic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01766" y="3058510"/>
            <a:ext cx="1253360" cy="472966"/>
          </a:xfrm>
          <a:prstGeom prst="rect">
            <a:avLst/>
          </a:prstGeom>
          <a:noFill/>
        </p:spPr>
      </p:pic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449" y="4035973"/>
            <a:ext cx="2263140" cy="520262"/>
          </a:xfrm>
          <a:prstGeom prst="rect">
            <a:avLst/>
          </a:prstGeom>
          <a:noFill/>
        </p:spPr>
      </p:pic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9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2744" y="4099034"/>
            <a:ext cx="2057402" cy="472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01483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0525"/>
            <a:ext cx="11582400" cy="521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185" y="1419872"/>
            <a:ext cx="1200281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Q:36</a:t>
            </a:r>
            <a:r>
              <a:rPr lang="en-US" sz="3200" b="1" dirty="0">
                <a:latin typeface="Arial Black" pitchFamily="34" charset="0"/>
                <a:cs typeface="Arial" charset="0"/>
              </a:rPr>
              <a:t>.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charset="0"/>
              </a:rPr>
              <a:t>A complete factor form of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charset="0"/>
              </a:rPr>
              <a:t>a.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 charset="0"/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charset="0"/>
              </a:rPr>
              <a:t>b.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 charset="0"/>
            </a:endParaRPr>
          </a:p>
          <a:p>
            <a:r>
              <a:rPr lang="en-US" sz="3200" b="1" dirty="0">
                <a:latin typeface="+mj-lt"/>
                <a:cs typeface="Arial" charset="0"/>
              </a:rPr>
              <a:t>c.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 charset="0"/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charset="0"/>
              </a:rPr>
              <a:t>d. None of these.  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rPr>
              <a:t> 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IN" sz="2800" b="1" dirty="0">
              <a:latin typeface="Arial Black" panose="020B0A04020102020204" pitchFamily="34" charset="0"/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ANSWER:-</a:t>
            </a:r>
            <a:r>
              <a:rPr lang="en-IN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 c</a:t>
            </a:r>
            <a:endParaRPr lang="en-IN" sz="2800" b="1" dirty="0">
              <a:latin typeface="Arial Black" panose="020B0A04020102020204" pitchFamily="34" charset="0"/>
            </a:endParaRPr>
          </a:p>
          <a:p>
            <a:endParaRPr lang="en-US" sz="3200" b="1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52400" cy="200025"/>
          </a:xfrm>
          <a:prstGeom prst="rect">
            <a:avLst/>
          </a:prstGeom>
          <a:noFill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90441" y="1324303"/>
            <a:ext cx="2085778" cy="851338"/>
          </a:xfrm>
          <a:prstGeom prst="rect">
            <a:avLst/>
          </a:prstGeom>
          <a:noFill/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2510" y="2017986"/>
            <a:ext cx="1921817" cy="725214"/>
          </a:xfrm>
          <a:prstGeom prst="rect">
            <a:avLst/>
          </a:prstGeom>
          <a:noFill/>
        </p:spPr>
      </p:pic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4042" y="3011213"/>
            <a:ext cx="1504031" cy="567559"/>
          </a:xfrm>
          <a:prstGeom prst="rect">
            <a:avLst/>
          </a:prstGeom>
          <a:noFill/>
        </p:spPr>
      </p:pic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01766" y="3058510"/>
            <a:ext cx="1253360" cy="472966"/>
          </a:xfrm>
          <a:prstGeom prst="rect">
            <a:avLst/>
          </a:prstGeom>
          <a:noFill/>
        </p:spPr>
      </p:pic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449" y="4035973"/>
            <a:ext cx="2263140" cy="520262"/>
          </a:xfrm>
          <a:prstGeom prst="rect">
            <a:avLst/>
          </a:prstGeom>
          <a:noFill/>
        </p:spPr>
      </p:pic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49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2744" y="4099034"/>
            <a:ext cx="2057402" cy="4729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20885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4759"/>
            <a:ext cx="118872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014" y="1355834"/>
            <a:ext cx="119239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Q:37.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if x – y= 2, </a:t>
            </a: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xy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 24, than what will be the value of            		  ?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24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25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50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52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054" y="1970690"/>
            <a:ext cx="112014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46349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4759"/>
            <a:ext cx="11887200" cy="5229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014" y="1355834"/>
            <a:ext cx="119239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Q:37.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if x – y= 2, </a:t>
            </a: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xy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 24, than what will be the value of            		  ?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24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25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50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52</a:t>
            </a:r>
          </a:p>
          <a:p>
            <a:pPr marL="342900" indent="-342900">
              <a:buFont typeface="+mj-lt"/>
              <a:buAutoNum type="alphaLcParenR"/>
            </a:pPr>
            <a:endParaRPr lang="en-US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ANSWER:-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</a:t>
            </a:r>
            <a:endParaRPr lang="en-US" sz="3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054" y="1970690"/>
            <a:ext cx="1120140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60057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9186" y="1355834"/>
            <a:ext cx="1200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Q:38.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8840" y="1360431"/>
            <a:ext cx="10089771" cy="1540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998904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8993"/>
            <a:ext cx="11582400" cy="5244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 Algebra                                         		VIDEO-1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9186" y="1355834"/>
            <a:ext cx="12002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Q:38.</a:t>
            </a: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ANSWER:-B</a:t>
            </a:r>
          </a:p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8840" y="1360431"/>
            <a:ext cx="10089771" cy="1540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741152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17" y="1403132"/>
            <a:ext cx="119712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Q:39.</a:t>
            </a: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  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10437" y="1570120"/>
            <a:ext cx="6103316" cy="835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24201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17" y="1403132"/>
            <a:ext cx="119712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Q:39.</a:t>
            </a: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endParaRPr lang="en-US" sz="3200" b="1" dirty="0">
              <a:solidFill>
                <a:srgbClr val="FF0000"/>
              </a:solidFill>
              <a:latin typeface="Arial Black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1100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  <a:p>
            <a:pPr marL="514350" indent="-514350">
              <a:buFont typeface="+mj-lt"/>
              <a:buAutoNum type="alphaLcParenR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ANSWER:-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10437" y="1570120"/>
            <a:ext cx="6103316" cy="835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280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4. If  		           then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5317" y="1504847"/>
            <a:ext cx="2362462" cy="583324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63813" y="1248387"/>
            <a:ext cx="2222939" cy="10962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50428"/>
            <a:ext cx="1219200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</a:t>
            </a:r>
            <a:r>
              <a:rPr lang="en-US" sz="3200" b="1" dirty="0">
                <a:latin typeface="Arial Black" pitchFamily="34" charset="0"/>
              </a:rPr>
              <a:t>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40.</a:t>
            </a:r>
            <a:r>
              <a:rPr lang="en-US" sz="3200" b="1" dirty="0"/>
              <a:t>If   				and  			       then the value of  is.</a:t>
            </a:r>
          </a:p>
          <a:p>
            <a:endParaRPr lang="en-US" sz="3200" b="1" dirty="0"/>
          </a:p>
          <a:p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4</a:t>
            </a:r>
          </a:p>
          <a:p>
            <a:endParaRPr lang="en-US" dirty="0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2315" y="1608083"/>
            <a:ext cx="2995449" cy="409903"/>
          </a:xfrm>
          <a:prstGeom prst="rect">
            <a:avLst/>
          </a:prstGeom>
          <a:noFill/>
        </p:spPr>
      </p:pic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49461" y="1608083"/>
            <a:ext cx="2380593" cy="520262"/>
          </a:xfrm>
          <a:prstGeom prst="rect">
            <a:avLst/>
          </a:prstGeom>
          <a:noFill/>
        </p:spPr>
      </p:pic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36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8275" y="1986456"/>
            <a:ext cx="3184636" cy="1103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30666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050C-91DF-47FF-922E-715DBE33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56291"/>
            <a:ext cx="11582400" cy="5197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 Black" pitchFamily="34" charset="0"/>
              </a:rPr>
              <a:t>Algebra                                         		VIDEO-1</a:t>
            </a:r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50428"/>
            <a:ext cx="121920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itchFamily="34" charset="0"/>
                <a:cs typeface="Arial" pitchFamily="34" charset="0"/>
              </a:rPr>
              <a:t>Q</a:t>
            </a:r>
            <a:r>
              <a:rPr lang="en-US" sz="3200" b="1" dirty="0">
                <a:latin typeface="Arial Black" pitchFamily="34" charset="0"/>
              </a:rPr>
              <a:t>:</a:t>
            </a:r>
            <a:r>
              <a:rPr lang="en-US" sz="3200" b="1" dirty="0">
                <a:latin typeface="Arial Black" pitchFamily="34" charset="0"/>
                <a:cs typeface="Arial" charset="0"/>
              </a:rPr>
              <a:t>40.</a:t>
            </a:r>
            <a:r>
              <a:rPr lang="en-US" sz="3200" b="1" dirty="0"/>
              <a:t>If   				and  			       then the value of  is.</a:t>
            </a:r>
          </a:p>
          <a:p>
            <a:endParaRPr lang="en-US" sz="3200" b="1" dirty="0"/>
          </a:p>
          <a:p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4</a:t>
            </a:r>
          </a:p>
          <a:p>
            <a:endParaRPr lang="en-US" dirty="0"/>
          </a:p>
          <a:p>
            <a:r>
              <a:rPr lang="en-US" sz="2800" b="1" dirty="0">
                <a:solidFill>
                  <a:srgbClr val="FF0000"/>
                </a:solidFill>
              </a:rPr>
              <a:t>ANSWER:- c</a:t>
            </a:r>
            <a:endParaRPr lang="en-US" sz="2800" dirty="0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92315" y="1608083"/>
            <a:ext cx="2995449" cy="409903"/>
          </a:xfrm>
          <a:prstGeom prst="rect">
            <a:avLst/>
          </a:prstGeom>
          <a:noFill/>
        </p:spPr>
      </p:pic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49461" y="1608083"/>
            <a:ext cx="2380593" cy="520262"/>
          </a:xfrm>
          <a:prstGeom prst="rect">
            <a:avLst/>
          </a:prstGeom>
          <a:noFill/>
        </p:spPr>
      </p:pic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36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8275" y="1986456"/>
            <a:ext cx="3184636" cy="1103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29324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736600"/>
            <a:ext cx="11684000" cy="527722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		Algebra</a:t>
            </a:r>
            <a:endParaRPr lang="en-US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Q:41- </a:t>
            </a:r>
            <a:r>
              <a:rPr lang="en-US" b="1" dirty="0"/>
              <a:t>Find the remainder (without division) when x</a:t>
            </a:r>
            <a:r>
              <a:rPr lang="en-US" b="1" baseline="30000" dirty="0"/>
              <a:t>2</a:t>
            </a:r>
            <a:r>
              <a:rPr lang="en-US" b="1" dirty="0"/>
              <a:t> + 7x -11 is divisible by (3x - 2) ?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- 53/9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30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20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NONE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678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022199"/>
            <a:ext cx="11684000" cy="499163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Q.41-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- 53/9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30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20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NONE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ANSWER:- a</a:t>
            </a:r>
            <a:endParaRPr lang="en-US" dirty="0"/>
          </a:p>
          <a:p>
            <a:pPr marL="457200" indent="-457200">
              <a:buFont typeface="+mj-lt"/>
              <a:buAutoNum type="alphaLcParenR"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800" y="1329613"/>
            <a:ext cx="9471456" cy="73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981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647700"/>
            <a:ext cx="11684000" cy="554355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		Algebra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Q:42- </a:t>
            </a:r>
            <a:r>
              <a:rPr lang="en-US" b="1" dirty="0"/>
              <a:t>If the polynomials ax</a:t>
            </a:r>
            <a:r>
              <a:rPr lang="en-US" b="1" baseline="30000" dirty="0"/>
              <a:t>3</a:t>
            </a:r>
            <a:r>
              <a:rPr lang="en-US" b="1" dirty="0"/>
              <a:t> + 4x</a:t>
            </a:r>
            <a:r>
              <a:rPr lang="en-US" b="1" baseline="30000" dirty="0"/>
              <a:t>2</a:t>
            </a:r>
            <a:r>
              <a:rPr lang="en-US" b="1" dirty="0"/>
              <a:t> + 3x -4 and x3 -4x + a leave the dame remainder when divided by (x - 3), find the value of a?</a:t>
            </a:r>
            <a:endParaRPr lang="en-IN" b="1" dirty="0"/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-1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4896611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Q.42-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-1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-2</a:t>
            </a:r>
          </a:p>
          <a:p>
            <a:pPr marL="457200" indent="-457200">
              <a:buFont typeface="+mj-lt"/>
              <a:buAutoNum type="alphaLcParenR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ANSWER:-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882" y="1376978"/>
            <a:ext cx="11042118" cy="8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972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861750"/>
            <a:ext cx="11684000" cy="53295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		Algebra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Q:43- </a:t>
            </a:r>
            <a:r>
              <a:rPr lang="en-US" b="1" dirty="0"/>
              <a:t>Find the value of k if the remainder is -3 when kx</a:t>
            </a:r>
            <a:r>
              <a:rPr lang="en-US" b="1" baseline="30000" dirty="0"/>
              <a:t>3 </a:t>
            </a:r>
            <a:r>
              <a:rPr lang="en-US" b="1" dirty="0"/>
              <a:t>+ 8x</a:t>
            </a:r>
            <a:r>
              <a:rPr lang="en-US" b="1" baseline="30000" dirty="0"/>
              <a:t>2</a:t>
            </a:r>
            <a:r>
              <a:rPr lang="en-US" b="1" dirty="0"/>
              <a:t> – 4x + 10 id divided by x + 1 ?</a:t>
            </a:r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691853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Q.43-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25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  <a:p>
            <a:pPr marL="457200" indent="-457200">
              <a:buFont typeface="+mj-lt"/>
              <a:buAutoNum type="alphaLcParenR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ANSWER:-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85" y="1502391"/>
            <a:ext cx="10394375" cy="78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462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673100"/>
            <a:ext cx="11684000" cy="551815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		Algebra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Arial Black" panose="020B0A04020102020204" pitchFamily="34" charset="0"/>
              </a:rPr>
              <a:t>Q.44-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90" y="1007966"/>
            <a:ext cx="10259778" cy="34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369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Q.44-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ANSWER:- 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03" y="1554067"/>
            <a:ext cx="73914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2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4. If  		           then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1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2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4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-2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ANSWER:-  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5317" y="1504847"/>
            <a:ext cx="2362462" cy="583324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63813" y="1248387"/>
            <a:ext cx="2222939" cy="10962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79860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723900"/>
            <a:ext cx="11684000" cy="54673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Q.45-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34" y="723900"/>
            <a:ext cx="10474042" cy="434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179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Q.45-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ANSWER:-d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59" y="1422992"/>
            <a:ext cx="7072526" cy="293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970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861750"/>
            <a:ext cx="11684000" cy="53295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Q.46-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3/5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5/6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3/8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82" y="946217"/>
            <a:ext cx="10584218" cy="117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4465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Q.46-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3/5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5/6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3/8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None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ANSWER:- 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82" y="1323974"/>
            <a:ext cx="9306636" cy="117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282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711200"/>
            <a:ext cx="11684000" cy="54800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Arial Black" panose="020B0A04020102020204" pitchFamily="34" charset="0"/>
              </a:rPr>
              <a:t>Q.47-   </a:t>
            </a:r>
            <a:r>
              <a:rPr lang="en-US" b="1" dirty="0"/>
              <a:t>Find a polynomial equation of minimum degree with  rational coefficients, having  2 + √3 i as a root.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x2 – 4x + 7 = 0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x3 – 4x + 7 = 0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x2 – 4x + 9 = 0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413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Q.47-   Find a polynomial equation of minimum degree with  rational coefficients, having  2 + √3 i as a root.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x2 – 4x + 7 = 0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x3 – 4x + 7 = 0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x2 – 4x + 9 = 0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None</a:t>
            </a:r>
          </a:p>
          <a:p>
            <a:pPr marL="457200" indent="-457200">
              <a:buFont typeface="+mj-lt"/>
              <a:buAutoNum type="alphaLcParenR"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ANSWER:- a</a:t>
            </a:r>
            <a:endParaRPr lang="en-US" dirty="0"/>
          </a:p>
          <a:p>
            <a:pPr marL="457200" indent="-45720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8264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sz="54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5400" dirty="0">
                <a:solidFill>
                  <a:srgbClr val="FF0000"/>
                </a:solidFill>
                <a:latin typeface="Arial Black" panose="020B0A04020102020204" pitchFamily="34" charset="0"/>
              </a:rPr>
              <a:t>			  </a:t>
            </a:r>
            <a:r>
              <a:rPr lang="en-US" sz="6000" dirty="0">
                <a:solidFill>
                  <a:srgbClr val="FF0000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776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1320</TotalTime>
  <Words>2221</Words>
  <Application>Microsoft Office PowerPoint</Application>
  <PresentationFormat>Widescreen</PresentationFormat>
  <Paragraphs>768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</vt:lpstr>
      <vt:lpstr>Arial Black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HP</cp:lastModifiedBy>
  <cp:revision>206</cp:revision>
  <dcterms:created xsi:type="dcterms:W3CDTF">2020-02-23T06:37:57Z</dcterms:created>
  <dcterms:modified xsi:type="dcterms:W3CDTF">2024-02-22T05:12:58Z</dcterms:modified>
</cp:coreProperties>
</file>