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38" r:id="rId2"/>
    <p:sldId id="309" r:id="rId3"/>
    <p:sldId id="310" r:id="rId4"/>
    <p:sldId id="340" r:id="rId5"/>
    <p:sldId id="311" r:id="rId6"/>
    <p:sldId id="312" r:id="rId7"/>
    <p:sldId id="341" r:id="rId8"/>
    <p:sldId id="319" r:id="rId9"/>
    <p:sldId id="339" r:id="rId10"/>
    <p:sldId id="342" r:id="rId11"/>
    <p:sldId id="320" r:id="rId12"/>
    <p:sldId id="343" r:id="rId13"/>
    <p:sldId id="321" r:id="rId14"/>
    <p:sldId id="322" r:id="rId15"/>
    <p:sldId id="344" r:id="rId16"/>
    <p:sldId id="325" r:id="rId17"/>
    <p:sldId id="326" r:id="rId18"/>
    <p:sldId id="345" r:id="rId19"/>
    <p:sldId id="327" r:id="rId20"/>
    <p:sldId id="328" r:id="rId21"/>
    <p:sldId id="346" r:id="rId22"/>
    <p:sldId id="329" r:id="rId23"/>
    <p:sldId id="330" r:id="rId24"/>
    <p:sldId id="347" r:id="rId25"/>
    <p:sldId id="333" r:id="rId26"/>
    <p:sldId id="334" r:id="rId27"/>
    <p:sldId id="348" r:id="rId28"/>
    <p:sldId id="335" r:id="rId29"/>
    <p:sldId id="336" r:id="rId30"/>
    <p:sldId id="349" r:id="rId31"/>
    <p:sldId id="33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448" autoAdjust="0"/>
  </p:normalViewPr>
  <p:slideViewPr>
    <p:cSldViewPr snapToGrid="0">
      <p:cViewPr varScale="1">
        <p:scale>
          <a:sx n="66" d="100"/>
          <a:sy n="66" d="100"/>
        </p:scale>
        <p:origin x="17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163DC-F9C0-4AEA-8660-BBA8B696315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163DC-F9C0-4AEA-8660-BBA8B69631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71250"/>
            <a:ext cx="12192000" cy="589091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</a:p>
          <a:p>
            <a:pPr>
              <a:buNone/>
            </a:pPr>
            <a:endParaRPr lang="en-US" sz="60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itchFamily="34" charset="0"/>
            </a:endParaRPr>
          </a:p>
          <a:p>
            <a:pPr>
              <a:buNone/>
            </a:pPr>
            <a:endParaRPr lang="en-US" sz="60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itchFamily="34" charset="0"/>
            </a:endParaRPr>
          </a:p>
          <a:p>
            <a:pPr>
              <a:buNone/>
            </a:pPr>
            <a:r>
              <a:rPr lang="en-US" sz="60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itchFamily="34" charset="0"/>
              </a:rPr>
              <a:t>					</a:t>
            </a:r>
            <a:r>
              <a:rPr lang="en-US" sz="6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itchFamily="34" charset="0"/>
              </a:rPr>
              <a:t>FLOWCHART</a:t>
            </a:r>
            <a:endParaRPr lang="en-US" sz="6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184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" y="861751"/>
            <a:ext cx="11819666" cy="55548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1. For an individual who works for a government organization and owns a house. It is given that he is 35 years old and earns Rs. 15000 per month. What would the approved_amt for him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rgbClr val="FF0000"/>
                </a:solidFill>
              </a:rPr>
              <a:t>1875000</a:t>
            </a:r>
          </a:p>
          <a:p>
            <a:pPr marL="457200" indent="-457200">
              <a:buAutoNum type="alphaUcPeriod"/>
            </a:pPr>
            <a:r>
              <a:rPr lang="en-US" b="1" dirty="0"/>
              <a:t>1975000</a:t>
            </a:r>
          </a:p>
          <a:p>
            <a:pPr marL="457200" indent="-457200">
              <a:buAutoNum type="alphaUcPeriod"/>
            </a:pPr>
            <a:r>
              <a:rPr lang="en-US" b="1" dirty="0"/>
              <a:t>1825000</a:t>
            </a:r>
          </a:p>
          <a:p>
            <a:pPr marL="457200" indent="-457200">
              <a:buAutoNum type="alphaUcPeriod"/>
            </a:pPr>
            <a:r>
              <a:rPr lang="en-US" b="1" dirty="0"/>
              <a:t>2075000</a:t>
            </a:r>
          </a:p>
          <a:p>
            <a:pPr marL="0" indent="0">
              <a:buNone/>
            </a:pPr>
            <a:endParaRPr lang="en-IN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3364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34701"/>
            <a:ext cx="11733048" cy="5781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2. A person wishes to avail a loan of </a:t>
            </a:r>
            <a:r>
              <a:rPr lang="en-US" b="1" dirty="0" err="1"/>
              <a:t>Rs</a:t>
            </a:r>
            <a:r>
              <a:rPr lang="en-US" b="1" dirty="0"/>
              <a:t>. 5000000. He works for a government organiations and does not own a house. Would he get the loan if he draw a salary of Rs. 60000 and his age is 28 years. If he does get a loan what amount would he be entitled? If not by what amount he would be shor of the required amount?</a:t>
            </a:r>
          </a:p>
          <a:p>
            <a:pPr marL="457200" indent="-457200">
              <a:buAutoNum type="alphaUcPeriod"/>
            </a:pPr>
            <a:r>
              <a:rPr lang="en-US" b="1" dirty="0"/>
              <a:t>Yes he would get a loan equal to </a:t>
            </a:r>
            <a:r>
              <a:rPr lang="en-US" b="1" dirty="0" err="1"/>
              <a:t>Rs</a:t>
            </a:r>
            <a:r>
              <a:rPr lang="en-US" b="1" dirty="0"/>
              <a:t> 5000000</a:t>
            </a:r>
          </a:p>
          <a:p>
            <a:pPr marL="457200" indent="-457200">
              <a:buAutoNum type="alphaUcPeriod"/>
            </a:pPr>
            <a:r>
              <a:rPr lang="en-US" b="1" dirty="0"/>
              <a:t>Yes, he would get a loan equal to </a:t>
            </a:r>
            <a:r>
              <a:rPr lang="en-US" b="1" dirty="0" err="1"/>
              <a:t>Rs</a:t>
            </a:r>
            <a:r>
              <a:rPr lang="en-US" b="1" dirty="0"/>
              <a:t> 5760000</a:t>
            </a:r>
          </a:p>
          <a:p>
            <a:pPr marL="457200" indent="-457200">
              <a:buAutoNum type="alphaUcPeriod"/>
            </a:pPr>
            <a:r>
              <a:rPr lang="en-US" b="1" dirty="0"/>
              <a:t>No, he would not get a loan he would be short of </a:t>
            </a:r>
            <a:r>
              <a:rPr lang="en-US" b="1" dirty="0" err="1"/>
              <a:t>Rs</a:t>
            </a:r>
            <a:r>
              <a:rPr lang="en-US" b="1" dirty="0"/>
              <a:t> 70000</a:t>
            </a:r>
          </a:p>
          <a:p>
            <a:pPr marL="457200" indent="-457200">
              <a:buAutoNum type="alphaUcPeriod"/>
            </a:pPr>
            <a:r>
              <a:rPr lang="en-US" b="1" dirty="0"/>
              <a:t>No, he would not get a loan he would be short of </a:t>
            </a:r>
            <a:r>
              <a:rPr lang="en-US" b="1" dirty="0" err="1"/>
              <a:t>Rs</a:t>
            </a:r>
            <a:r>
              <a:rPr lang="en-US" b="1" dirty="0"/>
              <a:t>. 760000</a:t>
            </a:r>
            <a:endParaRPr lang="en-IN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634701"/>
            <a:ext cx="11733048" cy="5781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2. A person wishes to avail a loan of </a:t>
            </a:r>
            <a:r>
              <a:rPr lang="en-US" b="1" dirty="0" err="1"/>
              <a:t>Rs</a:t>
            </a:r>
            <a:r>
              <a:rPr lang="en-US" b="1" dirty="0"/>
              <a:t>. 5000000. He works for a government organiations and does not own a house. Would he get the loan if he draw a salary of Rs. 60000 and his age is 28 years. If he does get a loan what amount would he be entitled? If not by what amount he would be shor of the required amount?</a:t>
            </a:r>
          </a:p>
          <a:p>
            <a:pPr marL="457200" indent="-457200">
              <a:buAutoNum type="alphaUcPeriod"/>
            </a:pPr>
            <a:r>
              <a:rPr lang="en-US" b="1" dirty="0"/>
              <a:t>Yes he would get a loan equal to </a:t>
            </a:r>
            <a:r>
              <a:rPr lang="en-US" b="1" dirty="0" err="1"/>
              <a:t>Rs</a:t>
            </a:r>
            <a:r>
              <a:rPr lang="en-US" b="1" dirty="0"/>
              <a:t> 5000000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rgbClr val="FF0000"/>
                </a:solidFill>
              </a:rPr>
              <a:t>Yes, he would get a loan equal to </a:t>
            </a:r>
            <a:r>
              <a:rPr lang="en-US" b="1" dirty="0" err="1">
                <a:solidFill>
                  <a:srgbClr val="FF0000"/>
                </a:solidFill>
              </a:rPr>
              <a:t>Rs</a:t>
            </a:r>
            <a:r>
              <a:rPr lang="en-US" b="1" dirty="0">
                <a:solidFill>
                  <a:srgbClr val="FF0000"/>
                </a:solidFill>
              </a:rPr>
              <a:t> 5760000</a:t>
            </a:r>
          </a:p>
          <a:p>
            <a:pPr marL="457200" indent="-457200">
              <a:buAutoNum type="alphaUcPeriod"/>
            </a:pPr>
            <a:r>
              <a:rPr lang="en-US" b="1" dirty="0"/>
              <a:t>No, he would not get a loan he would be short of </a:t>
            </a:r>
            <a:r>
              <a:rPr lang="en-US" b="1" dirty="0" err="1"/>
              <a:t>Rs</a:t>
            </a:r>
            <a:r>
              <a:rPr lang="en-US" b="1" dirty="0"/>
              <a:t> 70000</a:t>
            </a:r>
          </a:p>
          <a:p>
            <a:pPr marL="457200" indent="-457200">
              <a:buAutoNum type="alphaUcPeriod"/>
            </a:pPr>
            <a:r>
              <a:rPr lang="en-US" b="1" dirty="0"/>
              <a:t>No, he would not get a loan he would be short of </a:t>
            </a:r>
            <a:r>
              <a:rPr lang="en-US" b="1" dirty="0" err="1"/>
              <a:t>Rs</a:t>
            </a:r>
            <a:r>
              <a:rPr lang="en-US" b="1" dirty="0"/>
              <a:t>. 760000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9147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28" y="732659"/>
            <a:ext cx="11230982" cy="55548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946673"/>
            <a:ext cx="11987048" cy="54698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1. which of the following value will be printed if N=0?</a:t>
            </a:r>
          </a:p>
          <a:p>
            <a:pPr marL="457200" indent="-457200">
              <a:buAutoNum type="alphaUcPeriod"/>
            </a:pPr>
            <a:r>
              <a:rPr lang="en-US" b="1" dirty="0"/>
              <a:t>ZERO</a:t>
            </a:r>
          </a:p>
          <a:p>
            <a:pPr marL="457200" indent="-457200">
              <a:buAutoNum type="alphaUcPeriod"/>
            </a:pPr>
            <a:r>
              <a:rPr lang="en-US" b="1" dirty="0"/>
              <a:t>720</a:t>
            </a:r>
          </a:p>
          <a:p>
            <a:pPr marL="457200" indent="-457200">
              <a:buAutoNum type="alphaUcPeriod"/>
            </a:pPr>
            <a:r>
              <a:rPr lang="en-US" b="1" dirty="0"/>
              <a:t>5040</a:t>
            </a:r>
          </a:p>
          <a:p>
            <a:pPr marL="457200" indent="-457200">
              <a:buAutoNum type="alphaUcPeriod"/>
            </a:pPr>
            <a:r>
              <a:rPr lang="en-US" b="1" dirty="0"/>
              <a:t>NONE OF THESE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946673"/>
            <a:ext cx="11987048" cy="54698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1. which of the following value will be printed if N=0?</a:t>
            </a:r>
          </a:p>
          <a:p>
            <a:pPr marL="457200" indent="-457200">
              <a:buAutoNum type="alphaUcPeriod"/>
            </a:pPr>
            <a:r>
              <a:rPr lang="en-US" b="1" dirty="0"/>
              <a:t>ZERO</a:t>
            </a:r>
          </a:p>
          <a:p>
            <a:pPr marL="457200" indent="-457200">
              <a:buAutoNum type="alphaUcPeriod"/>
            </a:pPr>
            <a:r>
              <a:rPr lang="en-US" b="1" dirty="0"/>
              <a:t>720</a:t>
            </a:r>
          </a:p>
          <a:p>
            <a:pPr marL="457200" indent="-457200">
              <a:buAutoNum type="alphaUcPeriod"/>
            </a:pPr>
            <a:r>
              <a:rPr lang="en-US" b="1" dirty="0"/>
              <a:t>5040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rgbClr val="FF0000"/>
                </a:solidFill>
              </a:rPr>
              <a:t>NONE OF THESE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88300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03" y="665752"/>
            <a:ext cx="6271152" cy="57508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Q1. At the end of the flow chart, what is the number stored in the Box 9?</a:t>
            </a:r>
            <a:br>
              <a:rPr lang="en-IN" b="1" dirty="0"/>
            </a:br>
            <a:r>
              <a:rPr lang="en-IN" b="1" dirty="0"/>
              <a:t> </a:t>
            </a:r>
          </a:p>
          <a:p>
            <a:pPr marL="0" indent="0">
              <a:buNone/>
            </a:pPr>
            <a:br>
              <a:rPr lang="en-IN" b="1" dirty="0"/>
            </a:br>
            <a:r>
              <a:rPr lang="en-IN" b="1" dirty="0"/>
              <a:t>Q2. At the end of the flow chart, what is the value of number stored in the box whose</a:t>
            </a:r>
            <a:br>
              <a:rPr lang="en-IN" b="1" dirty="0"/>
            </a:br>
            <a:r>
              <a:rPr lang="en-IN" b="1" dirty="0"/>
              <a:t>number is stored in Box 8?</a:t>
            </a:r>
            <a:br>
              <a:rPr lang="en-IN" b="1" dirty="0"/>
            </a:br>
            <a:r>
              <a:rPr lang="en-IN" b="1" dirty="0"/>
              <a:t>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Q3. At the end of the flowchart, determine the value of the following expression.</a:t>
            </a:r>
            <a:br>
              <a:rPr lang="en-IN" b="1" dirty="0"/>
            </a:br>
            <a:r>
              <a:rPr lang="en-IN" b="1" dirty="0"/>
              <a:t>(Number in Box 1) x (Number in Box 4) - (Number in Box 6) - (Number in Box</a:t>
            </a:r>
            <a:br>
              <a:rPr lang="en-IN" b="1" dirty="0"/>
            </a:br>
            <a:r>
              <a:rPr lang="en-IN" b="1" dirty="0"/>
              <a:t>10)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Q1. At the end of the flow chart, what is the number stored in the Box 9?</a:t>
            </a:r>
            <a:br>
              <a:rPr lang="en-IN" b="1" dirty="0"/>
            </a:br>
            <a:r>
              <a:rPr lang="en-IN" b="1" dirty="0"/>
              <a:t>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ANSWER : 27</a:t>
            </a:r>
            <a:br>
              <a:rPr lang="en-IN" b="1" dirty="0"/>
            </a:br>
            <a:r>
              <a:rPr lang="en-IN" b="1" dirty="0"/>
              <a:t>Q2. At the end of the flow chart, what is the value of number stored in the box whose</a:t>
            </a:r>
            <a:br>
              <a:rPr lang="en-IN" b="1" dirty="0"/>
            </a:br>
            <a:r>
              <a:rPr lang="en-IN" b="1" dirty="0"/>
              <a:t>number is stored in Box 8?</a:t>
            </a:r>
            <a:br>
              <a:rPr lang="en-IN" b="1" dirty="0"/>
            </a:br>
            <a:r>
              <a:rPr lang="en-IN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ANSWER : 25</a:t>
            </a:r>
          </a:p>
          <a:p>
            <a:pPr marL="0" indent="0">
              <a:buNone/>
            </a:pPr>
            <a:r>
              <a:rPr lang="en-IN" b="1" dirty="0"/>
              <a:t>Q3. At the end of the flowchart, determine the value of the following expression.</a:t>
            </a:r>
            <a:br>
              <a:rPr lang="en-IN" b="1" dirty="0"/>
            </a:br>
            <a:r>
              <a:rPr lang="en-IN" b="1" dirty="0"/>
              <a:t>(Number in Box 1) x (Number in Box 4) - (Number in Box 6) - (Number in Box</a:t>
            </a:r>
            <a:br>
              <a:rPr lang="en-IN" b="1" dirty="0"/>
            </a:br>
            <a:r>
              <a:rPr lang="en-IN" b="1" dirty="0"/>
              <a:t>10)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ANSWER :  78</a:t>
            </a:r>
          </a:p>
        </p:txBody>
      </p:sp>
    </p:spTree>
    <p:extLst>
      <p:ext uri="{BB962C8B-B14F-4D97-AF65-F5344CB8AC3E}">
        <p14:creationId xmlns:p14="http://schemas.microsoft.com/office/powerpoint/2010/main" val="118686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446" y="904781"/>
            <a:ext cx="9522053" cy="54314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49" y="1000461"/>
            <a:ext cx="11798151" cy="5416105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5040"/>
            <a:ext cx="7098759" cy="574531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742279"/>
            <a:ext cx="11733048" cy="5674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Q 1.  What number is now in box 5?</a:t>
            </a:r>
          </a:p>
          <a:p>
            <a:pPr marL="457200" indent="-457200">
              <a:buAutoNum type="alphaUcPeriod"/>
            </a:pPr>
            <a:r>
              <a:rPr lang="en-US" b="1" dirty="0"/>
              <a:t>66</a:t>
            </a:r>
          </a:p>
          <a:p>
            <a:pPr marL="457200" indent="-457200">
              <a:buAutoNum type="alphaUcPeriod"/>
            </a:pPr>
            <a:r>
              <a:rPr lang="en-US" b="1" dirty="0"/>
              <a:t>56</a:t>
            </a:r>
          </a:p>
          <a:p>
            <a:pPr marL="457200" indent="-457200">
              <a:buAutoNum type="alphaUcPeriod"/>
            </a:pPr>
            <a:r>
              <a:rPr lang="en-US" b="1" dirty="0"/>
              <a:t>65</a:t>
            </a:r>
          </a:p>
          <a:p>
            <a:pPr marL="457200" indent="-457200">
              <a:buAutoNum type="alphaUcPeriod"/>
            </a:pPr>
            <a:r>
              <a:rPr lang="en-US" b="1" dirty="0"/>
              <a:t>None of these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742279"/>
            <a:ext cx="11733048" cy="56742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</a:t>
            </a:r>
            <a:r>
              <a:rPr lang="en-US" b="1" dirty="0"/>
              <a:t> </a:t>
            </a:r>
          </a:p>
          <a:p>
            <a:pPr>
              <a:buNone/>
            </a:pPr>
            <a:r>
              <a:rPr lang="en-US" b="1" dirty="0"/>
              <a:t>Q 1.  What number is now in box 5?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rgbClr val="FF0000"/>
                </a:solidFill>
              </a:rPr>
              <a:t>66</a:t>
            </a:r>
          </a:p>
          <a:p>
            <a:pPr marL="457200" indent="-457200">
              <a:buAutoNum type="alphaUcPeriod"/>
            </a:pPr>
            <a:r>
              <a:rPr lang="en-US" b="1" dirty="0"/>
              <a:t>56</a:t>
            </a:r>
          </a:p>
          <a:p>
            <a:pPr marL="457200" indent="-457200">
              <a:buAutoNum type="alphaUcPeriod"/>
            </a:pPr>
            <a:r>
              <a:rPr lang="en-US" b="1" dirty="0"/>
              <a:t>65</a:t>
            </a:r>
          </a:p>
          <a:p>
            <a:pPr marL="457200" indent="-457200">
              <a:buAutoNum type="alphaUcPeriod"/>
            </a:pPr>
            <a:r>
              <a:rPr lang="en-US" b="1" dirty="0"/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2820829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788" y="861750"/>
            <a:ext cx="7734192" cy="545786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1. What number is now in box 1?</a:t>
            </a:r>
          </a:p>
          <a:p>
            <a:pPr marL="457200" indent="-457200">
              <a:buAutoNum type="alphaUcPeriod"/>
            </a:pPr>
            <a:r>
              <a:rPr lang="en-US" b="1" dirty="0"/>
              <a:t>32</a:t>
            </a:r>
          </a:p>
          <a:p>
            <a:pPr marL="457200" indent="-457200">
              <a:buAutoNum type="alphaUcPeriod"/>
            </a:pPr>
            <a:r>
              <a:rPr lang="en-US" b="1" dirty="0"/>
              <a:t>15</a:t>
            </a:r>
          </a:p>
          <a:p>
            <a:pPr marL="457200" indent="-457200">
              <a:buAutoNum type="alphaUcPeriod"/>
            </a:pPr>
            <a:r>
              <a:rPr lang="en-US" b="1" dirty="0"/>
              <a:t>14</a:t>
            </a:r>
          </a:p>
          <a:p>
            <a:pPr marL="457200" indent="-457200">
              <a:buAutoNum type="alphaUcPeriod"/>
            </a:pPr>
            <a:r>
              <a:rPr lang="en-US" b="1" dirty="0"/>
              <a:t>NONE</a:t>
            </a:r>
          </a:p>
          <a:p>
            <a:pPr marL="0" indent="0"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1. What number is now in box 1?</a:t>
            </a:r>
          </a:p>
          <a:p>
            <a:pPr marL="457200" indent="-457200">
              <a:buAutoNum type="alphaUcPeriod"/>
            </a:pPr>
            <a:r>
              <a:rPr lang="en-US" b="1" dirty="0"/>
              <a:t>32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rgbClr val="FF0000"/>
                </a:solidFill>
              </a:rPr>
              <a:t>15</a:t>
            </a:r>
          </a:p>
          <a:p>
            <a:pPr marL="457200" indent="-457200">
              <a:buAutoNum type="alphaUcPeriod"/>
            </a:pPr>
            <a:r>
              <a:rPr lang="en-US" b="1" dirty="0"/>
              <a:t>14</a:t>
            </a:r>
          </a:p>
          <a:p>
            <a:pPr marL="457200" indent="-457200">
              <a:buAutoNum type="alphaUcPeriod"/>
            </a:pPr>
            <a:r>
              <a:rPr lang="en-US" b="1" dirty="0"/>
              <a:t>NONE</a:t>
            </a:r>
          </a:p>
          <a:p>
            <a:pPr marL="0" indent="0"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72735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29" y="-10807"/>
            <a:ext cx="7666274" cy="667707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11. What number is now in box 1?</a:t>
            </a:r>
          </a:p>
          <a:p>
            <a:pPr marL="457200" indent="-457200">
              <a:buAutoNum type="alphaUcPeriod"/>
            </a:pPr>
            <a:r>
              <a:rPr lang="en-US" b="1" dirty="0"/>
              <a:t>55</a:t>
            </a:r>
          </a:p>
          <a:p>
            <a:pPr marL="457200" indent="-457200">
              <a:buAutoNum type="alphaUcPeriod"/>
            </a:pPr>
            <a:r>
              <a:rPr lang="en-US" b="1" dirty="0"/>
              <a:t>15</a:t>
            </a:r>
          </a:p>
          <a:p>
            <a:pPr marL="457200" indent="-457200">
              <a:buAutoNum type="alphaUcPeriod"/>
            </a:pPr>
            <a:r>
              <a:rPr lang="en-US" b="1" dirty="0"/>
              <a:t>58</a:t>
            </a:r>
          </a:p>
          <a:p>
            <a:pPr marL="457200" indent="-457200">
              <a:buAutoNum type="alphaUcPeriod"/>
            </a:pPr>
            <a:r>
              <a:rPr lang="en-US" b="1" dirty="0"/>
              <a:t>NONE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11. What number is now in box 1?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rgbClr val="FF0000"/>
                </a:solidFill>
              </a:rPr>
              <a:t>55</a:t>
            </a:r>
          </a:p>
          <a:p>
            <a:pPr marL="457200" indent="-457200">
              <a:buAutoNum type="alphaUcPeriod"/>
            </a:pPr>
            <a:r>
              <a:rPr lang="en-US" b="1" dirty="0"/>
              <a:t>15</a:t>
            </a:r>
          </a:p>
          <a:p>
            <a:pPr marL="457200" indent="-457200">
              <a:buAutoNum type="alphaUcPeriod"/>
            </a:pPr>
            <a:r>
              <a:rPr lang="en-US" b="1" dirty="0"/>
              <a:t>58</a:t>
            </a:r>
          </a:p>
          <a:p>
            <a:pPr marL="457200" indent="-457200">
              <a:buAutoNum type="alphaUcPeriod"/>
            </a:pPr>
            <a:r>
              <a:rPr lang="en-US" b="1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747395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81" y="0"/>
            <a:ext cx="978677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1" y="1072055"/>
            <a:ext cx="12537271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1. What number is now in box 12?</a:t>
            </a:r>
          </a:p>
          <a:p>
            <a:pPr marL="457200" indent="-457200">
              <a:buAutoNum type="alphaUcPeriod"/>
            </a:pPr>
            <a:r>
              <a:rPr lang="en-US" b="1" dirty="0"/>
              <a:t>12</a:t>
            </a:r>
          </a:p>
          <a:p>
            <a:pPr marL="457200" indent="-457200">
              <a:buAutoNum type="alphaUcPeriod"/>
            </a:pPr>
            <a:r>
              <a:rPr lang="en-US" b="1" dirty="0"/>
              <a:t>19</a:t>
            </a:r>
          </a:p>
          <a:p>
            <a:pPr marL="457200" indent="-457200">
              <a:buAutoNum type="alphaUcPeriod"/>
            </a:pPr>
            <a:r>
              <a:rPr lang="en-US" b="1" dirty="0"/>
              <a:t>58</a:t>
            </a:r>
          </a:p>
          <a:p>
            <a:pPr marL="457200" indent="-457200">
              <a:buAutoNum type="alphaUcPeriod"/>
            </a:pPr>
            <a:r>
              <a:rPr lang="en-US" b="1" dirty="0"/>
              <a:t>NONE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Q. 1 </a:t>
            </a:r>
            <a:r>
              <a:rPr lang="en-US" dirty="0"/>
              <a:t>At the end of the flowchart, what will be the number stored in Box 4?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Q. 2 </a:t>
            </a:r>
            <a:r>
              <a:rPr lang="en-US" dirty="0"/>
              <a:t>At the end of the flowchart, what will be the number stored in Box 3?</a:t>
            </a:r>
            <a:br>
              <a:rPr lang="en-US" dirty="0"/>
            </a:br>
            <a:r>
              <a:rPr lang="en-US" dirty="0"/>
              <a:t> </a:t>
            </a:r>
          </a:p>
          <a:p>
            <a:pPr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Q. 3 </a:t>
            </a:r>
            <a:r>
              <a:rPr lang="en-US" dirty="0"/>
              <a:t>At the end of the flowchart, the number in all of the following boxes will change; except: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1" y="1072055"/>
            <a:ext cx="12537271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1. What number is now in box 12?</a:t>
            </a:r>
          </a:p>
          <a:p>
            <a:pPr marL="457200" indent="-457200">
              <a:buAutoNum type="alphaUcPeriod"/>
            </a:pPr>
            <a:r>
              <a:rPr lang="en-US" b="1" dirty="0"/>
              <a:t>12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rgbClr val="FF0000"/>
                </a:solidFill>
              </a:rPr>
              <a:t>19</a:t>
            </a:r>
          </a:p>
          <a:p>
            <a:pPr marL="457200" indent="-457200">
              <a:buAutoNum type="alphaUcPeriod"/>
            </a:pPr>
            <a:r>
              <a:rPr lang="en-US" b="1" dirty="0"/>
              <a:t>58</a:t>
            </a:r>
          </a:p>
          <a:p>
            <a:pPr marL="457200" indent="-457200">
              <a:buAutoNum type="alphaUcPeriod"/>
            </a:pPr>
            <a:r>
              <a:rPr lang="en-US" b="1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800254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</a:t>
            </a:r>
          </a:p>
          <a:p>
            <a:pPr>
              <a:buNone/>
            </a:pPr>
            <a:endParaRPr 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		</a:t>
            </a:r>
            <a:r>
              <a:rPr lang="en-US" sz="6000" b="1" dirty="0">
                <a:solidFill>
                  <a:srgbClr val="FF0000"/>
                </a:solidFill>
                <a:latin typeface="Arial Black" pitchFamily="34" charset="0"/>
              </a:rPr>
              <a:t>THANK YOU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Q. 1 </a:t>
            </a:r>
            <a:r>
              <a:rPr lang="en-US" dirty="0"/>
              <a:t>At the end of the flowchart, what will be the number stored in Box 4?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ANSWER : 12 </a:t>
            </a: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Q. 2 </a:t>
            </a:r>
            <a:r>
              <a:rPr lang="en-US" dirty="0"/>
              <a:t>At the end of the flowchart, what will be the number stored in Box 3?</a:t>
            </a:r>
            <a:br>
              <a:rPr lang="en-US" dirty="0"/>
            </a:br>
            <a:r>
              <a:rPr lang="en-US" dirty="0"/>
              <a:t>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ANSWER : -10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Q. 3 </a:t>
            </a:r>
            <a:r>
              <a:rPr lang="en-US" dirty="0"/>
              <a:t>At the end of the flowchart, the number in all of the following boxes will change; except:</a:t>
            </a:r>
            <a:br>
              <a:rPr lang="en-US" dirty="0"/>
            </a:br>
            <a:r>
              <a:rPr lang="en-US" dirty="0"/>
              <a:t>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ANSWER :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87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2278"/>
            <a:ext cx="6453860" cy="56742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861751"/>
            <a:ext cx="11733048" cy="55548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1.  what number is now in box 6?</a:t>
            </a:r>
          </a:p>
          <a:p>
            <a:pPr marL="457200" indent="-457200">
              <a:buAutoNum type="alphaUcPeriod"/>
            </a:pPr>
            <a:r>
              <a:rPr lang="en-US" b="1" dirty="0"/>
              <a:t>24</a:t>
            </a:r>
          </a:p>
          <a:p>
            <a:pPr marL="457200" indent="-457200">
              <a:buAutoNum type="alphaUcPeriod"/>
            </a:pPr>
            <a:r>
              <a:rPr lang="en-US" b="1" dirty="0"/>
              <a:t>25</a:t>
            </a:r>
          </a:p>
          <a:p>
            <a:pPr marL="457200" indent="-457200">
              <a:buAutoNum type="alphaUcPeriod"/>
            </a:pPr>
            <a:r>
              <a:rPr lang="en-US" b="1" dirty="0"/>
              <a:t>26</a:t>
            </a:r>
          </a:p>
          <a:p>
            <a:pPr marL="457200" indent="-457200">
              <a:buAutoNum type="alphaUcPeriod"/>
            </a:pPr>
            <a:r>
              <a:rPr lang="en-US" b="1" dirty="0"/>
              <a:t>27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861751"/>
            <a:ext cx="11733048" cy="55548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1.  what number is now in box 6?</a:t>
            </a:r>
          </a:p>
          <a:p>
            <a:pPr marL="457200" indent="-457200">
              <a:buAutoNum type="alphaUcPeriod"/>
            </a:pPr>
            <a:r>
              <a:rPr lang="en-US" b="1" dirty="0"/>
              <a:t>24</a:t>
            </a:r>
          </a:p>
          <a:p>
            <a:pPr marL="457200" indent="-457200">
              <a:buAutoNum type="alphaUcPeriod"/>
            </a:pPr>
            <a:r>
              <a:rPr lang="en-US" b="1" dirty="0"/>
              <a:t>25</a:t>
            </a:r>
          </a:p>
          <a:p>
            <a:pPr marL="457200" indent="-457200">
              <a:buAutoNum type="alphaUcPeriod"/>
            </a:pPr>
            <a:r>
              <a:rPr lang="en-US" b="1" dirty="0"/>
              <a:t>26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rgbClr val="FF0000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87681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4550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" y="861751"/>
            <a:ext cx="11819666" cy="55548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1. For an individual who works for a government organization and owns a house. It is given that he is 35 years old and earns Rs. 15000 per month. What would the approved_amt for him</a:t>
            </a:r>
          </a:p>
          <a:p>
            <a:pPr marL="457200" indent="-457200">
              <a:buAutoNum type="alphaUcPeriod"/>
            </a:pPr>
            <a:r>
              <a:rPr lang="en-US" b="1" dirty="0"/>
              <a:t>1875000</a:t>
            </a:r>
          </a:p>
          <a:p>
            <a:pPr marL="457200" indent="-457200">
              <a:buAutoNum type="alphaUcPeriod"/>
            </a:pPr>
            <a:r>
              <a:rPr lang="en-US" b="1" dirty="0"/>
              <a:t>1975000</a:t>
            </a:r>
          </a:p>
          <a:p>
            <a:pPr marL="457200" indent="-457200">
              <a:buAutoNum type="alphaUcPeriod"/>
            </a:pPr>
            <a:r>
              <a:rPr lang="en-US" b="1" dirty="0"/>
              <a:t>1825000</a:t>
            </a:r>
          </a:p>
          <a:p>
            <a:pPr marL="457200" indent="-457200">
              <a:buAutoNum type="alphaUcPeriod"/>
            </a:pPr>
            <a:r>
              <a:rPr lang="en-US" b="1" dirty="0"/>
              <a:t>2075000</a:t>
            </a:r>
          </a:p>
          <a:p>
            <a:pPr marL="0" indent="0">
              <a:buNone/>
            </a:pPr>
            <a:endParaRPr lang="en-IN" dirty="0"/>
          </a:p>
          <a:p>
            <a:pPr>
              <a:buNone/>
            </a:pP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568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1363</TotalTime>
  <Words>994</Words>
  <Application>Microsoft Office PowerPoint</Application>
  <PresentationFormat>Widescreen</PresentationFormat>
  <Paragraphs>155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PowerPoint Presentation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HP</cp:lastModifiedBy>
  <cp:revision>172</cp:revision>
  <dcterms:created xsi:type="dcterms:W3CDTF">2020-02-23T06:37:57Z</dcterms:created>
  <dcterms:modified xsi:type="dcterms:W3CDTF">2024-02-23T04:16:09Z</dcterms:modified>
</cp:coreProperties>
</file>