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7"/>
  </p:notesMasterIdLst>
  <p:sldIdLst>
    <p:sldId id="256" r:id="rId2"/>
    <p:sldId id="257" r:id="rId3"/>
    <p:sldId id="258" r:id="rId4"/>
    <p:sldId id="259" r:id="rId5"/>
    <p:sldId id="260" r:id="rId6"/>
    <p:sldId id="297" r:id="rId7"/>
    <p:sldId id="261" r:id="rId8"/>
    <p:sldId id="298" r:id="rId9"/>
    <p:sldId id="262" r:id="rId10"/>
    <p:sldId id="299" r:id="rId11"/>
    <p:sldId id="263" r:id="rId12"/>
    <p:sldId id="300" r:id="rId13"/>
    <p:sldId id="264" r:id="rId14"/>
    <p:sldId id="301" r:id="rId15"/>
    <p:sldId id="265" r:id="rId16"/>
    <p:sldId id="302" r:id="rId17"/>
    <p:sldId id="266" r:id="rId18"/>
    <p:sldId id="312" r:id="rId19"/>
    <p:sldId id="267" r:id="rId20"/>
    <p:sldId id="313" r:id="rId21"/>
    <p:sldId id="268" r:id="rId22"/>
    <p:sldId id="314" r:id="rId23"/>
    <p:sldId id="269" r:id="rId24"/>
    <p:sldId id="315" r:id="rId25"/>
    <p:sldId id="270" r:id="rId26"/>
    <p:sldId id="316" r:id="rId27"/>
    <p:sldId id="296" r:id="rId28"/>
    <p:sldId id="317" r:id="rId29"/>
    <p:sldId id="271" r:id="rId30"/>
    <p:sldId id="318" r:id="rId31"/>
    <p:sldId id="272" r:id="rId32"/>
    <p:sldId id="319" r:id="rId33"/>
    <p:sldId id="273" r:id="rId34"/>
    <p:sldId id="320" r:id="rId35"/>
    <p:sldId id="274" r:id="rId36"/>
    <p:sldId id="325" r:id="rId37"/>
    <p:sldId id="275" r:id="rId38"/>
    <p:sldId id="326" r:id="rId39"/>
    <p:sldId id="276" r:id="rId40"/>
    <p:sldId id="327" r:id="rId41"/>
    <p:sldId id="277" r:id="rId42"/>
    <p:sldId id="328" r:id="rId43"/>
    <p:sldId id="278" r:id="rId44"/>
    <p:sldId id="324" r:id="rId45"/>
    <p:sldId id="279" r:id="rId46"/>
    <p:sldId id="323" r:id="rId47"/>
    <p:sldId id="280" r:id="rId48"/>
    <p:sldId id="321" r:id="rId49"/>
    <p:sldId id="281" r:id="rId50"/>
    <p:sldId id="322" r:id="rId51"/>
    <p:sldId id="282" r:id="rId52"/>
    <p:sldId id="329" r:id="rId53"/>
    <p:sldId id="283" r:id="rId54"/>
    <p:sldId id="330" r:id="rId55"/>
    <p:sldId id="284" r:id="rId56"/>
    <p:sldId id="311" r:id="rId57"/>
    <p:sldId id="285" r:id="rId58"/>
    <p:sldId id="310" r:id="rId59"/>
    <p:sldId id="286" r:id="rId60"/>
    <p:sldId id="309" r:id="rId61"/>
    <p:sldId id="287" r:id="rId62"/>
    <p:sldId id="308" r:id="rId63"/>
    <p:sldId id="288" r:id="rId64"/>
    <p:sldId id="307" r:id="rId65"/>
    <p:sldId id="289" r:id="rId66"/>
    <p:sldId id="306" r:id="rId67"/>
    <p:sldId id="290" r:id="rId68"/>
    <p:sldId id="305" r:id="rId69"/>
    <p:sldId id="291" r:id="rId70"/>
    <p:sldId id="304" r:id="rId71"/>
    <p:sldId id="292" r:id="rId72"/>
    <p:sldId id="331" r:id="rId73"/>
    <p:sldId id="293" r:id="rId74"/>
    <p:sldId id="303" r:id="rId75"/>
    <p:sldId id="332" r:id="rId76"/>
  </p:sldIdLst>
  <p:sldSz cx="12192000" cy="6858000"/>
  <p:notesSz cx="6858000" cy="9144000"/>
  <p:embeddedFontLst>
    <p:embeddedFont>
      <p:font typeface="Arial Black" panose="020B0A04020102020204" pitchFamily="34" charset="0"/>
      <p:regular r:id="rId78"/>
      <p:bold r:id="rId79"/>
    </p:embeddedFont>
    <p:embeddedFont>
      <p:font typeface="Cambria Math" panose="02040503050406030204" pitchFamily="18" charset="0"/>
      <p:regular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4" roundtripDataSignature="AMtx7mi0T0rbVQax8dUOZlmXtDJEgNru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2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customschemas.google.com/relationships/presentationmetadata" Target="meta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2.fntdata"/><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3.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1.fntdata"/><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3883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7300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2624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389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978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143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627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6210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85411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8577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9046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45352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31867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3610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84751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1975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60267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36714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53519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97098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19840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2434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71048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85886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08955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13497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02515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48928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18581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10672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50174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22890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263699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1981A3EC-C3B1-E561-099F-7156FC7CB482}"/>
            </a:ext>
          </a:extLst>
        </p:cNvPr>
        <p:cNvGrpSpPr/>
        <p:nvPr/>
      </p:nvGrpSpPr>
      <p:grpSpPr>
        <a:xfrm>
          <a:off x="0" y="0"/>
          <a:ext cx="0" cy="0"/>
          <a:chOff x="0" y="0"/>
          <a:chExt cx="0" cy="0"/>
        </a:xfrm>
      </p:grpSpPr>
      <p:sp>
        <p:nvSpPr>
          <p:cNvPr id="98" name="Google Shape;98;p1:notes">
            <a:extLst>
              <a:ext uri="{FF2B5EF4-FFF2-40B4-BE49-F238E27FC236}">
                <a16:creationId xmlns:a16="http://schemas.microsoft.com/office/drawing/2014/main" id="{B064DBFD-AD3F-BCAE-9305-477173AA1BE2}"/>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a:extLst>
              <a:ext uri="{FF2B5EF4-FFF2-40B4-BE49-F238E27FC236}">
                <a16:creationId xmlns:a16="http://schemas.microsoft.com/office/drawing/2014/main" id="{06C4E46D-2288-F38D-0AC2-3F30E637D5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0493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1283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5"/>
        <p:cNvGrpSpPr/>
        <p:nvPr/>
      </p:nvGrpSpPr>
      <p:grpSpPr>
        <a:xfrm>
          <a:off x="0" y="0"/>
          <a:ext cx="0" cy="0"/>
          <a:chOff x="0" y="0"/>
          <a:chExt cx="0" cy="0"/>
        </a:xfrm>
      </p:grpSpPr>
      <p:sp>
        <p:nvSpPr>
          <p:cNvPr id="16" name="Google Shape;16;p42"/>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42"/>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42"/>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42"/>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4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42"/>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22" name="Google Shape;22;p42"/>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23" name="Google Shape;23;p42"/>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4" name="Google Shape;24;p42"/>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25;p42"/>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Google Shape;26;p42"/>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5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1"/>
          <p:cNvSpPr>
            <a:spLocks noGrp="1"/>
          </p:cNvSpPr>
          <p:nvPr>
            <p:ph type="pic" idx="2"/>
          </p:nvPr>
        </p:nvSpPr>
        <p:spPr>
          <a:xfrm>
            <a:off x="5183188" y="987425"/>
            <a:ext cx="6172200" cy="4873625"/>
          </a:xfrm>
          <a:prstGeom prst="rect">
            <a:avLst/>
          </a:prstGeom>
          <a:noFill/>
          <a:ln>
            <a:noFill/>
          </a:ln>
        </p:spPr>
      </p:sp>
      <p:sp>
        <p:nvSpPr>
          <p:cNvPr id="81" name="Google Shape;81;p5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5"/>
        <p:cNvGrpSpPr/>
        <p:nvPr/>
      </p:nvGrpSpPr>
      <p:grpSpPr>
        <a:xfrm>
          <a:off x="0" y="0"/>
          <a:ext cx="0" cy="0"/>
          <a:chOff x="0" y="0"/>
          <a:chExt cx="0" cy="0"/>
        </a:xfrm>
      </p:grpSpPr>
      <p:sp>
        <p:nvSpPr>
          <p:cNvPr id="86" name="Google Shape;86;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5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5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5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4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33"/>
        <p:cNvGrpSpPr/>
        <p:nvPr/>
      </p:nvGrpSpPr>
      <p:grpSpPr>
        <a:xfrm>
          <a:off x="0" y="0"/>
          <a:ext cx="0" cy="0"/>
          <a:chOff x="0" y="0"/>
          <a:chExt cx="0" cy="0"/>
        </a:xfrm>
      </p:grpSpPr>
      <p:sp>
        <p:nvSpPr>
          <p:cNvPr id="34" name="Google Shape;34;p44"/>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4"/>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4"/>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4"/>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4"/>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44"/>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Google Shape;41;p4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6"/>
        <p:cNvGrpSpPr/>
        <p:nvPr/>
      </p:nvGrpSpPr>
      <p:grpSpPr>
        <a:xfrm>
          <a:off x="0" y="0"/>
          <a:ext cx="0" cy="0"/>
          <a:chOff x="0" y="0"/>
          <a:chExt cx="0" cy="0"/>
        </a:xfrm>
      </p:grpSpPr>
      <p:sp>
        <p:nvSpPr>
          <p:cNvPr id="47" name="Google Shape;47;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4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4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4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4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4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4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2"/>
        <p:cNvGrpSpPr/>
        <p:nvPr/>
      </p:nvGrpSpPr>
      <p:grpSpPr>
        <a:xfrm>
          <a:off x="0" y="0"/>
          <a:ext cx="0" cy="0"/>
          <a:chOff x="0" y="0"/>
          <a:chExt cx="0" cy="0"/>
        </a:xfrm>
      </p:grpSpPr>
      <p:sp>
        <p:nvSpPr>
          <p:cNvPr id="63" name="Google Shape;63;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7"/>
        <p:cNvGrpSpPr/>
        <p:nvPr/>
      </p:nvGrpSpPr>
      <p:grpSpPr>
        <a:xfrm>
          <a:off x="0" y="0"/>
          <a:ext cx="0" cy="0"/>
          <a:chOff x="0" y="0"/>
          <a:chExt cx="0" cy="0"/>
        </a:xfrm>
      </p:grpSpPr>
      <p:sp>
        <p:nvSpPr>
          <p:cNvPr id="68" name="Google Shape;68;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5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5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Shape 9"/>
        <p:cNvGrpSpPr/>
        <p:nvPr/>
      </p:nvGrpSpPr>
      <p:grpSpPr>
        <a:xfrm>
          <a:off x="0" y="0"/>
          <a:ext cx="0" cy="0"/>
          <a:chOff x="0" y="0"/>
          <a:chExt cx="0" cy="0"/>
        </a:xfrm>
      </p:grpSpPr>
      <p:sp>
        <p:nvSpPr>
          <p:cNvPr id="10" name="Google Shape;10;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2" name="Google Shape;102;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p>
          <a:p>
            <a:pPr marL="228600" lvl="0" indent="-228600" algn="ctr" rtl="0">
              <a:lnSpc>
                <a:spcPct val="90000"/>
              </a:lnSpc>
              <a:spcBef>
                <a:spcPts val="0"/>
              </a:spcBef>
              <a:spcAft>
                <a:spcPts val="0"/>
              </a:spcAft>
              <a:buClr>
                <a:srgbClr val="0C0C0C"/>
              </a:buClr>
              <a:buSzPts val="2400"/>
              <a:buNone/>
            </a:pPr>
            <a:endParaRPr lang="en-US" b="1" dirty="0">
              <a:solidFill>
                <a:srgbClr val="0C0C0C"/>
              </a:solidFill>
              <a:latin typeface="Arial Black"/>
              <a:sym typeface="Arial Black"/>
            </a:endParaRPr>
          </a:p>
          <a:p>
            <a:pPr marL="228600" lvl="0" indent="-228600" algn="ctr" rtl="0">
              <a:lnSpc>
                <a:spcPct val="90000"/>
              </a:lnSpc>
              <a:spcBef>
                <a:spcPts val="0"/>
              </a:spcBef>
              <a:spcAft>
                <a:spcPts val="0"/>
              </a:spcAft>
              <a:buClr>
                <a:srgbClr val="0C0C0C"/>
              </a:buClr>
              <a:buSzPts val="2400"/>
              <a:buNone/>
            </a:pPr>
            <a:endParaRPr lang="en-US" b="1" dirty="0">
              <a:solidFill>
                <a:srgbClr val="0C0C0C"/>
              </a:solidFill>
              <a:latin typeface="Arial Black"/>
              <a:sym typeface="Arial Black"/>
            </a:endParaRPr>
          </a:p>
          <a:p>
            <a:pPr marL="228600" lvl="0" indent="-228600" algn="ctr" rtl="0">
              <a:lnSpc>
                <a:spcPct val="90000"/>
              </a:lnSpc>
              <a:spcBef>
                <a:spcPts val="0"/>
              </a:spcBef>
              <a:spcAft>
                <a:spcPts val="0"/>
              </a:spcAft>
              <a:buClr>
                <a:srgbClr val="0C0C0C"/>
              </a:buClr>
              <a:buSzPts val="2400"/>
              <a:buNone/>
            </a:pPr>
            <a:endParaRPr lang="en-US" b="1" dirty="0">
              <a:solidFill>
                <a:srgbClr val="0C0C0C"/>
              </a:solidFill>
              <a:latin typeface="Arial Black"/>
              <a:sym typeface="Arial Black"/>
            </a:endParaRPr>
          </a:p>
          <a:p>
            <a:pPr marL="228600" lvl="0" indent="-228600" algn="ctr" rtl="0">
              <a:lnSpc>
                <a:spcPct val="90000"/>
              </a:lnSpc>
              <a:spcBef>
                <a:spcPts val="0"/>
              </a:spcBef>
              <a:spcAft>
                <a:spcPts val="0"/>
              </a:spcAft>
              <a:buClr>
                <a:srgbClr val="0C0C0C"/>
              </a:buClr>
              <a:buSzPts val="2400"/>
              <a:buNone/>
            </a:pPr>
            <a:endParaRPr lang="en-US" b="1" dirty="0">
              <a:solidFill>
                <a:srgbClr val="0C0C0C"/>
              </a:solidFill>
              <a:latin typeface="Arial Black"/>
              <a:sym typeface="Arial Black"/>
            </a:endParaRPr>
          </a:p>
          <a:p>
            <a:pPr marL="228600" lvl="0" indent="-228600" algn="ctr" rtl="0">
              <a:lnSpc>
                <a:spcPct val="90000"/>
              </a:lnSpc>
              <a:spcBef>
                <a:spcPts val="0"/>
              </a:spcBef>
              <a:spcAft>
                <a:spcPts val="0"/>
              </a:spcAft>
              <a:buClr>
                <a:srgbClr val="0C0C0C"/>
              </a:buClr>
              <a:buSzPts val="2400"/>
              <a:buNone/>
            </a:pPr>
            <a:r>
              <a:rPr lang="en-US" sz="5400" b="1" dirty="0">
                <a:solidFill>
                  <a:srgbClr val="FF0000"/>
                </a:solidFill>
                <a:latin typeface="Arial Black" panose="020B0A04020102020204" pitchFamily="34" charset="0"/>
                <a:sym typeface="Arial Black"/>
              </a:rPr>
              <a:t>PROBABILITY</a:t>
            </a:r>
          </a:p>
        </p:txBody>
      </p:sp>
      <p:sp>
        <p:nvSpPr>
          <p:cNvPr id="103" name="Google Shape;103;p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40" name="Google Shape;140;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a:t>
            </a:r>
            <a:r>
              <a:rPr lang="en-US" b="1" dirty="0"/>
              <a:t>. If a coin is tossed two times, what is the probability of getting ‘head’ at least once ? 	</a:t>
            </a:r>
            <a:endParaRPr dirty="0"/>
          </a:p>
          <a:p>
            <a:pPr marL="0" lvl="0" indent="0">
              <a:buNone/>
            </a:pPr>
            <a:r>
              <a:rPr lang="en-IN" b="1" dirty="0"/>
              <a:t>A.  1/2</a:t>
            </a:r>
          </a:p>
          <a:p>
            <a:pPr marL="0" lvl="0" indent="0">
              <a:buNone/>
            </a:pPr>
            <a:r>
              <a:rPr lang="en-IN" b="1" dirty="0"/>
              <a:t>B.  1/4</a:t>
            </a:r>
          </a:p>
          <a:p>
            <a:pPr marL="0" lvl="0" indent="0">
              <a:buNone/>
            </a:pPr>
            <a:r>
              <a:rPr lang="en-IN" b="1" dirty="0"/>
              <a:t>C.  1</a:t>
            </a:r>
          </a:p>
          <a:p>
            <a:pPr marL="0" lvl="0" indent="0">
              <a:buNone/>
            </a:pPr>
            <a:r>
              <a:rPr lang="en-IN" b="1" dirty="0">
                <a:solidFill>
                  <a:srgbClr val="FF0000"/>
                </a:solidFill>
              </a:rPr>
              <a:t>D.  3/4</a:t>
            </a:r>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344619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6" name="Google Shape;146;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latin typeface="Arial Black"/>
                <a:ea typeface="Arial Black"/>
                <a:cs typeface="Arial Black"/>
                <a:sym typeface="Arial Black"/>
              </a:rPr>
              <a:t>Q 4</a:t>
            </a:r>
            <a:r>
              <a:rPr lang="en-US" b="1" dirty="0"/>
              <a:t>.</a:t>
            </a:r>
            <a:r>
              <a:rPr lang="en-US" dirty="0"/>
              <a:t>  </a:t>
            </a:r>
            <a:r>
              <a:rPr lang="en-US" b="1" dirty="0"/>
              <a:t>On tossing three coins simultaneously, find the probability of getting -</a:t>
            </a:r>
            <a:endParaRPr lang="en-US" dirty="0"/>
          </a:p>
          <a:p>
            <a:pPr marL="76200" indent="0">
              <a:buNone/>
            </a:pPr>
            <a:r>
              <a:rPr lang="en-US" b="1" dirty="0"/>
              <a:t>(</a:t>
            </a:r>
            <a:r>
              <a:rPr lang="en-US" b="1" dirty="0" err="1"/>
              <a:t>i</a:t>
            </a:r>
            <a:r>
              <a:rPr lang="en-US" b="1" dirty="0"/>
              <a:t>) 3 tails </a:t>
            </a:r>
            <a:endParaRPr lang="en-US" dirty="0"/>
          </a:p>
          <a:p>
            <a:pPr marL="76200" indent="0">
              <a:buNone/>
            </a:pPr>
            <a:r>
              <a:rPr lang="en-US" b="1" dirty="0"/>
              <a:t>(ii) 2 tails</a:t>
            </a:r>
            <a:endParaRPr lang="en-US" dirty="0"/>
          </a:p>
          <a:p>
            <a:pPr marL="76200" indent="0">
              <a:buNone/>
            </a:pPr>
            <a:r>
              <a:rPr lang="en-US" b="1" dirty="0"/>
              <a:t>(iii) No tail </a:t>
            </a:r>
            <a:endParaRPr lang="en-US" dirty="0"/>
          </a:p>
          <a:p>
            <a:pPr marL="76200" indent="0">
              <a:buNone/>
            </a:pPr>
            <a:r>
              <a:rPr lang="en-US" b="1" dirty="0"/>
              <a:t>(iv) 2 heads and 1 tail </a:t>
            </a:r>
            <a:endParaRPr lang="en-US" dirty="0"/>
          </a:p>
          <a:p>
            <a:pPr marL="76200" indent="0">
              <a:buNone/>
            </a:pPr>
            <a:r>
              <a:rPr lang="en-US" b="1" dirty="0"/>
              <a:t>(v) at least one head</a:t>
            </a:r>
            <a:endParaRPr lang="en-US" dirty="0"/>
          </a:p>
          <a:p>
            <a:pPr marL="76200" indent="0">
              <a:buNone/>
            </a:pPr>
            <a:br>
              <a:rPr lang="en-US" dirty="0"/>
            </a:b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6" name="Google Shape;146;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latin typeface="Arial Black"/>
                <a:ea typeface="Arial Black"/>
                <a:cs typeface="Arial Black"/>
                <a:sym typeface="Arial Black"/>
              </a:rPr>
              <a:t>Q 4</a:t>
            </a:r>
            <a:r>
              <a:rPr lang="en-US" b="1" dirty="0"/>
              <a:t>.</a:t>
            </a:r>
            <a:r>
              <a:rPr lang="en-US" dirty="0"/>
              <a:t>  </a:t>
            </a:r>
            <a:r>
              <a:rPr lang="en-US" b="1" dirty="0"/>
              <a:t>On tossing three coins simultaneously, find the probability of getting -</a:t>
            </a:r>
            <a:endParaRPr lang="en-US" dirty="0"/>
          </a:p>
          <a:p>
            <a:pPr marL="76200" indent="0">
              <a:buNone/>
            </a:pPr>
            <a:r>
              <a:rPr lang="en-US" b="1" dirty="0"/>
              <a:t>(</a:t>
            </a:r>
            <a:r>
              <a:rPr lang="en-US" b="1" dirty="0" err="1"/>
              <a:t>i</a:t>
            </a:r>
            <a:r>
              <a:rPr lang="en-US" b="1" dirty="0"/>
              <a:t>) 3 tails – </a:t>
            </a:r>
            <a:r>
              <a:rPr lang="en-US" b="1" dirty="0">
                <a:solidFill>
                  <a:srgbClr val="FF0000"/>
                </a:solidFill>
              </a:rPr>
              <a:t>1/8</a:t>
            </a:r>
            <a:endParaRPr lang="en-US" dirty="0">
              <a:solidFill>
                <a:srgbClr val="FF0000"/>
              </a:solidFill>
            </a:endParaRPr>
          </a:p>
          <a:p>
            <a:pPr marL="76200" indent="0">
              <a:buNone/>
            </a:pPr>
            <a:r>
              <a:rPr lang="en-US" b="1" dirty="0"/>
              <a:t>(ii) 2 tails-  </a:t>
            </a:r>
            <a:r>
              <a:rPr lang="en-US" b="1" dirty="0">
                <a:solidFill>
                  <a:srgbClr val="FF0000"/>
                </a:solidFill>
              </a:rPr>
              <a:t>3/8</a:t>
            </a:r>
            <a:endParaRPr lang="en-US" dirty="0">
              <a:solidFill>
                <a:srgbClr val="FF0000"/>
              </a:solidFill>
            </a:endParaRPr>
          </a:p>
          <a:p>
            <a:pPr marL="76200" indent="0">
              <a:buNone/>
            </a:pPr>
            <a:r>
              <a:rPr lang="en-US" b="1" dirty="0"/>
              <a:t>(iii) No tail – </a:t>
            </a:r>
            <a:r>
              <a:rPr lang="en-US" b="1" dirty="0">
                <a:solidFill>
                  <a:srgbClr val="FF0000"/>
                </a:solidFill>
              </a:rPr>
              <a:t>1/8</a:t>
            </a:r>
            <a:endParaRPr lang="en-US" dirty="0">
              <a:solidFill>
                <a:srgbClr val="FF0000"/>
              </a:solidFill>
            </a:endParaRPr>
          </a:p>
          <a:p>
            <a:pPr marL="76200" indent="0">
              <a:buNone/>
            </a:pPr>
            <a:r>
              <a:rPr lang="en-US" b="1" dirty="0"/>
              <a:t>(iv) 2 heads and 1 tail – </a:t>
            </a:r>
            <a:r>
              <a:rPr lang="en-US" b="1" dirty="0">
                <a:solidFill>
                  <a:srgbClr val="FF0000"/>
                </a:solidFill>
              </a:rPr>
              <a:t>1/4</a:t>
            </a:r>
            <a:endParaRPr lang="en-US" dirty="0">
              <a:solidFill>
                <a:srgbClr val="FF0000"/>
              </a:solidFill>
            </a:endParaRPr>
          </a:p>
          <a:p>
            <a:pPr marL="76200" indent="0">
              <a:buNone/>
            </a:pPr>
            <a:r>
              <a:rPr lang="en-US" b="1" dirty="0"/>
              <a:t>(v) at least one head – </a:t>
            </a:r>
            <a:r>
              <a:rPr lang="en-US" b="1" dirty="0">
                <a:solidFill>
                  <a:srgbClr val="FF0000"/>
                </a:solidFill>
              </a:rPr>
              <a:t>7/8</a:t>
            </a:r>
            <a:endParaRPr lang="en-US" dirty="0">
              <a:solidFill>
                <a:srgbClr val="FF0000"/>
              </a:solidFill>
            </a:endParaRPr>
          </a:p>
          <a:p>
            <a:pPr marL="76200" indent="0">
              <a:buNone/>
            </a:pPr>
            <a:br>
              <a:rPr lang="en-US" dirty="0"/>
            </a:b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351692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2" name="Google Shape;152;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t>Q.5. A coin is tossed twice. What are the possible outcomes ?</a:t>
            </a:r>
          </a:p>
          <a:p>
            <a:pPr marL="0" lvl="0" indent="0">
              <a:buNone/>
            </a:pPr>
            <a:r>
              <a:rPr lang="en-US" b="1" dirty="0"/>
              <a:t> </a:t>
            </a:r>
          </a:p>
          <a:p>
            <a:pPr marL="0" lvl="0" indent="0">
              <a:buNone/>
            </a:pPr>
            <a:r>
              <a:rPr lang="en-IN" b="1" dirty="0"/>
              <a:t>A.  16</a:t>
            </a:r>
          </a:p>
          <a:p>
            <a:pPr marL="0" lvl="0" indent="0">
              <a:buNone/>
            </a:pPr>
            <a:r>
              <a:rPr lang="en-IN" b="1" dirty="0"/>
              <a:t>B.  8</a:t>
            </a:r>
          </a:p>
          <a:p>
            <a:pPr marL="0" lvl="0" indent="0">
              <a:buNone/>
            </a:pPr>
            <a:r>
              <a:rPr lang="en-IN" b="1" dirty="0"/>
              <a:t>C.  1</a:t>
            </a:r>
          </a:p>
          <a:p>
            <a:pPr marL="0" lvl="0" indent="0">
              <a:buNone/>
            </a:pPr>
            <a:r>
              <a:rPr lang="en-IN" b="1" dirty="0">
                <a:solidFill>
                  <a:schemeClr val="tx1"/>
                </a:solidFill>
              </a:rPr>
              <a:t>D.  4</a:t>
            </a:r>
          </a:p>
          <a:p>
            <a:pPr marL="76200" indent="0">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2" name="Google Shape;152;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t>Q.5. A coin is tossed twice. What are the possible outcomes ?</a:t>
            </a:r>
          </a:p>
          <a:p>
            <a:pPr marL="0" lvl="0" indent="0">
              <a:buNone/>
            </a:pPr>
            <a:r>
              <a:rPr lang="en-US" b="1" dirty="0"/>
              <a:t> </a:t>
            </a:r>
          </a:p>
          <a:p>
            <a:pPr marL="0" lvl="0" indent="0">
              <a:buNone/>
            </a:pPr>
            <a:r>
              <a:rPr lang="en-IN" b="1" dirty="0"/>
              <a:t>A.  16</a:t>
            </a:r>
          </a:p>
          <a:p>
            <a:pPr marL="0" lvl="0" indent="0">
              <a:buNone/>
            </a:pPr>
            <a:r>
              <a:rPr lang="en-IN" b="1" dirty="0"/>
              <a:t>B.  8</a:t>
            </a:r>
          </a:p>
          <a:p>
            <a:pPr marL="0" lvl="0" indent="0">
              <a:buNone/>
            </a:pPr>
            <a:r>
              <a:rPr lang="en-IN" b="1" dirty="0"/>
              <a:t>C.  1</a:t>
            </a:r>
          </a:p>
          <a:p>
            <a:pPr marL="0" lvl="0" indent="0">
              <a:buNone/>
            </a:pPr>
            <a:r>
              <a:rPr lang="en-IN" b="1" dirty="0">
                <a:solidFill>
                  <a:srgbClr val="FF0000"/>
                </a:solidFill>
              </a:rPr>
              <a:t>D.  4</a:t>
            </a:r>
          </a:p>
          <a:p>
            <a:pPr marL="76200" indent="0">
              <a:buNone/>
            </a:pPr>
            <a:br>
              <a:rPr lang="en-US" dirty="0"/>
            </a:br>
            <a:endParaRPr b="1" dirty="0"/>
          </a:p>
        </p:txBody>
      </p:sp>
    </p:spTree>
    <p:extLst>
      <p:ext uri="{BB962C8B-B14F-4D97-AF65-F5344CB8AC3E}">
        <p14:creationId xmlns:p14="http://schemas.microsoft.com/office/powerpoint/2010/main" val="2396320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8" name="Google Shape;158;p10"/>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76200" indent="0">
              <a:buNone/>
            </a:pPr>
            <a:r>
              <a:rPr lang="en-US" b="1" dirty="0">
                <a:latin typeface="Arial Black"/>
                <a:ea typeface="Arial Black"/>
                <a:cs typeface="Arial Black"/>
                <a:sym typeface="Arial Black"/>
              </a:rPr>
              <a:t>Q 6</a:t>
            </a:r>
            <a:r>
              <a:rPr lang="en-US" b="1" dirty="0"/>
              <a:t>. Two coins are tossed simultaneously. What is the probability of getting two tails ?</a:t>
            </a:r>
          </a:p>
          <a:p>
            <a:pPr marL="76200" indent="0">
              <a:buNone/>
            </a:pPr>
            <a:r>
              <a:rPr lang="en-US" b="1" dirty="0"/>
              <a:t> </a:t>
            </a:r>
          </a:p>
          <a:p>
            <a:pPr marL="0" lvl="0" indent="0">
              <a:buNone/>
            </a:pPr>
            <a:r>
              <a:rPr lang="en-IN" b="1" dirty="0"/>
              <a:t>A.  1/2</a:t>
            </a:r>
          </a:p>
          <a:p>
            <a:pPr marL="0" lvl="0" indent="0">
              <a:buNone/>
            </a:pPr>
            <a:r>
              <a:rPr lang="en-IN" b="1" dirty="0"/>
              <a:t>B.  1/4</a:t>
            </a:r>
          </a:p>
          <a:p>
            <a:pPr marL="0" lvl="0" indent="0">
              <a:buNone/>
            </a:pPr>
            <a:r>
              <a:rPr lang="en-IN" b="1" dirty="0"/>
              <a:t>C.  1</a:t>
            </a:r>
          </a:p>
          <a:p>
            <a:pPr marL="0" lvl="0" indent="0">
              <a:buNone/>
            </a:pPr>
            <a:r>
              <a:rPr lang="en-IN" b="1" dirty="0">
                <a:solidFill>
                  <a:schemeClr val="tx1"/>
                </a:solidFill>
              </a:rPr>
              <a:t>D.  3/4</a:t>
            </a:r>
          </a:p>
          <a:p>
            <a:pPr marL="76200" indent="0">
              <a:buNone/>
            </a:pPr>
            <a:br>
              <a:rPr lang="en-US" dirty="0"/>
            </a:br>
            <a:endParaRPr dirty="0"/>
          </a:p>
          <a:p>
            <a:pPr marL="228600" lvl="0" indent="-228600" algn="l" rtl="0">
              <a:lnSpc>
                <a:spcPct val="10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8" name="Google Shape;158;p10"/>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76200" indent="0">
              <a:buNone/>
            </a:pPr>
            <a:r>
              <a:rPr lang="en-US" b="1" dirty="0">
                <a:latin typeface="Arial Black"/>
                <a:ea typeface="Arial Black"/>
                <a:cs typeface="Arial Black"/>
                <a:sym typeface="Arial Black"/>
              </a:rPr>
              <a:t>Q 6</a:t>
            </a:r>
            <a:r>
              <a:rPr lang="en-US" b="1" dirty="0"/>
              <a:t>. Two coins are tossed simultaneously. What is the probability of getting two tails ?</a:t>
            </a:r>
          </a:p>
          <a:p>
            <a:pPr marL="76200" indent="0">
              <a:buNone/>
            </a:pPr>
            <a:r>
              <a:rPr lang="en-US" b="1" dirty="0"/>
              <a:t> </a:t>
            </a:r>
          </a:p>
          <a:p>
            <a:pPr marL="0" lvl="0" indent="0">
              <a:buNone/>
            </a:pPr>
            <a:r>
              <a:rPr lang="en-IN" b="1" dirty="0"/>
              <a:t>A.  1/2</a:t>
            </a:r>
          </a:p>
          <a:p>
            <a:pPr marL="0" lvl="0" indent="0">
              <a:buNone/>
            </a:pPr>
            <a:r>
              <a:rPr lang="en-IN" b="1" dirty="0">
                <a:solidFill>
                  <a:srgbClr val="FF0000"/>
                </a:solidFill>
              </a:rPr>
              <a:t>B.  1/4</a:t>
            </a:r>
          </a:p>
          <a:p>
            <a:pPr marL="0" lvl="0" indent="0">
              <a:buNone/>
            </a:pPr>
            <a:r>
              <a:rPr lang="en-IN" b="1" dirty="0"/>
              <a:t>C.  1</a:t>
            </a:r>
          </a:p>
          <a:p>
            <a:pPr marL="0" lvl="0" indent="0">
              <a:buNone/>
            </a:pPr>
            <a:r>
              <a:rPr lang="en-IN" b="1" dirty="0">
                <a:solidFill>
                  <a:schemeClr val="tx1"/>
                </a:solidFill>
              </a:rPr>
              <a:t>D.  3/4</a:t>
            </a:r>
          </a:p>
          <a:p>
            <a:pPr marL="76200" indent="0">
              <a:buNone/>
            </a:pPr>
            <a:br>
              <a:rPr lang="en-US" dirty="0"/>
            </a:br>
            <a:endParaRPr dirty="0"/>
          </a:p>
          <a:p>
            <a:pPr marL="228600" lvl="0" indent="-228600" algn="l" rtl="0">
              <a:lnSpc>
                <a:spcPct val="10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365738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4" name="Google Shape;164;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latin typeface="Arial Black"/>
                <a:ea typeface="Arial Black"/>
                <a:cs typeface="Arial Black"/>
                <a:sym typeface="Arial Black"/>
              </a:rPr>
              <a:t>Q 7</a:t>
            </a:r>
            <a:r>
              <a:rPr lang="en-US" b="1" dirty="0"/>
              <a:t>. Two dice are thrown simultaneously. What is the probability of getting sum of the numbers 2 ?</a:t>
            </a:r>
          </a:p>
          <a:p>
            <a:pPr marL="0" lvl="0" indent="0">
              <a:buNone/>
            </a:pPr>
            <a:r>
              <a:rPr lang="en-IN" b="1" dirty="0"/>
              <a:t>A.  1/20</a:t>
            </a:r>
          </a:p>
          <a:p>
            <a:pPr marL="0" lvl="0" indent="0">
              <a:buNone/>
            </a:pPr>
            <a:r>
              <a:rPr lang="en-IN" b="1" dirty="0">
                <a:solidFill>
                  <a:schemeClr val="tx1"/>
                </a:solidFill>
              </a:rPr>
              <a:t>B.  1/36</a:t>
            </a:r>
          </a:p>
          <a:p>
            <a:pPr marL="0" lvl="0" indent="0">
              <a:buNone/>
            </a:pPr>
            <a:r>
              <a:rPr lang="en-IN" b="1" dirty="0"/>
              <a:t>C.  1</a:t>
            </a:r>
          </a:p>
          <a:p>
            <a:pPr marL="0" lvl="0" indent="0">
              <a:buNone/>
            </a:pPr>
            <a:r>
              <a:rPr lang="en-IN" b="1" dirty="0">
                <a:solidFill>
                  <a:schemeClr val="tx1"/>
                </a:solidFill>
              </a:rPr>
              <a:t>D.  3/40</a:t>
            </a:r>
          </a:p>
          <a:p>
            <a:pPr marL="76200" indent="0">
              <a:buNone/>
            </a:pPr>
            <a:br>
              <a:rPr lang="en-US" dirty="0"/>
            </a:br>
            <a:r>
              <a:rPr lang="en-US"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4" name="Google Shape;164;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latin typeface="Arial Black"/>
                <a:ea typeface="Arial Black"/>
                <a:cs typeface="Arial Black"/>
                <a:sym typeface="Arial Black"/>
              </a:rPr>
              <a:t>Q 7</a:t>
            </a:r>
            <a:r>
              <a:rPr lang="en-US" b="1" dirty="0"/>
              <a:t>. Two dice are thrown simultaneously. What is the probability of getting sum of the numbers 2 ?</a:t>
            </a:r>
          </a:p>
          <a:p>
            <a:pPr marL="0" lvl="0" indent="0">
              <a:buNone/>
            </a:pPr>
            <a:r>
              <a:rPr lang="en-IN" b="1" dirty="0"/>
              <a:t>A.  1/20</a:t>
            </a:r>
          </a:p>
          <a:p>
            <a:pPr marL="0" lvl="0" indent="0">
              <a:buNone/>
            </a:pPr>
            <a:r>
              <a:rPr lang="en-IN" b="1" dirty="0">
                <a:solidFill>
                  <a:srgbClr val="FF0000"/>
                </a:solidFill>
              </a:rPr>
              <a:t>B.  1/36</a:t>
            </a:r>
          </a:p>
          <a:p>
            <a:pPr marL="0" lvl="0" indent="0">
              <a:buNone/>
            </a:pPr>
            <a:r>
              <a:rPr lang="en-IN" b="1" dirty="0"/>
              <a:t>C.  1</a:t>
            </a:r>
          </a:p>
          <a:p>
            <a:pPr marL="0" lvl="0" indent="0">
              <a:buNone/>
            </a:pPr>
            <a:r>
              <a:rPr lang="en-IN" b="1" dirty="0">
                <a:solidFill>
                  <a:schemeClr val="tx1"/>
                </a:solidFill>
              </a:rPr>
              <a:t>D.  3/40</a:t>
            </a:r>
          </a:p>
          <a:p>
            <a:pPr marL="76200" indent="0">
              <a:buNone/>
            </a:pPr>
            <a:br>
              <a:rPr lang="en-US" dirty="0"/>
            </a:br>
            <a:r>
              <a:rPr lang="en-US"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23642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70" name="Google Shape;170;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latin typeface="Arial Black"/>
                <a:ea typeface="Arial Black"/>
                <a:cs typeface="Arial Black"/>
                <a:sym typeface="Arial Black"/>
              </a:rPr>
              <a:t>Q 8</a:t>
            </a:r>
            <a:r>
              <a:rPr lang="en-US" b="1" dirty="0"/>
              <a:t>.	 Rashmi has a die whose six faces show the letters as given below :</a:t>
            </a:r>
          </a:p>
          <a:p>
            <a:pPr marL="76200" indent="0">
              <a:buNone/>
            </a:pPr>
            <a:r>
              <a:rPr lang="en-US" b="1" dirty="0"/>
              <a:t>She throws the die once. What is the probability of getting.</a:t>
            </a:r>
          </a:p>
          <a:p>
            <a:pPr marL="590550" indent="-514350">
              <a:buAutoNum type="romanLcParenBoth"/>
            </a:pPr>
            <a:r>
              <a:rPr lang="en-US" b="1" dirty="0"/>
              <a:t>A ? </a:t>
            </a:r>
          </a:p>
          <a:p>
            <a:pPr marL="76200" indent="0">
              <a:buNone/>
            </a:pPr>
            <a:r>
              <a:rPr lang="en-US" b="1" dirty="0"/>
              <a:t>(ii)  B ?</a:t>
            </a:r>
          </a:p>
          <a:p>
            <a:pPr marL="76200" indent="0">
              <a:buNone/>
            </a:pPr>
            <a:br>
              <a:rPr lang="en-US" dirty="0"/>
            </a:b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0" name="Google Shape;110;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r"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lang="en-US"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solidFill>
                      <a:srgbClr val="FF0000"/>
                    </a:solidFill>
                    <a:latin typeface="Arial Black"/>
                    <a:sym typeface="Arial Black"/>
                  </a:rPr>
                  <a:t>                            </a:t>
                </a:r>
                <a:r>
                  <a:rPr lang="en-US" sz="3200" b="1" dirty="0">
                    <a:solidFill>
                      <a:srgbClr val="FF0000"/>
                    </a:solidFill>
                    <a:latin typeface="Arial Black" panose="020B0A04020102020204" pitchFamily="34" charset="0"/>
                    <a:sym typeface="Arial Black"/>
                  </a:rPr>
                  <a:t>                                                    					P(E)</a:t>
                </a:r>
                <a14:m>
                  <m:oMath xmlns:m="http://schemas.openxmlformats.org/officeDocument/2006/math">
                    <m:r>
                      <a:rPr lang="en-US" sz="4800" b="1" dirty="0">
                        <a:solidFill>
                          <a:srgbClr val="FF0000"/>
                        </a:solidFill>
                        <a:latin typeface="Cambria Math" panose="02040503050406030204" pitchFamily="18" charset="0"/>
                        <a:sym typeface="Arial Black"/>
                      </a:rPr>
                      <m:t>=</m:t>
                    </m:r>
                    <m:f>
                      <m:fPr>
                        <m:ctrlPr>
                          <a:rPr lang="ar-AE" sz="4800" b="1" i="1" dirty="0">
                            <a:solidFill>
                              <a:srgbClr val="FF0000"/>
                            </a:solidFill>
                            <a:latin typeface="Cambria Math" panose="02040503050406030204" pitchFamily="18" charset="0"/>
                            <a:sym typeface="Arial Black"/>
                          </a:rPr>
                        </m:ctrlPr>
                      </m:fPr>
                      <m:num>
                        <m:r>
                          <a:rPr lang="ar-AE" sz="4800" b="1" i="0" dirty="0" smtClean="0">
                            <a:solidFill>
                              <a:srgbClr val="FF0000"/>
                            </a:solidFill>
                            <a:latin typeface="Cambria Math" panose="02040503050406030204" pitchFamily="18" charset="0"/>
                            <a:sym typeface="Arial Black"/>
                          </a:rPr>
                          <m:t>𝐒</m:t>
                        </m:r>
                        <m:r>
                          <a:rPr lang="en-US" sz="4800" b="1" i="0" dirty="0" smtClean="0">
                            <a:solidFill>
                              <a:srgbClr val="FF0000"/>
                            </a:solidFill>
                            <a:latin typeface="Cambria Math" panose="02040503050406030204" pitchFamily="18" charset="0"/>
                            <a:sym typeface="Arial Black"/>
                          </a:rPr>
                          <m:t>𝐀𝐌𝐏𝐋𝐄</m:t>
                        </m:r>
                        <m:r>
                          <a:rPr lang="en-US" sz="4800" b="1" i="0" dirty="0" smtClean="0">
                            <a:solidFill>
                              <a:srgbClr val="FF0000"/>
                            </a:solidFill>
                            <a:latin typeface="Cambria Math" panose="02040503050406030204" pitchFamily="18" charset="0"/>
                            <a:sym typeface="Arial Black"/>
                          </a:rPr>
                          <m:t> </m:t>
                        </m:r>
                        <m:r>
                          <a:rPr lang="en-US" sz="4800" b="1" i="0" dirty="0" smtClean="0">
                            <a:solidFill>
                              <a:srgbClr val="FF0000"/>
                            </a:solidFill>
                            <a:latin typeface="Cambria Math" panose="02040503050406030204" pitchFamily="18" charset="0"/>
                            <a:sym typeface="Arial Black"/>
                          </a:rPr>
                          <m:t>𝐏𝐎𝐈𝐍𝐓𝐒</m:t>
                        </m:r>
                        <m:r>
                          <a:rPr lang="en-US" sz="4800" b="1" i="0" dirty="0" smtClean="0">
                            <a:solidFill>
                              <a:srgbClr val="FF0000"/>
                            </a:solidFill>
                            <a:latin typeface="Cambria Math" panose="02040503050406030204" pitchFamily="18" charset="0"/>
                            <a:sym typeface="Arial Black"/>
                          </a:rPr>
                          <m:t>(</m:t>
                        </m:r>
                        <m:r>
                          <a:rPr lang="en-US" sz="4800" b="1" i="0" dirty="0" smtClean="0">
                            <a:solidFill>
                              <a:srgbClr val="FF0000"/>
                            </a:solidFill>
                            <a:latin typeface="Cambria Math" panose="02040503050406030204" pitchFamily="18" charset="0"/>
                            <a:sym typeface="Arial Black"/>
                          </a:rPr>
                          <m:t>𝐒𝐏</m:t>
                        </m:r>
                        <m:r>
                          <a:rPr lang="en-US" sz="4800" b="1" i="0" dirty="0" smtClean="0">
                            <a:solidFill>
                              <a:srgbClr val="FF0000"/>
                            </a:solidFill>
                            <a:latin typeface="Cambria Math" panose="02040503050406030204" pitchFamily="18" charset="0"/>
                            <a:sym typeface="Arial Black"/>
                          </a:rPr>
                          <m:t>)</m:t>
                        </m:r>
                      </m:num>
                      <m:den>
                        <m:r>
                          <a:rPr lang="en-US" sz="4800" b="1" i="0" dirty="0" smtClean="0">
                            <a:solidFill>
                              <a:srgbClr val="FF0000"/>
                            </a:solidFill>
                            <a:latin typeface="Cambria Math" panose="02040503050406030204" pitchFamily="18" charset="0"/>
                            <a:sym typeface="Arial Black"/>
                          </a:rPr>
                          <m:t>𝐒𝐀𝐌𝐏𝐋𝐄</m:t>
                        </m:r>
                        <m:r>
                          <a:rPr lang="en-US" sz="4800" b="1" i="0" dirty="0" smtClean="0">
                            <a:solidFill>
                              <a:srgbClr val="FF0000"/>
                            </a:solidFill>
                            <a:latin typeface="Cambria Math" panose="02040503050406030204" pitchFamily="18" charset="0"/>
                            <a:sym typeface="Arial Black"/>
                          </a:rPr>
                          <m:t> </m:t>
                        </m:r>
                        <m:r>
                          <a:rPr lang="en-US" sz="4800" b="1" i="0" dirty="0" smtClean="0">
                            <a:solidFill>
                              <a:srgbClr val="FF0000"/>
                            </a:solidFill>
                            <a:latin typeface="Cambria Math" panose="02040503050406030204" pitchFamily="18" charset="0"/>
                            <a:sym typeface="Arial Black"/>
                          </a:rPr>
                          <m:t>𝐒𝐏𝐀𝐂𝐄</m:t>
                        </m:r>
                        <m:r>
                          <a:rPr lang="en-US" sz="4800" b="1" i="0" dirty="0" smtClean="0">
                            <a:solidFill>
                              <a:srgbClr val="FF0000"/>
                            </a:solidFill>
                            <a:latin typeface="Cambria Math" panose="02040503050406030204" pitchFamily="18" charset="0"/>
                            <a:sym typeface="Arial Black"/>
                          </a:rPr>
                          <m:t>(</m:t>
                        </m:r>
                        <m:r>
                          <a:rPr lang="en-US" sz="4800" b="1" i="0" dirty="0" smtClean="0">
                            <a:solidFill>
                              <a:srgbClr val="FF0000"/>
                            </a:solidFill>
                            <a:latin typeface="Cambria Math" panose="02040503050406030204" pitchFamily="18" charset="0"/>
                            <a:sym typeface="Arial Black"/>
                          </a:rPr>
                          <m:t>𝐒𝐒</m:t>
                        </m:r>
                        <m:r>
                          <a:rPr lang="en-US" sz="4800" b="1" i="0" dirty="0" smtClean="0">
                            <a:solidFill>
                              <a:srgbClr val="FF0000"/>
                            </a:solidFill>
                            <a:latin typeface="Cambria Math" panose="02040503050406030204" pitchFamily="18" charset="0"/>
                            <a:sym typeface="Arial Black"/>
                          </a:rPr>
                          <m:t>)</m:t>
                        </m:r>
                      </m:den>
                    </m:f>
                  </m:oMath>
                </a14:m>
                <a:endParaRPr lang="en-US" sz="4800" b="1" dirty="0">
                  <a:solidFill>
                    <a:srgbClr val="FF0000"/>
                  </a:solidFill>
                  <a:latin typeface="Arial Black" panose="020B0A04020102020204" pitchFamily="34" charset="0"/>
                  <a:sym typeface="Arial Black"/>
                </a:endParaRPr>
              </a:p>
              <a:p>
                <a:pPr marL="228600" lvl="0" indent="-228600" algn="l" rtl="0">
                  <a:lnSpc>
                    <a:spcPct val="90000"/>
                  </a:lnSpc>
                  <a:spcBef>
                    <a:spcPts val="1000"/>
                  </a:spcBef>
                  <a:spcAft>
                    <a:spcPts val="0"/>
                  </a:spcAft>
                  <a:buClr>
                    <a:schemeClr val="dk1"/>
                  </a:buClr>
                  <a:buSzPts val="2400"/>
                  <a:buNone/>
                </a:pPr>
                <a:endParaRPr lang="en-US" sz="4800" b="1" dirty="0">
                  <a:solidFill>
                    <a:srgbClr val="FF0000"/>
                  </a:solidFill>
                  <a:latin typeface="Arial Black" panose="020B0A040201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sz="3200" b="1" dirty="0">
                    <a:solidFill>
                      <a:srgbClr val="FF0000"/>
                    </a:solidFill>
                    <a:latin typeface="+mn-lt"/>
                    <a:sym typeface="Arial Black"/>
                  </a:rPr>
                  <a:t>NOTE:-</a:t>
                </a:r>
                <a:r>
                  <a:rPr lang="en-US" sz="3200" b="1" dirty="0">
                    <a:solidFill>
                      <a:schemeClr val="tx1"/>
                    </a:solidFill>
                    <a:latin typeface="+mn-lt"/>
                    <a:sym typeface="Arial Black"/>
                  </a:rPr>
                  <a:t> The set of all possible out comes of an experiment is called the sample space. Every out comes (Element) of the sample space is called sample points.</a:t>
                </a:r>
                <a:endParaRPr lang="en-US" sz="3200" b="1" dirty="0">
                  <a:solidFill>
                    <a:srgbClr val="FF0000"/>
                  </a:solidFill>
                  <a:latin typeface="+mn-lt"/>
                  <a:sym typeface="Arial Black"/>
                </a:endParaRPr>
              </a:p>
            </p:txBody>
          </p:sp>
        </mc:Choice>
        <mc:Fallback xmlns="">
          <p:sp>
            <p:nvSpPr>
              <p:cNvPr id="110" name="Google Shape;110;p2"/>
              <p:cNvSpPr txBox="1">
                <a:spLocks noGrp="1" noRot="1" noChangeAspect="1" noMove="1" noResize="1" noEditPoints="1" noAdjustHandles="1" noChangeArrowheads="1" noChangeShapeType="1" noTextEdit="1"/>
              </p:cNvSpPr>
              <p:nvPr>
                <p:ph type="body" idx="1"/>
              </p:nvPr>
            </p:nvSpPr>
            <p:spPr>
              <a:xfrm>
                <a:off x="204952" y="1072055"/>
                <a:ext cx="11733048" cy="5344511"/>
              </a:xfrm>
              <a:prstGeom prst="rect">
                <a:avLst/>
              </a:prstGeom>
              <a:blipFill>
                <a:blip r:embed="rId3"/>
                <a:stretch>
                  <a:fillRect l="-1351"/>
                </a:stretch>
              </a:blipFill>
              <a:ln>
                <a:noFill/>
              </a:ln>
            </p:spPr>
            <p:txBody>
              <a:bodyPr/>
              <a:lstStyle/>
              <a:p>
                <a:r>
                  <a:rPr 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70" name="Google Shape;170;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latin typeface="Arial Black"/>
                <a:ea typeface="Arial Black"/>
                <a:cs typeface="Arial Black"/>
                <a:sym typeface="Arial Black"/>
              </a:rPr>
              <a:t>Q 8</a:t>
            </a:r>
            <a:r>
              <a:rPr lang="en-US" b="1" dirty="0"/>
              <a:t>.	 Rashmi has a die whose six faces show the letters as given below :</a:t>
            </a:r>
          </a:p>
          <a:p>
            <a:pPr marL="76200" indent="0">
              <a:buNone/>
            </a:pPr>
            <a:r>
              <a:rPr lang="en-US" b="1" dirty="0"/>
              <a:t>She throws the die once. What is the probability of getting.</a:t>
            </a:r>
          </a:p>
          <a:p>
            <a:pPr marL="590550" indent="-514350">
              <a:buAutoNum type="romanLcParenBoth"/>
            </a:pPr>
            <a:r>
              <a:rPr lang="en-US" b="1" dirty="0"/>
              <a:t>A –  </a:t>
            </a:r>
            <a:r>
              <a:rPr lang="en-US" b="1" dirty="0">
                <a:solidFill>
                  <a:srgbClr val="FF0000"/>
                </a:solidFill>
              </a:rPr>
              <a:t>1/6</a:t>
            </a:r>
          </a:p>
          <a:p>
            <a:pPr marL="76200" indent="0">
              <a:buNone/>
            </a:pPr>
            <a:r>
              <a:rPr lang="en-US" b="1" dirty="0"/>
              <a:t>(ii)  B –  </a:t>
            </a:r>
            <a:r>
              <a:rPr lang="en-US" b="1" dirty="0">
                <a:solidFill>
                  <a:srgbClr val="FF0000"/>
                </a:solidFill>
              </a:rPr>
              <a:t>1/6</a:t>
            </a:r>
          </a:p>
          <a:p>
            <a:pPr marL="76200" indent="0">
              <a:buNone/>
            </a:pPr>
            <a:br>
              <a:rPr lang="en-US" dirty="0"/>
            </a:b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550322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6" name="Google Shape;176;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buSzPts val="2000"/>
              <a:buNone/>
            </a:pPr>
            <a:r>
              <a:rPr lang="en-US" b="1" dirty="0">
                <a:latin typeface="Arial Black"/>
                <a:ea typeface="Arial Black"/>
                <a:cs typeface="Arial Black"/>
                <a:sym typeface="Arial Black"/>
              </a:rPr>
              <a:t>Q 9.</a:t>
            </a:r>
            <a:r>
              <a:rPr lang="en-US" b="1" dirty="0"/>
              <a:t> If a die is thrown once, then what is the probability of getting </a:t>
            </a:r>
          </a:p>
          <a:p>
            <a:pPr marL="228600" lvl="0" indent="-228600">
              <a:buSzPts val="2000"/>
              <a:buNone/>
            </a:pPr>
            <a:r>
              <a:rPr lang="en-US" b="1" dirty="0"/>
              <a:t>	(</a:t>
            </a:r>
            <a:r>
              <a:rPr lang="en-US" b="1" dirty="0" err="1"/>
              <a:t>i</a:t>
            </a:r>
            <a:r>
              <a:rPr lang="en-US" b="1" dirty="0"/>
              <a:t>) an even number ?</a:t>
            </a:r>
          </a:p>
          <a:p>
            <a:pPr marL="228600" lvl="0" indent="-228600">
              <a:buSzPts val="2000"/>
              <a:buNone/>
            </a:pPr>
            <a:r>
              <a:rPr lang="en-US" b="1" dirty="0"/>
              <a:t>	(ii) a prime number less than 5 ?</a:t>
            </a:r>
          </a:p>
          <a:p>
            <a:pPr marL="228600" lvl="0" indent="-228600">
              <a:buSzPts val="2000"/>
              <a:buNone/>
            </a:pPr>
            <a:r>
              <a:rPr lang="en-US" b="1" dirty="0"/>
              <a:t>	(iii) a number between 3 and 5 ?</a:t>
            </a:r>
          </a:p>
          <a:p>
            <a:pPr marL="228600" lvl="0" indent="-228600">
              <a:buSzPts val="2000"/>
              <a:buNone/>
            </a:pPr>
            <a:r>
              <a:rPr lang="en-US" b="1" dirty="0"/>
              <a:t>	(iv) a number divisible by 3 ?</a:t>
            </a:r>
          </a:p>
          <a:p>
            <a:pPr marL="228600" lvl="0" indent="-228600">
              <a:buSzPts val="2000"/>
              <a:buNone/>
            </a:pPr>
            <a:r>
              <a:rPr lang="en-US" b="1" dirty="0"/>
              <a:t> </a:t>
            </a:r>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6" name="Google Shape;176;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buSzPts val="2000"/>
              <a:buNone/>
            </a:pPr>
            <a:r>
              <a:rPr lang="en-US" b="1" dirty="0">
                <a:latin typeface="Arial Black"/>
                <a:ea typeface="Arial Black"/>
                <a:cs typeface="Arial Black"/>
                <a:sym typeface="Arial Black"/>
              </a:rPr>
              <a:t>Q 9.</a:t>
            </a:r>
            <a:r>
              <a:rPr lang="en-US" b="1" dirty="0"/>
              <a:t> If a die is thrown once, then what is the probability of getting </a:t>
            </a:r>
          </a:p>
          <a:p>
            <a:pPr marL="228600" lvl="0" indent="-228600">
              <a:buSzPts val="2000"/>
              <a:buNone/>
            </a:pPr>
            <a:r>
              <a:rPr lang="en-US" b="1" dirty="0"/>
              <a:t>	(</a:t>
            </a:r>
            <a:r>
              <a:rPr lang="en-US" b="1" dirty="0" err="1"/>
              <a:t>i</a:t>
            </a:r>
            <a:r>
              <a:rPr lang="en-US" b="1" dirty="0"/>
              <a:t>) an even number – </a:t>
            </a:r>
            <a:r>
              <a:rPr lang="en-US" b="1" dirty="0">
                <a:solidFill>
                  <a:srgbClr val="FF0000"/>
                </a:solidFill>
              </a:rPr>
              <a:t>1/2</a:t>
            </a:r>
          </a:p>
          <a:p>
            <a:pPr marL="228600" lvl="0" indent="-228600">
              <a:buSzPts val="2000"/>
              <a:buNone/>
            </a:pPr>
            <a:r>
              <a:rPr lang="en-US" b="1" dirty="0"/>
              <a:t>	(ii) a prime number less than 5 – </a:t>
            </a:r>
            <a:r>
              <a:rPr lang="en-US" b="1" dirty="0">
                <a:solidFill>
                  <a:srgbClr val="FF0000"/>
                </a:solidFill>
              </a:rPr>
              <a:t>1/3</a:t>
            </a:r>
          </a:p>
          <a:p>
            <a:pPr marL="228600" lvl="0" indent="-228600">
              <a:buSzPts val="2000"/>
              <a:buNone/>
            </a:pPr>
            <a:r>
              <a:rPr lang="en-US" b="1" dirty="0"/>
              <a:t>	(iii) a number between 3 and 5 – </a:t>
            </a:r>
            <a:r>
              <a:rPr lang="en-US" b="1" dirty="0">
                <a:solidFill>
                  <a:srgbClr val="FF0000"/>
                </a:solidFill>
              </a:rPr>
              <a:t>1/6</a:t>
            </a:r>
          </a:p>
          <a:p>
            <a:pPr marL="228600" lvl="0" indent="-228600">
              <a:buSzPts val="2000"/>
              <a:buNone/>
            </a:pPr>
            <a:r>
              <a:rPr lang="en-US" b="1" dirty="0"/>
              <a:t>	(iv) a number divisible by 3 – </a:t>
            </a:r>
            <a:r>
              <a:rPr lang="en-US" b="1" dirty="0">
                <a:solidFill>
                  <a:srgbClr val="FF0000"/>
                </a:solidFill>
              </a:rPr>
              <a:t>1/3</a:t>
            </a:r>
          </a:p>
          <a:p>
            <a:pPr marL="228600" lvl="0" indent="-228600">
              <a:buSzPts val="2000"/>
              <a:buNone/>
            </a:pPr>
            <a:r>
              <a:rPr lang="en-US" b="1" dirty="0"/>
              <a:t> </a:t>
            </a:r>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06880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2" name="Google Shape;182;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sz="2000" b="1" dirty="0">
                <a:latin typeface="Arial Black"/>
                <a:ea typeface="Arial Black"/>
                <a:cs typeface="Arial Black"/>
                <a:sym typeface="Arial Black"/>
              </a:rPr>
              <a:t>Q 10</a:t>
            </a:r>
            <a:r>
              <a:rPr lang="en-US" sz="2000" b="1" dirty="0"/>
              <a:t>.</a:t>
            </a:r>
            <a:r>
              <a:rPr lang="en-US" b="1" dirty="0"/>
              <a:t> Two dice are thrown once. What is the number of possible outcomes ?</a:t>
            </a:r>
            <a:endParaRPr lang="en-US" sz="2000" b="1" dirty="0"/>
          </a:p>
          <a:p>
            <a:pPr marL="76200" indent="0">
              <a:buNone/>
            </a:pPr>
            <a:r>
              <a:rPr lang="en-US" b="1" dirty="0"/>
              <a:t> </a:t>
            </a:r>
            <a:endParaRPr lang="en-US" sz="2000" b="1" dirty="0"/>
          </a:p>
          <a:p>
            <a:pPr marL="0" lvl="0" indent="0">
              <a:buNone/>
            </a:pPr>
            <a:r>
              <a:rPr lang="en-IN" sz="2000" b="1" dirty="0"/>
              <a:t>A.  1</a:t>
            </a:r>
          </a:p>
          <a:p>
            <a:pPr marL="0" lvl="0" indent="0">
              <a:buNone/>
            </a:pPr>
            <a:r>
              <a:rPr lang="en-IN" sz="2000" b="1" dirty="0"/>
              <a:t>B.  2</a:t>
            </a:r>
          </a:p>
          <a:p>
            <a:pPr marL="0" lvl="0" indent="0">
              <a:buNone/>
            </a:pPr>
            <a:r>
              <a:rPr lang="en-IN" sz="2000" b="1" dirty="0"/>
              <a:t>C.  3</a:t>
            </a:r>
          </a:p>
          <a:p>
            <a:pPr marL="0" lvl="0" indent="0">
              <a:buNone/>
            </a:pPr>
            <a:r>
              <a:rPr lang="en-IN" sz="2000" b="1" dirty="0">
                <a:solidFill>
                  <a:schemeClr val="tx1"/>
                </a:solidFill>
              </a:rPr>
              <a:t>D.  4</a:t>
            </a:r>
          </a:p>
          <a:p>
            <a:pPr marL="76200" indent="0">
              <a:buNone/>
            </a:pPr>
            <a:br>
              <a:rPr lang="en-US" sz="2000" b="1" dirty="0"/>
            </a:br>
            <a:r>
              <a:rPr lang="en-US" sz="2000" b="1" dirty="0"/>
              <a:t> 	</a:t>
            </a:r>
            <a:endParaRPr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2" name="Google Shape;182;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sz="2000" b="1" dirty="0">
                <a:latin typeface="Arial Black"/>
                <a:ea typeface="Arial Black"/>
                <a:cs typeface="Arial Black"/>
                <a:sym typeface="Arial Black"/>
              </a:rPr>
              <a:t>Q 10</a:t>
            </a:r>
            <a:r>
              <a:rPr lang="en-US" sz="2000" b="1" dirty="0"/>
              <a:t>.</a:t>
            </a:r>
            <a:r>
              <a:rPr lang="en-US" b="1" dirty="0"/>
              <a:t> Two dice are thrown once. What is the number of possible outcomes ?</a:t>
            </a:r>
            <a:endParaRPr lang="en-US" sz="2000" b="1" dirty="0"/>
          </a:p>
          <a:p>
            <a:pPr marL="76200" indent="0">
              <a:buNone/>
            </a:pPr>
            <a:r>
              <a:rPr lang="en-US" b="1" dirty="0"/>
              <a:t> </a:t>
            </a:r>
            <a:endParaRPr lang="en-US" sz="2000" b="1" dirty="0"/>
          </a:p>
          <a:p>
            <a:pPr marL="0" lvl="0" indent="0">
              <a:buNone/>
            </a:pPr>
            <a:r>
              <a:rPr lang="en-IN" sz="2000" b="1" dirty="0"/>
              <a:t>A.  1</a:t>
            </a:r>
          </a:p>
          <a:p>
            <a:pPr marL="0" lvl="0" indent="0">
              <a:buNone/>
            </a:pPr>
            <a:r>
              <a:rPr lang="en-IN" sz="2000" b="1" dirty="0"/>
              <a:t>B.  2</a:t>
            </a:r>
          </a:p>
          <a:p>
            <a:pPr marL="0" lvl="0" indent="0">
              <a:buNone/>
            </a:pPr>
            <a:r>
              <a:rPr lang="en-IN" sz="2000" b="1" dirty="0"/>
              <a:t>C.  3</a:t>
            </a:r>
          </a:p>
          <a:p>
            <a:pPr marL="0" lvl="0" indent="0">
              <a:buNone/>
            </a:pPr>
            <a:r>
              <a:rPr lang="en-IN" sz="2000" b="1" dirty="0">
                <a:solidFill>
                  <a:srgbClr val="FF0000"/>
                </a:solidFill>
              </a:rPr>
              <a:t>D.  4</a:t>
            </a:r>
          </a:p>
          <a:p>
            <a:pPr marL="76200" indent="0">
              <a:buNone/>
            </a:pPr>
            <a:br>
              <a:rPr lang="en-US" sz="2000" dirty="0"/>
            </a:b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000184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86"/>
        <p:cNvGrpSpPr/>
        <p:nvPr/>
      </p:nvGrpSpPr>
      <p:grpSpPr>
        <a:xfrm>
          <a:off x="0" y="0"/>
          <a:ext cx="0" cy="0"/>
          <a:chOff x="0" y="0"/>
          <a:chExt cx="0" cy="0"/>
        </a:xfrm>
      </p:grpSpPr>
      <p:sp>
        <p:nvSpPr>
          <p:cNvPr id="188" name="Google Shape;188;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76200" indent="0">
              <a:buNone/>
            </a:pPr>
            <a:r>
              <a:rPr lang="en-US" b="1" dirty="0">
                <a:latin typeface="Arial Black"/>
                <a:ea typeface="Arial Black"/>
                <a:cs typeface="Arial Black"/>
                <a:sym typeface="Arial Black"/>
              </a:rPr>
              <a:t>Q 11</a:t>
            </a:r>
            <a:r>
              <a:rPr lang="en-US" b="1" dirty="0"/>
              <a:t>.</a:t>
            </a:r>
            <a:r>
              <a:rPr lang="en-US" dirty="0"/>
              <a:t>  </a:t>
            </a:r>
            <a:r>
              <a:rPr lang="en-US" b="1" dirty="0"/>
              <a:t>A card is drawn from a pack of 52 cards. What is the probability of getting an ace ?</a:t>
            </a:r>
            <a:endParaRPr lang="en-US" dirty="0"/>
          </a:p>
          <a:p>
            <a:pPr marL="0" lvl="0" indent="0">
              <a:buNone/>
            </a:pPr>
            <a:br>
              <a:rPr lang="en-US" dirty="0"/>
            </a:br>
            <a:r>
              <a:rPr lang="en-IN" b="1" dirty="0"/>
              <a:t>A.  1/2</a:t>
            </a:r>
          </a:p>
          <a:p>
            <a:pPr marL="0" lvl="0" indent="0">
              <a:buNone/>
            </a:pPr>
            <a:r>
              <a:rPr lang="en-IN" b="1" dirty="0"/>
              <a:t>B.  1/13</a:t>
            </a:r>
          </a:p>
          <a:p>
            <a:pPr marL="0" lvl="0" indent="0">
              <a:buNone/>
            </a:pPr>
            <a:r>
              <a:rPr lang="en-IN" b="1" dirty="0"/>
              <a:t>C.  1/7</a:t>
            </a:r>
          </a:p>
          <a:p>
            <a:pPr marL="0" lvl="0" indent="0">
              <a:buNone/>
            </a:pPr>
            <a:r>
              <a:rPr lang="en-IN" b="1" dirty="0">
                <a:solidFill>
                  <a:schemeClr val="tx1"/>
                </a:solidFill>
              </a:rPr>
              <a:t>D.  1/4</a:t>
            </a:r>
          </a:p>
          <a:p>
            <a:pPr marL="76200" indent="0">
              <a:buNone/>
            </a:pPr>
            <a:r>
              <a:rPr lang="en-US" b="1" dirty="0"/>
              <a:t>	</a:t>
            </a:r>
            <a:r>
              <a:rPr lang="en-US"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86"/>
        <p:cNvGrpSpPr/>
        <p:nvPr/>
      </p:nvGrpSpPr>
      <p:grpSpPr>
        <a:xfrm>
          <a:off x="0" y="0"/>
          <a:ext cx="0" cy="0"/>
          <a:chOff x="0" y="0"/>
          <a:chExt cx="0" cy="0"/>
        </a:xfrm>
      </p:grpSpPr>
      <p:sp>
        <p:nvSpPr>
          <p:cNvPr id="188" name="Google Shape;188;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76200" indent="0">
              <a:buNone/>
            </a:pPr>
            <a:r>
              <a:rPr lang="en-US" b="1" dirty="0">
                <a:latin typeface="Arial Black"/>
                <a:ea typeface="Arial Black"/>
                <a:cs typeface="Arial Black"/>
                <a:sym typeface="Arial Black"/>
              </a:rPr>
              <a:t>Q 11</a:t>
            </a:r>
            <a:r>
              <a:rPr lang="en-US" b="1" dirty="0"/>
              <a:t>.</a:t>
            </a:r>
            <a:r>
              <a:rPr lang="en-US" dirty="0"/>
              <a:t>  </a:t>
            </a:r>
            <a:r>
              <a:rPr lang="en-US" b="1" dirty="0"/>
              <a:t>A card is drawn from a pack of 52 cards. What is the probability of getting an ace ?</a:t>
            </a:r>
            <a:endParaRPr lang="en-US" dirty="0"/>
          </a:p>
          <a:p>
            <a:pPr marL="0" lvl="0" indent="0">
              <a:buNone/>
            </a:pPr>
            <a:br>
              <a:rPr lang="en-US" dirty="0"/>
            </a:br>
            <a:r>
              <a:rPr lang="en-IN" b="1" dirty="0"/>
              <a:t>A.  1/2</a:t>
            </a:r>
          </a:p>
          <a:p>
            <a:pPr marL="0" lvl="0" indent="0">
              <a:buNone/>
            </a:pPr>
            <a:r>
              <a:rPr lang="en-IN" b="1" dirty="0">
                <a:solidFill>
                  <a:srgbClr val="FF0000"/>
                </a:solidFill>
              </a:rPr>
              <a:t>B.  1/13</a:t>
            </a:r>
          </a:p>
          <a:p>
            <a:pPr marL="0" lvl="0" indent="0">
              <a:buNone/>
            </a:pPr>
            <a:r>
              <a:rPr lang="en-IN" b="1" dirty="0"/>
              <a:t>C.  1/7</a:t>
            </a:r>
          </a:p>
          <a:p>
            <a:pPr marL="0" lvl="0" indent="0">
              <a:buNone/>
            </a:pPr>
            <a:r>
              <a:rPr lang="en-IN" b="1" dirty="0">
                <a:solidFill>
                  <a:schemeClr val="tx1"/>
                </a:solidFill>
              </a:rPr>
              <a:t>D.  1/4</a:t>
            </a:r>
          </a:p>
          <a:p>
            <a:pPr marL="76200" indent="0">
              <a:buNone/>
            </a:pPr>
            <a:r>
              <a:rPr lang="en-US" b="1" dirty="0"/>
              <a:t>	</a:t>
            </a:r>
            <a:r>
              <a:rPr lang="en-US"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392793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BC520B-F1EE-41F9-8AF4-64F06057CE15}"/>
              </a:ext>
            </a:extLst>
          </p:cNvPr>
          <p:cNvSpPr>
            <a:spLocks noGrp="1"/>
          </p:cNvSpPr>
          <p:nvPr>
            <p:ph type="body" idx="1"/>
          </p:nvPr>
        </p:nvSpPr>
        <p:spPr>
          <a:xfrm>
            <a:off x="0" y="768351"/>
            <a:ext cx="12192000" cy="5998210"/>
          </a:xfrm>
        </p:spPr>
        <p:txBody>
          <a:bodyPr>
            <a:normAutofit lnSpcReduction="10000"/>
          </a:bodyPr>
          <a:lstStyle/>
          <a:p>
            <a:r>
              <a:rPr lang="en-US" b="1" dirty="0">
                <a:solidFill>
                  <a:schemeClr val="tx1"/>
                </a:solidFill>
                <a:latin typeface="Arial" panose="020B0604020202020204" pitchFamily="34" charset="0"/>
                <a:cs typeface="Arial" panose="020B0604020202020204" pitchFamily="34" charset="0"/>
              </a:rPr>
              <a:t>Q12. In a simultaneous throw of a pair of dice, find the probability of getting</a:t>
            </a:r>
          </a:p>
          <a:p>
            <a:r>
              <a:rPr lang="en-US" b="1" dirty="0">
                <a:solidFill>
                  <a:schemeClr val="tx1"/>
                </a:solidFill>
                <a:latin typeface="Arial" panose="020B0604020202020204" pitchFamily="34" charset="0"/>
                <a:cs typeface="Arial" panose="020B0604020202020204" pitchFamily="34" charset="0"/>
              </a:rPr>
              <a:t>(</a:t>
            </a:r>
            <a:r>
              <a:rPr lang="en-US" b="1" dirty="0" err="1">
                <a:solidFill>
                  <a:schemeClr val="tx1"/>
                </a:solidFill>
                <a:latin typeface="Arial" panose="020B0604020202020204" pitchFamily="34" charset="0"/>
                <a:cs typeface="Arial" panose="020B0604020202020204" pitchFamily="34" charset="0"/>
              </a:rPr>
              <a:t>i</a:t>
            </a:r>
            <a:r>
              <a:rPr lang="en-US" b="1" dirty="0">
                <a:solidFill>
                  <a:schemeClr val="tx1"/>
                </a:solidFill>
                <a:latin typeface="Arial" panose="020B0604020202020204" pitchFamily="34" charset="0"/>
                <a:cs typeface="Arial" panose="020B0604020202020204" pitchFamily="34" charset="0"/>
              </a:rPr>
              <a:t>) 8 as the sum </a:t>
            </a:r>
          </a:p>
          <a:p>
            <a:r>
              <a:rPr lang="en-US" b="1" dirty="0">
                <a:solidFill>
                  <a:schemeClr val="tx1"/>
                </a:solidFill>
                <a:latin typeface="Arial" panose="020B0604020202020204" pitchFamily="34" charset="0"/>
                <a:cs typeface="Arial" panose="020B0604020202020204" pitchFamily="34" charset="0"/>
              </a:rPr>
              <a:t>(ii)  A doublet</a:t>
            </a:r>
          </a:p>
          <a:p>
            <a:r>
              <a:rPr lang="en-US" b="1" dirty="0">
                <a:solidFill>
                  <a:schemeClr val="tx1"/>
                </a:solidFill>
                <a:latin typeface="Arial" panose="020B0604020202020204" pitchFamily="34" charset="0"/>
                <a:cs typeface="Arial" panose="020B0604020202020204" pitchFamily="34" charset="0"/>
              </a:rPr>
              <a:t>(iii) A doublet of prime numbers</a:t>
            </a:r>
          </a:p>
          <a:p>
            <a:r>
              <a:rPr lang="en-US" b="1" dirty="0">
                <a:solidFill>
                  <a:schemeClr val="tx1"/>
                </a:solidFill>
                <a:latin typeface="Arial" panose="020B0604020202020204" pitchFamily="34" charset="0"/>
                <a:cs typeface="Arial" panose="020B0604020202020204" pitchFamily="34" charset="0"/>
              </a:rPr>
              <a:t>(iv) A doublet of odd numbers</a:t>
            </a:r>
          </a:p>
          <a:p>
            <a:r>
              <a:rPr lang="en-US" b="1" dirty="0">
                <a:solidFill>
                  <a:schemeClr val="tx1"/>
                </a:solidFill>
                <a:latin typeface="Arial" panose="020B0604020202020204" pitchFamily="34" charset="0"/>
                <a:cs typeface="Arial" panose="020B0604020202020204" pitchFamily="34" charset="0"/>
              </a:rPr>
              <a:t>(v) A sum greater than 9</a:t>
            </a:r>
          </a:p>
          <a:p>
            <a:r>
              <a:rPr lang="en-US" b="1" dirty="0">
                <a:solidFill>
                  <a:schemeClr val="tx1"/>
                </a:solidFill>
                <a:latin typeface="Arial" panose="020B0604020202020204" pitchFamily="34" charset="0"/>
                <a:cs typeface="Arial" panose="020B0604020202020204" pitchFamily="34" charset="0"/>
              </a:rPr>
              <a:t>(vi) An even number on first</a:t>
            </a:r>
          </a:p>
          <a:p>
            <a:r>
              <a:rPr lang="en-US" b="1" dirty="0">
                <a:solidFill>
                  <a:schemeClr val="tx1"/>
                </a:solidFill>
                <a:latin typeface="Arial" panose="020B0604020202020204" pitchFamily="34" charset="0"/>
                <a:cs typeface="Arial" panose="020B0604020202020204" pitchFamily="34" charset="0"/>
              </a:rPr>
              <a:t>(vii) An even number on one and a multiple of  3 on the other</a:t>
            </a:r>
          </a:p>
          <a:p>
            <a:r>
              <a:rPr lang="en-US" b="1" dirty="0">
                <a:solidFill>
                  <a:schemeClr val="tx1"/>
                </a:solidFill>
                <a:latin typeface="Arial" panose="020B0604020202020204" pitchFamily="34" charset="0"/>
                <a:cs typeface="Arial" panose="020B0604020202020204" pitchFamily="34" charset="0"/>
              </a:rPr>
              <a:t>(viii) Neither 9 nor 11 as the sum of the numbers on the faces</a:t>
            </a:r>
          </a:p>
          <a:p>
            <a:r>
              <a:rPr lang="en-US" b="1" dirty="0">
                <a:solidFill>
                  <a:schemeClr val="tx1"/>
                </a:solidFill>
                <a:latin typeface="Arial" panose="020B0604020202020204" pitchFamily="34" charset="0"/>
                <a:cs typeface="Arial" panose="020B0604020202020204" pitchFamily="34" charset="0"/>
              </a:rPr>
              <a:t>(ix) A sum less than 6</a:t>
            </a:r>
          </a:p>
          <a:p>
            <a:r>
              <a:rPr lang="en-US" b="1" dirty="0">
                <a:solidFill>
                  <a:schemeClr val="tx1"/>
                </a:solidFill>
                <a:latin typeface="Arial" panose="020B0604020202020204" pitchFamily="34" charset="0"/>
                <a:cs typeface="Arial" panose="020B0604020202020204" pitchFamily="34" charset="0"/>
              </a:rPr>
              <a:t>(x)  A sum less than 7</a:t>
            </a:r>
          </a:p>
          <a:p>
            <a:r>
              <a:rPr lang="en-US" b="1" dirty="0">
                <a:solidFill>
                  <a:schemeClr val="tx1"/>
                </a:solidFill>
                <a:latin typeface="Arial" panose="020B0604020202020204" pitchFamily="34" charset="0"/>
                <a:cs typeface="Arial" panose="020B0604020202020204" pitchFamily="34" charset="0"/>
              </a:rPr>
              <a:t>(xi) A sum more than 7</a:t>
            </a:r>
          </a:p>
          <a:p>
            <a:br>
              <a:rPr lang="en-US" dirty="0"/>
            </a:br>
            <a:endParaRPr lang="en-US" dirty="0"/>
          </a:p>
        </p:txBody>
      </p:sp>
    </p:spTree>
    <p:extLst>
      <p:ext uri="{BB962C8B-B14F-4D97-AF65-F5344CB8AC3E}">
        <p14:creationId xmlns:p14="http://schemas.microsoft.com/office/powerpoint/2010/main" val="161646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BC520B-F1EE-41F9-8AF4-64F06057CE15}"/>
              </a:ext>
            </a:extLst>
          </p:cNvPr>
          <p:cNvSpPr>
            <a:spLocks noGrp="1"/>
          </p:cNvSpPr>
          <p:nvPr>
            <p:ph type="body" idx="1"/>
          </p:nvPr>
        </p:nvSpPr>
        <p:spPr>
          <a:xfrm>
            <a:off x="0" y="768351"/>
            <a:ext cx="12192000" cy="5998210"/>
          </a:xfrm>
        </p:spPr>
        <p:txBody>
          <a:bodyPr>
            <a:normAutofit lnSpcReduction="10000"/>
          </a:bodyPr>
          <a:lstStyle/>
          <a:p>
            <a:r>
              <a:rPr lang="en-US" b="1" dirty="0">
                <a:solidFill>
                  <a:schemeClr val="tx1"/>
                </a:solidFill>
                <a:latin typeface="Arial" panose="020B0604020202020204" pitchFamily="34" charset="0"/>
                <a:cs typeface="Arial" panose="020B0604020202020204" pitchFamily="34" charset="0"/>
              </a:rPr>
              <a:t>Q12. In a simultaneous throw of a pair of dice, find the probability of getting</a:t>
            </a:r>
          </a:p>
          <a:p>
            <a:r>
              <a:rPr lang="en-US" b="1" dirty="0">
                <a:solidFill>
                  <a:schemeClr val="tx1"/>
                </a:solidFill>
                <a:latin typeface="Arial" panose="020B0604020202020204" pitchFamily="34" charset="0"/>
                <a:cs typeface="Arial" panose="020B0604020202020204" pitchFamily="34" charset="0"/>
              </a:rPr>
              <a:t>(</a:t>
            </a:r>
            <a:r>
              <a:rPr lang="en-US" b="1" dirty="0" err="1">
                <a:solidFill>
                  <a:schemeClr val="tx1"/>
                </a:solidFill>
                <a:latin typeface="Arial" panose="020B0604020202020204" pitchFamily="34" charset="0"/>
                <a:cs typeface="Arial" panose="020B0604020202020204" pitchFamily="34" charset="0"/>
              </a:rPr>
              <a:t>i</a:t>
            </a:r>
            <a:r>
              <a:rPr lang="en-US" b="1" dirty="0">
                <a:solidFill>
                  <a:schemeClr val="tx1"/>
                </a:solidFill>
                <a:latin typeface="Arial" panose="020B0604020202020204" pitchFamily="34" charset="0"/>
                <a:cs typeface="Arial" panose="020B0604020202020204" pitchFamily="34" charset="0"/>
              </a:rPr>
              <a:t>) 8 as the sum – </a:t>
            </a:r>
            <a:r>
              <a:rPr lang="en-US" b="1" dirty="0">
                <a:solidFill>
                  <a:srgbClr val="FF0000"/>
                </a:solidFill>
                <a:latin typeface="Arial" panose="020B0604020202020204" pitchFamily="34" charset="0"/>
                <a:cs typeface="Arial" panose="020B0604020202020204" pitchFamily="34" charset="0"/>
              </a:rPr>
              <a:t>5/36</a:t>
            </a:r>
          </a:p>
          <a:p>
            <a:r>
              <a:rPr lang="en-US" b="1" dirty="0">
                <a:solidFill>
                  <a:schemeClr val="tx1"/>
                </a:solidFill>
                <a:latin typeface="Arial" panose="020B0604020202020204" pitchFamily="34" charset="0"/>
                <a:cs typeface="Arial" panose="020B0604020202020204" pitchFamily="34" charset="0"/>
              </a:rPr>
              <a:t>(ii)  A doublet- </a:t>
            </a:r>
            <a:r>
              <a:rPr lang="en-US" b="1" dirty="0">
                <a:solidFill>
                  <a:srgbClr val="FF0000"/>
                </a:solidFill>
                <a:latin typeface="Arial" panose="020B0604020202020204" pitchFamily="34" charset="0"/>
                <a:cs typeface="Arial" panose="020B0604020202020204" pitchFamily="34" charset="0"/>
              </a:rPr>
              <a:t>1/6</a:t>
            </a:r>
          </a:p>
          <a:p>
            <a:r>
              <a:rPr lang="en-US" b="1" dirty="0">
                <a:solidFill>
                  <a:schemeClr val="tx1"/>
                </a:solidFill>
                <a:latin typeface="Arial" panose="020B0604020202020204" pitchFamily="34" charset="0"/>
                <a:cs typeface="Arial" panose="020B0604020202020204" pitchFamily="34" charset="0"/>
              </a:rPr>
              <a:t>(iii) A doublet of prime numbers – </a:t>
            </a:r>
            <a:r>
              <a:rPr lang="en-US" b="1" dirty="0">
                <a:solidFill>
                  <a:srgbClr val="FF0000"/>
                </a:solidFill>
                <a:latin typeface="Arial" panose="020B0604020202020204" pitchFamily="34" charset="0"/>
                <a:cs typeface="Arial" panose="020B0604020202020204" pitchFamily="34" charset="0"/>
              </a:rPr>
              <a:t>1/12</a:t>
            </a:r>
          </a:p>
          <a:p>
            <a:r>
              <a:rPr lang="en-US" b="1" dirty="0">
                <a:solidFill>
                  <a:schemeClr val="tx1"/>
                </a:solidFill>
                <a:latin typeface="Arial" panose="020B0604020202020204" pitchFamily="34" charset="0"/>
                <a:cs typeface="Arial" panose="020B0604020202020204" pitchFamily="34" charset="0"/>
              </a:rPr>
              <a:t>(iv) A doublet of odd numbers – </a:t>
            </a:r>
            <a:r>
              <a:rPr lang="en-US" b="1" dirty="0">
                <a:solidFill>
                  <a:srgbClr val="FF0000"/>
                </a:solidFill>
                <a:latin typeface="Arial" panose="020B0604020202020204" pitchFamily="34" charset="0"/>
                <a:cs typeface="Arial" panose="020B0604020202020204" pitchFamily="34" charset="0"/>
              </a:rPr>
              <a:t>1/12</a:t>
            </a:r>
          </a:p>
          <a:p>
            <a:r>
              <a:rPr lang="en-US" b="1" dirty="0">
                <a:solidFill>
                  <a:schemeClr val="tx1"/>
                </a:solidFill>
                <a:latin typeface="Arial" panose="020B0604020202020204" pitchFamily="34" charset="0"/>
                <a:cs typeface="Arial" panose="020B0604020202020204" pitchFamily="34" charset="0"/>
              </a:rPr>
              <a:t>(v) A sum greater than 9 – </a:t>
            </a:r>
            <a:r>
              <a:rPr lang="en-US" b="1" dirty="0">
                <a:solidFill>
                  <a:srgbClr val="FF0000"/>
                </a:solidFill>
                <a:latin typeface="Arial" panose="020B0604020202020204" pitchFamily="34" charset="0"/>
                <a:cs typeface="Arial" panose="020B0604020202020204" pitchFamily="34" charset="0"/>
              </a:rPr>
              <a:t>1/6</a:t>
            </a:r>
          </a:p>
          <a:p>
            <a:r>
              <a:rPr lang="en-US" b="1" dirty="0">
                <a:solidFill>
                  <a:schemeClr val="tx1"/>
                </a:solidFill>
                <a:latin typeface="Arial" panose="020B0604020202020204" pitchFamily="34" charset="0"/>
                <a:cs typeface="Arial" panose="020B0604020202020204" pitchFamily="34" charset="0"/>
              </a:rPr>
              <a:t>(vi) An even number on first – </a:t>
            </a:r>
            <a:r>
              <a:rPr lang="en-US" b="1" dirty="0">
                <a:solidFill>
                  <a:srgbClr val="FF0000"/>
                </a:solidFill>
                <a:latin typeface="Arial" panose="020B0604020202020204" pitchFamily="34" charset="0"/>
                <a:cs typeface="Arial" panose="020B0604020202020204" pitchFamily="34" charset="0"/>
              </a:rPr>
              <a:t>1/2</a:t>
            </a:r>
          </a:p>
          <a:p>
            <a:r>
              <a:rPr lang="en-US" b="1" dirty="0">
                <a:solidFill>
                  <a:schemeClr val="tx1"/>
                </a:solidFill>
                <a:latin typeface="Arial" panose="020B0604020202020204" pitchFamily="34" charset="0"/>
                <a:cs typeface="Arial" panose="020B0604020202020204" pitchFamily="34" charset="0"/>
              </a:rPr>
              <a:t>(vii) An even number on one and a multiple of  3 on the other – </a:t>
            </a:r>
            <a:r>
              <a:rPr lang="en-US" b="1" dirty="0">
                <a:solidFill>
                  <a:srgbClr val="FF0000"/>
                </a:solidFill>
                <a:latin typeface="Arial" panose="020B0604020202020204" pitchFamily="34" charset="0"/>
                <a:cs typeface="Arial" panose="020B0604020202020204" pitchFamily="34" charset="0"/>
              </a:rPr>
              <a:t>1/36</a:t>
            </a:r>
          </a:p>
          <a:p>
            <a:r>
              <a:rPr lang="en-US" b="1" dirty="0">
                <a:solidFill>
                  <a:schemeClr val="tx1"/>
                </a:solidFill>
                <a:latin typeface="Arial" panose="020B0604020202020204" pitchFamily="34" charset="0"/>
                <a:cs typeface="Arial" panose="020B0604020202020204" pitchFamily="34" charset="0"/>
              </a:rPr>
              <a:t>(viii) Neither 9 nor 11 as the sum of the numbers on the faces – </a:t>
            </a:r>
            <a:r>
              <a:rPr lang="en-US" b="1" dirty="0">
                <a:solidFill>
                  <a:srgbClr val="FF0000"/>
                </a:solidFill>
                <a:latin typeface="Arial" panose="020B0604020202020204" pitchFamily="34" charset="0"/>
                <a:cs typeface="Arial" panose="020B0604020202020204" pitchFamily="34" charset="0"/>
              </a:rPr>
              <a:t>5/6</a:t>
            </a:r>
          </a:p>
          <a:p>
            <a:r>
              <a:rPr lang="en-US" b="1" dirty="0">
                <a:solidFill>
                  <a:schemeClr val="tx1"/>
                </a:solidFill>
                <a:latin typeface="Arial" panose="020B0604020202020204" pitchFamily="34" charset="0"/>
                <a:cs typeface="Arial" panose="020B0604020202020204" pitchFamily="34" charset="0"/>
              </a:rPr>
              <a:t>(ix) A sum less than 6- </a:t>
            </a:r>
            <a:r>
              <a:rPr lang="en-US" b="1" dirty="0">
                <a:solidFill>
                  <a:srgbClr val="FF0000"/>
                </a:solidFill>
                <a:latin typeface="Arial" panose="020B0604020202020204" pitchFamily="34" charset="0"/>
                <a:cs typeface="Arial" panose="020B0604020202020204" pitchFamily="34" charset="0"/>
              </a:rPr>
              <a:t>5/18</a:t>
            </a:r>
          </a:p>
          <a:p>
            <a:r>
              <a:rPr lang="en-US" b="1" dirty="0">
                <a:solidFill>
                  <a:schemeClr val="tx1"/>
                </a:solidFill>
                <a:latin typeface="Arial" panose="020B0604020202020204" pitchFamily="34" charset="0"/>
                <a:cs typeface="Arial" panose="020B0604020202020204" pitchFamily="34" charset="0"/>
              </a:rPr>
              <a:t>(x)  A sum less than 7 – </a:t>
            </a:r>
            <a:r>
              <a:rPr lang="en-US" b="1" dirty="0">
                <a:solidFill>
                  <a:srgbClr val="FF0000"/>
                </a:solidFill>
                <a:latin typeface="Arial" panose="020B0604020202020204" pitchFamily="34" charset="0"/>
                <a:cs typeface="Arial" panose="020B0604020202020204" pitchFamily="34" charset="0"/>
              </a:rPr>
              <a:t>5/12</a:t>
            </a:r>
          </a:p>
          <a:p>
            <a:r>
              <a:rPr lang="en-US" b="1" dirty="0">
                <a:solidFill>
                  <a:schemeClr val="tx1"/>
                </a:solidFill>
                <a:latin typeface="Arial" panose="020B0604020202020204" pitchFamily="34" charset="0"/>
                <a:cs typeface="Arial" panose="020B0604020202020204" pitchFamily="34" charset="0"/>
              </a:rPr>
              <a:t>(xi) A sum more than 7 – </a:t>
            </a:r>
            <a:r>
              <a:rPr lang="en-US" b="1" dirty="0">
                <a:solidFill>
                  <a:srgbClr val="FF0000"/>
                </a:solidFill>
                <a:latin typeface="Arial" panose="020B0604020202020204" pitchFamily="34" charset="0"/>
                <a:cs typeface="Arial" panose="020B0604020202020204" pitchFamily="34" charset="0"/>
              </a:rPr>
              <a:t>5/12</a:t>
            </a:r>
          </a:p>
          <a:p>
            <a:br>
              <a:rPr lang="en-US" dirty="0"/>
            </a:br>
            <a:endParaRPr lang="en-US" dirty="0"/>
          </a:p>
        </p:txBody>
      </p:sp>
    </p:spTree>
    <p:extLst>
      <p:ext uri="{BB962C8B-B14F-4D97-AF65-F5344CB8AC3E}">
        <p14:creationId xmlns:p14="http://schemas.microsoft.com/office/powerpoint/2010/main" val="1237875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92"/>
        <p:cNvGrpSpPr/>
        <p:nvPr/>
      </p:nvGrpSpPr>
      <p:grpSpPr>
        <a:xfrm>
          <a:off x="0" y="0"/>
          <a:ext cx="0" cy="0"/>
          <a:chOff x="0" y="0"/>
          <a:chExt cx="0" cy="0"/>
        </a:xfrm>
      </p:grpSpPr>
      <p:sp>
        <p:nvSpPr>
          <p:cNvPr id="194" name="Google Shape;194;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76200" indent="0">
              <a:buNone/>
            </a:pPr>
            <a:r>
              <a:rPr lang="en-US" b="1" dirty="0">
                <a:latin typeface="Arial Black"/>
                <a:ea typeface="Arial Black"/>
                <a:cs typeface="Arial Black"/>
                <a:sym typeface="Arial Black"/>
              </a:rPr>
              <a:t>Q 13</a:t>
            </a:r>
            <a:r>
              <a:rPr lang="en-US" b="1" dirty="0"/>
              <a:t>.</a:t>
            </a:r>
            <a:r>
              <a:rPr lang="en-US" sz="1800" b="1" dirty="0"/>
              <a:t> </a:t>
            </a:r>
            <a:r>
              <a:rPr lang="en-US" dirty="0"/>
              <a:t> </a:t>
            </a:r>
            <a:r>
              <a:rPr lang="en-US" b="1" dirty="0"/>
              <a:t>When a card is drawn from a pack of 52 cards. Find the probability that it may be either a king or a queen.</a:t>
            </a:r>
            <a:endParaRPr lang="en-US" dirty="0"/>
          </a:p>
          <a:p>
            <a:pPr marL="0" lvl="0" indent="0">
              <a:buNone/>
            </a:pPr>
            <a:r>
              <a:rPr lang="en-IN" b="1" dirty="0"/>
              <a:t>A.  1/2</a:t>
            </a:r>
          </a:p>
          <a:p>
            <a:pPr marL="0" lvl="0" indent="0">
              <a:buNone/>
            </a:pPr>
            <a:r>
              <a:rPr lang="en-IN" b="1" dirty="0">
                <a:solidFill>
                  <a:schemeClr val="tx1"/>
                </a:solidFill>
              </a:rPr>
              <a:t>B.  2/13</a:t>
            </a:r>
          </a:p>
          <a:p>
            <a:pPr marL="0" lvl="0" indent="0">
              <a:buNone/>
            </a:pPr>
            <a:r>
              <a:rPr lang="en-IN" b="1" dirty="0"/>
              <a:t>C.  1</a:t>
            </a:r>
          </a:p>
          <a:p>
            <a:pPr marL="0" lvl="0" indent="0">
              <a:buNone/>
            </a:pPr>
            <a:r>
              <a:rPr lang="en-IN" b="1" dirty="0">
                <a:solidFill>
                  <a:schemeClr val="tx1"/>
                </a:solidFill>
              </a:rPr>
              <a:t>D. 1/13</a:t>
            </a:r>
          </a:p>
          <a:p>
            <a:pPr marL="76200" indent="0">
              <a:buNone/>
            </a:pPr>
            <a:br>
              <a:rPr lang="en-US" dirty="0"/>
            </a:b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6" name="Google Shape;116;p3"/>
          <p:cNvSpPr txBox="1">
            <a:spLocks noGrp="1"/>
          </p:cNvSpPr>
          <p:nvPr>
            <p:ph type="body" idx="1"/>
          </p:nvPr>
        </p:nvSpPr>
        <p:spPr>
          <a:xfrm>
            <a:off x="0" y="717453"/>
            <a:ext cx="12192000" cy="5699114"/>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rgbClr val="0C0C0C"/>
              </a:buClr>
              <a:buSzPts val="2400"/>
              <a:buNone/>
            </a:pPr>
            <a:r>
              <a:rPr lang="en-US" sz="3600" dirty="0">
                <a:latin typeface="Arial Black" panose="020B0A04020102020204" pitchFamily="34" charset="0"/>
              </a:rPr>
              <a:t>SAMPLE SPACE AND SAMPLE POINTS</a:t>
            </a:r>
            <a:endParaRPr sz="3600" dirty="0">
              <a:latin typeface="Arial Black" panose="020B0A04020102020204" pitchFamily="34" charset="0"/>
            </a:endParaRPr>
          </a:p>
          <a:p>
            <a:pPr marL="228600" lvl="0" indent="-228600" algn="l" rtl="0">
              <a:lnSpc>
                <a:spcPct val="90000"/>
              </a:lnSpc>
              <a:spcBef>
                <a:spcPts val="1000"/>
              </a:spcBef>
              <a:spcAft>
                <a:spcPts val="0"/>
              </a:spcAft>
              <a:buClr>
                <a:schemeClr val="dk1"/>
              </a:buClr>
              <a:buSzPts val="2400"/>
              <a:buNone/>
            </a:pPr>
            <a:endParaRPr lang="en-US" dirty="0"/>
          </a:p>
          <a:p>
            <a:pPr marL="228600" lvl="0" indent="-228600" rtl="0">
              <a:lnSpc>
                <a:spcPct val="90000"/>
              </a:lnSpc>
              <a:spcBef>
                <a:spcPts val="1000"/>
              </a:spcBef>
              <a:spcAft>
                <a:spcPts val="0"/>
              </a:spcAft>
              <a:buClr>
                <a:schemeClr val="dk1"/>
              </a:buClr>
              <a:buSzPts val="2400"/>
              <a:buNone/>
            </a:pPr>
            <a:r>
              <a:rPr lang="en-US" dirty="0"/>
              <a:t>1 COIN</a:t>
            </a:r>
            <a:endParaRPr dirty="0"/>
          </a:p>
        </p:txBody>
      </p:sp>
      <p:sp>
        <p:nvSpPr>
          <p:cNvPr id="2" name="Rectangle 1">
            <a:extLst>
              <a:ext uri="{FF2B5EF4-FFF2-40B4-BE49-F238E27FC236}">
                <a16:creationId xmlns:a16="http://schemas.microsoft.com/office/drawing/2014/main" id="{71CF2D1E-DB95-44E7-89C8-8818AD5FEF88}"/>
              </a:ext>
            </a:extLst>
          </p:cNvPr>
          <p:cNvSpPr/>
          <p:nvPr/>
        </p:nvSpPr>
        <p:spPr>
          <a:xfrm>
            <a:off x="254000" y="2236763"/>
            <a:ext cx="1448191" cy="407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 COIN</a:t>
            </a:r>
          </a:p>
        </p:txBody>
      </p:sp>
      <p:cxnSp>
        <p:nvCxnSpPr>
          <p:cNvPr id="4" name="Straight Arrow Connector 3">
            <a:extLst>
              <a:ext uri="{FF2B5EF4-FFF2-40B4-BE49-F238E27FC236}">
                <a16:creationId xmlns:a16="http://schemas.microsoft.com/office/drawing/2014/main" id="{29B601AE-70BC-4EFB-8C80-32C75D987697}"/>
              </a:ext>
            </a:extLst>
          </p:cNvPr>
          <p:cNvCxnSpPr>
            <a:stCxn id="2" idx="3"/>
          </p:cNvCxnSpPr>
          <p:nvPr/>
        </p:nvCxnSpPr>
        <p:spPr>
          <a:xfrm flipV="1">
            <a:off x="1702191" y="2440744"/>
            <a:ext cx="7737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A0C775F3-FE2A-4665-AFC1-2A0015B8614A}"/>
              </a:ext>
            </a:extLst>
          </p:cNvPr>
          <p:cNvSpPr/>
          <p:nvPr/>
        </p:nvSpPr>
        <p:spPr>
          <a:xfrm>
            <a:off x="2686929" y="2169387"/>
            <a:ext cx="4332849" cy="7737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C51FBB99-81BF-484D-8FA0-3378F787A349}"/>
              </a:ext>
            </a:extLst>
          </p:cNvPr>
          <p:cNvSpPr/>
          <p:nvPr/>
        </p:nvSpPr>
        <p:spPr>
          <a:xfrm>
            <a:off x="3559126" y="2236763"/>
            <a:ext cx="1237957" cy="50643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Arial Black" panose="020B0A04020102020204" pitchFamily="34" charset="0"/>
              </a:rPr>
              <a:t>H</a:t>
            </a:r>
          </a:p>
        </p:txBody>
      </p:sp>
      <p:sp>
        <p:nvSpPr>
          <p:cNvPr id="8" name="Oval 7">
            <a:extLst>
              <a:ext uri="{FF2B5EF4-FFF2-40B4-BE49-F238E27FC236}">
                <a16:creationId xmlns:a16="http://schemas.microsoft.com/office/drawing/2014/main" id="{BB3DB9A6-78D8-4736-B17D-A5BE94C6F583}"/>
              </a:ext>
            </a:extLst>
          </p:cNvPr>
          <p:cNvSpPr/>
          <p:nvPr/>
        </p:nvSpPr>
        <p:spPr>
          <a:xfrm>
            <a:off x="5205046" y="2236763"/>
            <a:ext cx="1055077" cy="50643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Arial Black" panose="020B0A04020102020204" pitchFamily="34" charset="0"/>
              </a:rPr>
              <a:t>T</a:t>
            </a:r>
          </a:p>
        </p:txBody>
      </p:sp>
      <p:sp>
        <p:nvSpPr>
          <p:cNvPr id="9" name="Oval 8">
            <a:extLst>
              <a:ext uri="{FF2B5EF4-FFF2-40B4-BE49-F238E27FC236}">
                <a16:creationId xmlns:a16="http://schemas.microsoft.com/office/drawing/2014/main" id="{773A9E97-F041-47AF-9674-80049EF3590B}"/>
              </a:ext>
            </a:extLst>
          </p:cNvPr>
          <p:cNvSpPr/>
          <p:nvPr/>
        </p:nvSpPr>
        <p:spPr>
          <a:xfrm>
            <a:off x="9181514" y="2236763"/>
            <a:ext cx="1308295" cy="7737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Arial Black" panose="020B0A04020102020204" pitchFamily="34" charset="0"/>
              </a:rPr>
              <a:t>S. </a:t>
            </a:r>
            <a:r>
              <a:rPr lang="en-US" sz="2400" dirty="0" err="1">
                <a:latin typeface="Arial Black" panose="020B0A04020102020204" pitchFamily="34" charset="0"/>
              </a:rPr>
              <a:t>S</a:t>
            </a:r>
            <a:endParaRPr lang="en-US" sz="2400" dirty="0">
              <a:latin typeface="Arial Black" panose="020B0A04020102020204" pitchFamily="34" charset="0"/>
            </a:endParaRPr>
          </a:p>
        </p:txBody>
      </p:sp>
      <p:cxnSp>
        <p:nvCxnSpPr>
          <p:cNvPr id="11" name="Straight Arrow Connector 10">
            <a:extLst>
              <a:ext uri="{FF2B5EF4-FFF2-40B4-BE49-F238E27FC236}">
                <a16:creationId xmlns:a16="http://schemas.microsoft.com/office/drawing/2014/main" id="{E6625AE2-F6D9-4714-B772-A5E2B0B0B67C}"/>
              </a:ext>
            </a:extLst>
          </p:cNvPr>
          <p:cNvCxnSpPr/>
          <p:nvPr/>
        </p:nvCxnSpPr>
        <p:spPr>
          <a:xfrm flipH="1">
            <a:off x="7019778" y="2623622"/>
            <a:ext cx="21617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CC34D851-C5BB-43DC-AE27-24832B299DF7}"/>
              </a:ext>
            </a:extLst>
          </p:cNvPr>
          <p:cNvSpPr/>
          <p:nvPr/>
        </p:nvSpPr>
        <p:spPr>
          <a:xfrm>
            <a:off x="4079630" y="3378850"/>
            <a:ext cx="1547446" cy="8897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Arial Black" panose="020B0A04020102020204" pitchFamily="34" charset="0"/>
              </a:rPr>
              <a:t>S .P</a:t>
            </a:r>
          </a:p>
        </p:txBody>
      </p:sp>
      <p:cxnSp>
        <p:nvCxnSpPr>
          <p:cNvPr id="15" name="Straight Arrow Connector 14">
            <a:extLst>
              <a:ext uri="{FF2B5EF4-FFF2-40B4-BE49-F238E27FC236}">
                <a16:creationId xmlns:a16="http://schemas.microsoft.com/office/drawing/2014/main" id="{463C4EF8-CA3B-4282-B399-0ADBC62B4269}"/>
              </a:ext>
            </a:extLst>
          </p:cNvPr>
          <p:cNvCxnSpPr>
            <a:endCxn id="13" idx="0"/>
          </p:cNvCxnSpPr>
          <p:nvPr/>
        </p:nvCxnSpPr>
        <p:spPr>
          <a:xfrm>
            <a:off x="4360985" y="2943105"/>
            <a:ext cx="492368" cy="435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95D5ADC-FCAF-4523-BBC6-2853C1DFD8A9}"/>
              </a:ext>
            </a:extLst>
          </p:cNvPr>
          <p:cNvCxnSpPr/>
          <p:nvPr/>
        </p:nvCxnSpPr>
        <p:spPr>
          <a:xfrm flipH="1">
            <a:off x="4951828" y="2943105"/>
            <a:ext cx="450166" cy="435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C55EBDD-CD21-4903-863B-FFC0680AADD4}"/>
              </a:ext>
            </a:extLst>
          </p:cNvPr>
          <p:cNvSpPr/>
          <p:nvPr/>
        </p:nvSpPr>
        <p:spPr>
          <a:xfrm>
            <a:off x="759655" y="4670474"/>
            <a:ext cx="942536" cy="407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 COINS</a:t>
            </a:r>
          </a:p>
        </p:txBody>
      </p:sp>
      <p:sp>
        <p:nvSpPr>
          <p:cNvPr id="19" name="Rectangle 18">
            <a:extLst>
              <a:ext uri="{FF2B5EF4-FFF2-40B4-BE49-F238E27FC236}">
                <a16:creationId xmlns:a16="http://schemas.microsoft.com/office/drawing/2014/main" id="{9E4C57FC-6F6E-49AD-8682-03C965540B0B}"/>
              </a:ext>
            </a:extLst>
          </p:cNvPr>
          <p:cNvSpPr/>
          <p:nvPr/>
        </p:nvSpPr>
        <p:spPr>
          <a:xfrm>
            <a:off x="759655" y="5430129"/>
            <a:ext cx="942536" cy="52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 Dice</a:t>
            </a:r>
          </a:p>
        </p:txBody>
      </p:sp>
      <p:cxnSp>
        <p:nvCxnSpPr>
          <p:cNvPr id="21" name="Straight Arrow Connector 20">
            <a:extLst>
              <a:ext uri="{FF2B5EF4-FFF2-40B4-BE49-F238E27FC236}">
                <a16:creationId xmlns:a16="http://schemas.microsoft.com/office/drawing/2014/main" id="{7A95F68A-7ADD-4E2C-A4D1-399F0EA107CB}"/>
              </a:ext>
            </a:extLst>
          </p:cNvPr>
          <p:cNvCxnSpPr>
            <a:stCxn id="18" idx="3"/>
          </p:cNvCxnSpPr>
          <p:nvPr/>
        </p:nvCxnSpPr>
        <p:spPr>
          <a:xfrm>
            <a:off x="1702191" y="4874456"/>
            <a:ext cx="478301" cy="7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72EB725-88D0-4E1B-A115-01C2BD55E12F}"/>
              </a:ext>
            </a:extLst>
          </p:cNvPr>
          <p:cNvCxnSpPr>
            <a:cxnSpLocks/>
            <a:stCxn id="19" idx="3"/>
          </p:cNvCxnSpPr>
          <p:nvPr/>
        </p:nvCxnSpPr>
        <p:spPr>
          <a:xfrm flipV="1">
            <a:off x="1702191" y="5683349"/>
            <a:ext cx="478301" cy="7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EDADCAB-0C0C-466E-91BD-325329B44AB4}"/>
              </a:ext>
            </a:extLst>
          </p:cNvPr>
          <p:cNvSpPr/>
          <p:nvPr/>
        </p:nvSpPr>
        <p:spPr>
          <a:xfrm>
            <a:off x="2180492" y="4670474"/>
            <a:ext cx="4332849" cy="14066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  </a:t>
            </a:r>
          </a:p>
          <a:p>
            <a:endParaRPr lang="en-US" dirty="0"/>
          </a:p>
          <a:p>
            <a:r>
              <a:rPr lang="en-US" sz="2400" dirty="0">
                <a:latin typeface="Arial Black" panose="020B0A04020102020204" pitchFamily="34" charset="0"/>
              </a:rPr>
              <a:t>HH   TT   HT   TH </a:t>
            </a:r>
            <a:endParaRPr lang="en-US" sz="2800" dirty="0">
              <a:latin typeface="Arial Black" panose="020B0A04020102020204" pitchFamily="34" charset="0"/>
            </a:endParaRPr>
          </a:p>
          <a:p>
            <a:endParaRPr lang="en-US" sz="2800" dirty="0">
              <a:latin typeface="Arial Black" panose="020B0A04020102020204" pitchFamily="34" charset="0"/>
            </a:endParaRPr>
          </a:p>
          <a:p>
            <a:r>
              <a:rPr lang="en-US" sz="2800" dirty="0">
                <a:latin typeface="Arial Black" panose="020B0A04020102020204" pitchFamily="34" charset="0"/>
              </a:rPr>
              <a:t>1   2   3     4     5     6 </a:t>
            </a:r>
          </a:p>
          <a:p>
            <a:endParaRPr lang="en-US" dirty="0"/>
          </a:p>
          <a:p>
            <a:endParaRPr lang="en-US" dirty="0"/>
          </a:p>
        </p:txBody>
      </p:sp>
      <p:cxnSp>
        <p:nvCxnSpPr>
          <p:cNvPr id="7" name="Straight Arrow Connector 6">
            <a:extLst>
              <a:ext uri="{FF2B5EF4-FFF2-40B4-BE49-F238E27FC236}">
                <a16:creationId xmlns:a16="http://schemas.microsoft.com/office/drawing/2014/main" id="{39BF49D9-4D4C-43A3-994D-E301864CBD05}"/>
              </a:ext>
            </a:extLst>
          </p:cNvPr>
          <p:cNvCxnSpPr>
            <a:cxnSpLocks/>
            <a:stCxn id="25" idx="3"/>
          </p:cNvCxnSpPr>
          <p:nvPr/>
        </p:nvCxnSpPr>
        <p:spPr>
          <a:xfrm flipV="1">
            <a:off x="6513341" y="5373780"/>
            <a:ext cx="9706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D1E700D-DC00-47D6-AB2C-8130FB0D7A6A}"/>
              </a:ext>
            </a:extLst>
          </p:cNvPr>
          <p:cNvSpPr/>
          <p:nvPr/>
        </p:nvSpPr>
        <p:spPr>
          <a:xfrm>
            <a:off x="7484012" y="4572009"/>
            <a:ext cx="1308295" cy="15050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Arial Black" panose="020B0A04020102020204" pitchFamily="34" charset="0"/>
              </a:rPr>
              <a:t>S .S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92"/>
        <p:cNvGrpSpPr/>
        <p:nvPr/>
      </p:nvGrpSpPr>
      <p:grpSpPr>
        <a:xfrm>
          <a:off x="0" y="0"/>
          <a:ext cx="0" cy="0"/>
          <a:chOff x="0" y="0"/>
          <a:chExt cx="0" cy="0"/>
        </a:xfrm>
      </p:grpSpPr>
      <p:sp>
        <p:nvSpPr>
          <p:cNvPr id="194" name="Google Shape;194;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76200" indent="0">
              <a:buNone/>
            </a:pPr>
            <a:r>
              <a:rPr lang="en-US" b="1" dirty="0">
                <a:latin typeface="Arial Black"/>
                <a:ea typeface="Arial Black"/>
                <a:cs typeface="Arial Black"/>
                <a:sym typeface="Arial Black"/>
              </a:rPr>
              <a:t>Q 13</a:t>
            </a:r>
            <a:r>
              <a:rPr lang="en-US" b="1" dirty="0"/>
              <a:t>.</a:t>
            </a:r>
            <a:r>
              <a:rPr lang="en-US" sz="1800" b="1" dirty="0"/>
              <a:t> </a:t>
            </a:r>
            <a:r>
              <a:rPr lang="en-US" dirty="0"/>
              <a:t> </a:t>
            </a:r>
            <a:r>
              <a:rPr lang="en-US" b="1" dirty="0"/>
              <a:t>When a card is drawn from a pack of 52 cards. Find the probability that it may be either a king or a queen.</a:t>
            </a:r>
            <a:endParaRPr lang="en-US" dirty="0"/>
          </a:p>
          <a:p>
            <a:pPr marL="0" lvl="0" indent="0">
              <a:buNone/>
            </a:pPr>
            <a:r>
              <a:rPr lang="en-IN" b="1" dirty="0"/>
              <a:t>A.  1/2</a:t>
            </a:r>
          </a:p>
          <a:p>
            <a:pPr marL="0" lvl="0" indent="0">
              <a:buNone/>
            </a:pPr>
            <a:r>
              <a:rPr lang="en-IN" b="1" dirty="0">
                <a:solidFill>
                  <a:srgbClr val="FF0000"/>
                </a:solidFill>
              </a:rPr>
              <a:t>B.  2/13</a:t>
            </a:r>
          </a:p>
          <a:p>
            <a:pPr marL="0" lvl="0" indent="0">
              <a:buNone/>
            </a:pPr>
            <a:r>
              <a:rPr lang="en-IN" b="1" dirty="0"/>
              <a:t>C.  1</a:t>
            </a:r>
          </a:p>
          <a:p>
            <a:pPr marL="0" lvl="0" indent="0">
              <a:buNone/>
            </a:pPr>
            <a:r>
              <a:rPr lang="en-IN" b="1" dirty="0">
                <a:solidFill>
                  <a:schemeClr val="tx1"/>
                </a:solidFill>
              </a:rPr>
              <a:t>D. 1/13</a:t>
            </a:r>
          </a:p>
          <a:p>
            <a:pPr marL="76200" indent="0">
              <a:buNone/>
            </a:pPr>
            <a:br>
              <a:rPr lang="en-US" dirty="0"/>
            </a:b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280714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200" name="Google Shape;200;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228600" lvl="0" indent="-228600">
              <a:buNone/>
            </a:pPr>
            <a:r>
              <a:rPr lang="en-US" b="1" dirty="0">
                <a:latin typeface="Arial Black"/>
                <a:ea typeface="Arial Black"/>
                <a:cs typeface="Arial Black"/>
                <a:sym typeface="Arial Black"/>
              </a:rPr>
              <a:t>Q 14</a:t>
            </a:r>
            <a:r>
              <a:rPr lang="en-US" b="1" dirty="0"/>
              <a:t>.	 One card is drawn from a pack of 52 cards. Find the probability that the card drawn is red or king.  </a:t>
            </a:r>
            <a:endParaRPr dirty="0"/>
          </a:p>
          <a:p>
            <a:pPr marL="228600" lvl="0" indent="-228600" algn="l" rtl="0">
              <a:lnSpc>
                <a:spcPct val="90000"/>
              </a:lnSpc>
              <a:spcBef>
                <a:spcPts val="1000"/>
              </a:spcBef>
              <a:spcAft>
                <a:spcPts val="0"/>
              </a:spcAft>
              <a:buClr>
                <a:schemeClr val="dk1"/>
              </a:buClr>
              <a:buSzPts val="2000"/>
              <a:buNone/>
            </a:pPr>
            <a:endParaRPr sz="2000" b="1" dirty="0"/>
          </a:p>
          <a:p>
            <a:pPr marL="0" lvl="0" indent="0">
              <a:buNone/>
            </a:pPr>
            <a:r>
              <a:rPr lang="en-IN" b="1" dirty="0"/>
              <a:t>A.  1/2</a:t>
            </a:r>
          </a:p>
          <a:p>
            <a:pPr marL="0" lvl="0" indent="0">
              <a:buNone/>
            </a:pPr>
            <a:r>
              <a:rPr lang="en-IN" b="1" dirty="0">
                <a:solidFill>
                  <a:schemeClr val="tx1"/>
                </a:solidFill>
              </a:rPr>
              <a:t>B.  1/26</a:t>
            </a:r>
          </a:p>
          <a:p>
            <a:pPr marL="0" lvl="0" indent="0">
              <a:buNone/>
            </a:pPr>
            <a:r>
              <a:rPr lang="en-IN" b="1" dirty="0"/>
              <a:t>C.  1</a:t>
            </a:r>
          </a:p>
          <a:p>
            <a:pPr marL="0" lvl="0" indent="0">
              <a:buNone/>
            </a:pPr>
            <a:r>
              <a:rPr lang="en-IN" b="1" dirty="0">
                <a:solidFill>
                  <a:schemeClr val="tx1"/>
                </a:solidFill>
              </a:rPr>
              <a:t>D.  7/13</a:t>
            </a:r>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200" name="Google Shape;200;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228600" lvl="0" indent="-228600">
              <a:buNone/>
            </a:pPr>
            <a:r>
              <a:rPr lang="en-US" b="1" dirty="0">
                <a:latin typeface="Arial Black"/>
                <a:ea typeface="Arial Black"/>
                <a:cs typeface="Arial Black"/>
                <a:sym typeface="Arial Black"/>
              </a:rPr>
              <a:t>Q 14</a:t>
            </a:r>
            <a:r>
              <a:rPr lang="en-US" b="1" dirty="0"/>
              <a:t>.	 One card is drawn from a pack of 52 cards. Find the probability that the card drawn is red or king.  </a:t>
            </a:r>
            <a:endParaRPr dirty="0"/>
          </a:p>
          <a:p>
            <a:pPr marL="228600" lvl="0" indent="-228600" algn="l" rtl="0">
              <a:lnSpc>
                <a:spcPct val="90000"/>
              </a:lnSpc>
              <a:spcBef>
                <a:spcPts val="1000"/>
              </a:spcBef>
              <a:spcAft>
                <a:spcPts val="0"/>
              </a:spcAft>
              <a:buClr>
                <a:schemeClr val="dk1"/>
              </a:buClr>
              <a:buSzPts val="2000"/>
              <a:buNone/>
            </a:pPr>
            <a:endParaRPr sz="2000" b="1" dirty="0"/>
          </a:p>
          <a:p>
            <a:pPr marL="0" lvl="0" indent="0">
              <a:buNone/>
            </a:pPr>
            <a:r>
              <a:rPr lang="en-IN" b="1" dirty="0"/>
              <a:t>A.  1/2</a:t>
            </a:r>
          </a:p>
          <a:p>
            <a:pPr marL="0" lvl="0" indent="0">
              <a:buNone/>
            </a:pPr>
            <a:r>
              <a:rPr lang="en-IN" b="1" dirty="0">
                <a:solidFill>
                  <a:schemeClr val="tx1"/>
                </a:solidFill>
              </a:rPr>
              <a:t>B.  1/26</a:t>
            </a:r>
          </a:p>
          <a:p>
            <a:pPr marL="0" lvl="0" indent="0">
              <a:buNone/>
            </a:pPr>
            <a:r>
              <a:rPr lang="en-IN" b="1" dirty="0"/>
              <a:t>C.  1</a:t>
            </a:r>
          </a:p>
          <a:p>
            <a:pPr marL="0" lvl="0" indent="0">
              <a:buNone/>
            </a:pPr>
            <a:r>
              <a:rPr lang="en-IN" b="1" dirty="0">
                <a:solidFill>
                  <a:srgbClr val="FF0000"/>
                </a:solidFill>
              </a:rPr>
              <a:t>D.  7/13</a:t>
            </a:r>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112351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6" name="Google Shape;206;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endParaRPr dirty="0"/>
          </a:p>
          <a:p>
            <a:pPr marL="76200" indent="0">
              <a:buNone/>
            </a:pPr>
            <a:r>
              <a:rPr lang="en-US" sz="1900" b="1" dirty="0">
                <a:latin typeface="Arial Black"/>
                <a:ea typeface="Arial Black"/>
                <a:cs typeface="Arial Black"/>
                <a:sym typeface="Arial Black"/>
              </a:rPr>
              <a:t>Q 15</a:t>
            </a:r>
            <a:r>
              <a:rPr lang="en-US" sz="1900" b="1" dirty="0"/>
              <a:t>. </a:t>
            </a:r>
            <a:r>
              <a:rPr lang="en-US" b="1" dirty="0"/>
              <a:t>A card is drawn at random from a pack of 52 cards. Find the probability that the card drawn is </a:t>
            </a:r>
            <a:endParaRPr lang="en-US" dirty="0"/>
          </a:p>
          <a:p>
            <a:pPr marL="76200" indent="0">
              <a:buNone/>
            </a:pPr>
            <a:r>
              <a:rPr lang="en-US" b="1" dirty="0"/>
              <a:t>(</a:t>
            </a:r>
            <a:r>
              <a:rPr lang="en-US" b="1" dirty="0" err="1"/>
              <a:t>i</a:t>
            </a:r>
            <a:r>
              <a:rPr lang="en-US" b="1" dirty="0"/>
              <a:t>) A black king</a:t>
            </a:r>
            <a:endParaRPr lang="en-US" dirty="0"/>
          </a:p>
          <a:p>
            <a:pPr marL="76200" indent="0">
              <a:buNone/>
            </a:pPr>
            <a:r>
              <a:rPr lang="en-US" b="1" dirty="0"/>
              <a:t>(ii) Either a black card or a king</a:t>
            </a:r>
            <a:endParaRPr lang="en-US" dirty="0"/>
          </a:p>
          <a:p>
            <a:pPr marL="76200" indent="0">
              <a:buNone/>
            </a:pPr>
            <a:r>
              <a:rPr lang="en-US" b="1" dirty="0"/>
              <a:t>(iii) Black and a king</a:t>
            </a:r>
            <a:endParaRPr lang="en-US" dirty="0"/>
          </a:p>
          <a:p>
            <a:pPr marL="76200" indent="0">
              <a:buNone/>
            </a:pPr>
            <a:r>
              <a:rPr lang="en-US" b="1" dirty="0"/>
              <a:t>(iv) A jack, queen or a king</a:t>
            </a:r>
            <a:endParaRPr lang="en-US" dirty="0"/>
          </a:p>
          <a:p>
            <a:pPr marL="76200" indent="0">
              <a:buNone/>
            </a:pPr>
            <a:r>
              <a:rPr lang="en-US" b="1" dirty="0"/>
              <a:t>(v) Neither a heart nor a king</a:t>
            </a:r>
            <a:endParaRPr lang="en-US" dirty="0"/>
          </a:p>
          <a:p>
            <a:pPr marL="76200" indent="0">
              <a:buNone/>
            </a:pPr>
            <a:r>
              <a:rPr lang="en-US" b="1" dirty="0"/>
              <a:t>(vi) Spade or an ace</a:t>
            </a:r>
            <a:endParaRPr lang="en-US" dirty="0"/>
          </a:p>
          <a:p>
            <a:pPr marL="76200" indent="0">
              <a:buNone/>
            </a:pPr>
            <a:r>
              <a:rPr lang="en-US" b="1" dirty="0"/>
              <a:t>(vii) Neither an ace nor a king.</a:t>
            </a:r>
            <a:endParaRPr lang="en-US" dirty="0"/>
          </a:p>
          <a:p>
            <a:pPr marL="76200" indent="0">
              <a:buNone/>
            </a:pPr>
            <a:br>
              <a:rPr lang="en-US" dirty="0"/>
            </a:br>
            <a:endParaRPr dirty="0"/>
          </a:p>
          <a:p>
            <a:pPr marL="228600" lvl="0" indent="-228600" algn="l" rtl="0">
              <a:lnSpc>
                <a:spcPct val="90000"/>
              </a:lnSpc>
              <a:spcBef>
                <a:spcPts val="1000"/>
              </a:spcBef>
              <a:spcAft>
                <a:spcPts val="0"/>
              </a:spcAft>
              <a:buClr>
                <a:schemeClr val="dk1"/>
              </a:buClr>
              <a:buSzPts val="1900"/>
              <a:buNone/>
            </a:pPr>
            <a:r>
              <a:rPr lang="en-US" sz="1900" b="1" dirty="0"/>
              <a:t>	</a:t>
            </a: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6" name="Google Shape;206;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endParaRPr dirty="0"/>
          </a:p>
          <a:p>
            <a:pPr marL="76200" indent="0">
              <a:buNone/>
            </a:pPr>
            <a:r>
              <a:rPr lang="en-US" sz="1900" b="1" dirty="0">
                <a:latin typeface="Arial Black"/>
                <a:ea typeface="Arial Black"/>
                <a:cs typeface="Arial Black"/>
                <a:sym typeface="Arial Black"/>
              </a:rPr>
              <a:t>Q 15</a:t>
            </a:r>
            <a:r>
              <a:rPr lang="en-US" sz="1900" b="1" dirty="0"/>
              <a:t>. </a:t>
            </a:r>
            <a:r>
              <a:rPr lang="en-US" b="1" dirty="0"/>
              <a:t>A card is drawn at random from a pack of 52 cards. Find the probability that the card drawn is </a:t>
            </a:r>
            <a:endParaRPr lang="en-US" dirty="0"/>
          </a:p>
          <a:p>
            <a:pPr marL="76200" indent="0">
              <a:buNone/>
            </a:pPr>
            <a:r>
              <a:rPr lang="en-US" b="1" dirty="0"/>
              <a:t>(</a:t>
            </a:r>
            <a:r>
              <a:rPr lang="en-US" b="1" dirty="0" err="1"/>
              <a:t>i</a:t>
            </a:r>
            <a:r>
              <a:rPr lang="en-US" b="1" dirty="0"/>
              <a:t>) A black king – </a:t>
            </a:r>
            <a:r>
              <a:rPr lang="en-US" b="1" dirty="0">
                <a:solidFill>
                  <a:srgbClr val="FF0000"/>
                </a:solidFill>
              </a:rPr>
              <a:t>1/26</a:t>
            </a:r>
            <a:endParaRPr lang="en-US" dirty="0">
              <a:solidFill>
                <a:srgbClr val="FF0000"/>
              </a:solidFill>
            </a:endParaRPr>
          </a:p>
          <a:p>
            <a:pPr marL="76200" indent="0">
              <a:buNone/>
            </a:pPr>
            <a:r>
              <a:rPr lang="en-US" b="1" dirty="0"/>
              <a:t>(ii) Either a black card or a king – </a:t>
            </a:r>
            <a:r>
              <a:rPr lang="en-US" b="1" dirty="0">
                <a:solidFill>
                  <a:srgbClr val="FF0000"/>
                </a:solidFill>
              </a:rPr>
              <a:t>7/13</a:t>
            </a:r>
            <a:endParaRPr lang="en-US" dirty="0">
              <a:solidFill>
                <a:srgbClr val="FF0000"/>
              </a:solidFill>
            </a:endParaRPr>
          </a:p>
          <a:p>
            <a:pPr marL="76200" indent="0">
              <a:buNone/>
            </a:pPr>
            <a:r>
              <a:rPr lang="en-US" b="1" dirty="0"/>
              <a:t>(iii) Black and a king- </a:t>
            </a:r>
            <a:r>
              <a:rPr lang="en-US" b="1" dirty="0">
                <a:solidFill>
                  <a:srgbClr val="FF0000"/>
                </a:solidFill>
              </a:rPr>
              <a:t>1/26</a:t>
            </a:r>
            <a:endParaRPr lang="en-US" dirty="0">
              <a:solidFill>
                <a:srgbClr val="FF0000"/>
              </a:solidFill>
            </a:endParaRPr>
          </a:p>
          <a:p>
            <a:pPr marL="76200" indent="0">
              <a:buNone/>
            </a:pPr>
            <a:r>
              <a:rPr lang="en-US" b="1" dirty="0"/>
              <a:t>(iv) A jack, queen or a king- </a:t>
            </a:r>
            <a:r>
              <a:rPr lang="en-US" b="1" dirty="0">
                <a:solidFill>
                  <a:srgbClr val="FF0000"/>
                </a:solidFill>
              </a:rPr>
              <a:t>3/13</a:t>
            </a:r>
            <a:endParaRPr lang="en-US" dirty="0">
              <a:solidFill>
                <a:srgbClr val="FF0000"/>
              </a:solidFill>
            </a:endParaRPr>
          </a:p>
          <a:p>
            <a:pPr marL="76200" indent="0">
              <a:buNone/>
            </a:pPr>
            <a:r>
              <a:rPr lang="en-US" b="1" dirty="0"/>
              <a:t>(v) Neither a heart nor a king – </a:t>
            </a:r>
            <a:r>
              <a:rPr lang="en-US" b="1" dirty="0">
                <a:solidFill>
                  <a:srgbClr val="FF0000"/>
                </a:solidFill>
              </a:rPr>
              <a:t>9/13</a:t>
            </a:r>
            <a:endParaRPr lang="en-US" dirty="0">
              <a:solidFill>
                <a:srgbClr val="FF0000"/>
              </a:solidFill>
            </a:endParaRPr>
          </a:p>
          <a:p>
            <a:pPr marL="76200" indent="0">
              <a:buNone/>
            </a:pPr>
            <a:r>
              <a:rPr lang="en-US" b="1" dirty="0"/>
              <a:t>(vi) Spade or an ace- </a:t>
            </a:r>
            <a:r>
              <a:rPr lang="en-US" b="1" dirty="0">
                <a:solidFill>
                  <a:srgbClr val="FF0000"/>
                </a:solidFill>
              </a:rPr>
              <a:t>4/13</a:t>
            </a:r>
            <a:endParaRPr lang="en-US" dirty="0">
              <a:solidFill>
                <a:srgbClr val="FF0000"/>
              </a:solidFill>
            </a:endParaRPr>
          </a:p>
          <a:p>
            <a:pPr marL="76200" indent="0">
              <a:buNone/>
            </a:pPr>
            <a:r>
              <a:rPr lang="en-US" b="1" dirty="0"/>
              <a:t>(vii) Neither an ace nor a king.-</a:t>
            </a:r>
            <a:r>
              <a:rPr lang="en-US" b="1" dirty="0">
                <a:solidFill>
                  <a:srgbClr val="FF0000"/>
                </a:solidFill>
              </a:rPr>
              <a:t>11/13</a:t>
            </a:r>
            <a:endParaRPr lang="en-US" dirty="0">
              <a:solidFill>
                <a:srgbClr val="FF0000"/>
              </a:solidFill>
            </a:endParaRPr>
          </a:p>
          <a:p>
            <a:pPr marL="76200" indent="0">
              <a:buNone/>
            </a:pPr>
            <a:br>
              <a:rPr lang="en-US" dirty="0"/>
            </a:br>
            <a:endParaRPr dirty="0"/>
          </a:p>
          <a:p>
            <a:pPr marL="228600" lvl="0" indent="-228600" algn="l" rtl="0">
              <a:lnSpc>
                <a:spcPct val="90000"/>
              </a:lnSpc>
              <a:spcBef>
                <a:spcPts val="1000"/>
              </a:spcBef>
              <a:spcAft>
                <a:spcPts val="0"/>
              </a:spcAft>
              <a:buClr>
                <a:schemeClr val="dk1"/>
              </a:buClr>
              <a:buSzPts val="1900"/>
              <a:buNone/>
            </a:pPr>
            <a:r>
              <a:rPr lang="en-US" sz="1900" b="1" dirty="0"/>
              <a:t>	</a:t>
            </a: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231648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2" name="Google Shape;212;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indent="-228600">
              <a:buSzPts val="2000"/>
              <a:buNone/>
            </a:pPr>
            <a:r>
              <a:rPr lang="en-US" b="1" dirty="0">
                <a:latin typeface="Arial" panose="020B0604020202020204" pitchFamily="34" charset="0"/>
                <a:ea typeface="Arial Black"/>
                <a:cs typeface="Arial" panose="020B0604020202020204" pitchFamily="34" charset="0"/>
                <a:sym typeface="Arial Black"/>
              </a:rPr>
              <a:t>Q 16</a:t>
            </a:r>
            <a:r>
              <a:rPr lang="en-US" b="1" dirty="0">
                <a:latin typeface="Arial" panose="020B0604020202020204" pitchFamily="34" charset="0"/>
                <a:cs typeface="Arial" panose="020B0604020202020204" pitchFamily="34" charset="0"/>
              </a:rPr>
              <a:t>. What are equally likely events ?</a:t>
            </a:r>
          </a:p>
          <a:p>
            <a:pPr marL="228600" lvl="0" indent="-228600" algn="l" rtl="0">
              <a:lnSpc>
                <a:spcPct val="90000"/>
              </a:lnSpc>
              <a:spcBef>
                <a:spcPts val="1000"/>
              </a:spcBef>
              <a:spcAft>
                <a:spcPts val="0"/>
              </a:spcAft>
              <a:buClr>
                <a:schemeClr val="dk1"/>
              </a:buClr>
              <a:buSzPts val="2000"/>
              <a:buNone/>
            </a:pP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2" name="Google Shape;212;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indent="-228600">
              <a:buSzPts val="2000"/>
              <a:buNone/>
            </a:pPr>
            <a:r>
              <a:rPr lang="en-US" b="1" dirty="0">
                <a:latin typeface="Arial" panose="020B0604020202020204" pitchFamily="34" charset="0"/>
                <a:ea typeface="Arial Black"/>
                <a:cs typeface="Arial" panose="020B0604020202020204" pitchFamily="34" charset="0"/>
                <a:sym typeface="Arial Black"/>
              </a:rPr>
              <a:t>Q 16</a:t>
            </a:r>
            <a:r>
              <a:rPr lang="en-US" b="1" dirty="0">
                <a:latin typeface="Arial" panose="020B0604020202020204" pitchFamily="34" charset="0"/>
                <a:cs typeface="Arial" panose="020B0604020202020204" pitchFamily="34" charset="0"/>
              </a:rPr>
              <a:t>. What are equally likely events ?</a:t>
            </a:r>
          </a:p>
          <a:p>
            <a:pPr marL="228600" lvl="0" indent="-228600" algn="l" rtl="0">
              <a:lnSpc>
                <a:spcPct val="90000"/>
              </a:lnSpc>
              <a:spcBef>
                <a:spcPts val="1000"/>
              </a:spcBef>
              <a:spcAft>
                <a:spcPts val="0"/>
              </a:spcAft>
              <a:buClr>
                <a:schemeClr val="dk1"/>
              </a:buClr>
              <a:buSzPts val="2000"/>
              <a:buNone/>
            </a:pPr>
            <a:endParaRPr b="1" dirty="0">
              <a:latin typeface="Arial" panose="020B0604020202020204" pitchFamily="34" charset="0"/>
              <a:cs typeface="Arial" panose="020B0604020202020204" pitchFamily="34" charset="0"/>
            </a:endParaRPr>
          </a:p>
          <a:p>
            <a:pPr marL="228600" lvl="0" indent="-228600">
              <a:buNone/>
            </a:pPr>
            <a:r>
              <a:rPr lang="en-US" b="1"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Equally likely means that each outcome of an experiment occurs with equal probability. For example, if you toss a fair, six-sided die, each face (1, 2, 3, 4, 5, or 6) is as likely to occur as any other face. If you toss a fair coin, a Head (H) and a Tail (T) are equally likely to occur.</a:t>
            </a:r>
            <a:endParaRPr b="1" dirty="0">
              <a:solidFill>
                <a:srgbClr val="FF000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111274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8" name="Google Shape;218;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ea typeface="Arial Black"/>
                <a:cs typeface="Arial" panose="020B0604020202020204" pitchFamily="34" charset="0"/>
                <a:sym typeface="Arial Black"/>
              </a:rPr>
              <a:t>Q 17</a:t>
            </a:r>
            <a:r>
              <a:rPr lang="en-US" b="1" dirty="0">
                <a:latin typeface="Arial" panose="020B0604020202020204" pitchFamily="34" charset="0"/>
                <a:cs typeface="Arial" panose="020B0604020202020204" pitchFamily="34" charset="0"/>
              </a:rPr>
              <a:t>.  What is the probability of an impossible event?</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8" name="Google Shape;218;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ea typeface="Arial Black"/>
                <a:cs typeface="Arial" panose="020B0604020202020204" pitchFamily="34" charset="0"/>
                <a:sym typeface="Arial Black"/>
              </a:rPr>
              <a:t>Q 17</a:t>
            </a:r>
            <a:r>
              <a:rPr lang="en-US" b="1" dirty="0">
                <a:latin typeface="Arial" panose="020B0604020202020204" pitchFamily="34" charset="0"/>
                <a:cs typeface="Arial" panose="020B0604020202020204" pitchFamily="34" charset="0"/>
              </a:rPr>
              <a:t>.  What is the probability of an impossible event?</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a:t>
            </a:r>
            <a:endParaRPr b="1" dirty="0">
              <a:latin typeface="Arial" panose="020B0604020202020204" pitchFamily="34" charset="0"/>
              <a:cs typeface="Arial" panose="020B0604020202020204" pitchFamily="34" charset="0"/>
            </a:endParaRPr>
          </a:p>
          <a:p>
            <a:pPr marL="228600" lvl="0" indent="-228600">
              <a:buNone/>
            </a:pPr>
            <a:r>
              <a:rPr lang="en-US" b="1"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An example of an impossible event will be getting a number greater than 6 when a die is rolled.</a:t>
            </a:r>
            <a:endParaRPr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9536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22"/>
        <p:cNvGrpSpPr/>
        <p:nvPr/>
      </p:nvGrpSpPr>
      <p:grpSpPr>
        <a:xfrm>
          <a:off x="0" y="0"/>
          <a:ext cx="0" cy="0"/>
          <a:chOff x="0" y="0"/>
          <a:chExt cx="0" cy="0"/>
        </a:xfrm>
      </p:grpSpPr>
      <p:sp>
        <p:nvSpPr>
          <p:cNvPr id="224" name="Google Shape;224;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ea typeface="Arial Black"/>
                <a:cs typeface="Arial" panose="020B0604020202020204" pitchFamily="34" charset="0"/>
                <a:sym typeface="Arial Black"/>
              </a:rPr>
              <a:t>Q 18</a:t>
            </a:r>
            <a:r>
              <a:rPr lang="en-US" b="1" dirty="0">
                <a:latin typeface="Arial" panose="020B0604020202020204" pitchFamily="34" charset="0"/>
                <a:cs typeface="Arial" panose="020B0604020202020204" pitchFamily="34" charset="0"/>
              </a:rPr>
              <a:t>.	What is the probability of sure event ?</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endParaRPr sz="2000"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2" name="Google Shape;122;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ELEMENTARY PROPERTIES OF PROBABILITY</a:t>
            </a:r>
          </a:p>
          <a:p>
            <a:pPr marL="228600" lvl="0" indent="-228600" algn="l" rtl="0">
              <a:lnSpc>
                <a:spcPct val="90000"/>
              </a:lnSpc>
              <a:spcBef>
                <a:spcPts val="0"/>
              </a:spcBef>
              <a:spcAft>
                <a:spcPts val="0"/>
              </a:spcAft>
              <a:buClr>
                <a:srgbClr val="0C0C0C"/>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
        <p:nvSpPr>
          <p:cNvPr id="2" name="Rectangle: Rounded Corners 1">
            <a:extLst>
              <a:ext uri="{FF2B5EF4-FFF2-40B4-BE49-F238E27FC236}">
                <a16:creationId xmlns:a16="http://schemas.microsoft.com/office/drawing/2014/main" id="{4D9E293F-A09F-4E84-B609-B11072C1764E}"/>
              </a:ext>
            </a:extLst>
          </p:cNvPr>
          <p:cNvSpPr/>
          <p:nvPr/>
        </p:nvSpPr>
        <p:spPr>
          <a:xfrm>
            <a:off x="2079674" y="1758462"/>
            <a:ext cx="8032652" cy="44735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800" dirty="0">
                <a:latin typeface="Arial Black" panose="020B0A04020102020204" pitchFamily="34" charset="0"/>
              </a:rPr>
              <a:t>P(©) = 0</a:t>
            </a:r>
          </a:p>
          <a:p>
            <a:endParaRPr lang="en-US" sz="2800" dirty="0">
              <a:latin typeface="Arial Black" panose="020B0A04020102020204" pitchFamily="34" charset="0"/>
            </a:endParaRPr>
          </a:p>
          <a:p>
            <a:r>
              <a:rPr lang="en-US" sz="2800" dirty="0">
                <a:latin typeface="Arial Black" panose="020B0A04020102020204" pitchFamily="34" charset="0"/>
              </a:rPr>
              <a:t>P(S) = 1</a:t>
            </a:r>
          </a:p>
          <a:p>
            <a:endParaRPr lang="en-US" sz="2800" dirty="0">
              <a:latin typeface="Arial Black" panose="020B0A04020102020204" pitchFamily="34" charset="0"/>
            </a:endParaRPr>
          </a:p>
          <a:p>
            <a:r>
              <a:rPr lang="en-US" sz="2800" dirty="0">
                <a:latin typeface="Arial Black" panose="020B0A04020102020204" pitchFamily="34" charset="0"/>
              </a:rPr>
              <a:t>0 ≤ P(E) ≤ 1</a:t>
            </a:r>
          </a:p>
          <a:p>
            <a:endParaRPr lang="en-US" sz="2800" dirty="0">
              <a:latin typeface="Arial Black" panose="020B0A04020102020204" pitchFamily="34" charset="0"/>
            </a:endParaRPr>
          </a:p>
          <a:p>
            <a:r>
              <a:rPr lang="en-US" sz="2800" dirty="0">
                <a:latin typeface="Arial Black" panose="020B0A04020102020204" pitchFamily="34" charset="0"/>
              </a:rPr>
              <a:t>P(E)</a:t>
            </a:r>
            <a:r>
              <a:rPr lang="en-US" sz="2800" baseline="54000" dirty="0">
                <a:latin typeface="Arial Black" panose="020B0A04020102020204" pitchFamily="34" charset="0"/>
              </a:rPr>
              <a:t>+</a:t>
            </a:r>
            <a:r>
              <a:rPr lang="en-US" sz="2800" dirty="0">
                <a:latin typeface="Arial Black" panose="020B0A04020102020204" pitchFamily="34" charset="0"/>
              </a:rPr>
              <a:t> + P(E)</a:t>
            </a:r>
            <a:r>
              <a:rPr lang="en-US" sz="2800" baseline="54000" dirty="0">
                <a:latin typeface="Arial Black" panose="020B0A04020102020204" pitchFamily="34" charset="0"/>
              </a:rPr>
              <a:t>-</a:t>
            </a:r>
            <a:r>
              <a:rPr lang="en-US" sz="2800" dirty="0">
                <a:latin typeface="Arial Black" panose="020B0A04020102020204" pitchFamily="34" charset="0"/>
              </a:rPr>
              <a:t> =1</a:t>
            </a:r>
          </a:p>
          <a:p>
            <a:endParaRPr lang="en-US" sz="2800" dirty="0">
              <a:latin typeface="Arial Black" panose="020B0A04020102020204" pitchFamily="34" charset="0"/>
            </a:endParaRPr>
          </a:p>
        </p:txBody>
      </p:sp>
      <p:sp>
        <p:nvSpPr>
          <p:cNvPr id="3" name="TextBox 2">
            <a:extLst>
              <a:ext uri="{FF2B5EF4-FFF2-40B4-BE49-F238E27FC236}">
                <a16:creationId xmlns:a16="http://schemas.microsoft.com/office/drawing/2014/main" id="{0D9E435D-3C97-4558-984D-55EF22EFACE9}"/>
              </a:ext>
            </a:extLst>
          </p:cNvPr>
          <p:cNvSpPr txBox="1"/>
          <p:nvPr/>
        </p:nvSpPr>
        <p:spPr>
          <a:xfrm>
            <a:off x="3137095" y="2180492"/>
            <a:ext cx="45719" cy="307777"/>
          </a:xfrm>
          <a:prstGeom prst="rect">
            <a:avLst/>
          </a:prstGeom>
          <a:noFill/>
        </p:spPr>
        <p:txBody>
          <a:bodyPr wrap="square" rtlCol="0">
            <a:spAutoFit/>
          </a:bodyPr>
          <a:lstStyle/>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22"/>
        <p:cNvGrpSpPr/>
        <p:nvPr/>
      </p:nvGrpSpPr>
      <p:grpSpPr>
        <a:xfrm>
          <a:off x="0" y="0"/>
          <a:ext cx="0" cy="0"/>
          <a:chOff x="0" y="0"/>
          <a:chExt cx="0" cy="0"/>
        </a:xfrm>
      </p:grpSpPr>
      <p:sp>
        <p:nvSpPr>
          <p:cNvPr id="224" name="Google Shape;224;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ea typeface="Arial Black"/>
                <a:cs typeface="Arial" panose="020B0604020202020204" pitchFamily="34" charset="0"/>
                <a:sym typeface="Arial Black"/>
              </a:rPr>
              <a:t>Q 18</a:t>
            </a:r>
            <a:r>
              <a:rPr lang="en-US" b="1" dirty="0">
                <a:latin typeface="Arial" panose="020B0604020202020204" pitchFamily="34" charset="0"/>
                <a:cs typeface="Arial" panose="020B0604020202020204" pitchFamily="34" charset="0"/>
              </a:rPr>
              <a:t>.	What is the probability of sure event ?</a:t>
            </a:r>
            <a:endParaRPr b="1" dirty="0">
              <a:latin typeface="Arial" panose="020B0604020202020204" pitchFamily="34" charset="0"/>
              <a:cs typeface="Arial" panose="020B0604020202020204" pitchFamily="34" charset="0"/>
            </a:endParaRPr>
          </a:p>
          <a:p>
            <a:pPr marL="228600" lvl="0" indent="-228600">
              <a:buSzPts val="2000"/>
              <a:buNone/>
            </a:pPr>
            <a:r>
              <a:rPr lang="en-US" b="1"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A sure event is defined as the event that always happens. Example of a sure vent, The probability of getting a number when a die is thrown is a sure event.</a:t>
            </a:r>
            <a:endParaRPr b="1" dirty="0">
              <a:solidFill>
                <a:srgbClr val="FF000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1633997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sp>
        <p:nvSpPr>
          <p:cNvPr id="230" name="Google Shape;230;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ea typeface="Arial Black"/>
                <a:cs typeface="Arial" panose="020B0604020202020204" pitchFamily="34" charset="0"/>
                <a:sym typeface="Arial Black"/>
              </a:rPr>
              <a:t>Q 19</a:t>
            </a:r>
            <a:r>
              <a:rPr lang="en-US" b="1" dirty="0">
                <a:latin typeface="Arial" panose="020B0604020202020204" pitchFamily="34" charset="0"/>
                <a:cs typeface="Arial" panose="020B0604020202020204" pitchFamily="34" charset="0"/>
              </a:rPr>
              <a:t>.  What is a sample space ?</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sp>
        <p:nvSpPr>
          <p:cNvPr id="230" name="Google Shape;230;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ea typeface="Arial Black"/>
                <a:cs typeface="Arial" panose="020B0604020202020204" pitchFamily="34" charset="0"/>
                <a:sym typeface="Arial Black"/>
              </a:rPr>
              <a:t>Q 19</a:t>
            </a:r>
            <a:r>
              <a:rPr lang="en-US" b="1" dirty="0">
                <a:latin typeface="Arial" panose="020B0604020202020204" pitchFamily="34" charset="0"/>
                <a:cs typeface="Arial" panose="020B0604020202020204" pitchFamily="34" charset="0"/>
              </a:rPr>
              <a:t>.  What is a sample space ?</a:t>
            </a:r>
            <a:endParaRPr b="1" dirty="0">
              <a:latin typeface="Arial" panose="020B0604020202020204" pitchFamily="34" charset="0"/>
              <a:cs typeface="Arial" panose="020B0604020202020204" pitchFamily="34" charset="0"/>
            </a:endParaRPr>
          </a:p>
          <a:p>
            <a:pPr marL="228600" lvl="0" indent="-228600">
              <a:buSzPts val="2000"/>
              <a:buNone/>
            </a:pPr>
            <a:r>
              <a:rPr lang="en-US" b="1" dirty="0">
                <a:solidFill>
                  <a:srgbClr val="FF0000"/>
                </a:solidFill>
                <a:latin typeface="Arial" panose="020B0604020202020204" pitchFamily="34" charset="0"/>
                <a:cs typeface="Arial" panose="020B0604020202020204" pitchFamily="34" charset="0"/>
              </a:rPr>
              <a:t>   A sample space is a collection or a set of possible outcomes of a random experiment. The sample space is represented using the symbol, “S”. The subset of possible outcomes of an experiment is called events. A sample space may contain a number of outcomes that depends on the experiment. If it contains a finite number of outcomes, then it is known as discrete or finite sample spaces.</a:t>
            </a:r>
            <a:endParaRPr b="1" dirty="0">
              <a:solidFill>
                <a:srgbClr val="FF000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endParaRPr b="1" dirty="0">
              <a:solidFill>
                <a:srgbClr val="FF000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6239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6" name="Google Shape;236;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dirty="0">
                <a:latin typeface="Arial Black"/>
                <a:ea typeface="Arial Black"/>
                <a:cs typeface="Arial Black"/>
                <a:sym typeface="Arial Black"/>
              </a:rPr>
              <a:t>Q 20</a:t>
            </a:r>
            <a:r>
              <a:rPr lang="en-US" dirty="0"/>
              <a:t>.  </a:t>
            </a:r>
            <a:r>
              <a:rPr lang="en-US" b="1" dirty="0"/>
              <a:t>What is an elementary event ?</a:t>
            </a:r>
            <a:endParaRPr b="1"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6" name="Google Shape;236;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ea typeface="Arial Black"/>
                <a:cs typeface="Arial" panose="020B0604020202020204" pitchFamily="34" charset="0"/>
                <a:sym typeface="Arial Black"/>
              </a:rPr>
              <a:t>Q 20</a:t>
            </a:r>
            <a:r>
              <a:rPr lang="en-US" b="1" dirty="0">
                <a:latin typeface="Arial" panose="020B0604020202020204" pitchFamily="34" charset="0"/>
                <a:cs typeface="Arial" panose="020B0604020202020204" pitchFamily="34" charset="0"/>
              </a:rPr>
              <a:t>.  What is an elementary event ?</a:t>
            </a:r>
            <a:endParaRPr b="1" dirty="0">
              <a:latin typeface="Arial" panose="020B0604020202020204" pitchFamily="34" charset="0"/>
              <a:cs typeface="Arial" panose="020B0604020202020204" pitchFamily="34" charset="0"/>
            </a:endParaRPr>
          </a:p>
          <a:p>
            <a:pPr marL="228600" lvl="0" indent="-228600">
              <a:buSzPts val="2000"/>
              <a:buNone/>
            </a:pPr>
            <a:r>
              <a:rPr lang="en-US" b="1"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An event having only one outcome or any single outcome of a trial/experiment is called an elementary event. The sum of the probabilities of all the elementary events of an experiment is </a:t>
            </a:r>
          </a:p>
          <a:p>
            <a:pPr marL="228600" lvl="0" indent="-228600">
              <a:buSzPts val="2000"/>
              <a:buNone/>
            </a:pPr>
            <a:r>
              <a:rPr lang="en-US" b="1" dirty="0">
                <a:solidFill>
                  <a:srgbClr val="FF0000"/>
                </a:solidFill>
                <a:latin typeface="Arial" panose="020B0604020202020204" pitchFamily="34" charset="0"/>
                <a:cs typeface="Arial" panose="020B0604020202020204" pitchFamily="34" charset="0"/>
              </a:rPr>
              <a:t>1. For example: On rolling a dice, the outcome of getting </a:t>
            </a:r>
          </a:p>
          <a:p>
            <a:pPr marL="228600" lvl="0" indent="-228600">
              <a:buSzPts val="2000"/>
              <a:buNone/>
            </a:pPr>
            <a:r>
              <a:rPr lang="en-US" b="1" dirty="0">
                <a:solidFill>
                  <a:srgbClr val="FF0000"/>
                </a:solidFill>
                <a:latin typeface="Arial" panose="020B0604020202020204" pitchFamily="34" charset="0"/>
                <a:cs typeface="Arial" panose="020B0604020202020204" pitchFamily="34" charset="0"/>
              </a:rPr>
              <a:t>2.  is an elementary event.</a:t>
            </a:r>
            <a:endParaRPr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48978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240"/>
        <p:cNvGrpSpPr/>
        <p:nvPr/>
      </p:nvGrpSpPr>
      <p:grpSpPr>
        <a:xfrm>
          <a:off x="0" y="0"/>
          <a:ext cx="0" cy="0"/>
          <a:chOff x="0" y="0"/>
          <a:chExt cx="0" cy="0"/>
        </a:xfrm>
      </p:grpSpPr>
      <p:sp>
        <p:nvSpPr>
          <p:cNvPr id="242" name="Google Shape;242;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dirty="0">
                <a:latin typeface="Arial" panose="020B0604020202020204" pitchFamily="34" charset="0"/>
                <a:ea typeface="Arial Black"/>
                <a:cs typeface="Arial" panose="020B0604020202020204" pitchFamily="34" charset="0"/>
                <a:sym typeface="Arial Black"/>
              </a:rPr>
              <a:t>Q 21</a:t>
            </a:r>
            <a:r>
              <a:rPr lang="en-US" dirty="0">
                <a:latin typeface="Arial" panose="020B0604020202020204" pitchFamily="34" charset="0"/>
                <a:cs typeface="Arial" panose="020B0604020202020204" pitchFamily="34" charset="0"/>
              </a:rPr>
              <a:t>.  What is a compound event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dirty="0">
                <a:latin typeface="Arial" panose="020B0604020202020204" pitchFamily="34" charset="0"/>
                <a:cs typeface="Arial" panose="020B0604020202020204" pitchFamily="34" charset="0"/>
              </a:rPr>
              <a: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240"/>
        <p:cNvGrpSpPr/>
        <p:nvPr/>
      </p:nvGrpSpPr>
      <p:grpSpPr>
        <a:xfrm>
          <a:off x="0" y="0"/>
          <a:ext cx="0" cy="0"/>
          <a:chOff x="0" y="0"/>
          <a:chExt cx="0" cy="0"/>
        </a:xfrm>
      </p:grpSpPr>
      <p:sp>
        <p:nvSpPr>
          <p:cNvPr id="242" name="Google Shape;242;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ea typeface="Arial Black"/>
                <a:cs typeface="Arial" panose="020B0604020202020204" pitchFamily="34" charset="0"/>
                <a:sym typeface="Arial Black"/>
              </a:rPr>
              <a:t>Q 21</a:t>
            </a:r>
            <a:r>
              <a:rPr lang="en-US" b="1" dirty="0">
                <a:latin typeface="Arial" panose="020B0604020202020204" pitchFamily="34" charset="0"/>
                <a:cs typeface="Arial" panose="020B0604020202020204" pitchFamily="34" charset="0"/>
              </a:rPr>
              <a:t>.  What is a compound event ?</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a:t>
            </a:r>
            <a:endParaRPr b="1" dirty="0">
              <a:latin typeface="Arial" panose="020B0604020202020204" pitchFamily="34" charset="0"/>
              <a:cs typeface="Arial" panose="020B0604020202020204" pitchFamily="34" charset="0"/>
            </a:endParaRPr>
          </a:p>
          <a:p>
            <a:pPr marL="228600" lvl="0" indent="-228600">
              <a:buSzPts val="2000"/>
              <a:buNone/>
            </a:pP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If an event has more than one sample point, it is termed as a compound event. The compound events are a little more complex than simple events. These events involve the probability of more than one event occurring together. The total probability of all the outcomes of a compound event is equal to 1.</a:t>
            </a:r>
            <a:endParaRPr dirty="0">
              <a:solidFill>
                <a:srgbClr val="FF000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endParaRPr sz="2000"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0051581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246"/>
        <p:cNvGrpSpPr/>
        <p:nvPr/>
      </p:nvGrpSpPr>
      <p:grpSpPr>
        <a:xfrm>
          <a:off x="0" y="0"/>
          <a:ext cx="0" cy="0"/>
          <a:chOff x="0" y="0"/>
          <a:chExt cx="0" cy="0"/>
        </a:xfrm>
      </p:grpSpPr>
      <p:sp>
        <p:nvSpPr>
          <p:cNvPr id="248" name="Google Shape;248;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ea typeface="Arial Black"/>
                <a:cs typeface="Arial" panose="020B0604020202020204" pitchFamily="34" charset="0"/>
                <a:sym typeface="Arial Black"/>
              </a:rPr>
              <a:t>Q 22</a:t>
            </a:r>
            <a:r>
              <a:rPr lang="en-US" b="1" dirty="0">
                <a:latin typeface="Arial" panose="020B0604020202020204" pitchFamily="34" charset="0"/>
                <a:cs typeface="Arial" panose="020B0604020202020204" pitchFamily="34" charset="0"/>
              </a:rPr>
              <a:t>.  What is a complementary event ?</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246"/>
        <p:cNvGrpSpPr/>
        <p:nvPr/>
      </p:nvGrpSpPr>
      <p:grpSpPr>
        <a:xfrm>
          <a:off x="0" y="0"/>
          <a:ext cx="0" cy="0"/>
          <a:chOff x="0" y="0"/>
          <a:chExt cx="0" cy="0"/>
        </a:xfrm>
      </p:grpSpPr>
      <p:sp>
        <p:nvSpPr>
          <p:cNvPr id="248" name="Google Shape;248;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sz="2600" dirty="0">
                <a:latin typeface="Arial" panose="020B0604020202020204" pitchFamily="34" charset="0"/>
                <a:ea typeface="Arial Black"/>
                <a:cs typeface="Arial" panose="020B0604020202020204" pitchFamily="34" charset="0"/>
                <a:sym typeface="Arial Black"/>
              </a:rPr>
              <a:t>Q 22</a:t>
            </a:r>
            <a:r>
              <a:rPr lang="en-US" sz="2600" dirty="0">
                <a:latin typeface="Arial" panose="020B0604020202020204" pitchFamily="34" charset="0"/>
                <a:cs typeface="Arial" panose="020B0604020202020204" pitchFamily="34" charset="0"/>
              </a:rPr>
              <a:t>.  What is a complementary event ? </a:t>
            </a:r>
            <a:endParaRPr sz="2600"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endParaRPr sz="2600" dirty="0">
              <a:latin typeface="Arial" panose="020B0604020202020204" pitchFamily="34" charset="0"/>
              <a:cs typeface="Arial" panose="020B0604020202020204" pitchFamily="34" charset="0"/>
            </a:endParaRPr>
          </a:p>
          <a:p>
            <a:pPr marL="228600" lvl="0" indent="-228600">
              <a:buNone/>
            </a:pPr>
            <a:r>
              <a:rPr lang="en-US" sz="2600" dirty="0">
                <a:solidFill>
                  <a:srgbClr val="FF0000"/>
                </a:solidFill>
                <a:latin typeface="Arial" panose="020B0604020202020204" pitchFamily="34" charset="0"/>
                <a:cs typeface="Arial" panose="020B0604020202020204" pitchFamily="34" charset="0"/>
              </a:rPr>
              <a:t>   The rule of complementary events states that the sum of probability of occurrence of an event and the probability of occurrence of the complement of that event will always be 1. Let A be an event and P(A) be the probability that A will occur. Thus, P(A') denotes the probability that A will not occur. Then this rule can be mathematically expressed as follows.</a:t>
            </a:r>
          </a:p>
          <a:p>
            <a:pPr marL="228600" lvl="0" indent="-228600">
              <a:buNone/>
            </a:pPr>
            <a:endParaRPr lang="en-US" sz="2600" dirty="0">
              <a:solidFill>
                <a:srgbClr val="FF0000"/>
              </a:solidFill>
              <a:latin typeface="Arial" panose="020B0604020202020204" pitchFamily="34" charset="0"/>
              <a:cs typeface="Arial" panose="020B0604020202020204" pitchFamily="34" charset="0"/>
            </a:endParaRPr>
          </a:p>
          <a:p>
            <a:pPr marL="228600" lvl="0" indent="-228600">
              <a:buNone/>
            </a:pPr>
            <a:r>
              <a:rPr lang="en-US" sz="2600" dirty="0">
                <a:solidFill>
                  <a:srgbClr val="FF0000"/>
                </a:solidFill>
                <a:latin typeface="Arial" panose="020B0604020202020204" pitchFamily="34" charset="0"/>
                <a:cs typeface="Arial" panose="020B0604020202020204" pitchFamily="34" charset="0"/>
              </a:rPr>
              <a:t>P(A) + P(A') = 1</a:t>
            </a:r>
          </a:p>
          <a:p>
            <a:pPr marL="228600" lvl="0" indent="-228600">
              <a:buNone/>
            </a:pPr>
            <a:r>
              <a:rPr lang="en-US" sz="2600" dirty="0">
                <a:solidFill>
                  <a:srgbClr val="FF0000"/>
                </a:solidFill>
                <a:latin typeface="Arial" panose="020B0604020202020204" pitchFamily="34" charset="0"/>
                <a:cs typeface="Arial" panose="020B0604020202020204" pitchFamily="34" charset="0"/>
              </a:rPr>
              <a:t>P(A) = 1 - P(A')</a:t>
            </a:r>
          </a:p>
          <a:p>
            <a:pPr marL="228600" lvl="0" indent="-228600">
              <a:buNone/>
            </a:pPr>
            <a:r>
              <a:rPr lang="en-US" sz="2600" dirty="0">
                <a:solidFill>
                  <a:srgbClr val="FF0000"/>
                </a:solidFill>
                <a:latin typeface="Arial" panose="020B0604020202020204" pitchFamily="34" charset="0"/>
                <a:cs typeface="Arial" panose="020B0604020202020204" pitchFamily="34" charset="0"/>
              </a:rPr>
              <a:t>P(A') = 1 - P(A)</a:t>
            </a:r>
          </a:p>
          <a:p>
            <a:pPr marL="228600" lvl="0" indent="-228600">
              <a:buNone/>
            </a:pPr>
            <a:r>
              <a:rPr lang="en-US" sz="2600" dirty="0">
                <a:solidFill>
                  <a:srgbClr val="FF0000"/>
                </a:solidFill>
                <a:latin typeface="Arial" panose="020B0604020202020204" pitchFamily="34" charset="0"/>
                <a:cs typeface="Arial" panose="020B0604020202020204" pitchFamily="34" charset="0"/>
              </a:rPr>
              <a:t>All these three mathematical statements are equivalent.</a:t>
            </a:r>
            <a:endParaRPr sz="2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19664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252"/>
        <p:cNvGrpSpPr/>
        <p:nvPr/>
      </p:nvGrpSpPr>
      <p:grpSpPr>
        <a:xfrm>
          <a:off x="0" y="0"/>
          <a:ext cx="0" cy="0"/>
          <a:chOff x="0" y="0"/>
          <a:chExt cx="0" cy="0"/>
        </a:xfrm>
      </p:grpSpPr>
      <p:sp>
        <p:nvSpPr>
          <p:cNvPr id="254" name="Google Shape;254;p26"/>
          <p:cNvSpPr txBox="1">
            <a:spLocks noGrp="1"/>
          </p:cNvSpPr>
          <p:nvPr>
            <p:ph type="body" idx="1"/>
          </p:nvPr>
        </p:nvSpPr>
        <p:spPr>
          <a:xfrm>
            <a:off x="204952" y="861750"/>
            <a:ext cx="11733048" cy="562515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indent="-228600">
              <a:buSzPts val="2000"/>
              <a:buNone/>
            </a:pPr>
            <a:r>
              <a:rPr lang="en-US" b="1" dirty="0">
                <a:latin typeface="Arial" panose="020B0604020202020204" pitchFamily="34" charset="0"/>
                <a:ea typeface="Arial Black"/>
                <a:cs typeface="Arial" panose="020B0604020202020204" pitchFamily="34" charset="0"/>
                <a:sym typeface="Arial Black"/>
              </a:rPr>
              <a:t>Q 23</a:t>
            </a:r>
            <a:r>
              <a:rPr lang="en-US" sz="2000"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If P(E) = 0.07, what is P( ) ?</a:t>
            </a:r>
          </a:p>
          <a:p>
            <a:pPr marL="228600" lvl="0" indent="-228600" algn="l" rtl="0">
              <a:lnSpc>
                <a:spcPct val="90000"/>
              </a:lnSpc>
              <a:spcBef>
                <a:spcPts val="1000"/>
              </a:spcBef>
              <a:spcAft>
                <a:spcPts val="0"/>
              </a:spcAft>
              <a:buClr>
                <a:schemeClr val="dk1"/>
              </a:buClr>
              <a:buSzPts val="2000"/>
              <a:buNone/>
            </a:pPr>
            <a:r>
              <a:rPr lang="en-US" sz="2000" b="1" dirty="0">
                <a:latin typeface="Arial" panose="020B0604020202020204" pitchFamily="34" charset="0"/>
                <a:cs typeface="Arial" panose="020B0604020202020204" pitchFamily="34" charset="0"/>
              </a:rPr>
              <a:t>	</a:t>
            </a:r>
            <a:endParaRPr sz="2000" b="1" dirty="0">
              <a:latin typeface="Arial" panose="020B0604020202020204" pitchFamily="34" charset="0"/>
              <a:cs typeface="Arial" panose="020B0604020202020204" pitchFamily="34" charset="0"/>
            </a:endParaRPr>
          </a:p>
          <a:p>
            <a:pPr marL="0" lvl="0" indent="0">
              <a:buNone/>
            </a:pPr>
            <a:r>
              <a:rPr lang="en-IN" b="1" dirty="0">
                <a:latin typeface="Arial" panose="020B0604020202020204" pitchFamily="34" charset="0"/>
                <a:cs typeface="Arial" panose="020B0604020202020204" pitchFamily="34" charset="0"/>
              </a:rPr>
              <a:t>A.  0.09</a:t>
            </a:r>
          </a:p>
          <a:p>
            <a:pPr marL="0" lvl="0" indent="0">
              <a:buNone/>
            </a:pPr>
            <a:r>
              <a:rPr lang="en-IN" b="1" dirty="0">
                <a:solidFill>
                  <a:schemeClr val="tx1"/>
                </a:solidFill>
                <a:latin typeface="Arial" panose="020B0604020202020204" pitchFamily="34" charset="0"/>
                <a:cs typeface="Arial" panose="020B0604020202020204" pitchFamily="34" charset="0"/>
              </a:rPr>
              <a:t>B.  0.93</a:t>
            </a:r>
          </a:p>
          <a:p>
            <a:pPr marL="0" lvl="0" indent="0">
              <a:buNone/>
            </a:pPr>
            <a:r>
              <a:rPr lang="en-IN" b="1" dirty="0">
                <a:latin typeface="Arial" panose="020B0604020202020204" pitchFamily="34" charset="0"/>
                <a:cs typeface="Arial" panose="020B0604020202020204" pitchFamily="34" charset="0"/>
              </a:rPr>
              <a:t>C.  0.95</a:t>
            </a:r>
          </a:p>
          <a:p>
            <a:pPr marL="0" lvl="0" indent="0">
              <a:buNone/>
            </a:pPr>
            <a:r>
              <a:rPr lang="en-IN" b="1" dirty="0">
                <a:solidFill>
                  <a:schemeClr val="tx1"/>
                </a:solidFill>
                <a:latin typeface="Arial" panose="020B0604020202020204" pitchFamily="34" charset="0"/>
                <a:cs typeface="Arial" panose="020B0604020202020204" pitchFamily="34" charset="0"/>
              </a:rPr>
              <a:t>D.  0.85</a:t>
            </a:r>
          </a:p>
          <a:p>
            <a:pPr marL="228600" lvl="0" indent="-228600" algn="l" rtl="0">
              <a:lnSpc>
                <a:spcPct val="90000"/>
              </a:lnSpc>
              <a:spcBef>
                <a:spcPts val="1000"/>
              </a:spcBef>
              <a:spcAft>
                <a:spcPts val="0"/>
              </a:spcAft>
              <a:buClr>
                <a:schemeClr val="dk1"/>
              </a:buClr>
              <a:buSzPts val="2000"/>
              <a:buNone/>
            </a:pPr>
            <a:endParaRPr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8" name="Google Shape;128;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buNone/>
            </a:pPr>
            <a:r>
              <a:rPr lang="en-US" b="1" dirty="0">
                <a:latin typeface="Arial Black"/>
                <a:ea typeface="Arial Black"/>
                <a:cs typeface="Arial Black"/>
                <a:sym typeface="Arial Black"/>
              </a:rPr>
              <a:t>Q.1. </a:t>
            </a:r>
            <a:r>
              <a:rPr lang="en-US" b="1" dirty="0"/>
              <a:t>If a coin is tossed two times, what is the probability of getting ‘head’ at least once ? </a:t>
            </a:r>
            <a:endParaRPr dirty="0"/>
          </a:p>
          <a:p>
            <a:pPr lvl="0" indent="-457200" algn="l" rtl="0">
              <a:lnSpc>
                <a:spcPct val="90000"/>
              </a:lnSpc>
              <a:spcBef>
                <a:spcPts val="1000"/>
              </a:spcBef>
              <a:spcAft>
                <a:spcPts val="0"/>
              </a:spcAft>
              <a:buClr>
                <a:schemeClr val="dk1"/>
              </a:buClr>
              <a:buSzPts val="2400"/>
              <a:buAutoNum type="alphaUcPeriod"/>
            </a:pPr>
            <a:r>
              <a:rPr lang="en-IN" b="1" dirty="0"/>
              <a:t>1/2</a:t>
            </a:r>
          </a:p>
          <a:p>
            <a:pPr lvl="0" indent="-457200" algn="l" rtl="0">
              <a:lnSpc>
                <a:spcPct val="90000"/>
              </a:lnSpc>
              <a:spcBef>
                <a:spcPts val="1000"/>
              </a:spcBef>
              <a:spcAft>
                <a:spcPts val="0"/>
              </a:spcAft>
              <a:buClr>
                <a:schemeClr val="dk1"/>
              </a:buClr>
              <a:buSzPts val="2400"/>
              <a:buAutoNum type="alphaUcPeriod"/>
            </a:pPr>
            <a:r>
              <a:rPr lang="en-IN" b="1" dirty="0"/>
              <a:t>1/4</a:t>
            </a:r>
          </a:p>
          <a:p>
            <a:pPr lvl="0" indent="-457200" algn="l" rtl="0">
              <a:lnSpc>
                <a:spcPct val="90000"/>
              </a:lnSpc>
              <a:spcBef>
                <a:spcPts val="1000"/>
              </a:spcBef>
              <a:spcAft>
                <a:spcPts val="0"/>
              </a:spcAft>
              <a:buClr>
                <a:schemeClr val="dk1"/>
              </a:buClr>
              <a:buSzPts val="2400"/>
              <a:buAutoNum type="alphaUcPeriod"/>
            </a:pPr>
            <a:r>
              <a:rPr lang="en-IN" b="1" dirty="0"/>
              <a:t>1</a:t>
            </a:r>
          </a:p>
          <a:p>
            <a:pPr lvl="0" indent="-457200" algn="l" rtl="0">
              <a:lnSpc>
                <a:spcPct val="90000"/>
              </a:lnSpc>
              <a:spcBef>
                <a:spcPts val="1000"/>
              </a:spcBef>
              <a:spcAft>
                <a:spcPts val="0"/>
              </a:spcAft>
              <a:buClr>
                <a:schemeClr val="dk1"/>
              </a:buClr>
              <a:buSzPts val="2400"/>
              <a:buAutoNum type="alphaUcPeriod"/>
            </a:pPr>
            <a:r>
              <a:rPr lang="en-IN" b="1" dirty="0"/>
              <a:t>3/4</a:t>
            </a:r>
            <a:endParaRPr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252"/>
        <p:cNvGrpSpPr/>
        <p:nvPr/>
      </p:nvGrpSpPr>
      <p:grpSpPr>
        <a:xfrm>
          <a:off x="0" y="0"/>
          <a:ext cx="0" cy="0"/>
          <a:chOff x="0" y="0"/>
          <a:chExt cx="0" cy="0"/>
        </a:xfrm>
      </p:grpSpPr>
      <p:sp>
        <p:nvSpPr>
          <p:cNvPr id="254" name="Google Shape;254;p26"/>
          <p:cNvSpPr txBox="1">
            <a:spLocks noGrp="1"/>
          </p:cNvSpPr>
          <p:nvPr>
            <p:ph type="body" idx="1"/>
          </p:nvPr>
        </p:nvSpPr>
        <p:spPr>
          <a:xfrm>
            <a:off x="204952" y="861750"/>
            <a:ext cx="11733048" cy="562515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indent="-228600">
              <a:buSzPts val="2000"/>
              <a:buNone/>
            </a:pPr>
            <a:r>
              <a:rPr lang="en-US" b="1" dirty="0">
                <a:latin typeface="Arial" panose="020B0604020202020204" pitchFamily="34" charset="0"/>
                <a:ea typeface="Arial Black"/>
                <a:cs typeface="Arial" panose="020B0604020202020204" pitchFamily="34" charset="0"/>
                <a:sym typeface="Arial Black"/>
              </a:rPr>
              <a:t>Q 23</a:t>
            </a:r>
            <a:r>
              <a:rPr lang="en-US" b="1" dirty="0">
                <a:latin typeface="Arial" panose="020B0604020202020204" pitchFamily="34" charset="0"/>
                <a:cs typeface="Arial" panose="020B0604020202020204" pitchFamily="34" charset="0"/>
              </a:rPr>
              <a:t>. If P(E) = 0.07, what is P( ) ?</a:t>
            </a: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a:t>
            </a:r>
            <a:endParaRPr b="1" dirty="0">
              <a:latin typeface="Arial" panose="020B0604020202020204" pitchFamily="34" charset="0"/>
              <a:cs typeface="Arial" panose="020B0604020202020204" pitchFamily="34" charset="0"/>
            </a:endParaRPr>
          </a:p>
          <a:p>
            <a:pPr marL="0" lvl="0" indent="0">
              <a:buNone/>
            </a:pPr>
            <a:r>
              <a:rPr lang="en-IN" b="1" dirty="0">
                <a:latin typeface="Arial" panose="020B0604020202020204" pitchFamily="34" charset="0"/>
                <a:cs typeface="Arial" panose="020B0604020202020204" pitchFamily="34" charset="0"/>
              </a:rPr>
              <a:t>A.  0.09</a:t>
            </a:r>
          </a:p>
          <a:p>
            <a:pPr marL="0" lvl="0" indent="0">
              <a:buNone/>
            </a:pPr>
            <a:r>
              <a:rPr lang="en-IN" b="1" dirty="0">
                <a:solidFill>
                  <a:srgbClr val="FF0000"/>
                </a:solidFill>
                <a:latin typeface="Arial" panose="020B0604020202020204" pitchFamily="34" charset="0"/>
                <a:cs typeface="Arial" panose="020B0604020202020204" pitchFamily="34" charset="0"/>
              </a:rPr>
              <a:t>B.  0.93</a:t>
            </a:r>
          </a:p>
          <a:p>
            <a:pPr marL="0" lvl="0" indent="0">
              <a:buNone/>
            </a:pPr>
            <a:r>
              <a:rPr lang="en-IN" b="1" dirty="0">
                <a:latin typeface="Arial" panose="020B0604020202020204" pitchFamily="34" charset="0"/>
                <a:cs typeface="Arial" panose="020B0604020202020204" pitchFamily="34" charset="0"/>
              </a:rPr>
              <a:t>C.  0.95</a:t>
            </a:r>
          </a:p>
          <a:p>
            <a:pPr marL="0" lvl="0" indent="0">
              <a:buNone/>
            </a:pPr>
            <a:r>
              <a:rPr lang="en-IN" b="1" dirty="0">
                <a:solidFill>
                  <a:schemeClr val="tx1"/>
                </a:solidFill>
                <a:latin typeface="Arial" panose="020B0604020202020204" pitchFamily="34" charset="0"/>
                <a:cs typeface="Arial" panose="020B0604020202020204" pitchFamily="34" charset="0"/>
              </a:rPr>
              <a:t>D.  0.85</a:t>
            </a:r>
          </a:p>
          <a:p>
            <a:pPr marL="228600" lvl="0" indent="-228600" algn="l" rtl="0">
              <a:lnSpc>
                <a:spcPct val="90000"/>
              </a:lnSpc>
              <a:spcBef>
                <a:spcPts val="1000"/>
              </a:spcBef>
              <a:spcAft>
                <a:spcPts val="0"/>
              </a:spcAft>
              <a:buClr>
                <a:schemeClr val="dk1"/>
              </a:buClr>
              <a:buSzPts val="2000"/>
              <a:buNone/>
            </a:pPr>
            <a:endParaRPr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7156729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60" name="Google Shape;260;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ea typeface="Arial Black"/>
                <a:cs typeface="Arial" panose="020B0604020202020204" pitchFamily="34" charset="0"/>
                <a:sym typeface="Arial Black"/>
              </a:rPr>
              <a:t>Q 24</a:t>
            </a:r>
            <a:r>
              <a:rPr lang="en-US" b="1" dirty="0">
                <a:latin typeface="Arial" panose="020B0604020202020204" pitchFamily="34" charset="0"/>
                <a:cs typeface="Arial" panose="020B0604020202020204" pitchFamily="34" charset="0"/>
              </a:rPr>
              <a:t>.	State whether the following statements are true or false :</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i</a:t>
            </a:r>
            <a:r>
              <a:rPr lang="en-US" b="1" dirty="0">
                <a:latin typeface="Arial" panose="020B0604020202020204" pitchFamily="34" charset="0"/>
                <a:cs typeface="Arial" panose="020B0604020202020204" pitchFamily="34" charset="0"/>
              </a:rPr>
              <a:t>)	if the probability of an event is 1, then it is an impossible event </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(ii)	if the probability of an event is 0, then it is a sure event.</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(iii)	the sum of the probabilities of all the elementary events of an experiment is 1.</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(iv)	the probability of an event is greater than or equal to 0 and less than or equal to 1.</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(v)	the probability of an event E + the probability of the event "not E" = 1.</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(vi)	the probability of an event can be negative</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(vii)	the probability of an event can be greater than 1.</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sz="2000" dirty="0"/>
              <a:t> </a:t>
            </a: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60" name="Google Shape;260;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ea typeface="Arial Black"/>
                <a:cs typeface="Arial" panose="020B0604020202020204" pitchFamily="34" charset="0"/>
                <a:sym typeface="Arial Black"/>
              </a:rPr>
              <a:t>Q 24</a:t>
            </a:r>
            <a:r>
              <a:rPr lang="en-US" b="1" dirty="0">
                <a:latin typeface="Arial" panose="020B0604020202020204" pitchFamily="34" charset="0"/>
                <a:cs typeface="Arial" panose="020B0604020202020204" pitchFamily="34" charset="0"/>
              </a:rPr>
              <a:t>.	State whether the following statements are true or false :</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i</a:t>
            </a:r>
            <a:r>
              <a:rPr lang="en-US" b="1" dirty="0">
                <a:latin typeface="Arial" panose="020B0604020202020204" pitchFamily="34" charset="0"/>
                <a:cs typeface="Arial" panose="020B0604020202020204" pitchFamily="34" charset="0"/>
              </a:rPr>
              <a:t>)	if the probability of an event is 1, then it is an impossible event - </a:t>
            </a:r>
            <a:r>
              <a:rPr lang="en-US" b="1" dirty="0">
                <a:solidFill>
                  <a:srgbClr val="FF0000"/>
                </a:solidFill>
                <a:latin typeface="Arial" panose="020B0604020202020204" pitchFamily="34" charset="0"/>
                <a:cs typeface="Arial" panose="020B0604020202020204" pitchFamily="34" charset="0"/>
              </a:rPr>
              <a:t>false</a:t>
            </a:r>
            <a:endParaRPr b="1" dirty="0">
              <a:solidFill>
                <a:srgbClr val="FF000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(ii)	if the probability of an event is 0, then it is a sure event.- </a:t>
            </a:r>
            <a:r>
              <a:rPr lang="en-US" b="1" dirty="0">
                <a:solidFill>
                  <a:srgbClr val="FF0000"/>
                </a:solidFill>
                <a:latin typeface="Arial" panose="020B0604020202020204" pitchFamily="34" charset="0"/>
                <a:cs typeface="Arial" panose="020B0604020202020204" pitchFamily="34" charset="0"/>
              </a:rPr>
              <a:t>false</a:t>
            </a:r>
            <a:endParaRPr b="1" dirty="0">
              <a:solidFill>
                <a:srgbClr val="FF000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(iii)	the sum of the probabilities of all the elementary events of an experiment is 1.- </a:t>
            </a:r>
            <a:r>
              <a:rPr lang="en-US" b="1" dirty="0">
                <a:solidFill>
                  <a:srgbClr val="FF0000"/>
                </a:solidFill>
                <a:latin typeface="Arial" panose="020B0604020202020204" pitchFamily="34" charset="0"/>
                <a:cs typeface="Arial" panose="020B0604020202020204" pitchFamily="34" charset="0"/>
              </a:rPr>
              <a:t>true</a:t>
            </a:r>
            <a:endParaRPr b="1" dirty="0">
              <a:solidFill>
                <a:srgbClr val="FF000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(iv)	the probability of an event is greater than or equal to 0 and less than or equal to 1.- </a:t>
            </a:r>
            <a:r>
              <a:rPr lang="en-US" b="1" dirty="0">
                <a:solidFill>
                  <a:srgbClr val="FF0000"/>
                </a:solidFill>
                <a:latin typeface="Arial" panose="020B0604020202020204" pitchFamily="34" charset="0"/>
                <a:cs typeface="Arial" panose="020B0604020202020204" pitchFamily="34" charset="0"/>
              </a:rPr>
              <a:t>true</a:t>
            </a:r>
            <a:endParaRPr b="1" dirty="0">
              <a:solidFill>
                <a:srgbClr val="FF000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(v)	the probability of an event E + the probability of the event "not E" = 1.- </a:t>
            </a:r>
            <a:r>
              <a:rPr lang="en-US" b="1" dirty="0">
                <a:solidFill>
                  <a:srgbClr val="FF0000"/>
                </a:solidFill>
                <a:latin typeface="Arial" panose="020B0604020202020204" pitchFamily="34" charset="0"/>
                <a:cs typeface="Arial" panose="020B0604020202020204" pitchFamily="34" charset="0"/>
              </a:rPr>
              <a:t>true</a:t>
            </a:r>
            <a:endParaRPr b="1" dirty="0">
              <a:solidFill>
                <a:srgbClr val="FF000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(vi)	the probability of an event can be negative- </a:t>
            </a:r>
            <a:r>
              <a:rPr lang="en-US" b="1" dirty="0">
                <a:solidFill>
                  <a:srgbClr val="FF0000"/>
                </a:solidFill>
                <a:latin typeface="Arial" panose="020B0604020202020204" pitchFamily="34" charset="0"/>
                <a:cs typeface="Arial" panose="020B0604020202020204" pitchFamily="34" charset="0"/>
              </a:rPr>
              <a:t>false</a:t>
            </a:r>
            <a:endParaRPr b="1" dirty="0">
              <a:solidFill>
                <a:srgbClr val="FF000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(vii)	the probability of an event can be greater than 1.- </a:t>
            </a:r>
            <a:r>
              <a:rPr lang="en-US" b="1" dirty="0">
                <a:solidFill>
                  <a:srgbClr val="FF0000"/>
                </a:solidFill>
                <a:latin typeface="Arial" panose="020B0604020202020204" pitchFamily="34" charset="0"/>
                <a:cs typeface="Arial" panose="020B0604020202020204" pitchFamily="34" charset="0"/>
              </a:rPr>
              <a:t>false</a:t>
            </a:r>
            <a:endParaRPr b="1" dirty="0">
              <a:solidFill>
                <a:srgbClr val="FF000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a:t>
            </a:r>
            <a:endParaRPr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32067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sp>
        <p:nvSpPr>
          <p:cNvPr id="266" name="Google Shape;266;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ea typeface="Arial Black"/>
                <a:cs typeface="Arial" panose="020B0604020202020204" pitchFamily="34" charset="0"/>
                <a:sym typeface="Arial Black"/>
              </a:rPr>
              <a:t>Q 25</a:t>
            </a:r>
            <a:r>
              <a:rPr lang="en-US" b="1" dirty="0">
                <a:latin typeface="Arial" panose="020B0604020202020204" pitchFamily="34" charset="0"/>
                <a:cs typeface="Arial" panose="020B0604020202020204" pitchFamily="34" charset="0"/>
              </a:rPr>
              <a:t>. 	Which of the following experiments have equally likely outcomes ?</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i</a:t>
            </a:r>
            <a:r>
              <a:rPr lang="en-US" b="1" dirty="0">
                <a:latin typeface="Arial" panose="020B0604020202020204" pitchFamily="34" charset="0"/>
                <a:cs typeface="Arial" panose="020B0604020202020204" pitchFamily="34" charset="0"/>
              </a:rPr>
              <a:t>)	A coin is tossed. It shows head or tail.</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(ii)	A driver attempts to start a car. The car starts or does not start.</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(iii)	A player attempts to shoot a basket ball. He/she shoots or misses the shot.</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(vi)	A die is thrown. It shows up any of the six numbers 1, 2, 3, 4, 5, 6.</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endParaRPr sz="2000"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sp>
        <p:nvSpPr>
          <p:cNvPr id="266" name="Google Shape;266;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ea typeface="Arial Black"/>
                <a:cs typeface="Arial" panose="020B0604020202020204" pitchFamily="34" charset="0"/>
                <a:sym typeface="Arial Black"/>
              </a:rPr>
              <a:t>Q 25</a:t>
            </a:r>
            <a:r>
              <a:rPr lang="en-US" b="1" dirty="0">
                <a:latin typeface="Arial" panose="020B0604020202020204" pitchFamily="34" charset="0"/>
                <a:cs typeface="Arial" panose="020B0604020202020204" pitchFamily="34" charset="0"/>
              </a:rPr>
              <a:t>. 	Which of the following experiments have equally likely outcomes ?</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i</a:t>
            </a:r>
            <a:r>
              <a:rPr lang="en-US" b="1" dirty="0">
                <a:latin typeface="Arial" panose="020B0604020202020204" pitchFamily="34" charset="0"/>
                <a:cs typeface="Arial" panose="020B0604020202020204" pitchFamily="34" charset="0"/>
              </a:rPr>
              <a:t>)	A coin is tossed. It shows head or tail.- </a:t>
            </a:r>
            <a:r>
              <a:rPr lang="en-US" b="1" dirty="0">
                <a:solidFill>
                  <a:srgbClr val="FF0000"/>
                </a:solidFill>
                <a:latin typeface="Arial" panose="020B0604020202020204" pitchFamily="34" charset="0"/>
                <a:cs typeface="Arial" panose="020B0604020202020204" pitchFamily="34" charset="0"/>
              </a:rPr>
              <a:t>true</a:t>
            </a:r>
            <a:endParaRPr b="1" dirty="0">
              <a:solidFill>
                <a:srgbClr val="FF000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(ii)	A driver attempts to start a car. The car starts or does not start.- </a:t>
            </a:r>
            <a:r>
              <a:rPr lang="en-US" b="1" dirty="0">
                <a:solidFill>
                  <a:srgbClr val="FF0000"/>
                </a:solidFill>
                <a:latin typeface="Arial" panose="020B0604020202020204" pitchFamily="34" charset="0"/>
                <a:cs typeface="Arial" panose="020B0604020202020204" pitchFamily="34" charset="0"/>
              </a:rPr>
              <a:t>true</a:t>
            </a:r>
            <a:endParaRPr b="1" dirty="0">
              <a:solidFill>
                <a:srgbClr val="FF000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(iii)	A player attempts to shoot a basket ball. He/she shoots or misses the shot.- </a:t>
            </a:r>
            <a:r>
              <a:rPr lang="en-US" b="1" dirty="0">
                <a:solidFill>
                  <a:srgbClr val="FF0000"/>
                </a:solidFill>
                <a:latin typeface="Arial" panose="020B0604020202020204" pitchFamily="34" charset="0"/>
                <a:cs typeface="Arial" panose="020B0604020202020204" pitchFamily="34" charset="0"/>
              </a:rPr>
              <a:t>true</a:t>
            </a:r>
            <a:endParaRPr b="1" dirty="0">
              <a:solidFill>
                <a:srgbClr val="FF000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(vi)	A die is thrown. It shows up any of the six numbers 1, 2, 3, 4, 5, 6.- </a:t>
            </a:r>
            <a:r>
              <a:rPr lang="en-US" b="1" dirty="0">
                <a:solidFill>
                  <a:srgbClr val="FF0000"/>
                </a:solidFill>
                <a:latin typeface="Arial" panose="020B0604020202020204" pitchFamily="34" charset="0"/>
                <a:cs typeface="Arial" panose="020B0604020202020204" pitchFamily="34" charset="0"/>
              </a:rPr>
              <a:t>true</a:t>
            </a:r>
            <a:endParaRPr b="1" dirty="0">
              <a:solidFill>
                <a:srgbClr val="FF000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sz="2000" b="1" dirty="0"/>
              <a:t>  </a:t>
            </a:r>
            <a:endParaRPr b="1" dirty="0"/>
          </a:p>
          <a:p>
            <a:pPr marL="228600" lvl="0" indent="-228600" algn="l" rtl="0">
              <a:lnSpc>
                <a:spcPct val="90000"/>
              </a:lnSpc>
              <a:spcBef>
                <a:spcPts val="1000"/>
              </a:spcBef>
              <a:spcAft>
                <a:spcPts val="0"/>
              </a:spcAft>
              <a:buClr>
                <a:schemeClr val="dk1"/>
              </a:buClr>
              <a:buSzPts val="2000"/>
              <a:buNone/>
            </a:pPr>
            <a:endParaRPr sz="2000"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8317368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2" name="Google Shape;272;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latin typeface="Arial" panose="020B0604020202020204" pitchFamily="34" charset="0"/>
                <a:ea typeface="Arial Black"/>
                <a:cs typeface="Arial" panose="020B0604020202020204" pitchFamily="34" charset="0"/>
                <a:sym typeface="Arial Black"/>
              </a:rPr>
              <a:t>Q 26</a:t>
            </a:r>
            <a:r>
              <a:rPr lang="en-US" b="1" dirty="0">
                <a:latin typeface="Arial" panose="020B0604020202020204" pitchFamily="34" charset="0"/>
                <a:cs typeface="Arial" panose="020B0604020202020204" pitchFamily="34" charset="0"/>
              </a:rPr>
              <a:t>.  A number is chosen at random among the first 100 natural numbers. Find the probability that the number chosen being a multiple of 5. </a:t>
            </a:r>
          </a:p>
          <a:p>
            <a:pPr marL="533400" indent="-457200">
              <a:buAutoNum type="alphaUcPeriod"/>
            </a:pPr>
            <a:r>
              <a:rPr lang="en-US" b="1" dirty="0">
                <a:latin typeface="Arial" panose="020B0604020202020204" pitchFamily="34" charset="0"/>
                <a:cs typeface="Arial" panose="020B0604020202020204" pitchFamily="34" charset="0"/>
              </a:rPr>
              <a:t> 1/2</a:t>
            </a:r>
          </a:p>
          <a:p>
            <a:pPr marL="533400" indent="-457200">
              <a:buAutoNum type="alphaUcPeriod" startAt="2"/>
            </a:pPr>
            <a:r>
              <a:rPr lang="en-US" b="1" dirty="0">
                <a:latin typeface="Arial" panose="020B0604020202020204" pitchFamily="34" charset="0"/>
                <a:cs typeface="Arial" panose="020B0604020202020204" pitchFamily="34" charset="0"/>
              </a:rPr>
              <a:t> 1/4</a:t>
            </a:r>
          </a:p>
          <a:p>
            <a:pPr marL="533400" indent="-457200">
              <a:buAutoNum type="alphaUcPeriod" startAt="3"/>
            </a:pPr>
            <a:r>
              <a:rPr lang="en-US" b="1" dirty="0">
                <a:latin typeface="Arial" panose="020B0604020202020204" pitchFamily="34" charset="0"/>
                <a:cs typeface="Arial" panose="020B0604020202020204" pitchFamily="34" charset="0"/>
              </a:rPr>
              <a:t> 1/5</a:t>
            </a:r>
          </a:p>
          <a:p>
            <a:pPr marL="76200" indent="0">
              <a:buNone/>
            </a:pPr>
            <a:r>
              <a:rPr lang="en-US" b="1" dirty="0">
                <a:latin typeface="Arial" panose="020B0604020202020204" pitchFamily="34" charset="0"/>
                <a:cs typeface="Arial" panose="020B0604020202020204" pitchFamily="34" charset="0"/>
              </a:rPr>
              <a:t>D.   1/6</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sz="2000" b="1" dirty="0"/>
              <a:t> </a:t>
            </a:r>
            <a:endParaRPr sz="2000"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2" name="Google Shape;272;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latin typeface="Arial" panose="020B0604020202020204" pitchFamily="34" charset="0"/>
                <a:ea typeface="Arial Black"/>
                <a:cs typeface="Arial" panose="020B0604020202020204" pitchFamily="34" charset="0"/>
                <a:sym typeface="Arial Black"/>
              </a:rPr>
              <a:t>Q 26</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A number is chosen at random among the first 100 natural numbers. Find the probability that the number chosen being a multiple of 5. </a:t>
            </a:r>
            <a:endParaRPr lang="en-US" dirty="0">
              <a:latin typeface="Arial" panose="020B0604020202020204" pitchFamily="34" charset="0"/>
              <a:cs typeface="Arial" panose="020B0604020202020204" pitchFamily="34" charset="0"/>
            </a:endParaRPr>
          </a:p>
          <a:p>
            <a:pPr marL="533400" indent="-457200">
              <a:buAutoNum type="alphaUcPeriod"/>
            </a:pPr>
            <a:r>
              <a:rPr lang="en-US" b="1" dirty="0">
                <a:latin typeface="Arial" panose="020B0604020202020204" pitchFamily="34" charset="0"/>
                <a:cs typeface="Arial" panose="020B0604020202020204" pitchFamily="34" charset="0"/>
              </a:rPr>
              <a:t> 1/2</a:t>
            </a:r>
          </a:p>
          <a:p>
            <a:pPr marL="533400" indent="-457200">
              <a:buAutoNum type="alphaUcPeriod" startAt="2"/>
            </a:pPr>
            <a:r>
              <a:rPr lang="en-US" b="1" dirty="0">
                <a:latin typeface="Arial" panose="020B0604020202020204" pitchFamily="34" charset="0"/>
                <a:cs typeface="Arial" panose="020B0604020202020204" pitchFamily="34" charset="0"/>
              </a:rPr>
              <a:t> 1/4</a:t>
            </a:r>
          </a:p>
          <a:p>
            <a:pPr marL="76200" indent="0">
              <a:buNone/>
            </a:pPr>
            <a:r>
              <a:rPr lang="en-US" b="1" dirty="0">
                <a:solidFill>
                  <a:srgbClr val="FF0000"/>
                </a:solidFill>
                <a:latin typeface="Arial" panose="020B0604020202020204" pitchFamily="34" charset="0"/>
                <a:cs typeface="Arial" panose="020B0604020202020204" pitchFamily="34" charset="0"/>
              </a:rPr>
              <a:t>C.   1/5</a:t>
            </a:r>
          </a:p>
          <a:p>
            <a:pPr marL="76200" indent="0">
              <a:buNone/>
            </a:pPr>
            <a:r>
              <a:rPr lang="en-US" b="1" dirty="0">
                <a:latin typeface="Arial" panose="020B0604020202020204" pitchFamily="34" charset="0"/>
                <a:cs typeface="Arial" panose="020B0604020202020204" pitchFamily="34" charset="0"/>
              </a:rPr>
              <a:t>D.   1/6</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sz="2000" b="1" dirty="0"/>
              <a:t> </a:t>
            </a:r>
            <a:endParaRPr sz="2000"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706803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276"/>
        <p:cNvGrpSpPr/>
        <p:nvPr/>
      </p:nvGrpSpPr>
      <p:grpSpPr>
        <a:xfrm>
          <a:off x="0" y="0"/>
          <a:ext cx="0" cy="0"/>
          <a:chOff x="0" y="0"/>
          <a:chExt cx="0" cy="0"/>
        </a:xfrm>
      </p:grpSpPr>
      <p:sp>
        <p:nvSpPr>
          <p:cNvPr id="278" name="Google Shape;278;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latin typeface="Arial" panose="020B0604020202020204" pitchFamily="34" charset="0"/>
                <a:ea typeface="Arial Black"/>
                <a:cs typeface="Arial" panose="020B0604020202020204" pitchFamily="34" charset="0"/>
                <a:sym typeface="Arial Black"/>
              </a:rPr>
              <a:t>Q 27</a:t>
            </a:r>
            <a:r>
              <a:rPr lang="en-US" b="1" dirty="0">
                <a:latin typeface="Arial" panose="020B0604020202020204" pitchFamily="34" charset="0"/>
                <a:cs typeface="Arial" panose="020B0604020202020204" pitchFamily="34" charset="0"/>
              </a:rPr>
              <a:t>. There are 5 green, 6 black and 7 white balls in a bag. A ball it drawn at</a:t>
            </a:r>
          </a:p>
          <a:p>
            <a:pPr marL="76200" indent="0">
              <a:buNone/>
            </a:pPr>
            <a:r>
              <a:rPr lang="en-US" b="1" dirty="0">
                <a:latin typeface="Arial" panose="020B0604020202020204" pitchFamily="34" charset="0"/>
                <a:cs typeface="Arial" panose="020B0604020202020204" pitchFamily="34" charset="0"/>
              </a:rPr>
              <a:t>          random from the bag. Find the probability that it may be -</a:t>
            </a:r>
          </a:p>
          <a:p>
            <a:pPr marL="76200" indent="0">
              <a:buNone/>
            </a:pP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i</a:t>
            </a:r>
            <a:r>
              <a:rPr lang="en-US" b="1" dirty="0">
                <a:latin typeface="Arial" panose="020B0604020202020204" pitchFamily="34" charset="0"/>
                <a:cs typeface="Arial" panose="020B0604020202020204" pitchFamily="34" charset="0"/>
              </a:rPr>
              <a:t>) a white ball </a:t>
            </a:r>
          </a:p>
          <a:p>
            <a:pPr marL="76200" indent="0">
              <a:buNone/>
            </a:pPr>
            <a:r>
              <a:rPr lang="en-US" b="1" dirty="0">
                <a:latin typeface="Arial" panose="020B0604020202020204" pitchFamily="34" charset="0"/>
                <a:cs typeface="Arial" panose="020B0604020202020204" pitchFamily="34" charset="0"/>
              </a:rPr>
              <a:t>(ii) either a green or a black ball</a:t>
            </a:r>
          </a:p>
          <a:p>
            <a:pPr marL="76200" indent="0">
              <a:buNone/>
            </a:pPr>
            <a:r>
              <a:rPr lang="en-US" b="1" dirty="0">
                <a:latin typeface="Arial" panose="020B0604020202020204" pitchFamily="34" charset="0"/>
                <a:cs typeface="Arial" panose="020B0604020202020204" pitchFamily="34" charset="0"/>
              </a:rPr>
              <a:t>(iii) not a black ball</a:t>
            </a:r>
          </a:p>
          <a:p>
            <a:pPr marL="76200" indent="0">
              <a:buNone/>
            </a:pPr>
            <a:br>
              <a:rPr lang="en-US" dirty="0"/>
            </a:b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276"/>
        <p:cNvGrpSpPr/>
        <p:nvPr/>
      </p:nvGrpSpPr>
      <p:grpSpPr>
        <a:xfrm>
          <a:off x="0" y="0"/>
          <a:ext cx="0" cy="0"/>
          <a:chOff x="0" y="0"/>
          <a:chExt cx="0" cy="0"/>
        </a:xfrm>
      </p:grpSpPr>
      <p:sp>
        <p:nvSpPr>
          <p:cNvPr id="278" name="Google Shape;278;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latin typeface="Arial" panose="020B0604020202020204" pitchFamily="34" charset="0"/>
                <a:ea typeface="Arial Black"/>
                <a:cs typeface="Arial" panose="020B0604020202020204" pitchFamily="34" charset="0"/>
                <a:sym typeface="Arial Black"/>
              </a:rPr>
              <a:t>Q 27</a:t>
            </a:r>
            <a:r>
              <a:rPr lang="en-US" b="1" dirty="0">
                <a:latin typeface="Arial" panose="020B0604020202020204" pitchFamily="34" charset="0"/>
                <a:cs typeface="Arial" panose="020B0604020202020204" pitchFamily="34" charset="0"/>
              </a:rPr>
              <a:t>. There are 5 green, 6 black and 7 white balls in a bag. A ball it drawn at</a:t>
            </a:r>
            <a:endParaRPr lang="en-US" dirty="0">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          random from the bag. Find the probability that it may be -</a:t>
            </a:r>
            <a:endParaRPr lang="en-US" dirty="0">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i</a:t>
            </a:r>
            <a:r>
              <a:rPr lang="en-US" b="1" dirty="0">
                <a:latin typeface="Arial" panose="020B0604020202020204" pitchFamily="34" charset="0"/>
                <a:cs typeface="Arial" panose="020B0604020202020204" pitchFamily="34" charset="0"/>
              </a:rPr>
              <a:t>) a white ball – </a:t>
            </a:r>
            <a:r>
              <a:rPr lang="en-US" b="1" dirty="0">
                <a:solidFill>
                  <a:srgbClr val="FF0000"/>
                </a:solidFill>
                <a:latin typeface="Arial" panose="020B0604020202020204" pitchFamily="34" charset="0"/>
                <a:cs typeface="Arial" panose="020B0604020202020204" pitchFamily="34" charset="0"/>
              </a:rPr>
              <a:t>7/18</a:t>
            </a:r>
            <a:endParaRPr lang="en-US" dirty="0">
              <a:solidFill>
                <a:srgbClr val="FF0000"/>
              </a:solidFill>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(ii) either a green or a black ball -</a:t>
            </a:r>
            <a:r>
              <a:rPr lang="en-US" b="1" dirty="0">
                <a:solidFill>
                  <a:srgbClr val="FF0000"/>
                </a:solidFill>
                <a:latin typeface="Arial" panose="020B0604020202020204" pitchFamily="34" charset="0"/>
                <a:cs typeface="Arial" panose="020B0604020202020204" pitchFamily="34" charset="0"/>
              </a:rPr>
              <a:t>11/18</a:t>
            </a:r>
            <a:endParaRPr lang="en-US" dirty="0">
              <a:solidFill>
                <a:srgbClr val="FF0000"/>
              </a:solidFill>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(iii) not a black ball- </a:t>
            </a:r>
            <a:r>
              <a:rPr lang="en-US" b="1" dirty="0">
                <a:solidFill>
                  <a:srgbClr val="FF0000"/>
                </a:solidFill>
                <a:latin typeface="Arial" panose="020B0604020202020204" pitchFamily="34" charset="0"/>
                <a:cs typeface="Arial" panose="020B0604020202020204" pitchFamily="34" charset="0"/>
              </a:rPr>
              <a:t>2/3</a:t>
            </a:r>
            <a:endParaRPr lang="en-US" dirty="0">
              <a:solidFill>
                <a:srgbClr val="FF0000"/>
              </a:solidFill>
              <a:latin typeface="Arial" panose="020B0604020202020204" pitchFamily="34" charset="0"/>
              <a:cs typeface="Arial" panose="020B0604020202020204" pitchFamily="34" charset="0"/>
            </a:endParaRPr>
          </a:p>
          <a:p>
            <a:pPr marL="76200" indent="0">
              <a:buNone/>
            </a:pPr>
            <a:br>
              <a:rPr lang="en-US" dirty="0"/>
            </a:b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4253602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sp>
        <p:nvSpPr>
          <p:cNvPr id="284" name="Google Shape;284;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76200" indent="0">
              <a:buNone/>
            </a:pPr>
            <a:r>
              <a:rPr lang="en-US" b="1" dirty="0">
                <a:latin typeface="Arial" panose="020B0604020202020204" pitchFamily="34" charset="0"/>
                <a:ea typeface="Arial Black"/>
                <a:cs typeface="Arial" panose="020B0604020202020204" pitchFamily="34" charset="0"/>
                <a:sym typeface="Arial Black"/>
              </a:rPr>
              <a:t>Q 28</a:t>
            </a:r>
            <a:r>
              <a:rPr lang="en-US" b="1" dirty="0">
                <a:latin typeface="Arial" panose="020B0604020202020204" pitchFamily="34" charset="0"/>
                <a:cs typeface="Arial" panose="020B0604020202020204" pitchFamily="34" charset="0"/>
              </a:rPr>
              <a:t>.  A bag contains 4 red and 8 blue marbles. A marble is drawn at random. What is the probability of drawing</a:t>
            </a:r>
            <a:endParaRPr lang="en-US" dirty="0">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i</a:t>
            </a:r>
            <a:r>
              <a:rPr lang="en-US" b="1" dirty="0">
                <a:latin typeface="Arial" panose="020B0604020202020204" pitchFamily="34" charset="0"/>
                <a:cs typeface="Arial" panose="020B0604020202020204" pitchFamily="34" charset="0"/>
              </a:rPr>
              <a:t>) a red marble ? </a:t>
            </a:r>
            <a:endParaRPr lang="en-US" dirty="0">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(ii) a blue marble ?</a:t>
            </a:r>
            <a:endParaRPr lang="en-US" dirty="0">
              <a:latin typeface="Arial" panose="020B0604020202020204" pitchFamily="34" charset="0"/>
              <a:cs typeface="Arial" panose="020B0604020202020204" pitchFamily="34" charset="0"/>
            </a:endParaRPr>
          </a:p>
          <a:p>
            <a:pPr marL="76200" indent="0">
              <a:buNone/>
            </a:pPr>
            <a:br>
              <a:rPr lang="en-US" dirty="0">
                <a:latin typeface="Arial" panose="020B0604020202020204" pitchFamily="34" charset="0"/>
                <a:cs typeface="Arial" panose="020B0604020202020204" pitchFamily="34" charset="0"/>
              </a:rPr>
            </a:b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8" name="Google Shape;128;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buNone/>
            </a:pPr>
            <a:r>
              <a:rPr lang="en-US" b="1" dirty="0">
                <a:latin typeface="Arial Black"/>
                <a:ea typeface="Arial Black"/>
                <a:cs typeface="Arial Black"/>
                <a:sym typeface="Arial Black"/>
              </a:rPr>
              <a:t>Q.1. </a:t>
            </a:r>
            <a:r>
              <a:rPr lang="en-US" b="1" dirty="0"/>
              <a:t>If a coin is tossed two times, what is the probability of getting ‘head’ at least once ? </a:t>
            </a:r>
            <a:endParaRPr dirty="0"/>
          </a:p>
          <a:p>
            <a:pPr marL="0" lvl="0" indent="0" algn="l" rtl="0">
              <a:lnSpc>
                <a:spcPct val="90000"/>
              </a:lnSpc>
              <a:spcBef>
                <a:spcPts val="1000"/>
              </a:spcBef>
              <a:spcAft>
                <a:spcPts val="0"/>
              </a:spcAft>
              <a:buClr>
                <a:schemeClr val="dk1"/>
              </a:buClr>
              <a:buSzPts val="2400"/>
              <a:buNone/>
            </a:pPr>
            <a:r>
              <a:rPr lang="en-IN" b="1" dirty="0"/>
              <a:t>A.  1/2</a:t>
            </a:r>
          </a:p>
          <a:p>
            <a:pPr marL="0" lvl="0" indent="0" algn="l" rtl="0">
              <a:lnSpc>
                <a:spcPct val="90000"/>
              </a:lnSpc>
              <a:spcBef>
                <a:spcPts val="1000"/>
              </a:spcBef>
              <a:spcAft>
                <a:spcPts val="0"/>
              </a:spcAft>
              <a:buClr>
                <a:schemeClr val="dk1"/>
              </a:buClr>
              <a:buSzPts val="2400"/>
              <a:buNone/>
            </a:pPr>
            <a:r>
              <a:rPr lang="en-IN" b="1" dirty="0"/>
              <a:t>B.  1/4</a:t>
            </a:r>
          </a:p>
          <a:p>
            <a:pPr marL="0" lvl="0" indent="0" algn="l" rtl="0">
              <a:lnSpc>
                <a:spcPct val="90000"/>
              </a:lnSpc>
              <a:spcBef>
                <a:spcPts val="1000"/>
              </a:spcBef>
              <a:spcAft>
                <a:spcPts val="0"/>
              </a:spcAft>
              <a:buClr>
                <a:schemeClr val="dk1"/>
              </a:buClr>
              <a:buSzPts val="2400"/>
              <a:buNone/>
            </a:pPr>
            <a:r>
              <a:rPr lang="en-IN" b="1" dirty="0"/>
              <a:t>C.  1</a:t>
            </a:r>
          </a:p>
          <a:p>
            <a:pPr marL="0" lvl="0" indent="0" algn="l" rtl="0">
              <a:lnSpc>
                <a:spcPct val="90000"/>
              </a:lnSpc>
              <a:spcBef>
                <a:spcPts val="1000"/>
              </a:spcBef>
              <a:spcAft>
                <a:spcPts val="0"/>
              </a:spcAft>
              <a:buClr>
                <a:schemeClr val="dk1"/>
              </a:buClr>
              <a:buSzPts val="2400"/>
              <a:buNone/>
            </a:pPr>
            <a:r>
              <a:rPr lang="en-IN" b="1" dirty="0">
                <a:solidFill>
                  <a:srgbClr val="FF0000"/>
                </a:solidFill>
              </a:rPr>
              <a:t>D. 3/4</a:t>
            </a:r>
            <a:endParaRPr b="1" dirty="0">
              <a:solidFill>
                <a:srgbClr val="FF0000"/>
              </a:solidFill>
            </a:endParaRPr>
          </a:p>
        </p:txBody>
      </p:sp>
    </p:spTree>
    <p:extLst>
      <p:ext uri="{BB962C8B-B14F-4D97-AF65-F5344CB8AC3E}">
        <p14:creationId xmlns:p14="http://schemas.microsoft.com/office/powerpoint/2010/main" val="13893887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sp>
        <p:nvSpPr>
          <p:cNvPr id="284" name="Google Shape;284;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dirty="0"/>
          </a:p>
          <a:p>
            <a:pPr marL="76200" indent="0">
              <a:buNone/>
            </a:pPr>
            <a:r>
              <a:rPr lang="en-US" b="1" dirty="0">
                <a:latin typeface="Arial" panose="020B0604020202020204" pitchFamily="34" charset="0"/>
                <a:ea typeface="Arial Black"/>
                <a:cs typeface="Arial" panose="020B0604020202020204" pitchFamily="34" charset="0"/>
                <a:sym typeface="Arial Black"/>
              </a:rPr>
              <a:t>Q 28</a:t>
            </a:r>
            <a:r>
              <a:rPr lang="en-US" b="1" dirty="0">
                <a:latin typeface="Arial" panose="020B0604020202020204" pitchFamily="34" charset="0"/>
                <a:cs typeface="Arial" panose="020B0604020202020204" pitchFamily="34" charset="0"/>
              </a:rPr>
              <a:t>.  A bag contains 4 red and 8 blue marbles. A marble is drawn at random. What is the probability of drawing</a:t>
            </a:r>
            <a:endParaRPr lang="en-US" dirty="0">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i</a:t>
            </a:r>
            <a:r>
              <a:rPr lang="en-US" b="1" dirty="0">
                <a:latin typeface="Arial" panose="020B0604020202020204" pitchFamily="34" charset="0"/>
                <a:cs typeface="Arial" panose="020B0604020202020204" pitchFamily="34" charset="0"/>
              </a:rPr>
              <a:t>) a red marble </a:t>
            </a:r>
            <a:r>
              <a:rPr lang="en-US" b="1" dirty="0">
                <a:solidFill>
                  <a:srgbClr val="FF0000"/>
                </a:solidFill>
                <a:latin typeface="Arial" panose="020B0604020202020204" pitchFamily="34" charset="0"/>
                <a:cs typeface="Arial" panose="020B0604020202020204" pitchFamily="34" charset="0"/>
              </a:rPr>
              <a:t>– 1/3</a:t>
            </a:r>
            <a:endParaRPr lang="en-US" dirty="0">
              <a:solidFill>
                <a:srgbClr val="FF0000"/>
              </a:solidFill>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(ii) a blue marble </a:t>
            </a:r>
            <a:r>
              <a:rPr lang="en-US" b="1" dirty="0">
                <a:solidFill>
                  <a:srgbClr val="FF0000"/>
                </a:solidFill>
                <a:latin typeface="Arial" panose="020B0604020202020204" pitchFamily="34" charset="0"/>
                <a:cs typeface="Arial" panose="020B0604020202020204" pitchFamily="34" charset="0"/>
              </a:rPr>
              <a:t>– 2/3</a:t>
            </a:r>
            <a:endParaRPr lang="en-US" dirty="0">
              <a:solidFill>
                <a:srgbClr val="FF0000"/>
              </a:solidFill>
              <a:latin typeface="Arial" panose="020B0604020202020204" pitchFamily="34" charset="0"/>
              <a:cs typeface="Arial" panose="020B0604020202020204" pitchFamily="34" charset="0"/>
            </a:endParaRPr>
          </a:p>
          <a:p>
            <a:pPr marL="76200" indent="0">
              <a:buNone/>
            </a:pPr>
            <a:br>
              <a:rPr lang="en-US" dirty="0">
                <a:latin typeface="Arial" panose="020B0604020202020204" pitchFamily="34" charset="0"/>
                <a:cs typeface="Arial" panose="020B0604020202020204" pitchFamily="34" charset="0"/>
              </a:rPr>
            </a:b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0682864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90" name="Google Shape;290;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fontAlgn="base">
              <a:buNone/>
            </a:pPr>
            <a:r>
              <a:rPr lang="en-US" b="1" dirty="0">
                <a:latin typeface="Arial" panose="020B0604020202020204" pitchFamily="34" charset="0"/>
                <a:ea typeface="Arial Black"/>
                <a:cs typeface="Arial" panose="020B0604020202020204" pitchFamily="34" charset="0"/>
                <a:sym typeface="Arial Black"/>
              </a:rPr>
              <a:t>Q 29</a:t>
            </a:r>
            <a:r>
              <a:rPr lang="en-US" b="1" dirty="0">
                <a:latin typeface="Arial" panose="020B0604020202020204" pitchFamily="34" charset="0"/>
                <a:cs typeface="Arial" panose="020B0604020202020204" pitchFamily="34" charset="0"/>
              </a:rPr>
              <a:t>. A bag contains 6 black, 7 red and 2 white balls. A ball is drawn from the bag at random. Find the probability that the ball drawn is -</a:t>
            </a:r>
          </a:p>
          <a:p>
            <a:pPr marL="76200" indent="0">
              <a:buNone/>
            </a:pP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i</a:t>
            </a:r>
            <a:r>
              <a:rPr lang="en-US" b="1" dirty="0">
                <a:latin typeface="Arial" panose="020B0604020202020204" pitchFamily="34" charset="0"/>
                <a:cs typeface="Arial" panose="020B0604020202020204" pitchFamily="34" charset="0"/>
              </a:rPr>
              <a:t>) Red </a:t>
            </a:r>
            <a:endParaRPr lang="en-US" dirty="0">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(ii) Black or white</a:t>
            </a:r>
            <a:endParaRPr lang="en-US" dirty="0">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(iii) Not black</a:t>
            </a:r>
            <a:endParaRPr lang="en-US" dirty="0">
              <a:latin typeface="Arial" panose="020B0604020202020204" pitchFamily="34" charset="0"/>
              <a:cs typeface="Arial" panose="020B0604020202020204" pitchFamily="34" charset="0"/>
            </a:endParaRPr>
          </a:p>
          <a:p>
            <a:pPr marL="76200" indent="0">
              <a:buNone/>
            </a:pPr>
            <a:br>
              <a:rPr lang="en-US" sz="2000"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90" name="Google Shape;290;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fontAlgn="base">
              <a:buNone/>
            </a:pPr>
            <a:r>
              <a:rPr lang="en-US" b="1" dirty="0">
                <a:latin typeface="Arial" panose="020B0604020202020204" pitchFamily="34" charset="0"/>
                <a:ea typeface="Arial Black"/>
                <a:cs typeface="Arial" panose="020B0604020202020204" pitchFamily="34" charset="0"/>
                <a:sym typeface="Arial Black"/>
              </a:rPr>
              <a:t>Q 29</a:t>
            </a:r>
            <a:r>
              <a:rPr lang="en-US" b="1" dirty="0">
                <a:latin typeface="Arial" panose="020B0604020202020204" pitchFamily="34" charset="0"/>
                <a:cs typeface="Arial" panose="020B0604020202020204" pitchFamily="34" charset="0"/>
              </a:rPr>
              <a:t>. A bag contains 6 black, 7 red and 2 white balls. A ball is drawn from the bag at random. Find the probability that the ball drawn is -</a:t>
            </a:r>
          </a:p>
          <a:p>
            <a:pPr marL="76200" indent="0">
              <a:buNone/>
            </a:pP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i</a:t>
            </a:r>
            <a:r>
              <a:rPr lang="en-US" b="1" dirty="0">
                <a:latin typeface="Arial" panose="020B0604020202020204" pitchFamily="34" charset="0"/>
                <a:cs typeface="Arial" panose="020B0604020202020204" pitchFamily="34" charset="0"/>
              </a:rPr>
              <a:t>) Red </a:t>
            </a:r>
            <a:r>
              <a:rPr lang="en-US" b="1" dirty="0">
                <a:solidFill>
                  <a:srgbClr val="FF0000"/>
                </a:solidFill>
                <a:latin typeface="Arial" panose="020B0604020202020204" pitchFamily="34" charset="0"/>
                <a:cs typeface="Arial" panose="020B0604020202020204" pitchFamily="34" charset="0"/>
              </a:rPr>
              <a:t>– 7/15</a:t>
            </a:r>
            <a:endParaRPr lang="en-US" dirty="0">
              <a:solidFill>
                <a:srgbClr val="FF0000"/>
              </a:solidFill>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(ii) Black or white- </a:t>
            </a:r>
            <a:r>
              <a:rPr lang="en-US" b="1" dirty="0">
                <a:solidFill>
                  <a:srgbClr val="FF0000"/>
                </a:solidFill>
                <a:latin typeface="Arial" panose="020B0604020202020204" pitchFamily="34" charset="0"/>
                <a:cs typeface="Arial" panose="020B0604020202020204" pitchFamily="34" charset="0"/>
              </a:rPr>
              <a:t>8/15</a:t>
            </a:r>
            <a:endParaRPr lang="en-US" dirty="0">
              <a:solidFill>
                <a:srgbClr val="FF0000"/>
              </a:solidFill>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(iii) Not black </a:t>
            </a:r>
            <a:r>
              <a:rPr lang="en-US" b="1" dirty="0">
                <a:solidFill>
                  <a:srgbClr val="FF0000"/>
                </a:solidFill>
                <a:latin typeface="Arial" panose="020B0604020202020204" pitchFamily="34" charset="0"/>
                <a:cs typeface="Arial" panose="020B0604020202020204" pitchFamily="34" charset="0"/>
              </a:rPr>
              <a:t>– 3/5</a:t>
            </a:r>
            <a:endParaRPr lang="en-US" dirty="0">
              <a:solidFill>
                <a:srgbClr val="FF0000"/>
              </a:solidFill>
              <a:latin typeface="Arial" panose="020B0604020202020204" pitchFamily="34" charset="0"/>
              <a:cs typeface="Arial" panose="020B0604020202020204" pitchFamily="34" charset="0"/>
            </a:endParaRPr>
          </a:p>
          <a:p>
            <a:pPr marL="76200" indent="0">
              <a:buNone/>
            </a:pPr>
            <a:br>
              <a:rPr lang="en-US" sz="2000" dirty="0"/>
            </a:br>
            <a:r>
              <a:rPr lang="en-US" sz="2000" b="1" dirty="0"/>
              <a:t> </a:t>
            </a: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7320945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sp>
        <p:nvSpPr>
          <p:cNvPr id="296" name="Google Shape;296;p33"/>
          <p:cNvSpPr txBox="1">
            <a:spLocks noGrp="1"/>
          </p:cNvSpPr>
          <p:nvPr>
            <p:ph type="body" idx="1"/>
          </p:nvPr>
        </p:nvSpPr>
        <p:spPr>
          <a:xfrm>
            <a:off x="204952" y="861750"/>
            <a:ext cx="11733048" cy="561108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latin typeface="Arial" panose="020B0604020202020204" pitchFamily="34" charset="0"/>
                <a:ea typeface="Arial Black"/>
                <a:cs typeface="Arial" panose="020B0604020202020204" pitchFamily="34" charset="0"/>
                <a:sym typeface="Arial Black"/>
              </a:rPr>
              <a:t>Q.30. </a:t>
            </a:r>
            <a:r>
              <a:rPr lang="en-US" b="1" dirty="0">
                <a:latin typeface="Arial" panose="020B0604020202020204" pitchFamily="34" charset="0"/>
                <a:cs typeface="Arial" panose="020B0604020202020204" pitchFamily="34" charset="0"/>
              </a:rPr>
              <a:t>17 cards numbered 1, 2, 3, ...., 16, 17 are put in a box and mixed thoroughly. One person drawn a card from the box. Find the probability that the number on  the card is -</a:t>
            </a:r>
            <a:endParaRPr lang="en-US" dirty="0">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i</a:t>
            </a:r>
            <a:r>
              <a:rPr lang="en-US" b="1" dirty="0">
                <a:latin typeface="Arial" panose="020B0604020202020204" pitchFamily="34" charset="0"/>
                <a:cs typeface="Arial" panose="020B0604020202020204" pitchFamily="34" charset="0"/>
              </a:rPr>
              <a:t>) odd </a:t>
            </a:r>
            <a:endParaRPr lang="en-US" dirty="0">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(ii) a prime</a:t>
            </a:r>
            <a:endParaRPr lang="en-US" dirty="0">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(iii) divisible by 3</a:t>
            </a:r>
            <a:endParaRPr lang="en-US" dirty="0">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(iv) not divisible by 3 and 2 both </a:t>
            </a:r>
            <a:endParaRPr lang="en-US" dirty="0">
              <a:latin typeface="Arial" panose="020B0604020202020204" pitchFamily="34" charset="0"/>
              <a:cs typeface="Arial" panose="020B0604020202020204" pitchFamily="34" charset="0"/>
            </a:endParaRPr>
          </a:p>
          <a:p>
            <a:pPr marL="76200" indent="0">
              <a:buNone/>
            </a:pPr>
            <a:br>
              <a:rPr lang="en-US" dirty="0"/>
            </a:br>
            <a:endParaRPr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sp>
        <p:nvSpPr>
          <p:cNvPr id="296" name="Google Shape;296;p33"/>
          <p:cNvSpPr txBox="1">
            <a:spLocks noGrp="1"/>
          </p:cNvSpPr>
          <p:nvPr>
            <p:ph type="body" idx="1"/>
          </p:nvPr>
        </p:nvSpPr>
        <p:spPr>
          <a:xfrm>
            <a:off x="204952" y="861750"/>
            <a:ext cx="11733048" cy="561108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latin typeface="Arial" panose="020B0604020202020204" pitchFamily="34" charset="0"/>
                <a:ea typeface="Arial Black"/>
                <a:cs typeface="Arial" panose="020B0604020202020204" pitchFamily="34" charset="0"/>
                <a:sym typeface="Arial Black"/>
              </a:rPr>
              <a:t>Q.30. </a:t>
            </a:r>
            <a:r>
              <a:rPr lang="en-US" b="1" dirty="0">
                <a:latin typeface="Arial" panose="020B0604020202020204" pitchFamily="34" charset="0"/>
                <a:cs typeface="Arial" panose="020B0604020202020204" pitchFamily="34" charset="0"/>
              </a:rPr>
              <a:t>17 cards numbered 1, 2, 3, ...., 16, 17 are put in a box and mixed thoroughly. One person drawn a card from the box. Find the probability that the number on  the card is -</a:t>
            </a:r>
            <a:endParaRPr lang="en-US" dirty="0">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i</a:t>
            </a:r>
            <a:r>
              <a:rPr lang="en-US" b="1" dirty="0">
                <a:latin typeface="Arial" panose="020B0604020202020204" pitchFamily="34" charset="0"/>
                <a:cs typeface="Arial" panose="020B0604020202020204" pitchFamily="34" charset="0"/>
              </a:rPr>
              <a:t>) odd </a:t>
            </a:r>
            <a:r>
              <a:rPr lang="en-US" b="1" dirty="0">
                <a:solidFill>
                  <a:srgbClr val="FF0000"/>
                </a:solidFill>
                <a:latin typeface="Arial" panose="020B0604020202020204" pitchFamily="34" charset="0"/>
                <a:cs typeface="Arial" panose="020B0604020202020204" pitchFamily="34" charset="0"/>
              </a:rPr>
              <a:t>– 9/17</a:t>
            </a:r>
            <a:endParaRPr lang="en-US" dirty="0">
              <a:solidFill>
                <a:srgbClr val="FF0000"/>
              </a:solidFill>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(ii) a prime </a:t>
            </a:r>
            <a:r>
              <a:rPr lang="en-US" b="1" dirty="0">
                <a:solidFill>
                  <a:srgbClr val="FF0000"/>
                </a:solidFill>
                <a:latin typeface="Arial" panose="020B0604020202020204" pitchFamily="34" charset="0"/>
                <a:cs typeface="Arial" panose="020B0604020202020204" pitchFamily="34" charset="0"/>
              </a:rPr>
              <a:t>– 7/17</a:t>
            </a:r>
            <a:endParaRPr lang="en-US" dirty="0">
              <a:solidFill>
                <a:srgbClr val="FF0000"/>
              </a:solidFill>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(iii) divisible by 3 </a:t>
            </a:r>
            <a:r>
              <a:rPr lang="en-US" b="1" dirty="0">
                <a:solidFill>
                  <a:srgbClr val="FF0000"/>
                </a:solidFill>
                <a:latin typeface="Arial" panose="020B0604020202020204" pitchFamily="34" charset="0"/>
                <a:cs typeface="Arial" panose="020B0604020202020204" pitchFamily="34" charset="0"/>
              </a:rPr>
              <a:t>– 5/17</a:t>
            </a:r>
            <a:endParaRPr lang="en-US" dirty="0">
              <a:solidFill>
                <a:srgbClr val="FF0000"/>
              </a:solidFill>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(iv) not divisible by 3 and 2 both </a:t>
            </a:r>
            <a:r>
              <a:rPr lang="en-US" b="1" dirty="0">
                <a:solidFill>
                  <a:srgbClr val="FF0000"/>
                </a:solidFill>
                <a:latin typeface="Arial" panose="020B0604020202020204" pitchFamily="34" charset="0"/>
                <a:cs typeface="Arial" panose="020B0604020202020204" pitchFamily="34" charset="0"/>
              </a:rPr>
              <a:t>- 15/17</a:t>
            </a:r>
            <a:endParaRPr lang="en-US" dirty="0">
              <a:solidFill>
                <a:srgbClr val="FF0000"/>
              </a:solidFill>
              <a:latin typeface="Arial" panose="020B0604020202020204" pitchFamily="34" charset="0"/>
              <a:cs typeface="Arial" panose="020B0604020202020204" pitchFamily="34" charset="0"/>
            </a:endParaRPr>
          </a:p>
          <a:p>
            <a:pPr marL="76200" indent="0">
              <a:buNone/>
            </a:pPr>
            <a:br>
              <a:rPr lang="en-US" dirty="0"/>
            </a:br>
            <a:endParaRPr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8294424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300"/>
        <p:cNvGrpSpPr/>
        <p:nvPr/>
      </p:nvGrpSpPr>
      <p:grpSpPr>
        <a:xfrm>
          <a:off x="0" y="0"/>
          <a:ext cx="0" cy="0"/>
          <a:chOff x="0" y="0"/>
          <a:chExt cx="0" cy="0"/>
        </a:xfrm>
      </p:grpSpPr>
      <p:sp>
        <p:nvSpPr>
          <p:cNvPr id="302" name="Google Shape;302;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latin typeface="Arial" panose="020B0604020202020204" pitchFamily="34" charset="0"/>
                <a:ea typeface="Arial Black"/>
                <a:cs typeface="Arial" panose="020B0604020202020204" pitchFamily="34" charset="0"/>
                <a:sym typeface="Arial Black"/>
              </a:rPr>
              <a:t>Q 31</a:t>
            </a:r>
            <a:r>
              <a:rPr lang="en-US" b="1" dirty="0">
                <a:latin typeface="Arial" panose="020B0604020202020204" pitchFamily="34" charset="0"/>
                <a:cs typeface="Arial" panose="020B0604020202020204" pitchFamily="34" charset="0"/>
              </a:rPr>
              <a:t>.	 Fill in the blanks with appropriate correct answer-</a:t>
            </a:r>
            <a:endParaRPr lang="en-US" dirty="0">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i</a:t>
            </a:r>
            <a:r>
              <a:rPr lang="en-US" b="1" dirty="0">
                <a:latin typeface="Arial" panose="020B0604020202020204" pitchFamily="34" charset="0"/>
                <a:cs typeface="Arial" panose="020B0604020202020204" pitchFamily="34" charset="0"/>
              </a:rPr>
              <a:t>) A pair of fair dice is thrown and one die shows a four. The probability that the other die shown 5 is .........</a:t>
            </a:r>
            <a:endParaRPr lang="en-US" dirty="0">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(ii) Probability of a sure event is .........</a:t>
            </a:r>
            <a:endParaRPr lang="en-US" dirty="0">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(iii) Probability of an impossible event is .......</a:t>
            </a:r>
            <a:endParaRPr lang="en-US" dirty="0">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(iv) The probability of an event (other than sure and impossible event) lies between ......</a:t>
            </a:r>
            <a:endParaRPr lang="en-US" dirty="0">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(v) A die is rolled once. The probability of getting a prime number is  </a:t>
            </a:r>
            <a:endParaRPr lang="en-US" dirty="0">
              <a:latin typeface="Arial" panose="020B0604020202020204" pitchFamily="34" charset="0"/>
              <a:cs typeface="Arial" panose="020B0604020202020204" pitchFamily="34" charset="0"/>
            </a:endParaRPr>
          </a:p>
          <a:p>
            <a:pPr marL="76200" indent="0">
              <a:buNone/>
            </a:pPr>
            <a:br>
              <a:rPr lang="en-US" dirty="0"/>
            </a:br>
            <a:br>
              <a:rPr lang="en-US" dirty="0"/>
            </a:b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300"/>
        <p:cNvGrpSpPr/>
        <p:nvPr/>
      </p:nvGrpSpPr>
      <p:grpSpPr>
        <a:xfrm>
          <a:off x="0" y="0"/>
          <a:ext cx="0" cy="0"/>
          <a:chOff x="0" y="0"/>
          <a:chExt cx="0" cy="0"/>
        </a:xfrm>
      </p:grpSpPr>
      <p:sp>
        <p:nvSpPr>
          <p:cNvPr id="302" name="Google Shape;302;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latin typeface="Arial" panose="020B0604020202020204" pitchFamily="34" charset="0"/>
                <a:ea typeface="Arial Black"/>
                <a:cs typeface="Arial" panose="020B0604020202020204" pitchFamily="34" charset="0"/>
                <a:sym typeface="Arial Black"/>
              </a:rPr>
              <a:t>Q 31</a:t>
            </a:r>
            <a:r>
              <a:rPr lang="en-US" b="1" dirty="0">
                <a:latin typeface="Arial" panose="020B0604020202020204" pitchFamily="34" charset="0"/>
                <a:cs typeface="Arial" panose="020B0604020202020204" pitchFamily="34" charset="0"/>
              </a:rPr>
              <a:t>.	 Fill in the blanks with appropriate correct answer-</a:t>
            </a:r>
            <a:endParaRPr lang="en-US" dirty="0">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i</a:t>
            </a:r>
            <a:r>
              <a:rPr lang="en-US" b="1" dirty="0">
                <a:latin typeface="Arial" panose="020B0604020202020204" pitchFamily="34" charset="0"/>
                <a:cs typeface="Arial" panose="020B0604020202020204" pitchFamily="34" charset="0"/>
              </a:rPr>
              <a:t>) A pair of fair dice is thrown and one die shows a four. The probability that the other die shown 5 is </a:t>
            </a:r>
            <a:r>
              <a:rPr lang="en-US" b="1" dirty="0">
                <a:solidFill>
                  <a:srgbClr val="FF0000"/>
                </a:solidFill>
                <a:latin typeface="Arial" panose="020B0604020202020204" pitchFamily="34" charset="0"/>
                <a:cs typeface="Arial" panose="020B0604020202020204" pitchFamily="34" charset="0"/>
              </a:rPr>
              <a:t>....1/6.....</a:t>
            </a:r>
            <a:endParaRPr lang="en-US" dirty="0">
              <a:solidFill>
                <a:srgbClr val="FF0000"/>
              </a:solidFill>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(ii) Probability of a sure event is </a:t>
            </a:r>
            <a:r>
              <a:rPr lang="en-US" b="1"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(iii) Probability of an impossible event is </a:t>
            </a:r>
            <a:r>
              <a:rPr lang="en-US" b="1"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(iv) The probability of an event (other than sure and impossible event) lies between </a:t>
            </a:r>
            <a:r>
              <a:rPr lang="en-US" b="1" dirty="0">
                <a:solidFill>
                  <a:srgbClr val="FF0000"/>
                </a:solidFill>
                <a:latin typeface="Arial" panose="020B0604020202020204" pitchFamily="34" charset="0"/>
                <a:cs typeface="Arial" panose="020B0604020202020204" pitchFamily="34" charset="0"/>
              </a:rPr>
              <a:t>..0 to 1....</a:t>
            </a:r>
            <a:endParaRPr lang="en-US" dirty="0">
              <a:solidFill>
                <a:srgbClr val="FF0000"/>
              </a:solidFill>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(v) A die is rolled once. The probability of getting a prime number is-</a:t>
            </a:r>
            <a:r>
              <a:rPr lang="en-US" b="1" dirty="0">
                <a:solidFill>
                  <a:srgbClr val="FF0000"/>
                </a:solidFill>
                <a:latin typeface="Arial" panose="020B0604020202020204" pitchFamily="34" charset="0"/>
                <a:cs typeface="Arial" panose="020B0604020202020204" pitchFamily="34" charset="0"/>
              </a:rPr>
              <a:t>1/2</a:t>
            </a:r>
            <a:r>
              <a:rPr lang="en-US" b="1"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76200" indent="0">
              <a:buNone/>
            </a:pPr>
            <a:br>
              <a:rPr lang="en-US" dirty="0"/>
            </a:br>
            <a:br>
              <a:rPr lang="en-US" dirty="0"/>
            </a:b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1932254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306"/>
        <p:cNvGrpSpPr/>
        <p:nvPr/>
      </p:nvGrpSpPr>
      <p:grpSpPr>
        <a:xfrm>
          <a:off x="0" y="0"/>
          <a:ext cx="0" cy="0"/>
          <a:chOff x="0" y="0"/>
          <a:chExt cx="0" cy="0"/>
        </a:xfrm>
      </p:grpSpPr>
      <p:sp>
        <p:nvSpPr>
          <p:cNvPr id="308" name="Google Shape;308;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latin typeface="Arial" panose="020B0604020202020204" pitchFamily="34" charset="0"/>
                <a:ea typeface="Arial Black"/>
                <a:cs typeface="Arial" panose="020B0604020202020204" pitchFamily="34" charset="0"/>
                <a:sym typeface="Arial Black"/>
              </a:rPr>
              <a:t>Q 32</a:t>
            </a:r>
            <a:r>
              <a:rPr lang="en-US" b="1" dirty="0">
                <a:latin typeface="Arial" panose="020B0604020202020204" pitchFamily="34" charset="0"/>
                <a:cs typeface="Arial" panose="020B0604020202020204" pitchFamily="34" charset="0"/>
              </a:rPr>
              <a:t>. Complete the statement :</a:t>
            </a:r>
            <a:endParaRPr lang="en-US" dirty="0">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(a) Probability of event A + Probability of event 'not A' .........</a:t>
            </a:r>
            <a:endParaRPr lang="en-US" dirty="0">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(b) Probability of a 'sure' event is .........</a:t>
            </a:r>
            <a:endParaRPr lang="en-US" dirty="0">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(c) Probability of an 'impossible' event is .......</a:t>
            </a:r>
            <a:endParaRPr lang="en-US" dirty="0">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(d) Sum of the probabilities of each outcome in an experiment is .........</a:t>
            </a:r>
            <a:endParaRPr lang="en-US" dirty="0">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(e) Probability of an outcome/ event is greater than or equal to ......... and less than equal to .......</a:t>
            </a:r>
            <a:endParaRPr lang="en-US" dirty="0">
              <a:latin typeface="Arial" panose="020B0604020202020204" pitchFamily="34" charset="0"/>
              <a:cs typeface="Arial" panose="020B0604020202020204" pitchFamily="34" charset="0"/>
            </a:endParaRPr>
          </a:p>
          <a:p>
            <a:pPr marL="76200" indent="0">
              <a:buNone/>
            </a:pPr>
            <a:br>
              <a:rPr lang="en-US" dirty="0"/>
            </a:b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000"/>
              <a:buNone/>
            </a:pPr>
            <a:endParaRPr sz="2000"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Shape 306"/>
        <p:cNvGrpSpPr/>
        <p:nvPr/>
      </p:nvGrpSpPr>
      <p:grpSpPr>
        <a:xfrm>
          <a:off x="0" y="0"/>
          <a:ext cx="0" cy="0"/>
          <a:chOff x="0" y="0"/>
          <a:chExt cx="0" cy="0"/>
        </a:xfrm>
      </p:grpSpPr>
      <p:sp>
        <p:nvSpPr>
          <p:cNvPr id="308" name="Google Shape;308;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latin typeface="Arial" panose="020B0604020202020204" pitchFamily="34" charset="0"/>
                <a:ea typeface="Arial Black"/>
                <a:cs typeface="Arial" panose="020B0604020202020204" pitchFamily="34" charset="0"/>
                <a:sym typeface="Arial Black"/>
              </a:rPr>
              <a:t>Q 32</a:t>
            </a:r>
            <a:r>
              <a:rPr lang="en-US" b="1" dirty="0">
                <a:latin typeface="Arial" panose="020B0604020202020204" pitchFamily="34" charset="0"/>
                <a:cs typeface="Arial" panose="020B0604020202020204" pitchFamily="34" charset="0"/>
              </a:rPr>
              <a:t>. Complete the statement :</a:t>
            </a:r>
            <a:endParaRPr lang="en-US" dirty="0">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(a) Probability of event A + Probability of event 'not A' </a:t>
            </a:r>
            <a:r>
              <a:rPr lang="en-US" b="1"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(b) Probability of a 'sure' event is </a:t>
            </a:r>
            <a:r>
              <a:rPr lang="en-US" b="1"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(c) Probability of an 'impossible' event is </a:t>
            </a:r>
            <a:r>
              <a:rPr lang="en-US" b="1"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(d) Sum of the probabilities of each outcome in an experiment is </a:t>
            </a:r>
            <a:r>
              <a:rPr lang="en-US" b="1"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a:p>
            <a:pPr marL="76200" indent="0">
              <a:buNone/>
            </a:pPr>
            <a:r>
              <a:rPr lang="en-US" b="1" dirty="0">
                <a:latin typeface="Arial" panose="020B0604020202020204" pitchFamily="34" charset="0"/>
                <a:cs typeface="Arial" panose="020B0604020202020204" pitchFamily="34" charset="0"/>
              </a:rPr>
              <a:t>(e) Probability of an outcome/ event is greater than or equal to </a:t>
            </a:r>
            <a:r>
              <a:rPr lang="en-US" b="1" dirty="0">
                <a:solidFill>
                  <a:srgbClr val="FF0000"/>
                </a:solidFill>
                <a:latin typeface="Arial" panose="020B0604020202020204" pitchFamily="34" charset="0"/>
                <a:cs typeface="Arial" panose="020B0604020202020204" pitchFamily="34" charset="0"/>
              </a:rPr>
              <a:t>.....0.... </a:t>
            </a:r>
            <a:r>
              <a:rPr lang="en-US" b="1" dirty="0">
                <a:latin typeface="Arial" panose="020B0604020202020204" pitchFamily="34" charset="0"/>
                <a:cs typeface="Arial" panose="020B0604020202020204" pitchFamily="34" charset="0"/>
              </a:rPr>
              <a:t>and less than equal to </a:t>
            </a:r>
            <a:r>
              <a:rPr lang="en-US" b="1"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a:p>
            <a:pPr marL="76200" indent="0">
              <a:buNone/>
            </a:pPr>
            <a:br>
              <a:rPr lang="en-US" dirty="0"/>
            </a:b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000"/>
              <a:buNone/>
            </a:pPr>
            <a:endParaRPr sz="2000"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8195556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312"/>
        <p:cNvGrpSpPr/>
        <p:nvPr/>
      </p:nvGrpSpPr>
      <p:grpSpPr>
        <a:xfrm>
          <a:off x="0" y="0"/>
          <a:ext cx="0" cy="0"/>
          <a:chOff x="0" y="0"/>
          <a:chExt cx="0" cy="0"/>
        </a:xfrm>
      </p:grpSpPr>
      <p:sp>
        <p:nvSpPr>
          <p:cNvPr id="314" name="Google Shape;314;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ea typeface="Arial Black"/>
                <a:cs typeface="Arial" panose="020B0604020202020204" pitchFamily="34" charset="0"/>
                <a:sym typeface="Arial Black"/>
              </a:rPr>
              <a:t>Q 33</a:t>
            </a:r>
            <a:r>
              <a:rPr lang="en-US" b="1" dirty="0">
                <a:latin typeface="Arial" panose="020B0604020202020204" pitchFamily="34" charset="0"/>
                <a:cs typeface="Arial" panose="020B0604020202020204" pitchFamily="34" charset="0"/>
              </a:rPr>
              <a:t>	 A box contains 11 cards numbered 1, 2, 3, … , 11 and are mixed thoroughly. A card is drawn at random from the box. What is the probability that the number on the card is</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i</a:t>
            </a:r>
            <a:r>
              <a:rPr lang="en-US" b="1" dirty="0">
                <a:latin typeface="Arial" panose="020B0604020202020204" pitchFamily="34" charset="0"/>
                <a:cs typeface="Arial" panose="020B0604020202020204" pitchFamily="34" charset="0"/>
              </a:rPr>
              <a:t>) odd ?</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(ii) even ?</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(iii) prime ?</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(iv) divisible by 3 ?</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4" name="Google Shape;134;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fontAlgn="base">
              <a:buNone/>
            </a:pPr>
            <a:r>
              <a:rPr lang="en-US" b="1" dirty="0">
                <a:latin typeface="Arial Black"/>
                <a:ea typeface="Arial Black"/>
                <a:cs typeface="Arial Black"/>
                <a:sym typeface="Arial Black"/>
              </a:rPr>
              <a:t>Q 2</a:t>
            </a:r>
            <a:r>
              <a:rPr lang="en-US" b="1" dirty="0"/>
              <a:t>.	Two coins are tossed simultaneously. Find the probability of getting -</a:t>
            </a:r>
            <a:endParaRPr lang="en-US" dirty="0"/>
          </a:p>
          <a:p>
            <a:pPr marL="76200" indent="0">
              <a:buNone/>
            </a:pPr>
            <a:r>
              <a:rPr lang="en-US" b="1" dirty="0"/>
              <a:t>(</a:t>
            </a:r>
            <a:r>
              <a:rPr lang="en-US" b="1" dirty="0" err="1"/>
              <a:t>i</a:t>
            </a:r>
            <a:r>
              <a:rPr lang="en-US" b="1" dirty="0"/>
              <a:t>) two tails </a:t>
            </a:r>
            <a:endParaRPr lang="en-US" dirty="0"/>
          </a:p>
          <a:p>
            <a:pPr marL="76200" indent="0">
              <a:buNone/>
            </a:pPr>
            <a:r>
              <a:rPr lang="en-US" b="1" dirty="0"/>
              <a:t>(ii) at least one tail</a:t>
            </a:r>
            <a:endParaRPr lang="en-US" dirty="0"/>
          </a:p>
          <a:p>
            <a:pPr marL="76200" indent="0">
              <a:buNone/>
            </a:pPr>
            <a:r>
              <a:rPr lang="en-US" b="1" dirty="0"/>
              <a:t>(iii) no tail</a:t>
            </a:r>
            <a:endParaRPr lang="en-US" dirty="0"/>
          </a:p>
          <a:p>
            <a:pPr marL="76200" indent="0">
              <a:buNone/>
            </a:pPr>
            <a:br>
              <a:rPr lang="en-US" dirty="0"/>
            </a:b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Shape 312"/>
        <p:cNvGrpSpPr/>
        <p:nvPr/>
      </p:nvGrpSpPr>
      <p:grpSpPr>
        <a:xfrm>
          <a:off x="0" y="0"/>
          <a:ext cx="0" cy="0"/>
          <a:chOff x="0" y="0"/>
          <a:chExt cx="0" cy="0"/>
        </a:xfrm>
      </p:grpSpPr>
      <p:sp>
        <p:nvSpPr>
          <p:cNvPr id="314" name="Google Shape;314;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ea typeface="Arial Black"/>
                <a:cs typeface="Arial" panose="020B0604020202020204" pitchFamily="34" charset="0"/>
                <a:sym typeface="Arial Black"/>
              </a:rPr>
              <a:t>Q 33</a:t>
            </a:r>
            <a:r>
              <a:rPr lang="en-US" b="1" dirty="0">
                <a:latin typeface="Arial" panose="020B0604020202020204" pitchFamily="34" charset="0"/>
                <a:cs typeface="Arial" panose="020B0604020202020204" pitchFamily="34" charset="0"/>
              </a:rPr>
              <a:t>	 A box contains 11 cards numbered 1, 2, 3, … , 11 and are mixed thoroughly. A card is drawn at random from the box. What is the probability that the number on the card is</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i</a:t>
            </a:r>
            <a:r>
              <a:rPr lang="en-US" b="1" dirty="0">
                <a:latin typeface="Arial" panose="020B0604020202020204" pitchFamily="34" charset="0"/>
                <a:cs typeface="Arial" panose="020B0604020202020204" pitchFamily="34" charset="0"/>
              </a:rPr>
              <a:t>) odd – </a:t>
            </a:r>
            <a:r>
              <a:rPr lang="en-US" b="1" dirty="0">
                <a:solidFill>
                  <a:srgbClr val="FF0000"/>
                </a:solidFill>
                <a:latin typeface="Arial" panose="020B0604020202020204" pitchFamily="34" charset="0"/>
                <a:cs typeface="Arial" panose="020B0604020202020204" pitchFamily="34" charset="0"/>
              </a:rPr>
              <a:t>6/11</a:t>
            </a:r>
            <a:endParaRPr b="1" dirty="0">
              <a:solidFill>
                <a:srgbClr val="FF000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(ii) even – </a:t>
            </a:r>
            <a:r>
              <a:rPr lang="en-US" b="1" dirty="0">
                <a:solidFill>
                  <a:srgbClr val="FF0000"/>
                </a:solidFill>
                <a:latin typeface="Arial" panose="020B0604020202020204" pitchFamily="34" charset="0"/>
                <a:cs typeface="Arial" panose="020B0604020202020204" pitchFamily="34" charset="0"/>
              </a:rPr>
              <a:t>5/11</a:t>
            </a:r>
            <a:endParaRPr b="1" dirty="0">
              <a:solidFill>
                <a:srgbClr val="FF000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(iii) prime – </a:t>
            </a:r>
            <a:r>
              <a:rPr lang="en-US" b="1" dirty="0">
                <a:solidFill>
                  <a:srgbClr val="FF0000"/>
                </a:solidFill>
                <a:latin typeface="Arial" panose="020B0604020202020204" pitchFamily="34" charset="0"/>
                <a:cs typeface="Arial" panose="020B0604020202020204" pitchFamily="34" charset="0"/>
              </a:rPr>
              <a:t>5/11</a:t>
            </a:r>
            <a:endParaRPr b="1" dirty="0">
              <a:solidFill>
                <a:srgbClr val="FF000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b="1" dirty="0">
                <a:latin typeface="Arial" panose="020B0604020202020204" pitchFamily="34" charset="0"/>
                <a:cs typeface="Arial" panose="020B0604020202020204" pitchFamily="34" charset="0"/>
              </a:rPr>
              <a:t>	(iv) divisible by 3 – </a:t>
            </a:r>
            <a:r>
              <a:rPr lang="en-US" b="1" dirty="0">
                <a:solidFill>
                  <a:srgbClr val="FF0000"/>
                </a:solidFill>
                <a:latin typeface="Arial" panose="020B0604020202020204" pitchFamily="34" charset="0"/>
                <a:cs typeface="Arial" panose="020B0604020202020204" pitchFamily="34" charset="0"/>
              </a:rPr>
              <a:t>3/11</a:t>
            </a:r>
            <a:endParaRPr b="1" dirty="0">
              <a:solidFill>
                <a:srgbClr val="FF000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000"/>
              <a:buNone/>
            </a:pPr>
            <a:r>
              <a:rPr lang="en-US" sz="2000" dirty="0"/>
              <a:t> </a:t>
            </a:r>
            <a:endParaRPr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601834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Shape 318"/>
        <p:cNvGrpSpPr/>
        <p:nvPr/>
      </p:nvGrpSpPr>
      <p:grpSpPr>
        <a:xfrm>
          <a:off x="0" y="0"/>
          <a:ext cx="0" cy="0"/>
          <a:chOff x="0" y="0"/>
          <a:chExt cx="0" cy="0"/>
        </a:xfrm>
      </p:grpSpPr>
      <p:sp>
        <p:nvSpPr>
          <p:cNvPr id="320" name="Google Shape;320;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latin typeface="Arial" panose="020B0604020202020204" pitchFamily="34" charset="0"/>
                <a:ea typeface="Arial Black"/>
                <a:cs typeface="Arial" panose="020B0604020202020204" pitchFamily="34" charset="0"/>
                <a:sym typeface="Arial Black"/>
              </a:rPr>
              <a:t>Q 34</a:t>
            </a:r>
            <a:r>
              <a:rPr lang="en-US" b="1" dirty="0">
                <a:latin typeface="Arial" panose="020B0604020202020204" pitchFamily="34" charset="0"/>
                <a:cs typeface="Arial" panose="020B0604020202020204" pitchFamily="34" charset="0"/>
              </a:rPr>
              <a:t>. Which of the following experiments have equally likely outcomes ?</a:t>
            </a:r>
          </a:p>
          <a:p>
            <a:pPr marL="76200" indent="0">
              <a:buNone/>
            </a:pP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i</a:t>
            </a:r>
            <a:r>
              <a:rPr lang="en-US" b="1" dirty="0">
                <a:latin typeface="Arial" panose="020B0604020202020204" pitchFamily="34" charset="0"/>
                <a:cs typeface="Arial" panose="020B0604020202020204" pitchFamily="34" charset="0"/>
              </a:rPr>
              <a:t>) A coin is tossed. It shows head or tail.</a:t>
            </a:r>
          </a:p>
          <a:p>
            <a:pPr marL="76200" indent="0">
              <a:buNone/>
            </a:pPr>
            <a:r>
              <a:rPr lang="en-US" b="1" dirty="0">
                <a:latin typeface="Arial" panose="020B0604020202020204" pitchFamily="34" charset="0"/>
                <a:cs typeface="Arial" panose="020B0604020202020204" pitchFamily="34" charset="0"/>
              </a:rPr>
              <a:t>(ii) A driver attempts to start a car. The car starts or does not start.</a:t>
            </a:r>
          </a:p>
          <a:p>
            <a:pPr marL="76200" indent="0">
              <a:buNone/>
            </a:pPr>
            <a:r>
              <a:rPr lang="en-US" b="1" dirty="0">
                <a:latin typeface="Arial" panose="020B0604020202020204" pitchFamily="34" charset="0"/>
                <a:cs typeface="Arial" panose="020B0604020202020204" pitchFamily="34" charset="0"/>
              </a:rPr>
              <a:t>(iii) A player attempts to shoot a basket ball. He/she shoots or misses the shot.</a:t>
            </a:r>
          </a:p>
          <a:p>
            <a:pPr marL="76200" indent="0">
              <a:buNone/>
            </a:pPr>
            <a:r>
              <a:rPr lang="en-US" b="1" dirty="0">
                <a:latin typeface="Arial" panose="020B0604020202020204" pitchFamily="34" charset="0"/>
                <a:cs typeface="Arial" panose="020B0604020202020204" pitchFamily="34" charset="0"/>
              </a:rPr>
              <a:t>(vi) A die is thrown. It shows up any of the six numbers 1, 2, 3, 4, 5, 6.</a:t>
            </a:r>
          </a:p>
          <a:p>
            <a:pPr marL="76200" indent="0">
              <a:buNone/>
            </a:pPr>
            <a:r>
              <a:rPr lang="en-US" b="1" dirty="0"/>
              <a:t>  </a:t>
            </a:r>
            <a:endParaRPr lang="en-US" dirty="0"/>
          </a:p>
          <a:p>
            <a:pPr marL="76200" indent="0">
              <a:buNone/>
            </a:pPr>
            <a:br>
              <a:rPr lang="en-US" dirty="0"/>
            </a:br>
            <a:endParaRPr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Shape 318"/>
        <p:cNvGrpSpPr/>
        <p:nvPr/>
      </p:nvGrpSpPr>
      <p:grpSpPr>
        <a:xfrm>
          <a:off x="0" y="0"/>
          <a:ext cx="0" cy="0"/>
          <a:chOff x="0" y="0"/>
          <a:chExt cx="0" cy="0"/>
        </a:xfrm>
      </p:grpSpPr>
      <p:sp>
        <p:nvSpPr>
          <p:cNvPr id="320" name="Google Shape;320;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b="1" dirty="0">
                <a:latin typeface="Arial" panose="020B0604020202020204" pitchFamily="34" charset="0"/>
                <a:ea typeface="Arial Black"/>
                <a:cs typeface="Arial" panose="020B0604020202020204" pitchFamily="34" charset="0"/>
                <a:sym typeface="Arial Black"/>
              </a:rPr>
              <a:t>Q 34</a:t>
            </a:r>
            <a:r>
              <a:rPr lang="en-US" b="1" dirty="0">
                <a:latin typeface="Arial" panose="020B0604020202020204" pitchFamily="34" charset="0"/>
                <a:cs typeface="Arial" panose="020B0604020202020204" pitchFamily="34" charset="0"/>
              </a:rPr>
              <a:t>. Which of the following experiments have equally likely outcomes ?</a:t>
            </a:r>
          </a:p>
          <a:p>
            <a:pPr marL="76200" indent="0">
              <a:buNone/>
            </a:pP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i</a:t>
            </a:r>
            <a:r>
              <a:rPr lang="en-US" b="1" dirty="0">
                <a:latin typeface="Arial" panose="020B0604020202020204" pitchFamily="34" charset="0"/>
                <a:cs typeface="Arial" panose="020B0604020202020204" pitchFamily="34" charset="0"/>
              </a:rPr>
              <a:t>) A coin is tossed. It shows head or tail.- </a:t>
            </a:r>
            <a:r>
              <a:rPr lang="en-US" b="1" dirty="0">
                <a:solidFill>
                  <a:srgbClr val="FF0000"/>
                </a:solidFill>
                <a:latin typeface="Arial" panose="020B0604020202020204" pitchFamily="34" charset="0"/>
                <a:cs typeface="Arial" panose="020B0604020202020204" pitchFamily="34" charset="0"/>
              </a:rPr>
              <a:t>true</a:t>
            </a:r>
          </a:p>
          <a:p>
            <a:pPr marL="76200" indent="0">
              <a:buNone/>
            </a:pPr>
            <a:r>
              <a:rPr lang="en-US" b="1" dirty="0">
                <a:latin typeface="Arial" panose="020B0604020202020204" pitchFamily="34" charset="0"/>
                <a:cs typeface="Arial" panose="020B0604020202020204" pitchFamily="34" charset="0"/>
              </a:rPr>
              <a:t>(ii) A driver attempts to start a car. The car starts or does not start.-</a:t>
            </a:r>
            <a:r>
              <a:rPr lang="en-US" b="1" dirty="0">
                <a:solidFill>
                  <a:srgbClr val="FF0000"/>
                </a:solidFill>
                <a:latin typeface="Arial" panose="020B0604020202020204" pitchFamily="34" charset="0"/>
                <a:cs typeface="Arial" panose="020B0604020202020204" pitchFamily="34" charset="0"/>
              </a:rPr>
              <a:t>true</a:t>
            </a:r>
          </a:p>
          <a:p>
            <a:pPr marL="76200" indent="0">
              <a:buNone/>
            </a:pPr>
            <a:r>
              <a:rPr lang="en-US" b="1" dirty="0">
                <a:latin typeface="Arial" panose="020B0604020202020204" pitchFamily="34" charset="0"/>
                <a:cs typeface="Arial" panose="020B0604020202020204" pitchFamily="34" charset="0"/>
              </a:rPr>
              <a:t>(iii) A player attempts to shoot a basket ball. He/she shoots or misses the shot.- </a:t>
            </a:r>
            <a:r>
              <a:rPr lang="en-US" b="1" dirty="0">
                <a:solidFill>
                  <a:srgbClr val="FF0000"/>
                </a:solidFill>
                <a:latin typeface="Arial" panose="020B0604020202020204" pitchFamily="34" charset="0"/>
                <a:cs typeface="Arial" panose="020B0604020202020204" pitchFamily="34" charset="0"/>
              </a:rPr>
              <a:t>true</a:t>
            </a:r>
          </a:p>
          <a:p>
            <a:pPr marL="76200" indent="0">
              <a:buNone/>
            </a:pPr>
            <a:r>
              <a:rPr lang="en-US" b="1" dirty="0">
                <a:latin typeface="Arial" panose="020B0604020202020204" pitchFamily="34" charset="0"/>
                <a:cs typeface="Arial" panose="020B0604020202020204" pitchFamily="34" charset="0"/>
              </a:rPr>
              <a:t>(vi) A die is thrown. It shows up any of the six numbers 1, 2, 3, 4, 5, 6.- </a:t>
            </a:r>
            <a:r>
              <a:rPr lang="en-US" b="1" dirty="0">
                <a:solidFill>
                  <a:srgbClr val="FF0000"/>
                </a:solidFill>
                <a:latin typeface="Arial" panose="020B0604020202020204" pitchFamily="34" charset="0"/>
                <a:cs typeface="Arial" panose="020B0604020202020204" pitchFamily="34" charset="0"/>
              </a:rPr>
              <a:t>true</a:t>
            </a:r>
          </a:p>
          <a:p>
            <a:pPr marL="76200" indent="0">
              <a:buNone/>
            </a:pPr>
            <a:r>
              <a:rPr lang="en-US" b="1" dirty="0"/>
              <a:t>  </a:t>
            </a:r>
            <a:endParaRPr lang="en-US" dirty="0"/>
          </a:p>
          <a:p>
            <a:pPr marL="76200" indent="0">
              <a:buNone/>
            </a:pPr>
            <a:br>
              <a:rPr lang="en-US" dirty="0"/>
            </a:br>
            <a:endParaRPr dirty="0"/>
          </a:p>
          <a:p>
            <a:pPr marL="228600" lvl="0" indent="-228600" algn="l" rtl="0">
              <a:lnSpc>
                <a:spcPct val="90000"/>
              </a:lnSpc>
              <a:spcBef>
                <a:spcPts val="1000"/>
              </a:spcBef>
              <a:spcAft>
                <a:spcPts val="0"/>
              </a:spcAft>
              <a:buClr>
                <a:schemeClr val="dk1"/>
              </a:buClr>
              <a:buSzPts val="2000"/>
              <a:buNone/>
            </a:pPr>
            <a:r>
              <a:rPr lang="en-US" sz="2000" b="1" dirty="0"/>
              <a:t>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9673709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Shape 324"/>
        <p:cNvGrpSpPr/>
        <p:nvPr/>
      </p:nvGrpSpPr>
      <p:grpSpPr>
        <a:xfrm>
          <a:off x="0" y="0"/>
          <a:ext cx="0" cy="0"/>
          <a:chOff x="0" y="0"/>
          <a:chExt cx="0" cy="0"/>
        </a:xfrm>
      </p:grpSpPr>
      <p:sp>
        <p:nvSpPr>
          <p:cNvPr id="326" name="Google Shape;326;p3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sz="2600" b="1" dirty="0">
                <a:latin typeface="Arial" panose="020B0604020202020204" pitchFamily="34" charset="0"/>
                <a:ea typeface="Arial Black"/>
                <a:cs typeface="Arial" panose="020B0604020202020204" pitchFamily="34" charset="0"/>
                <a:sym typeface="Arial Black"/>
              </a:rPr>
              <a:t>Q 35</a:t>
            </a:r>
            <a:r>
              <a:rPr lang="en-US" sz="2600" b="1" dirty="0">
                <a:latin typeface="Arial" panose="020B0604020202020204" pitchFamily="34" charset="0"/>
                <a:cs typeface="Arial" panose="020B0604020202020204" pitchFamily="34" charset="0"/>
              </a:rPr>
              <a:t>. A bag contains 4 blue balls and 3 red balls. A ball is drawn at random from the bag. </a:t>
            </a:r>
          </a:p>
          <a:p>
            <a:pPr marL="76200" indent="0">
              <a:buNone/>
            </a:pPr>
            <a:r>
              <a:rPr lang="en-US" sz="2600" b="1" dirty="0">
                <a:latin typeface="Arial" panose="020B0604020202020204" pitchFamily="34" charset="0"/>
                <a:cs typeface="Arial" panose="020B0604020202020204" pitchFamily="34" charset="0"/>
              </a:rPr>
              <a:t>What is the probability that the ball drawn is.</a:t>
            </a:r>
          </a:p>
          <a:p>
            <a:pPr marL="76200" indent="0">
              <a:buNone/>
            </a:pPr>
            <a:r>
              <a:rPr lang="en-US" sz="2600" b="1" dirty="0">
                <a:latin typeface="Arial" panose="020B0604020202020204" pitchFamily="34" charset="0"/>
                <a:cs typeface="Arial" panose="020B0604020202020204" pitchFamily="34" charset="0"/>
              </a:rPr>
              <a:t>(</a:t>
            </a:r>
            <a:r>
              <a:rPr lang="en-US" sz="2600" b="1" dirty="0" err="1">
                <a:latin typeface="Arial" panose="020B0604020202020204" pitchFamily="34" charset="0"/>
                <a:cs typeface="Arial" panose="020B0604020202020204" pitchFamily="34" charset="0"/>
              </a:rPr>
              <a:t>i</a:t>
            </a:r>
            <a:r>
              <a:rPr lang="en-US" sz="2600" b="1" dirty="0">
                <a:latin typeface="Arial" panose="020B0604020202020204" pitchFamily="34" charset="0"/>
                <a:cs typeface="Arial" panose="020B0604020202020204" pitchFamily="34" charset="0"/>
              </a:rPr>
              <a:t>) blue ?</a:t>
            </a:r>
          </a:p>
          <a:p>
            <a:pPr marL="76200" indent="0">
              <a:buNone/>
            </a:pPr>
            <a:r>
              <a:rPr lang="en-US" sz="2600" b="1" dirty="0">
                <a:latin typeface="Arial" panose="020B0604020202020204" pitchFamily="34" charset="0"/>
                <a:cs typeface="Arial" panose="020B0604020202020204" pitchFamily="34" charset="0"/>
              </a:rPr>
              <a:t>(ii) not blue ball</a:t>
            </a:r>
          </a:p>
          <a:p>
            <a:pPr marL="76200" indent="0">
              <a:buNone/>
            </a:pPr>
            <a:r>
              <a:rPr lang="en-US" sz="2600" b="1" dirty="0">
                <a:latin typeface="Arial" panose="020B0604020202020204" pitchFamily="34" charset="0"/>
                <a:cs typeface="Arial" panose="020B0604020202020204" pitchFamily="34" charset="0"/>
              </a:rPr>
              <a:t>(iii) red ?</a:t>
            </a:r>
          </a:p>
          <a:p>
            <a:pPr marL="76200" indent="0">
              <a:buNone/>
            </a:pPr>
            <a:r>
              <a:rPr lang="en-US" sz="2600" b="1" dirty="0">
                <a:latin typeface="Arial" panose="020B0604020202020204" pitchFamily="34" charset="0"/>
                <a:cs typeface="Arial" panose="020B0604020202020204" pitchFamily="34" charset="0"/>
              </a:rPr>
              <a:t>(iv) green ?</a:t>
            </a:r>
          </a:p>
          <a:p>
            <a:pPr marL="76200" indent="0">
              <a:buNone/>
            </a:pPr>
            <a:r>
              <a:rPr lang="en-US" sz="2600" b="1" dirty="0">
                <a:latin typeface="Arial" panose="020B0604020202020204" pitchFamily="34" charset="0"/>
                <a:cs typeface="Arial" panose="020B0604020202020204" pitchFamily="34" charset="0"/>
              </a:rPr>
              <a:t> </a:t>
            </a:r>
          </a:p>
          <a:p>
            <a:pPr marL="76200" indent="0">
              <a:buNone/>
            </a:pPr>
            <a:br>
              <a:rPr lang="en-US" dirty="0"/>
            </a:br>
            <a:endParaRPr lang="en-US" dirty="0"/>
          </a:p>
          <a:p>
            <a:pPr marL="76200" indent="0">
              <a:buNone/>
            </a:pPr>
            <a:r>
              <a:rPr lang="en-US" dirty="0"/>
              <a:t> </a:t>
            </a:r>
          </a:p>
          <a:p>
            <a:pPr marL="76200" indent="0">
              <a:buNone/>
            </a:pPr>
            <a:br>
              <a:rPr lang="en-US" dirty="0"/>
            </a:br>
            <a:endParaRPr dirty="0"/>
          </a:p>
          <a:p>
            <a:pPr marL="228600" lvl="0" indent="-228600" algn="l" rtl="0">
              <a:lnSpc>
                <a:spcPct val="90000"/>
              </a:lnSpc>
              <a:spcBef>
                <a:spcPts val="1000"/>
              </a:spcBef>
              <a:spcAft>
                <a:spcPts val="0"/>
              </a:spcAft>
              <a:buClr>
                <a:schemeClr val="dk1"/>
              </a:buClr>
              <a:buSzPts val="2000"/>
              <a:buNone/>
            </a:pPr>
            <a:r>
              <a:rPr lang="en-US" sz="2000" dirty="0"/>
              <a:t> </a:t>
            </a:r>
            <a:endParaRPr b="1"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Shape 324"/>
        <p:cNvGrpSpPr/>
        <p:nvPr/>
      </p:nvGrpSpPr>
      <p:grpSpPr>
        <a:xfrm>
          <a:off x="0" y="0"/>
          <a:ext cx="0" cy="0"/>
          <a:chOff x="0" y="0"/>
          <a:chExt cx="0" cy="0"/>
        </a:xfrm>
      </p:grpSpPr>
      <p:sp>
        <p:nvSpPr>
          <p:cNvPr id="326" name="Google Shape;326;p3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a:buNone/>
            </a:pPr>
            <a:r>
              <a:rPr lang="en-US" sz="2600" b="1" dirty="0">
                <a:latin typeface="Arial" panose="020B0604020202020204" pitchFamily="34" charset="0"/>
                <a:ea typeface="Arial Black"/>
                <a:cs typeface="Arial" panose="020B0604020202020204" pitchFamily="34" charset="0"/>
                <a:sym typeface="Arial Black"/>
              </a:rPr>
              <a:t>Q 35</a:t>
            </a:r>
            <a:r>
              <a:rPr lang="en-US" sz="2600" b="1" dirty="0">
                <a:latin typeface="Arial" panose="020B0604020202020204" pitchFamily="34" charset="0"/>
                <a:cs typeface="Arial" panose="020B0604020202020204" pitchFamily="34" charset="0"/>
              </a:rPr>
              <a:t>. A bag contains 4 blue balls and 3 red balls. A ball is drawn at random from the bag. </a:t>
            </a:r>
          </a:p>
          <a:p>
            <a:pPr marL="76200" indent="0">
              <a:buNone/>
            </a:pPr>
            <a:r>
              <a:rPr lang="en-US" sz="2600" b="1" dirty="0">
                <a:latin typeface="Arial" panose="020B0604020202020204" pitchFamily="34" charset="0"/>
                <a:cs typeface="Arial" panose="020B0604020202020204" pitchFamily="34" charset="0"/>
              </a:rPr>
              <a:t>What is the probability that the ball drawn is.</a:t>
            </a:r>
          </a:p>
          <a:p>
            <a:pPr marL="76200" indent="0">
              <a:buNone/>
            </a:pPr>
            <a:r>
              <a:rPr lang="en-US" sz="2600" b="1" dirty="0">
                <a:latin typeface="Arial" panose="020B0604020202020204" pitchFamily="34" charset="0"/>
                <a:cs typeface="Arial" panose="020B0604020202020204" pitchFamily="34" charset="0"/>
              </a:rPr>
              <a:t>(</a:t>
            </a:r>
            <a:r>
              <a:rPr lang="en-US" sz="2600" b="1" dirty="0" err="1">
                <a:latin typeface="Arial" panose="020B0604020202020204" pitchFamily="34" charset="0"/>
                <a:cs typeface="Arial" panose="020B0604020202020204" pitchFamily="34" charset="0"/>
              </a:rPr>
              <a:t>i</a:t>
            </a:r>
            <a:r>
              <a:rPr lang="en-US" sz="2600" b="1" dirty="0">
                <a:latin typeface="Arial" panose="020B0604020202020204" pitchFamily="34" charset="0"/>
                <a:cs typeface="Arial" panose="020B0604020202020204" pitchFamily="34" charset="0"/>
              </a:rPr>
              <a:t>) blue – </a:t>
            </a:r>
            <a:r>
              <a:rPr lang="en-US" sz="2600" b="1" dirty="0">
                <a:solidFill>
                  <a:srgbClr val="FF0000"/>
                </a:solidFill>
                <a:latin typeface="Arial" panose="020B0604020202020204" pitchFamily="34" charset="0"/>
                <a:cs typeface="Arial" panose="020B0604020202020204" pitchFamily="34" charset="0"/>
              </a:rPr>
              <a:t>4/7</a:t>
            </a:r>
          </a:p>
          <a:p>
            <a:pPr marL="76200" indent="0">
              <a:buNone/>
            </a:pPr>
            <a:r>
              <a:rPr lang="en-US" sz="2600" b="1" dirty="0">
                <a:latin typeface="Arial" panose="020B0604020202020204" pitchFamily="34" charset="0"/>
                <a:cs typeface="Arial" panose="020B0604020202020204" pitchFamily="34" charset="0"/>
              </a:rPr>
              <a:t>(ii) not blue ball- </a:t>
            </a:r>
            <a:r>
              <a:rPr lang="en-US" sz="2600" b="1" dirty="0">
                <a:solidFill>
                  <a:srgbClr val="FF0000"/>
                </a:solidFill>
                <a:latin typeface="Arial" panose="020B0604020202020204" pitchFamily="34" charset="0"/>
                <a:cs typeface="Arial" panose="020B0604020202020204" pitchFamily="34" charset="0"/>
              </a:rPr>
              <a:t>3/7</a:t>
            </a:r>
          </a:p>
          <a:p>
            <a:pPr marL="76200" indent="0">
              <a:buNone/>
            </a:pPr>
            <a:r>
              <a:rPr lang="en-US" sz="2600" b="1" dirty="0">
                <a:latin typeface="Arial" panose="020B0604020202020204" pitchFamily="34" charset="0"/>
                <a:cs typeface="Arial" panose="020B0604020202020204" pitchFamily="34" charset="0"/>
              </a:rPr>
              <a:t>(iii) red – </a:t>
            </a:r>
            <a:r>
              <a:rPr lang="en-US" sz="2600" b="1" dirty="0">
                <a:solidFill>
                  <a:srgbClr val="FF0000"/>
                </a:solidFill>
                <a:latin typeface="Arial" panose="020B0604020202020204" pitchFamily="34" charset="0"/>
                <a:cs typeface="Arial" panose="020B0604020202020204" pitchFamily="34" charset="0"/>
              </a:rPr>
              <a:t>3/7</a:t>
            </a:r>
          </a:p>
          <a:p>
            <a:pPr marL="76200" indent="0">
              <a:buNone/>
            </a:pPr>
            <a:r>
              <a:rPr lang="en-US" sz="2600" b="1" dirty="0">
                <a:latin typeface="Arial" panose="020B0604020202020204" pitchFamily="34" charset="0"/>
                <a:cs typeface="Arial" panose="020B0604020202020204" pitchFamily="34" charset="0"/>
              </a:rPr>
              <a:t>(iv) green – </a:t>
            </a:r>
            <a:r>
              <a:rPr lang="en-US" sz="2600" b="1" dirty="0">
                <a:solidFill>
                  <a:srgbClr val="FF0000"/>
                </a:solidFill>
                <a:latin typeface="Arial" panose="020B0604020202020204" pitchFamily="34" charset="0"/>
                <a:cs typeface="Arial" panose="020B0604020202020204" pitchFamily="34" charset="0"/>
              </a:rPr>
              <a:t>no green ball in the bag</a:t>
            </a:r>
          </a:p>
          <a:p>
            <a:pPr marL="76200" indent="0">
              <a:buNone/>
            </a:pPr>
            <a:r>
              <a:rPr lang="en-US" dirty="0"/>
              <a:t> </a:t>
            </a:r>
          </a:p>
          <a:p>
            <a:pPr marL="76200" indent="0">
              <a:buNone/>
            </a:pPr>
            <a:br>
              <a:rPr lang="en-US" dirty="0"/>
            </a:br>
            <a:endParaRPr lang="en-US" dirty="0"/>
          </a:p>
          <a:p>
            <a:pPr marL="76200" indent="0">
              <a:buNone/>
            </a:pPr>
            <a:r>
              <a:rPr lang="en-US" dirty="0"/>
              <a:t> </a:t>
            </a:r>
          </a:p>
          <a:p>
            <a:pPr marL="76200" indent="0">
              <a:buNone/>
            </a:pPr>
            <a:br>
              <a:rPr lang="en-US" dirty="0"/>
            </a:br>
            <a:endParaRPr dirty="0"/>
          </a:p>
          <a:p>
            <a:pPr marL="228600" lvl="0" indent="-228600" algn="l" rtl="0">
              <a:lnSpc>
                <a:spcPct val="90000"/>
              </a:lnSpc>
              <a:spcBef>
                <a:spcPts val="1000"/>
              </a:spcBef>
              <a:spcAft>
                <a:spcPts val="0"/>
              </a:spcAft>
              <a:buClr>
                <a:schemeClr val="dk1"/>
              </a:buClr>
              <a:buSzPts val="2000"/>
              <a:buNone/>
            </a:pPr>
            <a:r>
              <a:rPr lang="en-US" sz="2000" dirty="0"/>
              <a:t> </a:t>
            </a:r>
            <a:endParaRPr b="1" dirty="0"/>
          </a:p>
        </p:txBody>
      </p:sp>
    </p:spTree>
    <p:extLst>
      <p:ext uri="{BB962C8B-B14F-4D97-AF65-F5344CB8AC3E}">
        <p14:creationId xmlns:p14="http://schemas.microsoft.com/office/powerpoint/2010/main" val="25527351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Shape 100">
          <a:extLst>
            <a:ext uri="{FF2B5EF4-FFF2-40B4-BE49-F238E27FC236}">
              <a16:creationId xmlns:a16="http://schemas.microsoft.com/office/drawing/2014/main" id="{3CC702F7-B585-F336-1E7E-B6E081EB861D}"/>
            </a:ext>
          </a:extLst>
        </p:cNvPr>
        <p:cNvGrpSpPr/>
        <p:nvPr/>
      </p:nvGrpSpPr>
      <p:grpSpPr>
        <a:xfrm>
          <a:off x="0" y="0"/>
          <a:ext cx="0" cy="0"/>
          <a:chOff x="0" y="0"/>
          <a:chExt cx="0" cy="0"/>
        </a:xfrm>
      </p:grpSpPr>
      <p:sp>
        <p:nvSpPr>
          <p:cNvPr id="102" name="Google Shape;102;p1">
            <a:extLst>
              <a:ext uri="{FF2B5EF4-FFF2-40B4-BE49-F238E27FC236}">
                <a16:creationId xmlns:a16="http://schemas.microsoft.com/office/drawing/2014/main" id="{87ED4EAE-1A36-FFBB-F14B-C14D9B169556}"/>
              </a:ext>
            </a:extLst>
          </p:cNvPr>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p>
          <a:p>
            <a:pPr marL="228600" lvl="0" indent="-228600" algn="ctr" rtl="0">
              <a:lnSpc>
                <a:spcPct val="90000"/>
              </a:lnSpc>
              <a:spcBef>
                <a:spcPts val="0"/>
              </a:spcBef>
              <a:spcAft>
                <a:spcPts val="0"/>
              </a:spcAft>
              <a:buClr>
                <a:srgbClr val="0C0C0C"/>
              </a:buClr>
              <a:buSzPts val="2400"/>
              <a:buNone/>
            </a:pPr>
            <a:endParaRPr lang="en-US" b="1" dirty="0">
              <a:solidFill>
                <a:srgbClr val="0C0C0C"/>
              </a:solidFill>
              <a:latin typeface="Arial Black"/>
              <a:sym typeface="Arial Black"/>
            </a:endParaRPr>
          </a:p>
          <a:p>
            <a:pPr marL="228600" lvl="0" indent="-228600" algn="ctr" rtl="0">
              <a:lnSpc>
                <a:spcPct val="90000"/>
              </a:lnSpc>
              <a:spcBef>
                <a:spcPts val="0"/>
              </a:spcBef>
              <a:spcAft>
                <a:spcPts val="0"/>
              </a:spcAft>
              <a:buClr>
                <a:srgbClr val="0C0C0C"/>
              </a:buClr>
              <a:buSzPts val="2400"/>
              <a:buNone/>
            </a:pPr>
            <a:endParaRPr lang="en-US" b="1" dirty="0">
              <a:solidFill>
                <a:srgbClr val="0C0C0C"/>
              </a:solidFill>
              <a:latin typeface="Arial Black"/>
              <a:sym typeface="Arial Black"/>
            </a:endParaRPr>
          </a:p>
          <a:p>
            <a:pPr marL="228600" lvl="0" indent="-228600" algn="ctr" rtl="0">
              <a:lnSpc>
                <a:spcPct val="90000"/>
              </a:lnSpc>
              <a:spcBef>
                <a:spcPts val="0"/>
              </a:spcBef>
              <a:spcAft>
                <a:spcPts val="0"/>
              </a:spcAft>
              <a:buClr>
                <a:srgbClr val="0C0C0C"/>
              </a:buClr>
              <a:buSzPts val="2400"/>
              <a:buNone/>
            </a:pPr>
            <a:endParaRPr lang="en-US" b="1" dirty="0">
              <a:solidFill>
                <a:srgbClr val="0C0C0C"/>
              </a:solidFill>
              <a:latin typeface="Arial Black"/>
              <a:sym typeface="Arial Black"/>
            </a:endParaRPr>
          </a:p>
          <a:p>
            <a:pPr marL="228600" lvl="0" indent="-228600" algn="ctr" rtl="0">
              <a:lnSpc>
                <a:spcPct val="90000"/>
              </a:lnSpc>
              <a:spcBef>
                <a:spcPts val="0"/>
              </a:spcBef>
              <a:spcAft>
                <a:spcPts val="0"/>
              </a:spcAft>
              <a:buClr>
                <a:srgbClr val="0C0C0C"/>
              </a:buClr>
              <a:buSzPts val="2400"/>
              <a:buNone/>
            </a:pPr>
            <a:endParaRPr lang="en-US" b="1" dirty="0">
              <a:solidFill>
                <a:srgbClr val="0C0C0C"/>
              </a:solidFill>
              <a:latin typeface="Arial Black"/>
              <a:sym typeface="Arial Black"/>
            </a:endParaRPr>
          </a:p>
          <a:p>
            <a:pPr marL="228600" lvl="0" indent="-228600" algn="ctr" rtl="0">
              <a:lnSpc>
                <a:spcPct val="90000"/>
              </a:lnSpc>
              <a:spcBef>
                <a:spcPts val="0"/>
              </a:spcBef>
              <a:spcAft>
                <a:spcPts val="0"/>
              </a:spcAft>
              <a:buClr>
                <a:srgbClr val="0C0C0C"/>
              </a:buClr>
              <a:buSzPts val="2400"/>
              <a:buNone/>
            </a:pPr>
            <a:r>
              <a:rPr lang="en-US" sz="5400" b="1" dirty="0">
                <a:solidFill>
                  <a:srgbClr val="FF0000"/>
                </a:solidFill>
                <a:latin typeface="Arial Black" panose="020B0A04020102020204" pitchFamily="34" charset="0"/>
                <a:sym typeface="Arial Black"/>
              </a:rPr>
              <a:t>THANK YOU</a:t>
            </a:r>
          </a:p>
        </p:txBody>
      </p:sp>
      <p:sp>
        <p:nvSpPr>
          <p:cNvPr id="103" name="Google Shape;103;p1">
            <a:extLst>
              <a:ext uri="{FF2B5EF4-FFF2-40B4-BE49-F238E27FC236}">
                <a16:creationId xmlns:a16="http://schemas.microsoft.com/office/drawing/2014/main" id="{E3B16C3B-8674-7B38-6950-CCE14CD85295}"/>
              </a:ext>
            </a:extLst>
          </p:cNvPr>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50009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4" name="Google Shape;134;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76200" indent="0" fontAlgn="base">
              <a:buNone/>
            </a:pPr>
            <a:r>
              <a:rPr lang="en-US" b="1" dirty="0">
                <a:latin typeface="Arial Black"/>
                <a:ea typeface="Arial Black"/>
                <a:cs typeface="Arial Black"/>
                <a:sym typeface="Arial Black"/>
              </a:rPr>
              <a:t>Q 2</a:t>
            </a:r>
            <a:r>
              <a:rPr lang="en-US" b="1" dirty="0"/>
              <a:t>.	Two coins are tossed simultaneously. Find the probability of getting -</a:t>
            </a:r>
            <a:endParaRPr lang="en-US" dirty="0"/>
          </a:p>
          <a:p>
            <a:pPr marL="76200" indent="0">
              <a:buNone/>
            </a:pPr>
            <a:r>
              <a:rPr lang="en-US" b="1" dirty="0"/>
              <a:t>(</a:t>
            </a:r>
            <a:r>
              <a:rPr lang="en-US" b="1" dirty="0" err="1"/>
              <a:t>i</a:t>
            </a:r>
            <a:r>
              <a:rPr lang="en-US" b="1" dirty="0"/>
              <a:t>) two tails – </a:t>
            </a:r>
            <a:r>
              <a:rPr lang="en-US" b="1" dirty="0">
                <a:solidFill>
                  <a:srgbClr val="FF0000"/>
                </a:solidFill>
              </a:rPr>
              <a:t>1/4</a:t>
            </a:r>
            <a:endParaRPr lang="en-US" dirty="0">
              <a:solidFill>
                <a:srgbClr val="FF0000"/>
              </a:solidFill>
            </a:endParaRPr>
          </a:p>
          <a:p>
            <a:pPr marL="76200" indent="0">
              <a:buNone/>
            </a:pPr>
            <a:r>
              <a:rPr lang="en-US" b="1" dirty="0"/>
              <a:t>(ii) at least one tail- </a:t>
            </a:r>
            <a:r>
              <a:rPr lang="en-US" b="1" dirty="0">
                <a:solidFill>
                  <a:srgbClr val="FF0000"/>
                </a:solidFill>
              </a:rPr>
              <a:t>3/4</a:t>
            </a:r>
            <a:endParaRPr lang="en-US" dirty="0">
              <a:solidFill>
                <a:srgbClr val="FF0000"/>
              </a:solidFill>
            </a:endParaRPr>
          </a:p>
          <a:p>
            <a:pPr marL="76200" indent="0">
              <a:buNone/>
            </a:pPr>
            <a:r>
              <a:rPr lang="en-US" b="1" dirty="0"/>
              <a:t>(iii) no tail- </a:t>
            </a:r>
            <a:r>
              <a:rPr lang="en-US" b="1" dirty="0">
                <a:solidFill>
                  <a:srgbClr val="FF0000"/>
                </a:solidFill>
              </a:rPr>
              <a:t>1/4</a:t>
            </a:r>
            <a:endParaRPr lang="en-US" dirty="0">
              <a:solidFill>
                <a:srgbClr val="FF0000"/>
              </a:solidFill>
            </a:endParaRPr>
          </a:p>
          <a:p>
            <a:pPr marL="76200" indent="0">
              <a:buNone/>
            </a:pPr>
            <a:br>
              <a:rPr lang="en-US" dirty="0"/>
            </a:b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5187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40" name="Google Shape;140;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a:t>
            </a:r>
            <a:r>
              <a:rPr lang="en-US" b="1" dirty="0"/>
              <a:t>. If a coin is tossed two times, what is the probability of getting ‘head’ at least once ? 	</a:t>
            </a:r>
            <a:endParaRPr dirty="0"/>
          </a:p>
          <a:p>
            <a:pPr marL="0" lvl="0" indent="0">
              <a:buNone/>
            </a:pPr>
            <a:r>
              <a:rPr lang="en-IN" b="1" dirty="0"/>
              <a:t>A.  1/2</a:t>
            </a:r>
          </a:p>
          <a:p>
            <a:pPr marL="0" lvl="0" indent="0">
              <a:buNone/>
            </a:pPr>
            <a:r>
              <a:rPr lang="en-IN" b="1" dirty="0"/>
              <a:t>B.  1/4</a:t>
            </a:r>
          </a:p>
          <a:p>
            <a:pPr marL="0" lvl="0" indent="0">
              <a:buNone/>
            </a:pPr>
            <a:r>
              <a:rPr lang="en-IN" b="1" dirty="0"/>
              <a:t>C.  1</a:t>
            </a:r>
          </a:p>
          <a:p>
            <a:pPr marL="0" lvl="0" indent="0">
              <a:buNone/>
            </a:pPr>
            <a:r>
              <a:rPr lang="en-IN" b="1" dirty="0">
                <a:solidFill>
                  <a:schemeClr val="tx1"/>
                </a:solidFill>
              </a:rPr>
              <a:t>D. 3/4</a:t>
            </a:r>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TotalTime>
  <Words>4279</Words>
  <Application>Microsoft Office PowerPoint</Application>
  <PresentationFormat>Widescreen</PresentationFormat>
  <Paragraphs>573</Paragraphs>
  <Slides>75</Slides>
  <Notes>73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Calibri</vt:lpstr>
      <vt:lpstr>Arial Black</vt:lpstr>
      <vt:lpstr>Arial</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DELL</cp:lastModifiedBy>
  <cp:revision>57</cp:revision>
  <dcterms:created xsi:type="dcterms:W3CDTF">2020-02-23T06:37:57Z</dcterms:created>
  <dcterms:modified xsi:type="dcterms:W3CDTF">2024-02-22T19:10:01Z</dcterms:modified>
</cp:coreProperties>
</file>