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9" r:id="rId2"/>
    <p:sldId id="321" r:id="rId3"/>
    <p:sldId id="310" r:id="rId4"/>
    <p:sldId id="317" r:id="rId5"/>
    <p:sldId id="311" r:id="rId6"/>
    <p:sldId id="312" r:id="rId7"/>
    <p:sldId id="318" r:id="rId8"/>
    <p:sldId id="313" r:id="rId9"/>
    <p:sldId id="314" r:id="rId10"/>
    <p:sldId id="319" r:id="rId11"/>
    <p:sldId id="315" r:id="rId12"/>
    <p:sldId id="316" r:id="rId13"/>
    <p:sldId id="320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</a:t>
            </a:r>
            <a:r>
              <a:rPr 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PUZZLE TEST(EXERCISE: C)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F867C1-6F0F-82BF-1282-D32B8B15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B1F6-FCAF-68F9-7B6F-066FE5AE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2300" b="1" dirty="0"/>
              <a:t>Q 11. Who is the Architect?</a:t>
            </a:r>
          </a:p>
          <a:p>
            <a:pPr marL="457200" indent="-457200">
              <a:buAutoNum type="alphaLcParenR"/>
            </a:pPr>
            <a:r>
              <a:rPr lang="en-US" sz="2300" b="1" dirty="0">
                <a:solidFill>
                  <a:srgbClr val="FF0000"/>
                </a:solidFill>
              </a:rPr>
              <a:t>A</a:t>
            </a:r>
            <a:r>
              <a:rPr lang="en-US" sz="2300" b="1" dirty="0"/>
              <a:t>			b) B			c) X			d) Z</a:t>
            </a:r>
          </a:p>
          <a:p>
            <a:pPr marL="457200" indent="-457200">
              <a:buAutoNum type="alphaLcParenR"/>
            </a:pPr>
            <a:endParaRPr lang="en-US" sz="2300" b="1" dirty="0"/>
          </a:p>
          <a:p>
            <a:pPr>
              <a:buNone/>
            </a:pPr>
            <a:r>
              <a:rPr lang="en-US" sz="2300" b="1" dirty="0"/>
              <a:t>Q 12. Which of the following is a married couple?</a:t>
            </a:r>
          </a:p>
          <a:p>
            <a:pPr>
              <a:buNone/>
            </a:pPr>
            <a:r>
              <a:rPr lang="en-US" sz="2300" b="1" dirty="0"/>
              <a:t>a)  X and B		</a:t>
            </a:r>
            <a:r>
              <a:rPr lang="en-US" sz="2300" b="1" dirty="0" err="1">
                <a:solidFill>
                  <a:srgbClr val="FF0000"/>
                </a:solidFill>
              </a:rPr>
              <a:t>b</a:t>
            </a:r>
            <a:r>
              <a:rPr lang="en-US" sz="2300" b="1" dirty="0">
                <a:solidFill>
                  <a:srgbClr val="FF0000"/>
                </a:solidFill>
              </a:rPr>
              <a:t>) X and C</a:t>
            </a:r>
            <a:r>
              <a:rPr lang="en-US" sz="2300" b="1" dirty="0"/>
              <a:t>		</a:t>
            </a:r>
            <a:r>
              <a:rPr lang="en-US" sz="2300" b="1" dirty="0" err="1"/>
              <a:t>c</a:t>
            </a:r>
            <a:r>
              <a:rPr lang="en-US" sz="2300" b="1" dirty="0"/>
              <a:t>) Y and A		d) Z and A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13. Which of the following combinations of person and profession is correct?</a:t>
            </a:r>
          </a:p>
          <a:p>
            <a:pPr>
              <a:buNone/>
            </a:pPr>
            <a:r>
              <a:rPr lang="en-US" sz="2300" b="1" dirty="0"/>
              <a:t>a) B – Doctor		b) Y – Professor	c)Z – Lawyer		</a:t>
            </a:r>
            <a:r>
              <a:rPr lang="en-US" sz="2300" b="1" dirty="0">
                <a:solidFill>
                  <a:srgbClr val="FF0000"/>
                </a:solidFill>
              </a:rPr>
              <a:t>d) C - Chartered Accountant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14. Which of the given Statements is superfluous and can be dispensed with?</a:t>
            </a:r>
          </a:p>
          <a:p>
            <a:pPr>
              <a:buNone/>
            </a:pPr>
            <a:r>
              <a:rPr lang="en-US" sz="2300" b="1" dirty="0"/>
              <a:t>a).I			</a:t>
            </a:r>
            <a:r>
              <a:rPr lang="en-US" sz="2300" b="1" dirty="0">
                <a:solidFill>
                  <a:srgbClr val="FF0000"/>
                </a:solidFill>
              </a:rPr>
              <a:t>b) II	</a:t>
            </a:r>
            <a:r>
              <a:rPr lang="en-US" sz="2300" b="1" dirty="0"/>
              <a:t>		c)VI			d) VII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15. Who are the two unmarried persons?</a:t>
            </a:r>
          </a:p>
          <a:p>
            <a:pPr>
              <a:buNone/>
            </a:pPr>
            <a:r>
              <a:rPr lang="en-US" sz="2300" b="1" dirty="0">
                <a:solidFill>
                  <a:srgbClr val="FF0000"/>
                </a:solidFill>
              </a:rPr>
              <a:t>A) Y and A</a:t>
            </a:r>
            <a:r>
              <a:rPr lang="en-US" sz="2300" b="1" dirty="0"/>
              <a:t>		b)Y and B		c) Z and A		d)Z and B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41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1800" b="1" dirty="0"/>
              <a:t>Questions (16 to 20): Study the following information carefully and answer the Questions given below it: - 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P, Q, R, S, T and U are six members in a family in which these are two married couples. </a:t>
            </a:r>
          </a:p>
          <a:p>
            <a:pPr>
              <a:buNone/>
            </a:pPr>
            <a:r>
              <a:rPr lang="en-US" sz="1800" b="1" dirty="0"/>
              <a:t>ii. T a teacher is married to the doctor who is mother of R and U </a:t>
            </a:r>
          </a:p>
          <a:p>
            <a:pPr>
              <a:buNone/>
            </a:pPr>
            <a:r>
              <a:rPr lang="en-US" sz="1800" b="1" dirty="0"/>
              <a:t>iii. Q, the lawyer is married to P </a:t>
            </a:r>
          </a:p>
          <a:p>
            <a:pPr>
              <a:buNone/>
            </a:pPr>
            <a:r>
              <a:rPr lang="en-US" sz="1800" b="1" dirty="0"/>
              <a:t>iv. P has one son and two grandsons </a:t>
            </a:r>
          </a:p>
          <a:p>
            <a:pPr>
              <a:buNone/>
            </a:pPr>
            <a:r>
              <a:rPr lang="en-US" sz="1800" b="1" dirty="0"/>
              <a:t>v.	Of the two married ladies one is a housewife. </a:t>
            </a:r>
          </a:p>
          <a:p>
            <a:pPr>
              <a:buNone/>
            </a:pPr>
            <a:r>
              <a:rPr lang="en-US" sz="1800" b="1" dirty="0"/>
              <a:t>vi. There is also one student and one male engineer in the family. 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b="1" dirty="0"/>
              <a:t>Q 16. How is P related to R? </a:t>
            </a:r>
          </a:p>
          <a:p>
            <a:pPr marL="457200" indent="-457200">
              <a:buNone/>
            </a:pPr>
            <a:r>
              <a:rPr lang="en-US" b="1" dirty="0"/>
              <a:t>Grandfather		(b) Mother 		(c) Sister 			(d) Grand-mother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17. Who among the following is the house wife? </a:t>
            </a:r>
          </a:p>
          <a:p>
            <a:pPr>
              <a:buNone/>
            </a:pPr>
            <a:r>
              <a:rPr lang="en-US" b="1" dirty="0"/>
              <a:t>(a) P			 (b) Q 			(c) S				(d) T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18. How is R related to U? </a:t>
            </a:r>
          </a:p>
          <a:p>
            <a:pPr>
              <a:buNone/>
            </a:pPr>
            <a:r>
              <a:rPr lang="en-US" b="1" dirty="0"/>
              <a:t>(a) Brother 		(b) Sister 		(c) Brother and Sister 		(d) Data inadequate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19. Which of the following represents the group of females in the family? </a:t>
            </a:r>
          </a:p>
          <a:p>
            <a:pPr>
              <a:buNone/>
            </a:pPr>
            <a:r>
              <a:rPr lang="en-US" b="1" dirty="0"/>
              <a:t>(a) PSR 		(b) PSU 		(c) QTR 			(d) Data inadequate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 Which of the following is true about the granddaughter in the family? </a:t>
            </a:r>
          </a:p>
          <a:p>
            <a:pPr>
              <a:buNone/>
            </a:pPr>
            <a:r>
              <a:rPr lang="en-US" b="1" dirty="0"/>
              <a:t>(a) She is lawyer 	(b) She is a student 	    (c) She is an engineer	(d) Data inadequate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7E2905-B80A-40A1-C170-1785A9937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592E-339C-D006-8FD7-CDA2F193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b="1" dirty="0"/>
              <a:t>Q 16. How is P related to R? </a:t>
            </a:r>
          </a:p>
          <a:p>
            <a:pPr marL="457200" indent="-457200">
              <a:buNone/>
            </a:pPr>
            <a:r>
              <a:rPr lang="en-US" b="1" dirty="0"/>
              <a:t>Grandfather		(b) Mother 		(c) Sister 			</a:t>
            </a:r>
            <a:r>
              <a:rPr lang="en-US" b="1" dirty="0">
                <a:solidFill>
                  <a:srgbClr val="FF0000"/>
                </a:solidFill>
              </a:rPr>
              <a:t>(d) Grand-mother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17. Who among the following is the house wife?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(a) P</a:t>
            </a:r>
            <a:r>
              <a:rPr lang="en-US" b="1" dirty="0"/>
              <a:t>			 (b) Q 			(c) S				(d) T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18. How is R related to U? </a:t>
            </a:r>
          </a:p>
          <a:p>
            <a:pPr>
              <a:buNone/>
            </a:pPr>
            <a:r>
              <a:rPr lang="en-US" b="1" dirty="0"/>
              <a:t>(a) Brother 		(b) Sister 		(c) Brother and Sister 		</a:t>
            </a:r>
            <a:r>
              <a:rPr lang="en-US" b="1" dirty="0">
                <a:solidFill>
                  <a:srgbClr val="FF0000"/>
                </a:solidFill>
              </a:rPr>
              <a:t>(d) Data inadequate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19. Which of the following represents the group of females in the family? </a:t>
            </a:r>
          </a:p>
          <a:p>
            <a:pPr>
              <a:buNone/>
            </a:pPr>
            <a:r>
              <a:rPr lang="en-US" b="1" dirty="0"/>
              <a:t>(a) PSR 		(b) PSU 		(c) QTR 			</a:t>
            </a:r>
            <a:r>
              <a:rPr lang="en-US" b="1" dirty="0">
                <a:solidFill>
                  <a:srgbClr val="FF0000"/>
                </a:solidFill>
              </a:rPr>
              <a:t>(d) Data inadequate 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 Which of the following is true about the granddaughter in the family? </a:t>
            </a:r>
          </a:p>
          <a:p>
            <a:pPr>
              <a:buNone/>
            </a:pPr>
            <a:r>
              <a:rPr lang="en-US" b="1" dirty="0"/>
              <a:t>(a) She is lawyer 	</a:t>
            </a:r>
            <a:r>
              <a:rPr lang="en-US" b="1" dirty="0">
                <a:solidFill>
                  <a:srgbClr val="FF0000"/>
                </a:solidFill>
              </a:rPr>
              <a:t>(b) She is a student </a:t>
            </a:r>
            <a:r>
              <a:rPr lang="en-US" b="1" dirty="0"/>
              <a:t>	    (c) She is an engineer	(d) Data inadequate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AEBB5B-7DAF-FBDF-017E-6628A48D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B478-C48C-8AC3-9D58-9B20772C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                  THANK YOU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154986-BCB8-C1AA-3E2D-A529BC15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392D-84D1-C3C2-2FB1-4B869710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1800" b="1" dirty="0"/>
              <a:t>Questions (1 to 5): Read the following information carefully and answer the Questions given below it:</a:t>
            </a:r>
          </a:p>
          <a:p>
            <a:pPr>
              <a:buNone/>
            </a:pPr>
            <a:r>
              <a:rPr lang="en-US" sz="1500" b="1" dirty="0" err="1"/>
              <a:t>i</a:t>
            </a:r>
            <a:r>
              <a:rPr lang="en-US" sz="1500" b="1" dirty="0"/>
              <a:t>.	There is a family of six members A, B, C, D, E and F.</a:t>
            </a:r>
          </a:p>
          <a:p>
            <a:pPr>
              <a:buNone/>
            </a:pPr>
            <a:r>
              <a:rPr lang="en-US" sz="1500" b="1" dirty="0"/>
              <a:t>ii.	There are two married couples in the family and the family members represent three generations.</a:t>
            </a:r>
          </a:p>
          <a:p>
            <a:pPr>
              <a:buNone/>
            </a:pPr>
            <a:r>
              <a:rPr lang="en-US" sz="1500" b="1" dirty="0"/>
              <a:t>iii. Each member has a distinct choice of a </a:t>
            </a:r>
            <a:r>
              <a:rPr lang="en-US" sz="1500" b="1" dirty="0" err="1"/>
              <a:t>colour</a:t>
            </a:r>
            <a:r>
              <a:rPr lang="en-US" sz="1500" b="1" dirty="0"/>
              <a:t> amongst green, yellow, black, red, white and pink.</a:t>
            </a:r>
          </a:p>
          <a:p>
            <a:pPr>
              <a:buNone/>
            </a:pPr>
            <a:r>
              <a:rPr lang="en-US" sz="1500" b="1" dirty="0"/>
              <a:t>iv. No lady member likes either green or white.</a:t>
            </a:r>
          </a:p>
          <a:p>
            <a:pPr>
              <a:buNone/>
            </a:pPr>
            <a:r>
              <a:rPr lang="en-US" sz="1500" b="1" dirty="0"/>
              <a:t>v.	C, who likes black </a:t>
            </a:r>
            <a:r>
              <a:rPr lang="en-US" sz="1500" b="1" dirty="0" err="1"/>
              <a:t>colour</a:t>
            </a:r>
            <a:r>
              <a:rPr lang="en-US" sz="1500" b="1" dirty="0"/>
              <a:t> is the daughter-in-law of E.</a:t>
            </a:r>
          </a:p>
          <a:p>
            <a:pPr>
              <a:buNone/>
            </a:pPr>
            <a:r>
              <a:rPr lang="en-US" sz="1500" b="1" dirty="0"/>
              <a:t>vi. B is brother of F and son of D and likes pink.</a:t>
            </a:r>
          </a:p>
          <a:p>
            <a:pPr>
              <a:buNone/>
            </a:pPr>
            <a:r>
              <a:rPr lang="en-US" sz="1500" b="1" dirty="0"/>
              <a:t>vii. A is grandmother of F and F does not like red.</a:t>
            </a:r>
          </a:p>
          <a:p>
            <a:pPr>
              <a:buNone/>
            </a:pPr>
            <a:r>
              <a:rPr lang="en-US" sz="1500" b="1" dirty="0"/>
              <a:t>viii. The husband has a choice of green </a:t>
            </a:r>
            <a:r>
              <a:rPr lang="en-US" sz="1500" b="1" dirty="0" err="1"/>
              <a:t>colour</a:t>
            </a:r>
            <a:r>
              <a:rPr lang="en-US" sz="1500" b="1" dirty="0"/>
              <a:t>, his wife likes yellow.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dirty="0"/>
              <a:t>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3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C)</a:t>
            </a:r>
          </a:p>
          <a:p>
            <a:pPr>
              <a:buNone/>
            </a:pPr>
            <a:r>
              <a:rPr lang="en-US" sz="7200" b="1" dirty="0"/>
              <a:t>Q 1. Which of the following is the </a:t>
            </a:r>
            <a:r>
              <a:rPr lang="en-US" sz="7200" b="1" dirty="0" err="1"/>
              <a:t>colour</a:t>
            </a:r>
            <a:r>
              <a:rPr lang="en-US" sz="7200" b="1" dirty="0"/>
              <a:t> preference of A?</a:t>
            </a:r>
          </a:p>
          <a:p>
            <a:pPr marL="457200" indent="-457200">
              <a:buNone/>
            </a:pPr>
            <a:r>
              <a:rPr lang="en-US" sz="7200" b="1" dirty="0"/>
              <a:t>A. Red			B. Yellow		C. Either Red or Yellow	D. Cannot be determined	</a:t>
            </a:r>
          </a:p>
          <a:p>
            <a:pPr marL="457200" indent="-457200"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Q2. How many male members are there in the family?</a:t>
            </a:r>
          </a:p>
          <a:p>
            <a:pPr>
              <a:buNone/>
            </a:pPr>
            <a:r>
              <a:rPr lang="en-US" sz="7200" b="1" dirty="0"/>
              <a:t>A. Two			B. Three		C. Four			D. Cannot be determined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 3. Which of the following is true about F?</a:t>
            </a:r>
          </a:p>
          <a:p>
            <a:pPr>
              <a:buNone/>
            </a:pPr>
            <a:r>
              <a:rPr lang="en-US" sz="7200" b="1" dirty="0"/>
              <a:t>A. Brother of B		</a:t>
            </a:r>
            <a:r>
              <a:rPr lang="en-US" sz="7200" b="1" dirty="0" err="1"/>
              <a:t>B</a:t>
            </a:r>
            <a:r>
              <a:rPr lang="en-US" sz="7200" b="1" dirty="0"/>
              <a:t>. Sister of B		C. Daughter of C		D. Either sister or brother of B 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 4. Which of the following is the </a:t>
            </a:r>
            <a:r>
              <a:rPr lang="en-US" sz="7200" b="1" dirty="0" err="1"/>
              <a:t>colour</a:t>
            </a:r>
            <a:r>
              <a:rPr lang="en-US" sz="7200" b="1" dirty="0"/>
              <a:t> combination of one of the couples?</a:t>
            </a:r>
          </a:p>
          <a:p>
            <a:pPr>
              <a:buNone/>
            </a:pPr>
            <a:r>
              <a:rPr lang="en-US" sz="7200" b="1" dirty="0"/>
              <a:t>A. Red – Yellow		B. Yellow – Red		C. Green - Black 	D. Yellow – Green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Q5. Which of the following is one of the married couples?</a:t>
            </a:r>
          </a:p>
          <a:p>
            <a:pPr>
              <a:buNone/>
            </a:pPr>
            <a:r>
              <a:rPr lang="en-US" sz="7200" b="1" dirty="0"/>
              <a:t>A. AC			B. CD			C. DA			D. Cannot be determined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r>
              <a:rPr lang="en-US" dirty="0"/>
              <a:t> 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dirty="0"/>
              <a:t>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8AC994-6368-59DE-51E6-27D37F75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B89-2724-DCFC-26BA-ED32D7AD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C)</a:t>
            </a:r>
          </a:p>
          <a:p>
            <a:pPr>
              <a:buNone/>
            </a:pPr>
            <a:r>
              <a:rPr lang="en-US" sz="7200" b="1" dirty="0"/>
              <a:t>Q 1. Which of the following is the </a:t>
            </a:r>
            <a:r>
              <a:rPr lang="en-US" sz="7200" b="1" dirty="0" err="1"/>
              <a:t>colour</a:t>
            </a:r>
            <a:r>
              <a:rPr lang="en-US" sz="7200" b="1" dirty="0"/>
              <a:t> preference of A?</a:t>
            </a:r>
          </a:p>
          <a:p>
            <a:pPr marL="457200" indent="-457200">
              <a:buNone/>
            </a:pPr>
            <a:r>
              <a:rPr lang="en-US" sz="7200" b="1" dirty="0"/>
              <a:t>A. Red			</a:t>
            </a:r>
            <a:r>
              <a:rPr lang="en-US" sz="7200" b="1" dirty="0">
                <a:solidFill>
                  <a:srgbClr val="FF0000"/>
                </a:solidFill>
              </a:rPr>
              <a:t>B. Yellow</a:t>
            </a:r>
            <a:r>
              <a:rPr lang="en-US" sz="7200" b="1" dirty="0"/>
              <a:t>		C. Either Red or Yellow	D. Cannot be determined	</a:t>
            </a:r>
          </a:p>
          <a:p>
            <a:pPr marL="457200" indent="-457200"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Q2. How many male members are there in the family?</a:t>
            </a:r>
          </a:p>
          <a:p>
            <a:pPr>
              <a:buNone/>
            </a:pPr>
            <a:r>
              <a:rPr lang="en-US" sz="7200" b="1" dirty="0"/>
              <a:t>A. Two			B. Three		C. Four			</a:t>
            </a:r>
            <a:r>
              <a:rPr lang="en-US" sz="7200" b="1" dirty="0">
                <a:solidFill>
                  <a:srgbClr val="FF0000"/>
                </a:solidFill>
              </a:rPr>
              <a:t>D. Cannot be determined</a:t>
            </a:r>
            <a:r>
              <a:rPr lang="en-US" sz="7200" b="1" dirty="0"/>
              <a:t>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 3. Which of the following is true about F?</a:t>
            </a:r>
          </a:p>
          <a:p>
            <a:pPr>
              <a:buNone/>
            </a:pPr>
            <a:r>
              <a:rPr lang="en-US" sz="7200" b="1" dirty="0"/>
              <a:t>A. Brother of B		</a:t>
            </a:r>
            <a:r>
              <a:rPr lang="en-US" sz="7200" b="1" dirty="0" err="1"/>
              <a:t>B</a:t>
            </a:r>
            <a:r>
              <a:rPr lang="en-US" sz="7200" b="1" dirty="0"/>
              <a:t>. Sister of B		C. Daughter of C		</a:t>
            </a:r>
            <a:r>
              <a:rPr lang="en-US" sz="7200" b="1" dirty="0">
                <a:solidFill>
                  <a:srgbClr val="FF0000"/>
                </a:solidFill>
              </a:rPr>
              <a:t>D. Either sister or brother of B 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 4. Which of the following is the </a:t>
            </a:r>
            <a:r>
              <a:rPr lang="en-US" sz="7200" b="1" dirty="0" err="1"/>
              <a:t>colour</a:t>
            </a:r>
            <a:r>
              <a:rPr lang="en-US" sz="7200" b="1" dirty="0"/>
              <a:t> combination of one of the couples?</a:t>
            </a:r>
          </a:p>
          <a:p>
            <a:pPr>
              <a:buNone/>
            </a:pPr>
            <a:r>
              <a:rPr lang="en-US" sz="7200" b="1" dirty="0"/>
              <a:t>A. Red – Yellow		B. Yellow – Red		C. Green - Black 	</a:t>
            </a:r>
            <a:r>
              <a:rPr lang="en-US" sz="7200" b="1" dirty="0">
                <a:solidFill>
                  <a:srgbClr val="FF0000"/>
                </a:solidFill>
              </a:rPr>
              <a:t>D. Yellow – Green</a:t>
            </a:r>
            <a:r>
              <a:rPr lang="en-US" sz="7200" b="1" dirty="0"/>
              <a:t>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pPr>
              <a:buNone/>
            </a:pPr>
            <a:r>
              <a:rPr lang="en-US" sz="7200" b="1" dirty="0"/>
              <a:t>Q5. Which of the following is one of the married couples?</a:t>
            </a:r>
          </a:p>
          <a:p>
            <a:pPr>
              <a:buNone/>
            </a:pPr>
            <a:r>
              <a:rPr lang="en-US" sz="7200" b="1" dirty="0"/>
              <a:t>A. AC			</a:t>
            </a:r>
            <a:r>
              <a:rPr lang="en-US" sz="7200" b="1" dirty="0">
                <a:solidFill>
                  <a:srgbClr val="FF0000"/>
                </a:solidFill>
              </a:rPr>
              <a:t>B. CD</a:t>
            </a:r>
            <a:r>
              <a:rPr lang="en-US" sz="7200" b="1" dirty="0"/>
              <a:t>			C. DA			D. Cannot be determined	</a:t>
            </a:r>
          </a:p>
          <a:p>
            <a:pPr>
              <a:buNone/>
            </a:pPr>
            <a:r>
              <a:rPr lang="en-US" sz="7200" b="1" dirty="0"/>
              <a:t>E. None of these</a:t>
            </a:r>
          </a:p>
          <a:p>
            <a:r>
              <a:rPr lang="en-US" dirty="0"/>
              <a:t> 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dirty="0"/>
              <a:t>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36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1800" b="1" dirty="0"/>
              <a:t>Questions (6 – 10):  Study the information given below to answer these Questions.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There is a family of 5 persons A, B, C, D and E</a:t>
            </a:r>
          </a:p>
          <a:p>
            <a:pPr>
              <a:buNone/>
            </a:pPr>
            <a:r>
              <a:rPr lang="en-US" sz="1800" b="1" dirty="0"/>
              <a:t>ii.	They are working as a doctor, a teacher, a trader, a lawyer and a farmer</a:t>
            </a:r>
          </a:p>
          <a:p>
            <a:pPr>
              <a:buNone/>
            </a:pPr>
            <a:r>
              <a:rPr lang="en-US" sz="1800" b="1" dirty="0"/>
              <a:t>iii. B, an unmarried teacher, is the daughter of A</a:t>
            </a:r>
          </a:p>
          <a:p>
            <a:pPr>
              <a:buNone/>
            </a:pPr>
            <a:r>
              <a:rPr lang="en-US" sz="1800" b="1" dirty="0"/>
              <a:t>iv. E, a lawyer, is the brother of C</a:t>
            </a:r>
          </a:p>
          <a:p>
            <a:pPr>
              <a:buNone/>
            </a:pPr>
            <a:r>
              <a:rPr lang="en-US" sz="1800" b="1" dirty="0"/>
              <a:t>v.	C is the husband of the only married couple in the family</a:t>
            </a:r>
          </a:p>
          <a:p>
            <a:pPr>
              <a:buNone/>
            </a:pPr>
            <a:r>
              <a:rPr lang="en-US" sz="1800" b="1" dirty="0"/>
              <a:t>vi. A, a farmer, is a father of two sons and on unmarried daughter.</a:t>
            </a:r>
          </a:p>
          <a:p>
            <a:pPr>
              <a:buNone/>
            </a:pPr>
            <a:r>
              <a:rPr lang="en-US" sz="1800" b="1" dirty="0"/>
              <a:t>vii. Daughter in law of A is a doctor.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TEST(EXERCISE:C)</a:t>
            </a:r>
          </a:p>
          <a:p>
            <a:pPr>
              <a:buNone/>
            </a:pPr>
            <a:r>
              <a:rPr lang="en-US" b="1" dirty="0"/>
              <a:t>Q 6. Which of the following is a group of female members in the family?</a:t>
            </a:r>
          </a:p>
          <a:p>
            <a:pPr marL="457200" indent="-457200">
              <a:buNone/>
            </a:pPr>
            <a:r>
              <a:rPr lang="en-US" b="1" dirty="0"/>
              <a:t>(a) B and D		(b) D and E		(c) A, C and E		(d) B and C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7. Which of the following is the married couple?</a:t>
            </a:r>
          </a:p>
          <a:p>
            <a:pPr>
              <a:buNone/>
            </a:pPr>
            <a:r>
              <a:rPr lang="en-US" b="1" dirty="0"/>
              <a:t>(a) A and B		(b) C and D		(c) A and D		(d) B and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8. Which of the following is a group of male members in the family?</a:t>
            </a:r>
          </a:p>
          <a:p>
            <a:pPr>
              <a:buNone/>
            </a:pPr>
            <a:r>
              <a:rPr lang="en-US" b="1" dirty="0"/>
              <a:t>(a) A, B and C		(b) B and D		(c) A, C and E		(d) A, C and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9. Who is the doctor in the family?</a:t>
            </a:r>
          </a:p>
          <a:p>
            <a:pPr>
              <a:buNone/>
            </a:pPr>
            <a:r>
              <a:rPr lang="en-US" b="1" dirty="0"/>
              <a:t>(a) A			(b) B			(c) C			(d)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10. Who is the trader in the family?</a:t>
            </a:r>
          </a:p>
          <a:p>
            <a:pPr>
              <a:buNone/>
            </a:pPr>
            <a:r>
              <a:rPr lang="en-US" b="1" dirty="0"/>
              <a:t>(a) A			(b) B			(c) C			(d) D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421024-3FB5-DB5F-1CB5-F01A2CF4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8033-CF33-9AAE-08D3-BD0BE0AC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TEST(EXERCISE:C)</a:t>
            </a:r>
          </a:p>
          <a:p>
            <a:pPr>
              <a:buNone/>
            </a:pPr>
            <a:r>
              <a:rPr lang="en-US" b="1" dirty="0"/>
              <a:t>Q 6. Which of the following is a group of female members in the family?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B and D</a:t>
            </a:r>
            <a:r>
              <a:rPr lang="en-US" b="1" dirty="0"/>
              <a:t>		(b) D and E		(c) A, C and E		(d) B and C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7. Which of the following is the married couple?</a:t>
            </a:r>
          </a:p>
          <a:p>
            <a:pPr>
              <a:buNone/>
            </a:pPr>
            <a:r>
              <a:rPr lang="en-US" b="1" dirty="0"/>
              <a:t>(a) A and B		</a:t>
            </a:r>
            <a:r>
              <a:rPr lang="en-US" b="1" dirty="0">
                <a:solidFill>
                  <a:srgbClr val="FF0000"/>
                </a:solidFill>
              </a:rPr>
              <a:t>(b) C and D</a:t>
            </a:r>
            <a:r>
              <a:rPr lang="en-US" b="1" dirty="0"/>
              <a:t>		(c) A and D		(d) B and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8. Which of the following is a group of male members in the family?</a:t>
            </a:r>
          </a:p>
          <a:p>
            <a:pPr>
              <a:buNone/>
            </a:pPr>
            <a:r>
              <a:rPr lang="en-US" b="1" dirty="0"/>
              <a:t>(a) A, B and C		(b) B and D		</a:t>
            </a:r>
            <a:r>
              <a:rPr lang="en-US" b="1" dirty="0">
                <a:solidFill>
                  <a:srgbClr val="FF0000"/>
                </a:solidFill>
              </a:rPr>
              <a:t>(c) A, C and E</a:t>
            </a:r>
            <a:r>
              <a:rPr lang="en-US" b="1" dirty="0"/>
              <a:t>		(d) A, C and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9. Who is the doctor in the family?</a:t>
            </a:r>
          </a:p>
          <a:p>
            <a:pPr>
              <a:buNone/>
            </a:pPr>
            <a:r>
              <a:rPr lang="en-US" b="1" dirty="0"/>
              <a:t>(a) A			(b) B			(c) C			</a:t>
            </a:r>
            <a:r>
              <a:rPr lang="en-US" b="1" dirty="0">
                <a:solidFill>
                  <a:srgbClr val="FF0000"/>
                </a:solidFill>
              </a:rPr>
              <a:t>(d) D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10. Who is the trader in the family?</a:t>
            </a:r>
          </a:p>
          <a:p>
            <a:pPr>
              <a:buNone/>
            </a:pPr>
            <a:r>
              <a:rPr lang="en-US" b="1" dirty="0"/>
              <a:t>(a) A			(b) B			</a:t>
            </a:r>
            <a:r>
              <a:rPr lang="en-US" b="1" dirty="0">
                <a:solidFill>
                  <a:srgbClr val="FF0000"/>
                </a:solidFill>
              </a:rPr>
              <a:t>(c) C</a:t>
            </a:r>
            <a:r>
              <a:rPr lang="en-US" b="1" dirty="0"/>
              <a:t>			(d) D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8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1800" b="1" dirty="0"/>
              <a:t>Questions (11 – 15): Study the information given below to answer these Questions.</a:t>
            </a:r>
          </a:p>
          <a:p>
            <a:pPr>
              <a:buNone/>
            </a:pPr>
            <a:r>
              <a:rPr lang="en-US" sz="1800" b="1" dirty="0"/>
              <a:t>In a family of 6, there are 3 men X, Y and Z and 3 women A, B and C. These six are Architect, Lawyer, Chartered Accountant (CA), Professor, Doctor and Engineer by profession but not in the same order. 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There are two married couples and 2 unmarried persons. </a:t>
            </a:r>
          </a:p>
          <a:p>
            <a:pPr>
              <a:buNone/>
            </a:pPr>
            <a:r>
              <a:rPr lang="en-US" sz="1800" b="1" dirty="0"/>
              <a:t>ii.	Z is not A’s husband. </a:t>
            </a:r>
          </a:p>
          <a:p>
            <a:pPr>
              <a:buNone/>
            </a:pPr>
            <a:r>
              <a:rPr lang="en-US" sz="1800" b="1" dirty="0"/>
              <a:t>iii. The doctor is married to the lawyer. </a:t>
            </a:r>
          </a:p>
          <a:p>
            <a:pPr>
              <a:buNone/>
            </a:pPr>
            <a:r>
              <a:rPr lang="en-US" sz="1800" b="1" dirty="0"/>
              <a:t>iv. A’s father is a professor.</a:t>
            </a:r>
          </a:p>
          <a:p>
            <a:pPr>
              <a:buNone/>
            </a:pPr>
            <a:r>
              <a:rPr lang="en-US" sz="1800" b="1" dirty="0"/>
              <a:t>v.	Y is neither X’s son, nor he is an architect or professor. </a:t>
            </a:r>
          </a:p>
          <a:p>
            <a:pPr>
              <a:buNone/>
            </a:pPr>
            <a:r>
              <a:rPr lang="en-US" sz="1800" b="1" dirty="0"/>
              <a:t>vi. The lawyer is C’s daughter–in–law.</a:t>
            </a:r>
          </a:p>
          <a:p>
            <a:pPr>
              <a:buNone/>
            </a:pPr>
            <a:r>
              <a:rPr lang="en-US" sz="1800" b="1" dirty="0"/>
              <a:t>vii. X is married to the Chartered Accountant (CA).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C)</a:t>
            </a:r>
          </a:p>
          <a:p>
            <a:pPr>
              <a:buNone/>
            </a:pPr>
            <a:r>
              <a:rPr lang="en-US" sz="2300" b="1" dirty="0"/>
              <a:t>Q 11. Who is the Architect?</a:t>
            </a:r>
          </a:p>
          <a:p>
            <a:pPr marL="457200" indent="-457200">
              <a:buAutoNum type="alphaLcParenR"/>
            </a:pPr>
            <a:r>
              <a:rPr lang="en-US" sz="2300" b="1" dirty="0"/>
              <a:t>A			b) B			c) X			d) Z</a:t>
            </a:r>
          </a:p>
          <a:p>
            <a:pPr marL="0" indent="0">
              <a:buNone/>
            </a:pPr>
            <a:endParaRPr lang="en-US" sz="2300" b="1" dirty="0"/>
          </a:p>
          <a:p>
            <a:pPr>
              <a:buNone/>
            </a:pPr>
            <a:r>
              <a:rPr lang="en-US" sz="2300" b="1" dirty="0"/>
              <a:t>Q 12. Which of the following is a married couple?</a:t>
            </a:r>
          </a:p>
          <a:p>
            <a:pPr>
              <a:buNone/>
            </a:pPr>
            <a:r>
              <a:rPr lang="en-US" sz="2300" b="1" dirty="0"/>
              <a:t>a)  X and B		</a:t>
            </a:r>
            <a:r>
              <a:rPr lang="en-US" sz="2300" b="1" dirty="0" err="1"/>
              <a:t>b</a:t>
            </a:r>
            <a:r>
              <a:rPr lang="en-US" sz="2300" b="1" dirty="0"/>
              <a:t>) X and C		</a:t>
            </a:r>
            <a:r>
              <a:rPr lang="en-US" sz="2300" b="1" dirty="0" err="1"/>
              <a:t>c</a:t>
            </a:r>
            <a:r>
              <a:rPr lang="en-US" sz="2300" b="1" dirty="0"/>
              <a:t>) Y and A		d) Z and A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13. Which of the following combinations of person and profession is correct?</a:t>
            </a:r>
          </a:p>
          <a:p>
            <a:pPr>
              <a:buNone/>
            </a:pPr>
            <a:r>
              <a:rPr lang="en-US" sz="2300" b="1" dirty="0"/>
              <a:t>a) B – Doctor		b) Y – Professor	c)Z – Lawyer		d) C - Chartered Accountant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14. Which of the given Statements is superfluous and can be dispensed with?</a:t>
            </a:r>
          </a:p>
          <a:p>
            <a:pPr>
              <a:buNone/>
            </a:pPr>
            <a:r>
              <a:rPr lang="en-US" sz="2300" b="1" dirty="0"/>
              <a:t>a).I			b) II			c)VI			d) VII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r>
              <a:rPr lang="en-US" sz="2300" b="1" dirty="0"/>
              <a:t>Q 15. Who are the two unmarried persons?</a:t>
            </a:r>
          </a:p>
          <a:p>
            <a:pPr>
              <a:buNone/>
            </a:pPr>
            <a:r>
              <a:rPr lang="en-US" sz="2300" b="1" dirty="0"/>
              <a:t>A) Y and A		b)Y and B		c) Z and A		d)Z and B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1124</TotalTime>
  <Words>2313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179</cp:revision>
  <dcterms:created xsi:type="dcterms:W3CDTF">2020-02-23T06:37:57Z</dcterms:created>
  <dcterms:modified xsi:type="dcterms:W3CDTF">2024-02-22T18:42:25Z</dcterms:modified>
</cp:coreProperties>
</file>