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310" r:id="rId2"/>
    <p:sldId id="336" r:id="rId3"/>
    <p:sldId id="337" r:id="rId4"/>
    <p:sldId id="311" r:id="rId5"/>
    <p:sldId id="338" r:id="rId6"/>
    <p:sldId id="312" r:id="rId7"/>
    <p:sldId id="339" r:id="rId8"/>
    <p:sldId id="313" r:id="rId9"/>
    <p:sldId id="340" r:id="rId10"/>
    <p:sldId id="314" r:id="rId11"/>
    <p:sldId id="341" r:id="rId12"/>
    <p:sldId id="317" r:id="rId13"/>
    <p:sldId id="342" r:id="rId14"/>
    <p:sldId id="318" r:id="rId15"/>
    <p:sldId id="343" r:id="rId16"/>
    <p:sldId id="334" r:id="rId17"/>
    <p:sldId id="344" r:id="rId18"/>
    <p:sldId id="335" r:id="rId19"/>
    <p:sldId id="345" r:id="rId20"/>
    <p:sldId id="319" r:id="rId21"/>
    <p:sldId id="346" r:id="rId22"/>
    <p:sldId id="320" r:id="rId23"/>
    <p:sldId id="347" r:id="rId24"/>
    <p:sldId id="321" r:id="rId25"/>
    <p:sldId id="348" r:id="rId26"/>
    <p:sldId id="322" r:id="rId27"/>
    <p:sldId id="349" r:id="rId28"/>
    <p:sldId id="323" r:id="rId29"/>
    <p:sldId id="350" r:id="rId30"/>
    <p:sldId id="324" r:id="rId31"/>
    <p:sldId id="351" r:id="rId32"/>
    <p:sldId id="325" r:id="rId33"/>
    <p:sldId id="352" r:id="rId34"/>
    <p:sldId id="326" r:id="rId35"/>
    <p:sldId id="353" r:id="rId36"/>
    <p:sldId id="327" r:id="rId37"/>
    <p:sldId id="354" r:id="rId38"/>
    <p:sldId id="328" r:id="rId39"/>
    <p:sldId id="329" r:id="rId40"/>
    <p:sldId id="355" r:id="rId41"/>
    <p:sldId id="330" r:id="rId42"/>
    <p:sldId id="331" r:id="rId43"/>
    <p:sldId id="356" r:id="rId44"/>
    <p:sldId id="332" r:id="rId45"/>
    <p:sldId id="333" r:id="rId46"/>
    <p:sldId id="357" r:id="rId47"/>
    <p:sldId id="358"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EFC"/>
    <a:srgbClr val="FE6400"/>
    <a:srgbClr val="B0D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24" autoAdjust="0"/>
  </p:normalViewPr>
  <p:slideViewPr>
    <p:cSldViewPr snapToGrid="0">
      <p:cViewPr varScale="1">
        <p:scale>
          <a:sx n="64" d="100"/>
          <a:sy n="64" d="100"/>
        </p:scale>
        <p:origin x="97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1EA01-0F0C-4DE8-B813-35A3FC47D733}" type="datetimeFigureOut">
              <a:rPr lang="en-US" smtClean="0"/>
              <a:pPr/>
              <a:t>2/23/2024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E163DC-F9C0-4AEA-8660-BBA8B69631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570C-91D9-4947-A6D9-7FF06034D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A57714-93CD-4F1F-87AD-8D5BD536B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B1CF67-9FF0-4DFC-BE0D-8D3336673D29}"/>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5" name="Footer Placeholder 4">
            <a:extLst>
              <a:ext uri="{FF2B5EF4-FFF2-40B4-BE49-F238E27FC236}">
                <a16:creationId xmlns:a16="http://schemas.microsoft.com/office/drawing/2014/main" id="{CC1B7A56-F93E-4F84-81A6-4D75C4E9C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C9BA34-E053-4950-ADF6-7B39A137036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61181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95D0-D535-4848-A630-2D6860813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DB14DE-3C99-46E6-9D3B-253632069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213A90A1-9292-4924-8F81-7ED09C92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10C8E3-27F1-4EDF-9DCD-8F49CDA6B2FC}"/>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6" name="Footer Placeholder 5">
            <a:extLst>
              <a:ext uri="{FF2B5EF4-FFF2-40B4-BE49-F238E27FC236}">
                <a16:creationId xmlns:a16="http://schemas.microsoft.com/office/drawing/2014/main" id="{768BB2F1-10A7-4167-841D-D77F9C8E5B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14DC5D-E540-47BE-BB01-FF0B11DD6461}"/>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54876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7CE4-4879-4194-ACD4-2DFD05CEEE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9DE788-C14D-4BFA-A909-E56F7B950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F1FB5C-888C-4B41-A7ED-BBAD2959954E}"/>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5" name="Footer Placeholder 4">
            <a:extLst>
              <a:ext uri="{FF2B5EF4-FFF2-40B4-BE49-F238E27FC236}">
                <a16:creationId xmlns:a16="http://schemas.microsoft.com/office/drawing/2014/main" id="{D3B5CDCF-5C71-4C4C-98F9-79760A9BE8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9B6551-B2C3-4B96-9C9D-F996D5F0751B}"/>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421339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379290-6C46-497B-AB1E-8A27B8100A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74811A-877C-4411-B988-CA338C63CD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2A6BC7-DD99-4593-AB1F-3E58214B2995}"/>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5" name="Footer Placeholder 4">
            <a:extLst>
              <a:ext uri="{FF2B5EF4-FFF2-40B4-BE49-F238E27FC236}">
                <a16:creationId xmlns:a16="http://schemas.microsoft.com/office/drawing/2014/main" id="{FF49487C-19BB-435C-9BEC-F0A10E78A3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6C9521-C4F0-40F8-8192-C7A8261FE47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43231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18DE1E3-0244-4492-89B0-E666F4294E48}"/>
              </a:ext>
            </a:extLst>
          </p:cNvPr>
          <p:cNvSpPr/>
          <p:nvPr userDrawn="1"/>
        </p:nvSpPr>
        <p:spPr>
          <a:xfrm>
            <a:off x="4005792" y="1338792"/>
            <a:ext cx="4180416" cy="4180416"/>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id="{6FCA5F5E-D9F5-4744-B543-9AF39C52DBE3}"/>
              </a:ext>
            </a:extLst>
          </p:cNvPr>
          <p:cNvSpPr/>
          <p:nvPr userDrawn="1"/>
        </p:nvSpPr>
        <p:spPr>
          <a:xfrm rot="10800000" flipH="1">
            <a:off x="5191124" y="6439955"/>
            <a:ext cx="6997050" cy="420957"/>
          </a:xfrm>
          <a:custGeom>
            <a:avLst/>
            <a:gdLst>
              <a:gd name="connsiteX0" fmla="*/ 274746 w 6997050"/>
              <a:gd name="connsiteY0" fmla="*/ 474402 h 474402"/>
              <a:gd name="connsiteX1" fmla="*/ 5454000 w 6997050"/>
              <a:gd name="connsiteY1" fmla="*/ 474402 h 474402"/>
              <a:gd name="connsiteX2" fmla="*/ 5454000 w 6997050"/>
              <a:gd name="connsiteY2" fmla="*/ 473606 h 474402"/>
              <a:gd name="connsiteX3" fmla="*/ 6997050 w 6997050"/>
              <a:gd name="connsiteY3" fmla="*/ 473606 h 474402"/>
              <a:gd name="connsiteX4" fmla="*/ 6997050 w 6997050"/>
              <a:gd name="connsiteY4" fmla="*/ 0 h 474402"/>
              <a:gd name="connsiteX5" fmla="*/ 5454000 w 6997050"/>
              <a:gd name="connsiteY5" fmla="*/ 0 h 474402"/>
              <a:gd name="connsiteX6" fmla="*/ 5454000 w 6997050"/>
              <a:gd name="connsiteY6" fmla="*/ 797 h 474402"/>
              <a:gd name="connsiteX7" fmla="*/ 0 w 6997050"/>
              <a:gd name="connsiteY7" fmla="*/ 797 h 47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7050" h="474402">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B9CDCC60-433C-4D80-B046-60440ADA613D}"/>
              </a:ext>
            </a:extLst>
          </p:cNvPr>
          <p:cNvSpPr/>
          <p:nvPr userDrawn="1"/>
        </p:nvSpPr>
        <p:spPr>
          <a:xfrm>
            <a:off x="1" y="6439956"/>
            <a:ext cx="5490211" cy="418044"/>
          </a:xfrm>
          <a:custGeom>
            <a:avLst/>
            <a:gdLst>
              <a:gd name="connsiteX0" fmla="*/ 0 w 5490211"/>
              <a:gd name="connsiteY0" fmla="*/ 0 h 473605"/>
              <a:gd name="connsiteX1" fmla="*/ 5490211 w 5490211"/>
              <a:gd name="connsiteY1" fmla="*/ 0 h 473605"/>
              <a:gd name="connsiteX2" fmla="*/ 5215520 w 5490211"/>
              <a:gd name="connsiteY2" fmla="*/ 473605 h 473605"/>
              <a:gd name="connsiteX3" fmla="*/ 0 w 5490211"/>
              <a:gd name="connsiteY3" fmla="*/ 473605 h 473605"/>
            </a:gdLst>
            <a:ahLst/>
            <a:cxnLst>
              <a:cxn ang="0">
                <a:pos x="connsiteX0" y="connsiteY0"/>
              </a:cxn>
              <a:cxn ang="0">
                <a:pos x="connsiteX1" y="connsiteY1"/>
              </a:cxn>
              <a:cxn ang="0">
                <a:pos x="connsiteX2" y="connsiteY2"/>
              </a:cxn>
              <a:cxn ang="0">
                <a:pos x="connsiteX3" y="connsiteY3"/>
              </a:cxn>
            </a:cxnLst>
            <a:rect l="l" t="t" r="r" b="b"/>
            <a:pathLst>
              <a:path w="5490211" h="473605">
                <a:moveTo>
                  <a:pt x="0" y="0"/>
                </a:moveTo>
                <a:lnTo>
                  <a:pt x="5490211" y="0"/>
                </a:lnTo>
                <a:lnTo>
                  <a:pt x="5215520" y="473605"/>
                </a:lnTo>
                <a:lnTo>
                  <a:pt x="0" y="473605"/>
                </a:lnTo>
                <a:close/>
              </a:path>
            </a:pathLst>
          </a:custGeom>
          <a:solidFill>
            <a:srgbClr val="FE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CCEF4669-2972-4A62-937C-8770006AA351}"/>
              </a:ext>
            </a:extLst>
          </p:cNvPr>
          <p:cNvSpPr/>
          <p:nvPr userDrawn="1"/>
        </p:nvSpPr>
        <p:spPr>
          <a:xfrm>
            <a:off x="0" y="0"/>
            <a:ext cx="12192000" cy="1016000"/>
          </a:xfrm>
          <a:prstGeom prst="rect">
            <a:avLst/>
          </a:prstGeom>
          <a:gradFill flip="none" rotWithShape="1">
            <a:gsLst>
              <a:gs pos="0">
                <a:srgbClr val="FE6400"/>
              </a:gs>
              <a:gs pos="100000">
                <a:srgbClr val="108E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254000" y="190500"/>
            <a:ext cx="11684000" cy="671250"/>
          </a:xfrm>
        </p:spPr>
        <p:txBody>
          <a:bodyPr>
            <a:normAutofit/>
          </a:bodyPr>
          <a:lstStyle>
            <a:lvl1pPr algn="ctr">
              <a:tabLst>
                <a:tab pos="1790700" algn="l"/>
              </a:tabLst>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14" name="Footer Placeholder 4">
            <a:extLst>
              <a:ext uri="{FF2B5EF4-FFF2-40B4-BE49-F238E27FC236}">
                <a16:creationId xmlns:a16="http://schemas.microsoft.com/office/drawing/2014/main" id="{EF38C1C8-344A-4ACE-B6A4-2BA3E602ECB5}"/>
              </a:ext>
            </a:extLst>
          </p:cNvPr>
          <p:cNvSpPr txBox="1">
            <a:spLocks/>
          </p:cNvSpPr>
          <p:nvPr userDrawn="1"/>
        </p:nvSpPr>
        <p:spPr>
          <a:xfrm>
            <a:off x="355600" y="5683515"/>
            <a:ext cx="11582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27" name="TextBox 26">
            <a:extLst>
              <a:ext uri="{FF2B5EF4-FFF2-40B4-BE49-F238E27FC236}">
                <a16:creationId xmlns:a16="http://schemas.microsoft.com/office/drawing/2014/main" id="{EFF9B3D1-7DD8-405D-A925-20FEB2EA51F2}"/>
              </a:ext>
            </a:extLst>
          </p:cNvPr>
          <p:cNvSpPr txBox="1"/>
          <p:nvPr userDrawn="1"/>
        </p:nvSpPr>
        <p:spPr>
          <a:xfrm>
            <a:off x="1118954" y="6464312"/>
            <a:ext cx="3394904"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Aptitude Classes by Anuj Sir </a:t>
            </a:r>
          </a:p>
        </p:txBody>
      </p:sp>
      <p:sp>
        <p:nvSpPr>
          <p:cNvPr id="28" name="TextBox 27">
            <a:extLst>
              <a:ext uri="{FF2B5EF4-FFF2-40B4-BE49-F238E27FC236}">
                <a16:creationId xmlns:a16="http://schemas.microsoft.com/office/drawing/2014/main" id="{C26DA40F-1448-4E04-A4CC-A0C240DC53FB}"/>
              </a:ext>
            </a:extLst>
          </p:cNvPr>
          <p:cNvSpPr txBox="1"/>
          <p:nvPr userDrawn="1"/>
        </p:nvSpPr>
        <p:spPr>
          <a:xfrm>
            <a:off x="6252259" y="6464312"/>
            <a:ext cx="5634941"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For more tutorials Visit now www.testurprep.com</a:t>
            </a:r>
          </a:p>
        </p:txBody>
      </p:sp>
      <p:sp>
        <p:nvSpPr>
          <p:cNvPr id="33" name="Oval 32">
            <a:extLst>
              <a:ext uri="{FF2B5EF4-FFF2-40B4-BE49-F238E27FC236}">
                <a16:creationId xmlns:a16="http://schemas.microsoft.com/office/drawing/2014/main" id="{AC4A5B36-9C81-4DC5-AB3E-D53D3DF8AA5F}"/>
              </a:ext>
            </a:extLst>
          </p:cNvPr>
          <p:cNvSpPr/>
          <p:nvPr userDrawn="1"/>
        </p:nvSpPr>
        <p:spPr>
          <a:xfrm>
            <a:off x="158099"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D126FFB0-7B36-4783-8239-761E300FA624}"/>
              </a:ext>
            </a:extLst>
          </p:cNvPr>
          <p:cNvSpPr/>
          <p:nvPr userDrawn="1"/>
        </p:nvSpPr>
        <p:spPr>
          <a:xfrm>
            <a:off x="11311874"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254000" y="1199620"/>
            <a:ext cx="11684000" cy="4991630"/>
          </a:xfrm>
        </p:spPr>
        <p:txBody>
          <a:bodyPr>
            <a:normAutofit/>
          </a:bodyPr>
          <a:lstStyle>
            <a:lvl1pPr>
              <a:defRPr lang="en-IN" sz="2400" dirty="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p:txBody>
      </p:sp>
    </p:spTree>
    <p:extLst>
      <p:ext uri="{BB962C8B-B14F-4D97-AF65-F5344CB8AC3E}">
        <p14:creationId xmlns:p14="http://schemas.microsoft.com/office/powerpoint/2010/main" val="160121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304800" y="270933"/>
            <a:ext cx="11582400" cy="745067"/>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304800" y="1185333"/>
            <a:ext cx="11582400" cy="499163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7F82684C-423C-4765-A4B6-5C4E8DC754FB}"/>
              </a:ext>
            </a:extLst>
          </p:cNvPr>
          <p:cNvSpPr>
            <a:spLocks noGrp="1"/>
          </p:cNvSpPr>
          <p:nvPr>
            <p:ph type="dt" sz="half" idx="10"/>
          </p:nvPr>
        </p:nvSpPr>
        <p:spPr>
          <a:xfrm>
            <a:off x="304800" y="6380692"/>
            <a:ext cx="3276600" cy="365125"/>
          </a:xfrm>
        </p:spPr>
        <p:txBody>
          <a:bodyPr/>
          <a:lstStyle/>
          <a:p>
            <a:fld id="{E6F7824F-FEE6-4FA6-87FA-56806D70CA3A}" type="datetimeFigureOut">
              <a:rPr lang="en-IN" smtClean="0"/>
              <a:pPr/>
              <a:t>23-02-2024</a:t>
            </a:fld>
            <a:endParaRPr lang="en-IN"/>
          </a:p>
        </p:txBody>
      </p:sp>
      <p:sp>
        <p:nvSpPr>
          <p:cNvPr id="5" name="Footer Placeholder 4">
            <a:extLst>
              <a:ext uri="{FF2B5EF4-FFF2-40B4-BE49-F238E27FC236}">
                <a16:creationId xmlns:a16="http://schemas.microsoft.com/office/drawing/2014/main" id="{C02794CF-57E8-4BE6-9B7F-7F59CE9F7302}"/>
              </a:ext>
            </a:extLst>
          </p:cNvPr>
          <p:cNvSpPr>
            <a:spLocks noGrp="1"/>
          </p:cNvSpPr>
          <p:nvPr>
            <p:ph type="ftr" sz="quarter" idx="11"/>
          </p:nvPr>
        </p:nvSpPr>
        <p:spPr>
          <a:xfrm>
            <a:off x="4038600" y="6380691"/>
            <a:ext cx="4114800" cy="365125"/>
          </a:xfrm>
        </p:spPr>
        <p:txBody>
          <a:bodyPr/>
          <a:lstStyle/>
          <a:p>
            <a:endParaRPr lang="en-IN" dirty="0"/>
          </a:p>
        </p:txBody>
      </p:sp>
      <p:sp>
        <p:nvSpPr>
          <p:cNvPr id="6" name="Slide Number Placeholder 5">
            <a:extLst>
              <a:ext uri="{FF2B5EF4-FFF2-40B4-BE49-F238E27FC236}">
                <a16:creationId xmlns:a16="http://schemas.microsoft.com/office/drawing/2014/main" id="{3A8311BD-0829-4E1F-8609-52006F00A5F6}"/>
              </a:ext>
            </a:extLst>
          </p:cNvPr>
          <p:cNvSpPr>
            <a:spLocks noGrp="1"/>
          </p:cNvSpPr>
          <p:nvPr>
            <p:ph type="sldNum" sz="quarter" idx="12"/>
          </p:nvPr>
        </p:nvSpPr>
        <p:spPr>
          <a:xfrm>
            <a:off x="8610599" y="6356350"/>
            <a:ext cx="3276599" cy="365125"/>
          </a:xfrm>
        </p:spPr>
        <p:txBody>
          <a:bodyPr/>
          <a:lstStyle/>
          <a:p>
            <a:fld id="{4113C1E7-9431-4A64-94FC-1D172EC0AB5A}" type="slidenum">
              <a:rPr lang="en-IN" smtClean="0"/>
              <a:pPr/>
              <a:t>‹#›</a:t>
            </a:fld>
            <a:endParaRPr lang="en-IN"/>
          </a:p>
        </p:txBody>
      </p:sp>
      <p:sp>
        <p:nvSpPr>
          <p:cNvPr id="11" name="Rectangle 10">
            <a:extLst>
              <a:ext uri="{FF2B5EF4-FFF2-40B4-BE49-F238E27FC236}">
                <a16:creationId xmlns:a16="http://schemas.microsoft.com/office/drawing/2014/main" id="{918DE1E3-0244-4492-89B0-E666F4294E48}"/>
              </a:ext>
            </a:extLst>
          </p:cNvPr>
          <p:cNvSpPr/>
          <p:nvPr userDrawn="1"/>
        </p:nvSpPr>
        <p:spPr>
          <a:xfrm>
            <a:off x="3706812" y="981604"/>
            <a:ext cx="4879976" cy="4879976"/>
          </a:xfrm>
          <a:prstGeom prst="rect">
            <a:avLst/>
          </a:prstGeom>
          <a:blipFill dpi="0" rotWithShape="1">
            <a:blip r:embed="rId2">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4707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AC04-157F-4E75-A1D1-608BB6A45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EEF63E-A7CD-4490-94C6-AEB7AAD1B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9BACE1-7062-406F-BF0A-2C8447CFAE78}"/>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5" name="Footer Placeholder 4">
            <a:extLst>
              <a:ext uri="{FF2B5EF4-FFF2-40B4-BE49-F238E27FC236}">
                <a16:creationId xmlns:a16="http://schemas.microsoft.com/office/drawing/2014/main" id="{6632EBEB-1EEC-4E59-8235-46F33B9CE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6F9D22-36EF-42CE-B503-C1BF182ECDE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56422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2340-6366-4615-8DFE-2032C089BB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CE8ADD-6026-4405-9B1A-DC1A4E8E9C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6CB263-B7A6-4EE6-AD11-928CE3CCDA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281AA1-B6F3-49F8-9075-131D0D8F3C6A}"/>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6" name="Footer Placeholder 5">
            <a:extLst>
              <a:ext uri="{FF2B5EF4-FFF2-40B4-BE49-F238E27FC236}">
                <a16:creationId xmlns:a16="http://schemas.microsoft.com/office/drawing/2014/main" id="{7DEF3FA6-1E5C-47CD-B247-F515761031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BB52BF-3F99-4B16-A3D9-0678B7555DDE}"/>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38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DB32-2174-4376-9076-2632E8F8EE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9C407C-1D12-4D0A-A030-524BE0968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71F0A9-77EE-4263-A67C-C16BE1477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871FB3-AC11-4741-B1C4-DE03A7E6A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ECBBDE-9050-4133-9844-54AB486662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15ABDF-CF3A-439F-B397-95AC73FB9257}"/>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8" name="Footer Placeholder 7">
            <a:extLst>
              <a:ext uri="{FF2B5EF4-FFF2-40B4-BE49-F238E27FC236}">
                <a16:creationId xmlns:a16="http://schemas.microsoft.com/office/drawing/2014/main" id="{35DB57C0-0EC2-4978-AEAD-7284450CDF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E9A207-153C-4FB7-89E6-D60D56800EA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98409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69E1-C2D7-469B-B685-5760A0E1E6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407BAE-D44B-45AB-A0B4-DD09062FCEBE}"/>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4" name="Footer Placeholder 3">
            <a:extLst>
              <a:ext uri="{FF2B5EF4-FFF2-40B4-BE49-F238E27FC236}">
                <a16:creationId xmlns:a16="http://schemas.microsoft.com/office/drawing/2014/main" id="{577F0041-930D-486E-B87C-35013F3E02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0610B2-BC3A-443A-B9FB-C8EA2F3584F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19301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BEFB7-3B9C-4B2B-95B4-92DD054CBC2A}"/>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3" name="Footer Placeholder 2">
            <a:extLst>
              <a:ext uri="{FF2B5EF4-FFF2-40B4-BE49-F238E27FC236}">
                <a16:creationId xmlns:a16="http://schemas.microsoft.com/office/drawing/2014/main" id="{8BAF9ABC-339A-4386-8967-389520926E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75CBE5-69F1-4976-9D60-7F316C1EDB17}"/>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02267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F17B-D2C9-40B9-8753-8BDCF691A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607120-E547-4935-95D5-4A8C8B267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7049DD-1391-4431-A734-4A3EEF73A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DA9439-D32A-4CA5-A1FB-743F92303F16}"/>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6" name="Footer Placeholder 5">
            <a:extLst>
              <a:ext uri="{FF2B5EF4-FFF2-40B4-BE49-F238E27FC236}">
                <a16:creationId xmlns:a16="http://schemas.microsoft.com/office/drawing/2014/main" id="{81F7D6D9-F57C-438C-8949-80113A39B8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3E0FAB-A3DF-4A5C-B3B2-F612BBFE353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1459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5F695-DEC3-4A3B-BC13-7CC4F5D1D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C168CC-6B45-4123-88A6-EF2DF6405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D7EFBD-4160-41DF-A314-BD6A64AB4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23-02-2024</a:t>
            </a:fld>
            <a:endParaRPr lang="en-IN"/>
          </a:p>
        </p:txBody>
      </p:sp>
      <p:sp>
        <p:nvSpPr>
          <p:cNvPr id="5" name="Footer Placeholder 4">
            <a:extLst>
              <a:ext uri="{FF2B5EF4-FFF2-40B4-BE49-F238E27FC236}">
                <a16:creationId xmlns:a16="http://schemas.microsoft.com/office/drawing/2014/main" id="{518098CC-0E82-4F6E-B3C7-BBF562C23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E83DAE-AED6-4530-8BC5-C76C7338E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a:p>
        </p:txBody>
      </p:sp>
    </p:spTree>
    <p:extLst>
      <p:ext uri="{BB962C8B-B14F-4D97-AF65-F5344CB8AC3E}">
        <p14:creationId xmlns:p14="http://schemas.microsoft.com/office/powerpoint/2010/main" val="1762507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endParaRPr lang="en-US" b="1" dirty="0">
              <a:solidFill>
                <a:schemeClr val="tx1">
                  <a:lumMod val="95000"/>
                  <a:lumOff val="5000"/>
                </a:schemeClr>
              </a:solidFill>
              <a:latin typeface="Arial Black" pitchFamily="34" charset="0"/>
            </a:endParaRPr>
          </a:p>
          <a:p>
            <a:pPr>
              <a:buNone/>
            </a:pPr>
            <a:endParaRPr lang="en-US" b="1" dirty="0">
              <a:solidFill>
                <a:schemeClr val="tx1">
                  <a:lumMod val="95000"/>
                  <a:lumOff val="5000"/>
                </a:schemeClr>
              </a:solidFill>
              <a:latin typeface="Arial Black" pitchFamily="34" charset="0"/>
            </a:endParaRPr>
          </a:p>
          <a:p>
            <a:pPr>
              <a:buNone/>
            </a:pPr>
            <a:endParaRPr lang="en-US" b="1" dirty="0">
              <a:solidFill>
                <a:schemeClr val="tx1">
                  <a:lumMod val="95000"/>
                  <a:lumOff val="5000"/>
                </a:schemeClr>
              </a:solidFill>
              <a:latin typeface="Arial Black" pitchFamily="34" charset="0"/>
            </a:endParaRPr>
          </a:p>
          <a:p>
            <a:pPr>
              <a:buNone/>
            </a:pPr>
            <a:r>
              <a:rPr lang="en-US" sz="4800" b="1" dirty="0">
                <a:solidFill>
                  <a:srgbClr val="FF0000"/>
                </a:solidFill>
                <a:latin typeface="Arial Black" pitchFamily="34" charset="0"/>
              </a:rPr>
              <a:t>		 SITTING ARRANGEMENT</a:t>
            </a:r>
          </a:p>
          <a:p>
            <a:pPr>
              <a:buNone/>
            </a:pPr>
            <a:r>
              <a:rPr lang="en-US" b="1" dirty="0"/>
              <a:t> </a:t>
            </a:r>
          </a:p>
          <a:p>
            <a:pPr>
              <a:buNone/>
            </a:pPr>
            <a:endParaRPr lang="en-US" b="1" dirty="0">
              <a:latin typeface="Arial Black" pitchFamily="34" charset="0"/>
            </a:endParaRPr>
          </a:p>
          <a:p>
            <a:pPr>
              <a:buNone/>
            </a:pPr>
            <a:endParaRPr lang="en-US" b="1" dirty="0"/>
          </a:p>
        </p:txBody>
      </p:sp>
    </p:spTree>
    <p:extLst>
      <p:ext uri="{BB962C8B-B14F-4D97-AF65-F5344CB8AC3E}">
        <p14:creationId xmlns:p14="http://schemas.microsoft.com/office/powerpoint/2010/main" val="271672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Q 9. How many person sits between A and H? </a:t>
            </a:r>
          </a:p>
          <a:p>
            <a:pPr marL="457200" indent="-457200">
              <a:buAutoNum type="alphaLcParenBoth"/>
            </a:pPr>
            <a:r>
              <a:rPr lang="en-US" b="1" dirty="0"/>
              <a:t>One 		(b) Two 		(c) Three 		(d) Four</a:t>
            </a:r>
          </a:p>
          <a:p>
            <a:pPr marL="457200" indent="-457200">
              <a:buAutoNum type="alphaLcParenBoth"/>
            </a:pPr>
            <a:endParaRPr lang="en-US" b="1" dirty="0"/>
          </a:p>
          <a:p>
            <a:pPr>
              <a:buNone/>
            </a:pPr>
            <a:r>
              <a:rPr lang="en-US" b="1" dirty="0"/>
              <a:t>Q 10. Four of the following five pairs are alike in a certain way based on their positions in the above arrangement and so form a group.  Which of the following does not belong to the group? </a:t>
            </a:r>
          </a:p>
          <a:p>
            <a:pPr marL="457200" indent="-457200">
              <a:buAutoNum type="alphaLcParenBoth"/>
            </a:pPr>
            <a:r>
              <a:rPr lang="en-US" b="1" dirty="0"/>
              <a:t>AF 		(b) JH 		(c) EA 		(d) FH</a:t>
            </a:r>
          </a:p>
          <a:p>
            <a:pPr marL="457200" indent="-457200">
              <a:buAutoNum type="alphaLcParenBoth"/>
            </a:pPr>
            <a:endParaRPr lang="en-US" b="1" dirty="0"/>
          </a:p>
          <a:p>
            <a:pPr>
              <a:buNone/>
            </a:pPr>
            <a:r>
              <a:rPr lang="en-US" b="1" dirty="0"/>
              <a:t>Q 11. What is the position of F with respect to H? </a:t>
            </a:r>
          </a:p>
          <a:p>
            <a:pPr marL="457200" indent="-457200">
              <a:buAutoNum type="alphaLcParenBoth"/>
            </a:pPr>
            <a:r>
              <a:rPr lang="en-US" b="1" dirty="0"/>
              <a:t>Second to the right 		(b) Exactly right 		(c) Immediate left </a:t>
            </a:r>
          </a:p>
          <a:p>
            <a:pPr marL="0" indent="0">
              <a:buNone/>
            </a:pPr>
            <a:r>
              <a:rPr lang="en-US" b="1" dirty="0"/>
              <a:t>(d) Third to the right 		(e) Second to the left </a:t>
            </a:r>
          </a:p>
          <a:p>
            <a:pPr marL="457200" indent="-457200">
              <a:buNone/>
            </a:pPr>
            <a:endParaRPr lang="en-US" b="1" dirty="0"/>
          </a:p>
          <a:p>
            <a:pPr marL="457200" indent="-457200">
              <a:buNone/>
            </a:pPr>
            <a:endParaRPr lang="en-US" b="1" dirty="0"/>
          </a:p>
        </p:txBody>
      </p:sp>
    </p:spTree>
    <p:extLst>
      <p:ext uri="{BB962C8B-B14F-4D97-AF65-F5344CB8AC3E}">
        <p14:creationId xmlns:p14="http://schemas.microsoft.com/office/powerpoint/2010/main" val="902755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Q 9. How many person sits between A and H? </a:t>
            </a:r>
          </a:p>
          <a:p>
            <a:pPr marL="457200" indent="-457200">
              <a:buAutoNum type="alphaLcParenBoth"/>
            </a:pPr>
            <a:r>
              <a:rPr lang="en-US" b="1" dirty="0"/>
              <a:t>One 		</a:t>
            </a:r>
            <a:r>
              <a:rPr lang="en-US" b="1" dirty="0">
                <a:solidFill>
                  <a:srgbClr val="FF0000"/>
                </a:solidFill>
              </a:rPr>
              <a:t>(b) Two </a:t>
            </a:r>
            <a:r>
              <a:rPr lang="en-US" b="1" dirty="0"/>
              <a:t>		(c) Three 		(d) Four</a:t>
            </a:r>
          </a:p>
          <a:p>
            <a:pPr marL="457200" indent="-457200">
              <a:buAutoNum type="alphaLcParenBoth"/>
            </a:pPr>
            <a:endParaRPr lang="en-US" b="1" dirty="0"/>
          </a:p>
          <a:p>
            <a:pPr>
              <a:buNone/>
            </a:pPr>
            <a:r>
              <a:rPr lang="en-US" b="1" dirty="0"/>
              <a:t>Q 10. Four of the following five pairs are alike in a certain way based on their positions in the above arrangement and so form a group.  Which of the following does not belong to the group? </a:t>
            </a:r>
          </a:p>
          <a:p>
            <a:pPr marL="457200" indent="-457200">
              <a:buAutoNum type="alphaLcParenBoth"/>
            </a:pPr>
            <a:r>
              <a:rPr lang="en-US" b="1" dirty="0"/>
              <a:t>AF 		(b) JH 		(c) EA 		</a:t>
            </a:r>
            <a:r>
              <a:rPr lang="en-US" b="1" dirty="0">
                <a:solidFill>
                  <a:srgbClr val="FF0000"/>
                </a:solidFill>
              </a:rPr>
              <a:t>(d) FH</a:t>
            </a:r>
          </a:p>
          <a:p>
            <a:pPr marL="457200" indent="-457200">
              <a:buAutoNum type="alphaLcParenBoth"/>
            </a:pPr>
            <a:endParaRPr lang="en-US" b="1" dirty="0"/>
          </a:p>
          <a:p>
            <a:pPr>
              <a:buNone/>
            </a:pPr>
            <a:r>
              <a:rPr lang="en-US" b="1" dirty="0"/>
              <a:t>Q 11. What is the position of F with respect to H? </a:t>
            </a:r>
          </a:p>
          <a:p>
            <a:pPr marL="457200" indent="-457200">
              <a:buAutoNum type="alphaLcParenBoth"/>
            </a:pPr>
            <a:r>
              <a:rPr lang="en-US" b="1" dirty="0"/>
              <a:t>Second to the right 		(b) Exactly right 		(c) Immediate left </a:t>
            </a:r>
          </a:p>
          <a:p>
            <a:pPr marL="0" indent="0">
              <a:buNone/>
            </a:pPr>
            <a:r>
              <a:rPr lang="en-US" b="1" dirty="0"/>
              <a:t>(d) Third to the right 		</a:t>
            </a:r>
            <a:r>
              <a:rPr lang="en-US" b="1" dirty="0">
                <a:solidFill>
                  <a:srgbClr val="FF0000"/>
                </a:solidFill>
              </a:rPr>
              <a:t>(e) Second to the left </a:t>
            </a:r>
          </a:p>
          <a:p>
            <a:pPr marL="457200" indent="-457200">
              <a:buNone/>
            </a:pPr>
            <a:endParaRPr lang="en-US" b="1" dirty="0"/>
          </a:p>
          <a:p>
            <a:pPr marL="457200" indent="-457200">
              <a:buNone/>
            </a:pPr>
            <a:endParaRPr lang="en-US" b="1" dirty="0"/>
          </a:p>
        </p:txBody>
      </p:sp>
    </p:spTree>
    <p:extLst>
      <p:ext uri="{BB962C8B-B14F-4D97-AF65-F5344CB8AC3E}">
        <p14:creationId xmlns:p14="http://schemas.microsoft.com/office/powerpoint/2010/main" val="124993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595445"/>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Directions- (12-16): Study the following information carefully and answer the questions given below: A shopkeeper arrange eight air-condition of different models: Godrej, L.G. Samsung, Carrier, Whirlpool, Heir, Philips and Toshiba.  Carrier is third to the left of Whirlpool and next to the right of L.G. Philips is second to the right end and exactly between heir and Godrej. Samsung is second to the left of heir. </a:t>
            </a:r>
          </a:p>
          <a:p>
            <a:pPr>
              <a:buNone/>
            </a:pPr>
            <a:endParaRPr lang="en-US" b="1" dirty="0"/>
          </a:p>
          <a:p>
            <a:pPr>
              <a:buNone/>
            </a:pPr>
            <a:endParaRPr lang="en-US" b="1" dirty="0"/>
          </a:p>
          <a:p>
            <a:pPr>
              <a:buNone/>
            </a:pPr>
            <a:endParaRPr lang="en-US" b="1" dirty="0"/>
          </a:p>
          <a:p>
            <a:pPr>
              <a:buNone/>
            </a:pPr>
            <a:endParaRPr lang="en-US" b="1" dirty="0"/>
          </a:p>
          <a:p>
            <a:pPr>
              <a:buNone/>
            </a:pPr>
            <a:endParaRPr lang="en-US" b="1" dirty="0"/>
          </a:p>
          <a:p>
            <a:pPr>
              <a:buNone/>
            </a:pPr>
            <a:endParaRPr lang="en-US" b="1" dirty="0"/>
          </a:p>
          <a:p>
            <a:pPr>
              <a:buNone/>
            </a:pPr>
            <a:r>
              <a:rPr lang="en-US" b="1" dirty="0"/>
              <a:t>Q 12. Which of the brand is third to the left of Godrej? </a:t>
            </a:r>
          </a:p>
          <a:p>
            <a:pPr>
              <a:buNone/>
            </a:pPr>
            <a:r>
              <a:rPr lang="en-US" b="1" dirty="0"/>
              <a:t>(a) Carrier 		(b) Philips 		(c) Samsung 		(d) Whirlpool</a:t>
            </a:r>
          </a:p>
          <a:p>
            <a:pPr>
              <a:buNone/>
            </a:pPr>
            <a:r>
              <a:rPr lang="en-US" b="1" dirty="0"/>
              <a:t>(e) L.G. </a:t>
            </a:r>
          </a:p>
        </p:txBody>
      </p:sp>
    </p:spTree>
    <p:extLst>
      <p:ext uri="{BB962C8B-B14F-4D97-AF65-F5344CB8AC3E}">
        <p14:creationId xmlns:p14="http://schemas.microsoft.com/office/powerpoint/2010/main" val="3935472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595445"/>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Directions- (12-16): Study the following information carefully and answer the questions given below: A shopkeeper arrange eight air-condition of different models: Godrej, L.G. Samsung, Carrier, Whirlpool, Heir, Philips and Toshiba.  Carrier is third to the left of Whirlpool and next to the right of L.G. Philips is second to the right end and exactly between heir and Godrej. Samsung is second to the left of heir. </a:t>
            </a:r>
          </a:p>
          <a:p>
            <a:pPr>
              <a:buNone/>
            </a:pPr>
            <a:endParaRPr lang="en-US" b="1" dirty="0"/>
          </a:p>
          <a:p>
            <a:pPr>
              <a:buNone/>
            </a:pPr>
            <a:endParaRPr lang="en-US" b="1" dirty="0"/>
          </a:p>
          <a:p>
            <a:pPr>
              <a:buNone/>
            </a:pPr>
            <a:endParaRPr lang="en-US" b="1" dirty="0"/>
          </a:p>
          <a:p>
            <a:pPr>
              <a:buNone/>
            </a:pPr>
            <a:endParaRPr lang="en-US" b="1" dirty="0"/>
          </a:p>
          <a:p>
            <a:pPr>
              <a:buNone/>
            </a:pPr>
            <a:endParaRPr lang="en-US" b="1" dirty="0"/>
          </a:p>
          <a:p>
            <a:pPr>
              <a:buNone/>
            </a:pPr>
            <a:endParaRPr lang="en-US" b="1" dirty="0"/>
          </a:p>
          <a:p>
            <a:pPr>
              <a:buNone/>
            </a:pPr>
            <a:r>
              <a:rPr lang="en-US" b="1" dirty="0"/>
              <a:t>Q 12. Which of the brand is third to the left of Godrej? </a:t>
            </a:r>
          </a:p>
          <a:p>
            <a:pPr>
              <a:buNone/>
            </a:pPr>
            <a:r>
              <a:rPr lang="en-US" b="1" dirty="0"/>
              <a:t>(a) Carrier 		(b) Philips 		(c) Samsung 		</a:t>
            </a:r>
            <a:r>
              <a:rPr lang="en-US" b="1" dirty="0">
                <a:solidFill>
                  <a:srgbClr val="FF0000"/>
                </a:solidFill>
              </a:rPr>
              <a:t>(d) Whirlpool</a:t>
            </a:r>
          </a:p>
          <a:p>
            <a:pPr>
              <a:buNone/>
            </a:pPr>
            <a:r>
              <a:rPr lang="en-US" b="1" dirty="0"/>
              <a:t>(e) L.G. </a:t>
            </a:r>
          </a:p>
        </p:txBody>
      </p:sp>
    </p:spTree>
    <p:extLst>
      <p:ext uri="{BB962C8B-B14F-4D97-AF65-F5344CB8AC3E}">
        <p14:creationId xmlns:p14="http://schemas.microsoft.com/office/powerpoint/2010/main" val="1156513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13. Which brand is next to the right of Whirlpool. </a:t>
            </a:r>
          </a:p>
          <a:p>
            <a:pPr marL="457200" indent="-457200">
              <a:buAutoNum type="alphaLcParenBoth"/>
            </a:pPr>
            <a:r>
              <a:rPr lang="en-US" b="1" dirty="0"/>
              <a:t>Heir 		(b) Samsung 			(c) Philips 		(d) Toshiba </a:t>
            </a:r>
          </a:p>
          <a:p>
            <a:pPr marL="0" indent="0">
              <a:buNone/>
            </a:pPr>
            <a:r>
              <a:rPr lang="en-US" b="1" dirty="0"/>
              <a:t>(e) L.G. </a:t>
            </a:r>
          </a:p>
          <a:p>
            <a:pPr>
              <a:buNone/>
            </a:pPr>
            <a:r>
              <a:rPr lang="en-US" b="1" dirty="0"/>
              <a:t>Q 14. Which of the following has first brand is between another two?</a:t>
            </a:r>
          </a:p>
          <a:p>
            <a:pPr>
              <a:buNone/>
            </a:pPr>
            <a:r>
              <a:rPr lang="en-US" b="1" dirty="0"/>
              <a:t>(a) Toshiba, Samsung and Whirlpool		(b) L.G. Carrier and Toshiba</a:t>
            </a:r>
          </a:p>
          <a:p>
            <a:pPr>
              <a:buNone/>
            </a:pPr>
            <a:r>
              <a:rPr lang="en-US" b="1" dirty="0"/>
              <a:t>(c) Samsung, Whirlpool and Heir			(d) Heir, Whirlpool and Philips</a:t>
            </a:r>
          </a:p>
          <a:p>
            <a:pPr>
              <a:buNone/>
            </a:pPr>
            <a:r>
              <a:rPr lang="en-US" b="1" dirty="0"/>
              <a:t>(e) Carrier, Philips and L.G.</a:t>
            </a:r>
          </a:p>
          <a:p>
            <a:pPr>
              <a:buNone/>
            </a:pPr>
            <a:r>
              <a:rPr lang="en-US" b="1" dirty="0"/>
              <a:t>Q 15. Which of the following is correct position of heir?</a:t>
            </a:r>
          </a:p>
          <a:p>
            <a:pPr>
              <a:buNone/>
            </a:pPr>
            <a:r>
              <a:rPr lang="en-US" b="1" dirty="0"/>
              <a:t>(a) Sixth to the right of L.G.				(b) Third to the right of Toshiba</a:t>
            </a:r>
          </a:p>
          <a:p>
            <a:pPr>
              <a:buNone/>
            </a:pPr>
            <a:r>
              <a:rPr lang="en-US" b="1" dirty="0"/>
              <a:t>(c) Between Godrej and Whirlpool			(d) Second to the right of Godrej.</a:t>
            </a:r>
          </a:p>
          <a:p>
            <a:pPr>
              <a:buNone/>
            </a:pPr>
            <a:r>
              <a:rPr lang="en-US" b="1" dirty="0"/>
              <a:t>Q 16. Which brand is fifth to the right of Carrier?</a:t>
            </a:r>
          </a:p>
          <a:p>
            <a:pPr>
              <a:buNone/>
            </a:pPr>
            <a:r>
              <a:rPr lang="en-US" b="1" dirty="0"/>
              <a:t>(a) Godrej		(b) L.G.		(c) Samsung 	  	(d) heir	(e) Philip</a:t>
            </a:r>
          </a:p>
          <a:p>
            <a:pPr>
              <a:buNone/>
            </a:pPr>
            <a:endParaRPr lang="en-US" b="1" dirty="0"/>
          </a:p>
        </p:txBody>
      </p:sp>
    </p:spTree>
    <p:extLst>
      <p:ext uri="{BB962C8B-B14F-4D97-AF65-F5344CB8AC3E}">
        <p14:creationId xmlns:p14="http://schemas.microsoft.com/office/powerpoint/2010/main" val="2798935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13. Which brand is next to the right of Whirlpool. </a:t>
            </a:r>
          </a:p>
          <a:p>
            <a:pPr marL="457200" indent="-457200">
              <a:buAutoNum type="alphaLcParenBoth"/>
            </a:pPr>
            <a:r>
              <a:rPr lang="en-US" b="1" dirty="0">
                <a:solidFill>
                  <a:srgbClr val="FF0000"/>
                </a:solidFill>
              </a:rPr>
              <a:t>Heir</a:t>
            </a:r>
            <a:r>
              <a:rPr lang="en-US" b="1" dirty="0"/>
              <a:t> 		(b) Samsung 			(c) Philips 		(d) Toshiba </a:t>
            </a:r>
          </a:p>
          <a:p>
            <a:pPr marL="0" indent="0">
              <a:buNone/>
            </a:pPr>
            <a:r>
              <a:rPr lang="en-US" b="1" dirty="0"/>
              <a:t>(e) L.G. </a:t>
            </a:r>
          </a:p>
          <a:p>
            <a:pPr>
              <a:buNone/>
            </a:pPr>
            <a:r>
              <a:rPr lang="en-US" b="1" dirty="0"/>
              <a:t>Q 14. Which of the following has first brand is between another two?</a:t>
            </a:r>
          </a:p>
          <a:p>
            <a:pPr>
              <a:buNone/>
            </a:pPr>
            <a:r>
              <a:rPr lang="en-US" b="1" dirty="0"/>
              <a:t>(a) Toshiba, Samsung and Whirlpool		(b) L.G. Carrier and Toshiba</a:t>
            </a:r>
          </a:p>
          <a:p>
            <a:pPr>
              <a:buNone/>
            </a:pPr>
            <a:r>
              <a:rPr lang="en-US" b="1" dirty="0"/>
              <a:t>(c) Samsung, Whirlpool and Heir			</a:t>
            </a:r>
            <a:r>
              <a:rPr lang="en-US" b="1" dirty="0">
                <a:solidFill>
                  <a:srgbClr val="FF0000"/>
                </a:solidFill>
              </a:rPr>
              <a:t>(d) Heir, Whirlpool and Philips</a:t>
            </a:r>
          </a:p>
          <a:p>
            <a:pPr>
              <a:buNone/>
            </a:pPr>
            <a:r>
              <a:rPr lang="en-US" b="1" dirty="0"/>
              <a:t>(e) Carrier, Philips and L.G.</a:t>
            </a:r>
          </a:p>
          <a:p>
            <a:pPr>
              <a:buNone/>
            </a:pPr>
            <a:r>
              <a:rPr lang="en-US" b="1" dirty="0"/>
              <a:t>Q 15. Which of the following is correct position of heir?</a:t>
            </a:r>
          </a:p>
          <a:p>
            <a:pPr>
              <a:buNone/>
            </a:pPr>
            <a:r>
              <a:rPr lang="en-US" b="1" dirty="0"/>
              <a:t>(a) Sixth to the right of L.G.				</a:t>
            </a:r>
            <a:r>
              <a:rPr lang="en-US" b="1" dirty="0">
                <a:solidFill>
                  <a:srgbClr val="FF0000"/>
                </a:solidFill>
              </a:rPr>
              <a:t>(b) Third to the right of Toshiba</a:t>
            </a:r>
          </a:p>
          <a:p>
            <a:pPr>
              <a:buNone/>
            </a:pPr>
            <a:r>
              <a:rPr lang="en-US" b="1" dirty="0"/>
              <a:t>(c) Between Godrej and Whirlpool			(d) Second to the right of Godrej.</a:t>
            </a:r>
          </a:p>
          <a:p>
            <a:pPr>
              <a:buNone/>
            </a:pPr>
            <a:r>
              <a:rPr lang="en-US" b="1" dirty="0"/>
              <a:t>Q 16. Which brand is fifth to the right of Carrier?</a:t>
            </a:r>
          </a:p>
          <a:p>
            <a:pPr>
              <a:buNone/>
            </a:pPr>
            <a:r>
              <a:rPr lang="en-US" b="1" dirty="0"/>
              <a:t>(a) Godrej		(b) L.G.		(c) Samsung 	  	(d) heir	</a:t>
            </a:r>
            <a:r>
              <a:rPr lang="en-US" b="1" dirty="0">
                <a:solidFill>
                  <a:srgbClr val="FF0000"/>
                </a:solidFill>
              </a:rPr>
              <a:t>(e) Philip</a:t>
            </a:r>
          </a:p>
          <a:p>
            <a:pPr>
              <a:buNone/>
            </a:pPr>
            <a:endParaRPr lang="en-US" b="1" dirty="0"/>
          </a:p>
        </p:txBody>
      </p:sp>
    </p:spTree>
    <p:extLst>
      <p:ext uri="{BB962C8B-B14F-4D97-AF65-F5344CB8AC3E}">
        <p14:creationId xmlns:p14="http://schemas.microsoft.com/office/powerpoint/2010/main" val="714501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Directions- (17-20): Study the following information carefully and answer the questions given below: L, P, Q, R, S and T sit in a row facing towards north. Q sits fourth to the left of T and Q doesn’t sit at end of the row. R is not an immediate </a:t>
            </a:r>
            <a:r>
              <a:rPr lang="en-US" b="1" dirty="0" err="1"/>
              <a:t>neighbour</a:t>
            </a:r>
            <a:r>
              <a:rPr lang="en-US" b="1" dirty="0"/>
              <a:t> of Q. only one person sit between R and T. Neither S nor L Sit end of the row. L is not immediate </a:t>
            </a:r>
            <a:r>
              <a:rPr lang="en-US" b="1" dirty="0" err="1"/>
              <a:t>neighbour</a:t>
            </a:r>
            <a:r>
              <a:rPr lang="en-US" b="1" dirty="0"/>
              <a:t> of Q.</a:t>
            </a:r>
          </a:p>
          <a:p>
            <a:pPr>
              <a:buNone/>
            </a:pPr>
            <a:r>
              <a:rPr lang="en-US" b="1" dirty="0"/>
              <a:t>Q. 17. How many person sit between Q and L? </a:t>
            </a:r>
          </a:p>
          <a:p>
            <a:pPr>
              <a:buNone/>
            </a:pPr>
            <a:r>
              <a:rPr lang="en-US" b="1" dirty="0"/>
              <a:t>(a) None 	(b) One 	(c) Two 	(d) Three</a:t>
            </a:r>
          </a:p>
        </p:txBody>
      </p:sp>
    </p:spTree>
    <p:extLst>
      <p:ext uri="{BB962C8B-B14F-4D97-AF65-F5344CB8AC3E}">
        <p14:creationId xmlns:p14="http://schemas.microsoft.com/office/powerpoint/2010/main" val="494871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Directions- (17-20): Study the following information carefully and answer the questions given below: L, P, Q, R, S and T sit in a row facing towards north. Q sits fourth to the left of T and Q doesn’t sit at end of the row. R is not an immediate </a:t>
            </a:r>
            <a:r>
              <a:rPr lang="en-US" b="1" dirty="0" err="1"/>
              <a:t>neighbour</a:t>
            </a:r>
            <a:r>
              <a:rPr lang="en-US" b="1" dirty="0"/>
              <a:t> of Q. only one person sit between R and T. Neither S nor L  Sit end of the row. L is not immediate </a:t>
            </a:r>
            <a:r>
              <a:rPr lang="en-US" b="1" dirty="0" err="1"/>
              <a:t>neighbour</a:t>
            </a:r>
            <a:r>
              <a:rPr lang="en-US" b="1" dirty="0"/>
              <a:t> of Q.</a:t>
            </a:r>
          </a:p>
          <a:p>
            <a:pPr>
              <a:buNone/>
            </a:pPr>
            <a:r>
              <a:rPr lang="en-US" b="1" dirty="0"/>
              <a:t>Q. 17. How many person sit between Q and L? </a:t>
            </a:r>
          </a:p>
          <a:p>
            <a:pPr>
              <a:buNone/>
            </a:pPr>
            <a:r>
              <a:rPr lang="en-US" b="1" dirty="0"/>
              <a:t>(a) None 	(b) One 	</a:t>
            </a:r>
            <a:r>
              <a:rPr lang="en-US" b="1" dirty="0">
                <a:solidFill>
                  <a:srgbClr val="FF0000"/>
                </a:solidFill>
              </a:rPr>
              <a:t>(c) Two </a:t>
            </a:r>
            <a:r>
              <a:rPr lang="en-US" b="1" dirty="0"/>
              <a:t>	(d) Three</a:t>
            </a:r>
          </a:p>
        </p:txBody>
      </p:sp>
    </p:spTree>
    <p:extLst>
      <p:ext uri="{BB962C8B-B14F-4D97-AF65-F5344CB8AC3E}">
        <p14:creationId xmlns:p14="http://schemas.microsoft.com/office/powerpoint/2010/main" val="977327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Q 18. If all person sit according to alphabet then how many person doesn’t change their position with respect to original arrangement? </a:t>
            </a:r>
          </a:p>
          <a:p>
            <a:pPr marL="457200" indent="-457200">
              <a:buAutoNum type="alphaLcParenBoth"/>
            </a:pPr>
            <a:r>
              <a:rPr lang="en-US" b="1" dirty="0"/>
              <a:t>None 	(b) one 	(c) Two 	(d) Three</a:t>
            </a:r>
          </a:p>
          <a:p>
            <a:pPr marL="457200" indent="-457200">
              <a:buAutoNum type="alphaLcParenBoth"/>
            </a:pPr>
            <a:endParaRPr lang="en-US" b="1" dirty="0"/>
          </a:p>
          <a:p>
            <a:pPr marL="457200" indent="-457200">
              <a:buNone/>
            </a:pPr>
            <a:r>
              <a:rPr lang="en-US" b="1" dirty="0"/>
              <a:t>Q 19. Who is sit left end of the row? </a:t>
            </a:r>
          </a:p>
          <a:p>
            <a:pPr marL="457200" indent="-457200">
              <a:buAutoNum type="alphaLcParenBoth"/>
            </a:pPr>
            <a:r>
              <a:rPr lang="en-US" b="1" dirty="0"/>
              <a:t>P 		(b) R 		(c) T 		(d) Either T or R	    (e) None of these</a:t>
            </a:r>
          </a:p>
          <a:p>
            <a:pPr marL="457200" indent="-457200">
              <a:buAutoNum type="alphaLcParenBoth"/>
            </a:pPr>
            <a:endParaRPr lang="en-US" b="1" dirty="0"/>
          </a:p>
          <a:p>
            <a:pPr>
              <a:buNone/>
            </a:pPr>
            <a:r>
              <a:rPr lang="en-US" b="1" dirty="0"/>
              <a:t>Q 20. Four of the following five pairs are alike in a certain way based on their positions in the above arrangement and so form a group. Which of the following does not belong to the group? </a:t>
            </a:r>
          </a:p>
          <a:p>
            <a:pPr>
              <a:buNone/>
            </a:pPr>
            <a:r>
              <a:rPr lang="en-US" b="1" dirty="0"/>
              <a:t>(a) T R 	(b) S P 	(c) R Q 	(d) L S 		(e) QL</a:t>
            </a:r>
          </a:p>
          <a:p>
            <a:pPr>
              <a:buNone/>
            </a:pPr>
            <a:endParaRPr lang="en-US" b="1" dirty="0"/>
          </a:p>
          <a:p>
            <a:pPr>
              <a:buNone/>
            </a:pPr>
            <a:endParaRPr lang="en-US" b="1" dirty="0"/>
          </a:p>
          <a:p>
            <a:pPr marL="457200" indent="-457200">
              <a:buNone/>
            </a:pPr>
            <a:endParaRPr lang="en-US" b="1" dirty="0"/>
          </a:p>
          <a:p>
            <a:pPr marL="457200" indent="-457200">
              <a:buAutoNum type="alphaLcParenBoth"/>
            </a:pPr>
            <a:endParaRPr lang="en-US" b="1" dirty="0"/>
          </a:p>
          <a:p>
            <a:pPr>
              <a:buNone/>
            </a:pPr>
            <a:endParaRPr lang="en-US" b="1" dirty="0"/>
          </a:p>
        </p:txBody>
      </p:sp>
    </p:spTree>
    <p:extLst>
      <p:ext uri="{BB962C8B-B14F-4D97-AF65-F5344CB8AC3E}">
        <p14:creationId xmlns:p14="http://schemas.microsoft.com/office/powerpoint/2010/main" val="45675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Q 18. If all person sit according to alphabet then how many person doesn’t change their position with respect to original arrangement? </a:t>
            </a:r>
          </a:p>
          <a:p>
            <a:pPr marL="457200" indent="-457200">
              <a:buAutoNum type="alphaLcParenBoth"/>
            </a:pPr>
            <a:r>
              <a:rPr lang="en-US" b="1" dirty="0"/>
              <a:t>None 	(b) one 	</a:t>
            </a:r>
            <a:r>
              <a:rPr lang="en-US" b="1" dirty="0">
                <a:solidFill>
                  <a:srgbClr val="FF0000"/>
                </a:solidFill>
              </a:rPr>
              <a:t>(c) Two </a:t>
            </a:r>
            <a:r>
              <a:rPr lang="en-US" b="1" dirty="0"/>
              <a:t>	(d) Three</a:t>
            </a:r>
          </a:p>
          <a:p>
            <a:pPr marL="457200" indent="-457200">
              <a:buAutoNum type="alphaLcParenBoth"/>
            </a:pPr>
            <a:endParaRPr lang="en-US" b="1" dirty="0"/>
          </a:p>
          <a:p>
            <a:pPr marL="457200" indent="-457200">
              <a:buNone/>
            </a:pPr>
            <a:r>
              <a:rPr lang="en-US" b="1" dirty="0"/>
              <a:t>Q 19. Who is sit left end of the row? </a:t>
            </a:r>
          </a:p>
          <a:p>
            <a:pPr marL="457200" indent="-457200">
              <a:buAutoNum type="alphaLcParenBoth"/>
            </a:pPr>
            <a:r>
              <a:rPr lang="en-US" b="1" dirty="0">
                <a:solidFill>
                  <a:srgbClr val="FF0000"/>
                </a:solidFill>
              </a:rPr>
              <a:t>P</a:t>
            </a:r>
            <a:r>
              <a:rPr lang="en-US" b="1" dirty="0"/>
              <a:t> 		(b) R 		(c) T 		(d) Either T or R	    (e) None of these</a:t>
            </a:r>
          </a:p>
          <a:p>
            <a:pPr marL="457200" indent="-457200">
              <a:buAutoNum type="alphaLcParenBoth"/>
            </a:pPr>
            <a:endParaRPr lang="en-US" b="1" dirty="0"/>
          </a:p>
          <a:p>
            <a:pPr>
              <a:buNone/>
            </a:pPr>
            <a:r>
              <a:rPr lang="en-US" b="1" dirty="0"/>
              <a:t>Q 20. Four of the following five pairs are alike in a certain way based on their positions in the above arrangement and so form a group. Which of the following does not belong to the group? </a:t>
            </a:r>
          </a:p>
          <a:p>
            <a:pPr>
              <a:buNone/>
            </a:pPr>
            <a:r>
              <a:rPr lang="en-US" b="1" dirty="0"/>
              <a:t>(a) T R 	(b) S P 	(c) R Q 	(d) L S 		</a:t>
            </a:r>
            <a:r>
              <a:rPr lang="en-US" b="1" dirty="0">
                <a:solidFill>
                  <a:srgbClr val="FF0000"/>
                </a:solidFill>
              </a:rPr>
              <a:t>(e) QL</a:t>
            </a:r>
          </a:p>
          <a:p>
            <a:pPr>
              <a:buNone/>
            </a:pPr>
            <a:endParaRPr lang="en-US" b="1" dirty="0"/>
          </a:p>
          <a:p>
            <a:pPr>
              <a:buNone/>
            </a:pPr>
            <a:endParaRPr lang="en-US" b="1" dirty="0"/>
          </a:p>
          <a:p>
            <a:pPr marL="457200" indent="-457200">
              <a:buNone/>
            </a:pPr>
            <a:endParaRPr lang="en-US" b="1" dirty="0"/>
          </a:p>
          <a:p>
            <a:pPr marL="457200" indent="-457200">
              <a:buAutoNum type="alphaLcParenBoth"/>
            </a:pPr>
            <a:endParaRPr lang="en-US" b="1" dirty="0"/>
          </a:p>
          <a:p>
            <a:pPr>
              <a:buNone/>
            </a:pPr>
            <a:endParaRPr lang="en-US" b="1" dirty="0"/>
          </a:p>
        </p:txBody>
      </p:sp>
    </p:spTree>
    <p:extLst>
      <p:ext uri="{BB962C8B-B14F-4D97-AF65-F5344CB8AC3E}">
        <p14:creationId xmlns:p14="http://schemas.microsoft.com/office/powerpoint/2010/main" val="3680401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Directions-(1-2):Study the following information carefully and answer the questions given below:</a:t>
            </a:r>
          </a:p>
          <a:p>
            <a:pPr>
              <a:buNone/>
            </a:pPr>
            <a:r>
              <a:rPr lang="en-US" b="1" dirty="0"/>
              <a:t>Six friends P, Q, R, S, T and U are standing in a row. Q is exactly in between U and S. T is standing in between P and R. P is not a </a:t>
            </a:r>
            <a:r>
              <a:rPr lang="en-US" b="1" dirty="0" err="1"/>
              <a:t>neighbour</a:t>
            </a:r>
            <a:r>
              <a:rPr lang="en-US" b="1" dirty="0"/>
              <a:t> of S and U. R is not a </a:t>
            </a:r>
            <a:r>
              <a:rPr lang="en-US" b="1" dirty="0" err="1"/>
              <a:t>neighbour</a:t>
            </a:r>
            <a:r>
              <a:rPr lang="en-US" b="1" dirty="0"/>
              <a:t> of S.</a:t>
            </a:r>
          </a:p>
          <a:p>
            <a:pPr>
              <a:buNone/>
            </a:pPr>
            <a:r>
              <a:rPr lang="en-US" b="1" dirty="0"/>
              <a:t>Q. 1. U is standing in between which of the following pair?</a:t>
            </a:r>
          </a:p>
          <a:p>
            <a:pPr>
              <a:buNone/>
            </a:pPr>
            <a:r>
              <a:rPr lang="en-US" b="1" dirty="0"/>
              <a:t>(a) Q and R 		(b) Q and S</a:t>
            </a:r>
          </a:p>
          <a:p>
            <a:pPr>
              <a:buNone/>
            </a:pPr>
            <a:r>
              <a:rPr lang="en-US" b="1" dirty="0"/>
              <a:t>(c) Q and P 		(d) Q and T</a:t>
            </a:r>
          </a:p>
          <a:p>
            <a:pPr>
              <a:buNone/>
            </a:pPr>
            <a:r>
              <a:rPr lang="en-US" b="1" dirty="0"/>
              <a:t>Q. 2. R is standing in between which of the following?</a:t>
            </a:r>
          </a:p>
          <a:p>
            <a:pPr>
              <a:buNone/>
            </a:pPr>
            <a:r>
              <a:rPr lang="en-US" b="1" dirty="0"/>
              <a:t>(a) S and U 		(b) T and Q</a:t>
            </a:r>
          </a:p>
          <a:p>
            <a:pPr>
              <a:buNone/>
            </a:pPr>
            <a:r>
              <a:rPr lang="en-US" b="1" dirty="0"/>
              <a:t>(c) T and U 		(d) P and T</a:t>
            </a:r>
          </a:p>
          <a:p>
            <a:pPr>
              <a:buNone/>
            </a:pPr>
            <a:endParaRPr lang="en-US" b="1" dirty="0">
              <a:latin typeface="Arial Black" pitchFamily="34" charset="0"/>
            </a:endParaRPr>
          </a:p>
          <a:p>
            <a:pPr>
              <a:buNone/>
            </a:pPr>
            <a:endParaRPr lang="en-US" b="1" dirty="0"/>
          </a:p>
        </p:txBody>
      </p:sp>
    </p:spTree>
    <p:extLst>
      <p:ext uri="{BB962C8B-B14F-4D97-AF65-F5344CB8AC3E}">
        <p14:creationId xmlns:p14="http://schemas.microsoft.com/office/powerpoint/2010/main" val="2716721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a:t>
            </a:r>
            <a:r>
              <a:rPr lang="en-US" sz="2000" b="1" dirty="0"/>
              <a:t>Directions-(21-24): Study the following information carefully and answer the questions given below: L, P, Q, R, S, T and W sitting in straight row facing towards north.  P is fourth to the left of L who is second to the left of Q.  R who is not immediate neighbor of L sit exact right to S.  T is second to the left of W. </a:t>
            </a:r>
          </a:p>
          <a:p>
            <a:pPr>
              <a:buNone/>
            </a:pPr>
            <a:endParaRPr lang="en-US" sz="2000" b="1" dirty="0"/>
          </a:p>
          <a:p>
            <a:pPr>
              <a:buNone/>
            </a:pPr>
            <a:endParaRPr lang="en-US" sz="2000" b="1" dirty="0"/>
          </a:p>
          <a:p>
            <a:pPr>
              <a:buNone/>
            </a:pPr>
            <a:endParaRPr lang="en-US" sz="2000" b="1" dirty="0"/>
          </a:p>
          <a:p>
            <a:pPr>
              <a:buNone/>
            </a:pPr>
            <a:endParaRPr lang="en-US" sz="2000" b="1" dirty="0"/>
          </a:p>
          <a:p>
            <a:pPr>
              <a:buNone/>
            </a:pPr>
            <a:endParaRPr lang="en-US" sz="2000" b="1" dirty="0"/>
          </a:p>
          <a:p>
            <a:pPr>
              <a:buNone/>
            </a:pPr>
            <a:endParaRPr lang="en-US" sz="2000" b="1" dirty="0"/>
          </a:p>
          <a:p>
            <a:pPr>
              <a:buNone/>
            </a:pPr>
            <a:endParaRPr lang="en-US" sz="2000" b="1" dirty="0"/>
          </a:p>
          <a:p>
            <a:pPr>
              <a:buNone/>
            </a:pPr>
            <a:r>
              <a:rPr lang="en-US" sz="2000" b="1" dirty="0"/>
              <a:t>Q 21. Which of the following pair sit at end of the corner? </a:t>
            </a:r>
          </a:p>
          <a:p>
            <a:pPr marL="457200" indent="-457200">
              <a:buAutoNum type="alphaLcParenBoth"/>
            </a:pPr>
            <a:r>
              <a:rPr lang="en-US" sz="2000" b="1" dirty="0"/>
              <a:t>S L 		(b) P Q 			(c) W R			 (d) S T </a:t>
            </a:r>
          </a:p>
        </p:txBody>
      </p:sp>
    </p:spTree>
    <p:extLst>
      <p:ext uri="{BB962C8B-B14F-4D97-AF65-F5344CB8AC3E}">
        <p14:creationId xmlns:p14="http://schemas.microsoft.com/office/powerpoint/2010/main" val="3831983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a:t>
            </a:r>
            <a:r>
              <a:rPr lang="en-US" sz="2000" b="1" dirty="0"/>
              <a:t>Directions-(21-24): Study the following information carefully and answer the questions given below: L, P, Q, R, S, T and W sitting in straight row facing towards north.  P is fourth to the left of L who is second to the left of Q.  R who is not immediate neighbor of L sit exact right to S.  T is second to the left of W. </a:t>
            </a:r>
          </a:p>
          <a:p>
            <a:pPr>
              <a:buNone/>
            </a:pPr>
            <a:endParaRPr lang="en-US" sz="2000" b="1" dirty="0"/>
          </a:p>
          <a:p>
            <a:pPr>
              <a:buNone/>
            </a:pPr>
            <a:endParaRPr lang="en-US" sz="2000" b="1" dirty="0"/>
          </a:p>
          <a:p>
            <a:pPr>
              <a:buNone/>
            </a:pPr>
            <a:endParaRPr lang="en-US" sz="2000" b="1" dirty="0"/>
          </a:p>
          <a:p>
            <a:pPr>
              <a:buNone/>
            </a:pPr>
            <a:endParaRPr lang="en-US" sz="2000" b="1" dirty="0"/>
          </a:p>
          <a:p>
            <a:pPr>
              <a:buNone/>
            </a:pPr>
            <a:endParaRPr lang="en-US" sz="2000" b="1" dirty="0"/>
          </a:p>
          <a:p>
            <a:pPr>
              <a:buNone/>
            </a:pPr>
            <a:endParaRPr lang="en-US" sz="2000" b="1" dirty="0"/>
          </a:p>
          <a:p>
            <a:pPr>
              <a:buNone/>
            </a:pPr>
            <a:endParaRPr lang="en-US" sz="2000" b="1" dirty="0"/>
          </a:p>
          <a:p>
            <a:pPr>
              <a:buNone/>
            </a:pPr>
            <a:r>
              <a:rPr lang="en-US" sz="2000" b="1" dirty="0"/>
              <a:t>Q 21. Which of the following pair sit at end of the corner? </a:t>
            </a:r>
          </a:p>
          <a:p>
            <a:pPr marL="457200" indent="-457200">
              <a:buAutoNum type="alphaLcParenBoth"/>
            </a:pPr>
            <a:r>
              <a:rPr lang="en-US" sz="2000" b="1" dirty="0"/>
              <a:t>S L 		</a:t>
            </a:r>
            <a:r>
              <a:rPr lang="en-US" sz="2000" b="1" dirty="0">
                <a:solidFill>
                  <a:srgbClr val="FF0000"/>
                </a:solidFill>
              </a:rPr>
              <a:t>(b) P Q 	</a:t>
            </a:r>
            <a:r>
              <a:rPr lang="en-US" sz="2000" b="1" dirty="0"/>
              <a:t>		(c) W R			 (d) S T </a:t>
            </a:r>
          </a:p>
        </p:txBody>
      </p:sp>
    </p:spTree>
    <p:extLst>
      <p:ext uri="{BB962C8B-B14F-4D97-AF65-F5344CB8AC3E}">
        <p14:creationId xmlns:p14="http://schemas.microsoft.com/office/powerpoint/2010/main" val="1300282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1" y="1072055"/>
            <a:ext cx="12099691"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Q. 22. How many persons sit between R and W? </a:t>
            </a:r>
          </a:p>
          <a:p>
            <a:pPr>
              <a:buNone/>
            </a:pPr>
            <a:r>
              <a:rPr lang="en-US" b="1" dirty="0"/>
              <a:t>(a) None 		(b) One 		(c) Two 		(d) Three</a:t>
            </a:r>
          </a:p>
          <a:p>
            <a:pPr>
              <a:buNone/>
            </a:pPr>
            <a:endParaRPr lang="en-US" b="1" dirty="0"/>
          </a:p>
          <a:p>
            <a:pPr>
              <a:buNone/>
            </a:pPr>
            <a:r>
              <a:rPr lang="en-US" b="1" dirty="0"/>
              <a:t>Q 23. Which of the position of L with respect to S? </a:t>
            </a:r>
          </a:p>
          <a:p>
            <a:pPr marL="457200" indent="-457200">
              <a:buAutoNum type="alphaLcParenBoth"/>
            </a:pPr>
            <a:r>
              <a:rPr lang="en-US" b="1" dirty="0"/>
              <a:t>Third to the left 	(b) Third to the right 	(c) Immediate right </a:t>
            </a:r>
          </a:p>
          <a:p>
            <a:pPr marL="0" indent="0">
              <a:buNone/>
            </a:pPr>
            <a:r>
              <a:rPr lang="en-US" b="1" dirty="0"/>
              <a:t>(d) Fourth to the left 	(e) None of these </a:t>
            </a:r>
          </a:p>
          <a:p>
            <a:pPr>
              <a:buNone/>
            </a:pPr>
            <a:endParaRPr lang="en-US" b="1" dirty="0"/>
          </a:p>
          <a:p>
            <a:pPr>
              <a:buNone/>
            </a:pPr>
            <a:endParaRPr lang="en-US" b="1" dirty="0"/>
          </a:p>
          <a:p>
            <a:pPr>
              <a:buNone/>
            </a:pPr>
            <a:r>
              <a:rPr lang="en-US" b="1" dirty="0"/>
              <a:t>Q 24. Four of the following five pairs are alike in a certain way and so form a group.  Which is the one that does not belong to the group? </a:t>
            </a:r>
          </a:p>
          <a:p>
            <a:pPr>
              <a:buNone/>
            </a:pPr>
            <a:r>
              <a:rPr lang="en-US" b="1" dirty="0"/>
              <a:t>(a) P R 		(b) S T 		(c) L Q 		(d) L R 	  (e) T W</a:t>
            </a:r>
          </a:p>
          <a:p>
            <a:pPr>
              <a:buNone/>
            </a:pPr>
            <a:endParaRPr lang="en-US" b="1" dirty="0"/>
          </a:p>
          <a:p>
            <a:pPr>
              <a:buNone/>
            </a:pPr>
            <a:endParaRPr lang="en-US" b="1" dirty="0"/>
          </a:p>
        </p:txBody>
      </p:sp>
    </p:spTree>
    <p:extLst>
      <p:ext uri="{BB962C8B-B14F-4D97-AF65-F5344CB8AC3E}">
        <p14:creationId xmlns:p14="http://schemas.microsoft.com/office/powerpoint/2010/main" val="2665788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1" y="1072055"/>
            <a:ext cx="12099691"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Q. 22. How many persons sit between R and W? </a:t>
            </a:r>
          </a:p>
          <a:p>
            <a:pPr>
              <a:buNone/>
            </a:pPr>
            <a:r>
              <a:rPr lang="en-US" b="1" dirty="0"/>
              <a:t>(a) None 		(b) One 		</a:t>
            </a:r>
            <a:r>
              <a:rPr lang="en-US" b="1" dirty="0">
                <a:solidFill>
                  <a:srgbClr val="FF0000"/>
                </a:solidFill>
              </a:rPr>
              <a:t>(c) Two </a:t>
            </a:r>
            <a:r>
              <a:rPr lang="en-US" b="1" dirty="0"/>
              <a:t>		(d) Three</a:t>
            </a:r>
          </a:p>
          <a:p>
            <a:pPr>
              <a:buNone/>
            </a:pPr>
            <a:endParaRPr lang="en-US" b="1" dirty="0"/>
          </a:p>
          <a:p>
            <a:pPr>
              <a:buNone/>
            </a:pPr>
            <a:r>
              <a:rPr lang="en-US" b="1" dirty="0"/>
              <a:t>Q 23. Which of the position of L with respect to S? </a:t>
            </a:r>
          </a:p>
          <a:p>
            <a:pPr marL="457200" indent="-457200">
              <a:buAutoNum type="alphaLcParenBoth"/>
            </a:pPr>
            <a:r>
              <a:rPr lang="en-US" b="1" dirty="0"/>
              <a:t>Third to the left 	</a:t>
            </a:r>
            <a:r>
              <a:rPr lang="en-US" b="1" dirty="0">
                <a:solidFill>
                  <a:srgbClr val="FF0000"/>
                </a:solidFill>
              </a:rPr>
              <a:t>(b) Third to the right</a:t>
            </a:r>
            <a:r>
              <a:rPr lang="en-US" b="1" dirty="0"/>
              <a:t> 	(c) Immediate right </a:t>
            </a:r>
          </a:p>
          <a:p>
            <a:pPr marL="0" indent="0">
              <a:buNone/>
            </a:pPr>
            <a:r>
              <a:rPr lang="en-US" b="1" dirty="0"/>
              <a:t>(d) Fourth to the left 	(e) None of these </a:t>
            </a:r>
          </a:p>
          <a:p>
            <a:pPr>
              <a:buNone/>
            </a:pPr>
            <a:endParaRPr lang="en-US" b="1" dirty="0"/>
          </a:p>
          <a:p>
            <a:pPr>
              <a:buNone/>
            </a:pPr>
            <a:endParaRPr lang="en-US" b="1" dirty="0"/>
          </a:p>
          <a:p>
            <a:pPr>
              <a:buNone/>
            </a:pPr>
            <a:r>
              <a:rPr lang="en-US" b="1" dirty="0"/>
              <a:t>Q 24. Four of the following five pairs are alike in a certain way and so form a group.  Which is the one that does not belong to the group? </a:t>
            </a:r>
          </a:p>
          <a:p>
            <a:pPr>
              <a:buNone/>
            </a:pPr>
            <a:r>
              <a:rPr lang="en-US" b="1" dirty="0"/>
              <a:t>(a) P R 		(b) S T 		(c) L Q 		</a:t>
            </a:r>
            <a:r>
              <a:rPr lang="en-US" b="1" dirty="0">
                <a:solidFill>
                  <a:srgbClr val="FF0000"/>
                </a:solidFill>
              </a:rPr>
              <a:t>(d) L R </a:t>
            </a:r>
            <a:r>
              <a:rPr lang="en-US" b="1" dirty="0"/>
              <a:t>	  (e) T W</a:t>
            </a:r>
          </a:p>
          <a:p>
            <a:pPr>
              <a:buNone/>
            </a:pPr>
            <a:endParaRPr lang="en-US" b="1" dirty="0"/>
          </a:p>
          <a:p>
            <a:pPr>
              <a:buNone/>
            </a:pPr>
            <a:endParaRPr lang="en-US" b="1" dirty="0"/>
          </a:p>
        </p:txBody>
      </p:sp>
    </p:spTree>
    <p:extLst>
      <p:ext uri="{BB962C8B-B14F-4D97-AF65-F5344CB8AC3E}">
        <p14:creationId xmlns:p14="http://schemas.microsoft.com/office/powerpoint/2010/main" val="2415860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a:t>
            </a:r>
            <a:r>
              <a:rPr lang="en-US" sz="2000" b="1" dirty="0"/>
              <a:t>Directions- (25-29): Study the following information carefully and answer the questions given below: P, Q, R, S, T, V, W, and X sits in a row facing north towards.  T is fourth to the left of W. Neither T nor W sits at extreme ends.  Only one person sit between X and R.  Neither X nor R is immediate </a:t>
            </a:r>
            <a:r>
              <a:rPr lang="en-US" sz="2000" b="1" dirty="0" err="1"/>
              <a:t>neighbour</a:t>
            </a:r>
            <a:r>
              <a:rPr lang="en-US" sz="2000" b="1" dirty="0"/>
              <a:t> of W.  P is second to the right of X.  Only two person sit between P and S. Q is not immediate </a:t>
            </a:r>
            <a:r>
              <a:rPr lang="en-US" sz="2000" b="1" dirty="0" err="1"/>
              <a:t>neighbour</a:t>
            </a:r>
            <a:r>
              <a:rPr lang="en-US" sz="2000" b="1" dirty="0"/>
              <a:t> of S. </a:t>
            </a:r>
          </a:p>
          <a:p>
            <a:pPr>
              <a:buNone/>
            </a:pPr>
            <a:endParaRPr lang="en-US" b="1" dirty="0"/>
          </a:p>
          <a:p>
            <a:pPr>
              <a:buNone/>
            </a:pPr>
            <a:endParaRPr lang="en-US" b="1" dirty="0"/>
          </a:p>
          <a:p>
            <a:pPr>
              <a:buNone/>
            </a:pPr>
            <a:endParaRPr lang="en-US" b="1" dirty="0"/>
          </a:p>
          <a:p>
            <a:pPr>
              <a:buNone/>
            </a:pPr>
            <a:endParaRPr lang="en-US" b="1" dirty="0"/>
          </a:p>
          <a:p>
            <a:pPr>
              <a:buNone/>
            </a:pPr>
            <a:endParaRPr lang="en-US" b="1" dirty="0"/>
          </a:p>
          <a:p>
            <a:pPr>
              <a:buNone/>
            </a:pPr>
            <a:endParaRPr lang="en-US" sz="2000" b="1" dirty="0"/>
          </a:p>
          <a:p>
            <a:pPr>
              <a:buNone/>
            </a:pPr>
            <a:r>
              <a:rPr lang="en-US" sz="2000" b="1" dirty="0"/>
              <a:t>Q 25. What is the position of V with respect to Q? </a:t>
            </a:r>
          </a:p>
          <a:p>
            <a:pPr marL="457200" indent="-457200">
              <a:buAutoNum type="alphaLcParenBoth"/>
            </a:pPr>
            <a:r>
              <a:rPr lang="en-US" sz="2000" b="1" dirty="0"/>
              <a:t>Fifth Right 	(b) Adjacent </a:t>
            </a:r>
            <a:r>
              <a:rPr lang="en-US" sz="2000" b="1" dirty="0" err="1"/>
              <a:t>Neighbour</a:t>
            </a:r>
            <a:r>
              <a:rPr lang="en-US" sz="2000" b="1" dirty="0"/>
              <a:t>   (c) Second right   (d) Third Right 	(e) None of these</a:t>
            </a:r>
          </a:p>
        </p:txBody>
      </p:sp>
    </p:spTree>
    <p:extLst>
      <p:ext uri="{BB962C8B-B14F-4D97-AF65-F5344CB8AC3E}">
        <p14:creationId xmlns:p14="http://schemas.microsoft.com/office/powerpoint/2010/main" val="2699223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a:t>
            </a:r>
            <a:r>
              <a:rPr lang="en-US" sz="2000" b="1" dirty="0"/>
              <a:t>Directions- (25-29): Study the following information carefully and answer the questions given below: P, Q, R, S, T, V, W, and X sits in a row facing north towards.  T is fourth to the left of W. Neither T nor W sits at extreme ends.  Only one person sit between X and R.  Neither X nor R is immediate </a:t>
            </a:r>
            <a:r>
              <a:rPr lang="en-US" sz="2000" b="1" dirty="0" err="1"/>
              <a:t>neighbour</a:t>
            </a:r>
            <a:r>
              <a:rPr lang="en-US" sz="2000" b="1" dirty="0"/>
              <a:t> of W.  P is second to the right of X.  Only two person sit between P and S. Q is not immediate </a:t>
            </a:r>
            <a:r>
              <a:rPr lang="en-US" sz="2000" b="1" dirty="0" err="1"/>
              <a:t>neighbour</a:t>
            </a:r>
            <a:r>
              <a:rPr lang="en-US" sz="2000" b="1" dirty="0"/>
              <a:t> of S. </a:t>
            </a:r>
          </a:p>
          <a:p>
            <a:pPr>
              <a:buNone/>
            </a:pPr>
            <a:endParaRPr lang="en-US" b="1" dirty="0"/>
          </a:p>
          <a:p>
            <a:pPr>
              <a:buNone/>
            </a:pPr>
            <a:endParaRPr lang="en-US" b="1" dirty="0"/>
          </a:p>
          <a:p>
            <a:pPr>
              <a:buNone/>
            </a:pPr>
            <a:endParaRPr lang="en-US" b="1" dirty="0"/>
          </a:p>
          <a:p>
            <a:pPr>
              <a:buNone/>
            </a:pPr>
            <a:endParaRPr lang="en-US" b="1" dirty="0"/>
          </a:p>
          <a:p>
            <a:pPr>
              <a:buNone/>
            </a:pPr>
            <a:endParaRPr lang="en-US" b="1" dirty="0"/>
          </a:p>
          <a:p>
            <a:pPr>
              <a:buNone/>
            </a:pPr>
            <a:endParaRPr lang="en-US" sz="2000" b="1" dirty="0"/>
          </a:p>
          <a:p>
            <a:pPr>
              <a:buNone/>
            </a:pPr>
            <a:r>
              <a:rPr lang="en-US" sz="2000" b="1" dirty="0"/>
              <a:t>Q 25. What is the position of V with respect to Q? </a:t>
            </a:r>
          </a:p>
          <a:p>
            <a:pPr marL="457200" indent="-457200">
              <a:buAutoNum type="alphaLcParenBoth"/>
            </a:pPr>
            <a:r>
              <a:rPr lang="en-US" sz="2000" b="1" dirty="0"/>
              <a:t>Fifth Right 	(b) Adjacent </a:t>
            </a:r>
            <a:r>
              <a:rPr lang="en-US" sz="2000" b="1" dirty="0" err="1"/>
              <a:t>Neighbour</a:t>
            </a:r>
            <a:r>
              <a:rPr lang="en-US" sz="2000" b="1" dirty="0"/>
              <a:t>  (c) Second right  </a:t>
            </a:r>
            <a:r>
              <a:rPr lang="en-US" sz="2000" b="1" dirty="0">
                <a:solidFill>
                  <a:srgbClr val="FF0000"/>
                </a:solidFill>
              </a:rPr>
              <a:t>(d) Third Right </a:t>
            </a:r>
            <a:r>
              <a:rPr lang="en-US" sz="2000" b="1" dirty="0"/>
              <a:t>(e) None of these</a:t>
            </a:r>
          </a:p>
        </p:txBody>
      </p:sp>
    </p:spTree>
    <p:extLst>
      <p:ext uri="{BB962C8B-B14F-4D97-AF65-F5344CB8AC3E}">
        <p14:creationId xmlns:p14="http://schemas.microsoft.com/office/powerpoint/2010/main" val="3207306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1" y="1072055"/>
            <a:ext cx="11881031"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Q 26. Which of the following pair represents the person who sit at extreme end?</a:t>
            </a:r>
          </a:p>
          <a:p>
            <a:pPr marL="457200" indent="-457200">
              <a:buAutoNum type="alphaLcParenBoth"/>
            </a:pPr>
            <a:r>
              <a:rPr lang="en-US" b="1" dirty="0"/>
              <a:t>S R 	(b) Q S 	(c) R Q 	(d) X Q 	(e) V X </a:t>
            </a:r>
          </a:p>
          <a:p>
            <a:pPr marL="0" indent="0">
              <a:buNone/>
            </a:pPr>
            <a:r>
              <a:rPr lang="en-US" b="1" dirty="0"/>
              <a:t>Q 27. How many persons between R and P? </a:t>
            </a:r>
          </a:p>
          <a:p>
            <a:pPr marL="0" indent="0">
              <a:buNone/>
            </a:pPr>
            <a:r>
              <a:rPr lang="en-US" b="1" dirty="0"/>
              <a:t>(a) One 	(b) Two 	(c) Three 	(d) Four 	(e) None of these </a:t>
            </a:r>
          </a:p>
          <a:p>
            <a:pPr marL="0" indent="0">
              <a:buNone/>
            </a:pPr>
            <a:r>
              <a:rPr lang="en-US" b="1" dirty="0"/>
              <a:t>Q. 28. T is related to V in the same way Q is related to P.  To which of the following is X related to, following the same pattern? </a:t>
            </a:r>
          </a:p>
          <a:p>
            <a:pPr marL="457200" indent="-457200">
              <a:buAutoNum type="alphaLcParenBoth"/>
            </a:pPr>
            <a:r>
              <a:rPr lang="en-US" b="1" dirty="0"/>
              <a:t>Q 		(b) T 		(c) R 		(d) S 		(e) W </a:t>
            </a:r>
          </a:p>
          <a:p>
            <a:pPr marL="0" indent="0">
              <a:buNone/>
            </a:pPr>
            <a:r>
              <a:rPr lang="en-US" b="1" dirty="0"/>
              <a:t>Q. 29. Who is exactly middle the person who sit fifth to the left end and sixth to the right end? </a:t>
            </a:r>
          </a:p>
          <a:p>
            <a:pPr marL="0" indent="0">
              <a:buNone/>
            </a:pPr>
            <a:r>
              <a:rPr lang="en-US" b="1" dirty="0"/>
              <a:t>(a) P 		(b) Q 		(c) T 		(d) S 		(e) V </a:t>
            </a:r>
          </a:p>
        </p:txBody>
      </p:sp>
    </p:spTree>
    <p:extLst>
      <p:ext uri="{BB962C8B-B14F-4D97-AF65-F5344CB8AC3E}">
        <p14:creationId xmlns:p14="http://schemas.microsoft.com/office/powerpoint/2010/main" val="3164168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1" y="1072055"/>
            <a:ext cx="11881031"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Q 26. Which of the following pair represents the person who sit at extreme end?</a:t>
            </a:r>
          </a:p>
          <a:p>
            <a:pPr marL="457200" indent="-457200">
              <a:buAutoNum type="alphaLcParenBoth"/>
            </a:pPr>
            <a:r>
              <a:rPr lang="en-US" b="1" dirty="0">
                <a:solidFill>
                  <a:srgbClr val="FF0000"/>
                </a:solidFill>
              </a:rPr>
              <a:t>S R </a:t>
            </a:r>
            <a:r>
              <a:rPr lang="en-US" b="1" dirty="0"/>
              <a:t>	(b) Q S 	(c) R Q 	(d) X Q 	(e) V X </a:t>
            </a:r>
          </a:p>
          <a:p>
            <a:pPr marL="0" indent="0">
              <a:buNone/>
            </a:pPr>
            <a:r>
              <a:rPr lang="en-US" b="1" dirty="0"/>
              <a:t>Q 27. How many persons between R and P? </a:t>
            </a:r>
          </a:p>
          <a:p>
            <a:pPr marL="0" indent="0">
              <a:buNone/>
            </a:pPr>
            <a:r>
              <a:rPr lang="en-US" b="1" dirty="0"/>
              <a:t>(a) One 	(b) Two 	</a:t>
            </a:r>
            <a:r>
              <a:rPr lang="en-US" b="1" dirty="0">
                <a:solidFill>
                  <a:srgbClr val="FF0000"/>
                </a:solidFill>
              </a:rPr>
              <a:t>(c) Three </a:t>
            </a:r>
            <a:r>
              <a:rPr lang="en-US" b="1" dirty="0"/>
              <a:t>	(d) Four 	(e) None of these </a:t>
            </a:r>
          </a:p>
          <a:p>
            <a:pPr marL="0" indent="0">
              <a:buNone/>
            </a:pPr>
            <a:r>
              <a:rPr lang="en-US" b="1" dirty="0"/>
              <a:t>Q. 28. T is related to V in the same way Q is related to P.  To which of the following is X related to, following the same pattern? </a:t>
            </a:r>
          </a:p>
          <a:p>
            <a:pPr marL="457200" indent="-457200">
              <a:buAutoNum type="alphaLcParenBoth"/>
            </a:pPr>
            <a:r>
              <a:rPr lang="en-US" b="1" dirty="0"/>
              <a:t>Q 		(b) T 		(c) R 		(d) S 		</a:t>
            </a:r>
            <a:r>
              <a:rPr lang="en-US" b="1" dirty="0">
                <a:solidFill>
                  <a:srgbClr val="FF0000"/>
                </a:solidFill>
              </a:rPr>
              <a:t>(e) W </a:t>
            </a:r>
          </a:p>
          <a:p>
            <a:pPr marL="0" indent="0">
              <a:buNone/>
            </a:pPr>
            <a:r>
              <a:rPr lang="en-US" b="1" dirty="0"/>
              <a:t>Q. 29. Who is exactly middle the person who sit fifth to the left end and sixth to the right end? </a:t>
            </a:r>
          </a:p>
          <a:p>
            <a:pPr marL="0" indent="0">
              <a:buNone/>
            </a:pPr>
            <a:r>
              <a:rPr lang="en-US" b="1" dirty="0"/>
              <a:t>(a) P 		</a:t>
            </a:r>
            <a:r>
              <a:rPr lang="en-US" b="1" dirty="0">
                <a:solidFill>
                  <a:srgbClr val="FF0000"/>
                </a:solidFill>
              </a:rPr>
              <a:t>(b) Q </a:t>
            </a:r>
            <a:r>
              <a:rPr lang="en-US" b="1" dirty="0"/>
              <a:t>		(c) T 		(d) S 		(e) V </a:t>
            </a:r>
          </a:p>
        </p:txBody>
      </p:sp>
    </p:spTree>
    <p:extLst>
      <p:ext uri="{BB962C8B-B14F-4D97-AF65-F5344CB8AC3E}">
        <p14:creationId xmlns:p14="http://schemas.microsoft.com/office/powerpoint/2010/main" val="4019041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SITTING ARRANGEMENT</a:t>
            </a:r>
          </a:p>
          <a:p>
            <a:pPr>
              <a:buNone/>
            </a:pPr>
            <a:r>
              <a:rPr lang="en-US" sz="2000" b="1" dirty="0"/>
              <a:t>	Directions- (30-34): Study the following information carefully and answer the questions given below: Leena, Sheela, Natasha, Reshma, </a:t>
            </a:r>
            <a:r>
              <a:rPr lang="en-US" sz="2000" b="1" dirty="0" err="1"/>
              <a:t>Gudia</a:t>
            </a:r>
            <a:r>
              <a:rPr lang="en-US" sz="2000" b="1" dirty="0"/>
              <a:t>, Mahua And Tania Stand in a row facing towards north according to their height.  The one who stand extreme left is shortest and who stand extreme right is tallest in the group.  Leena stand third to the left of Reshma and Sheela stand third to the left of </a:t>
            </a:r>
            <a:r>
              <a:rPr lang="en-US" sz="2000" b="1" dirty="0" err="1"/>
              <a:t>Gudia</a:t>
            </a:r>
            <a:r>
              <a:rPr lang="en-US" sz="2000" b="1" dirty="0"/>
              <a:t>.  Only one person is between Sheela and Reshma.  Natasha is shorter than Mohua but not shortest in the group and Tania stand extreme right of the row. </a:t>
            </a:r>
          </a:p>
          <a:p>
            <a:pPr>
              <a:buNone/>
            </a:pPr>
            <a:endParaRPr lang="en-US" b="1" dirty="0"/>
          </a:p>
          <a:p>
            <a:pPr>
              <a:buNone/>
            </a:pPr>
            <a:endParaRPr lang="en-US" b="1" dirty="0"/>
          </a:p>
          <a:p>
            <a:pPr>
              <a:buNone/>
            </a:pPr>
            <a:endParaRPr lang="en-US" b="1" dirty="0"/>
          </a:p>
          <a:p>
            <a:pPr>
              <a:buNone/>
            </a:pPr>
            <a:endParaRPr lang="en-US" b="1" dirty="0"/>
          </a:p>
          <a:p>
            <a:pPr>
              <a:buNone/>
            </a:pPr>
            <a:endParaRPr lang="en-US" b="1" dirty="0"/>
          </a:p>
          <a:p>
            <a:pPr>
              <a:buNone/>
            </a:pPr>
            <a:r>
              <a:rPr lang="en-US" b="1" dirty="0"/>
              <a:t>Q 30. Who is shortest in the group? </a:t>
            </a:r>
          </a:p>
          <a:p>
            <a:pPr marL="457200" indent="-457200">
              <a:buAutoNum type="alphaLcParenBoth"/>
            </a:pPr>
            <a:r>
              <a:rPr lang="en-US" b="1" dirty="0"/>
              <a:t>Reshma 		(b) Mahua 		(c) Leena 		(d) Sheela </a:t>
            </a:r>
          </a:p>
          <a:p>
            <a:pPr marL="0" indent="0">
              <a:buNone/>
            </a:pPr>
            <a:r>
              <a:rPr lang="en-US" b="1" dirty="0"/>
              <a:t>(e) none of these</a:t>
            </a:r>
          </a:p>
        </p:txBody>
      </p:sp>
    </p:spTree>
    <p:extLst>
      <p:ext uri="{BB962C8B-B14F-4D97-AF65-F5344CB8AC3E}">
        <p14:creationId xmlns:p14="http://schemas.microsoft.com/office/powerpoint/2010/main" val="22086592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SITTING ARRANGEMENT</a:t>
            </a:r>
          </a:p>
          <a:p>
            <a:pPr>
              <a:buNone/>
            </a:pPr>
            <a:r>
              <a:rPr lang="en-US" sz="2000" b="1" dirty="0"/>
              <a:t>	Directions- (30-34): Study the following information carefully and answer the questions given below: Leena, Sheela, Natasha, Reshma, </a:t>
            </a:r>
            <a:r>
              <a:rPr lang="en-US" sz="2000" b="1" dirty="0" err="1"/>
              <a:t>Gudia</a:t>
            </a:r>
            <a:r>
              <a:rPr lang="en-US" sz="2000" b="1" dirty="0"/>
              <a:t>, Mahua And Tania Stand in a row facing towards north according to their height.  The one who stand extreme left is shortest and who stand extreme right is tallest in the group.  Leena stand third to the left of Reshma and Sheela stand third to the left of </a:t>
            </a:r>
            <a:r>
              <a:rPr lang="en-US" sz="2000" b="1" dirty="0" err="1"/>
              <a:t>Gudia</a:t>
            </a:r>
            <a:r>
              <a:rPr lang="en-US" sz="2000" b="1" dirty="0"/>
              <a:t>.  Only one person is between Sheela and Reshma.  Natasha is shorter than Mohua but not shortest in the group and Tania stand extreme right of the row. </a:t>
            </a:r>
          </a:p>
          <a:p>
            <a:pPr>
              <a:buNone/>
            </a:pPr>
            <a:endParaRPr lang="en-US" b="1" dirty="0"/>
          </a:p>
          <a:p>
            <a:pPr>
              <a:buNone/>
            </a:pPr>
            <a:endParaRPr lang="en-US" b="1" dirty="0"/>
          </a:p>
          <a:p>
            <a:pPr>
              <a:buNone/>
            </a:pPr>
            <a:endParaRPr lang="en-US" b="1" dirty="0"/>
          </a:p>
          <a:p>
            <a:pPr>
              <a:buNone/>
            </a:pPr>
            <a:endParaRPr lang="en-US" b="1" dirty="0"/>
          </a:p>
          <a:p>
            <a:pPr>
              <a:buNone/>
            </a:pPr>
            <a:endParaRPr lang="en-US" b="1" dirty="0"/>
          </a:p>
          <a:p>
            <a:pPr>
              <a:buNone/>
            </a:pPr>
            <a:r>
              <a:rPr lang="en-US" b="1" dirty="0"/>
              <a:t>Q 30. Who is shortest in the group? </a:t>
            </a:r>
          </a:p>
          <a:p>
            <a:pPr marL="457200" indent="-457200">
              <a:buAutoNum type="alphaLcParenBoth"/>
            </a:pPr>
            <a:r>
              <a:rPr lang="en-US" b="1" dirty="0"/>
              <a:t>Reshma 		(b) Mahua 		</a:t>
            </a:r>
            <a:r>
              <a:rPr lang="en-US" b="1" dirty="0">
                <a:solidFill>
                  <a:srgbClr val="FF0000"/>
                </a:solidFill>
              </a:rPr>
              <a:t>(c) Leena </a:t>
            </a:r>
            <a:r>
              <a:rPr lang="en-US" b="1" dirty="0"/>
              <a:t>		(d) Sheela </a:t>
            </a:r>
          </a:p>
          <a:p>
            <a:pPr marL="0" indent="0">
              <a:buNone/>
            </a:pPr>
            <a:r>
              <a:rPr lang="en-US" b="1" dirty="0"/>
              <a:t>(e) none of these</a:t>
            </a:r>
          </a:p>
        </p:txBody>
      </p:sp>
    </p:spTree>
    <p:extLst>
      <p:ext uri="{BB962C8B-B14F-4D97-AF65-F5344CB8AC3E}">
        <p14:creationId xmlns:p14="http://schemas.microsoft.com/office/powerpoint/2010/main" val="2099470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Directions-(1-2):Study the following information carefully and answer the questions given below:</a:t>
            </a:r>
          </a:p>
          <a:p>
            <a:pPr>
              <a:buNone/>
            </a:pPr>
            <a:r>
              <a:rPr lang="en-US" b="1" dirty="0"/>
              <a:t>Six friends P, Q, R, S, T and U are standing in a row. Q is exactly in between U and S. T is standing in between P and R. P is not a </a:t>
            </a:r>
            <a:r>
              <a:rPr lang="en-US" b="1" dirty="0" err="1"/>
              <a:t>neighbour</a:t>
            </a:r>
            <a:r>
              <a:rPr lang="en-US" b="1" dirty="0"/>
              <a:t> of S and U. R is not a </a:t>
            </a:r>
            <a:r>
              <a:rPr lang="en-US" b="1" dirty="0" err="1"/>
              <a:t>neighbour</a:t>
            </a:r>
            <a:r>
              <a:rPr lang="en-US" b="1" dirty="0"/>
              <a:t> of S.</a:t>
            </a:r>
          </a:p>
          <a:p>
            <a:pPr>
              <a:buNone/>
            </a:pPr>
            <a:r>
              <a:rPr lang="en-US" b="1" dirty="0"/>
              <a:t>Q. 1. U is standing in between which of the following pair?</a:t>
            </a:r>
          </a:p>
          <a:p>
            <a:pPr>
              <a:buNone/>
            </a:pPr>
            <a:r>
              <a:rPr lang="en-US" b="1" dirty="0">
                <a:solidFill>
                  <a:srgbClr val="FF0000"/>
                </a:solidFill>
              </a:rPr>
              <a:t>(a) Q and R </a:t>
            </a:r>
            <a:r>
              <a:rPr lang="en-US" b="1" dirty="0"/>
              <a:t>		(b) Q and S</a:t>
            </a:r>
          </a:p>
          <a:p>
            <a:pPr>
              <a:buNone/>
            </a:pPr>
            <a:r>
              <a:rPr lang="en-US" b="1" dirty="0"/>
              <a:t>(c) Q and P 		(d) Q and T</a:t>
            </a:r>
          </a:p>
          <a:p>
            <a:pPr>
              <a:buNone/>
            </a:pPr>
            <a:r>
              <a:rPr lang="en-US" b="1" dirty="0"/>
              <a:t>Q. 2. R is standing in between which of the following?</a:t>
            </a:r>
          </a:p>
          <a:p>
            <a:pPr>
              <a:buNone/>
            </a:pPr>
            <a:r>
              <a:rPr lang="en-US" b="1" dirty="0"/>
              <a:t>(a) S and U 		(b) T and Q</a:t>
            </a:r>
          </a:p>
          <a:p>
            <a:pPr>
              <a:buNone/>
            </a:pPr>
            <a:r>
              <a:rPr lang="en-US" b="1" dirty="0">
                <a:solidFill>
                  <a:srgbClr val="FF0000"/>
                </a:solidFill>
              </a:rPr>
              <a:t>(c) T and U </a:t>
            </a:r>
            <a:r>
              <a:rPr lang="en-US" b="1" dirty="0"/>
              <a:t>		(d) P and T</a:t>
            </a:r>
          </a:p>
          <a:p>
            <a:pPr>
              <a:buNone/>
            </a:pPr>
            <a:endParaRPr lang="en-US" b="1" dirty="0">
              <a:latin typeface="Arial Black" pitchFamily="34" charset="0"/>
            </a:endParaRPr>
          </a:p>
          <a:p>
            <a:pPr>
              <a:buNone/>
            </a:pPr>
            <a:endParaRPr lang="en-US" b="1" dirty="0"/>
          </a:p>
        </p:txBody>
      </p:sp>
    </p:spTree>
    <p:extLst>
      <p:ext uri="{BB962C8B-B14F-4D97-AF65-F5344CB8AC3E}">
        <p14:creationId xmlns:p14="http://schemas.microsoft.com/office/powerpoint/2010/main" val="19217330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987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Q 31. Who is second tallest person in the group? </a:t>
            </a:r>
          </a:p>
          <a:p>
            <a:pPr marL="457200" indent="-457200">
              <a:buAutoNum type="alphaLcParenBoth"/>
            </a:pPr>
            <a:r>
              <a:rPr lang="en-US" b="1" dirty="0"/>
              <a:t>Natasha 		(b) Mahua 		(c) Leena 			(d) </a:t>
            </a:r>
            <a:r>
              <a:rPr lang="en-US" b="1" dirty="0" err="1"/>
              <a:t>Gudia</a:t>
            </a:r>
            <a:r>
              <a:rPr lang="en-US" b="1" dirty="0"/>
              <a:t> 	</a:t>
            </a:r>
          </a:p>
          <a:p>
            <a:pPr marL="0" indent="0">
              <a:buNone/>
            </a:pPr>
            <a:r>
              <a:rPr lang="en-US" b="1" dirty="0"/>
              <a:t>(e) Sheela </a:t>
            </a:r>
          </a:p>
          <a:p>
            <a:pPr>
              <a:buNone/>
            </a:pPr>
            <a:r>
              <a:rPr lang="en-US" b="1" dirty="0"/>
              <a:t>Q 32. How many girls stand between Natasha and Mahua? </a:t>
            </a:r>
          </a:p>
          <a:p>
            <a:pPr marL="457200" indent="-457200">
              <a:buAutoNum type="alphaLcParenBoth"/>
            </a:pPr>
            <a:r>
              <a:rPr lang="en-US" b="1" dirty="0"/>
              <a:t>none 		(b) One 		(c) Two 			(d) Three 	</a:t>
            </a:r>
          </a:p>
          <a:p>
            <a:pPr marL="0" indent="0">
              <a:buNone/>
            </a:pPr>
            <a:r>
              <a:rPr lang="en-US" b="1" dirty="0"/>
              <a:t>(e) Four </a:t>
            </a:r>
          </a:p>
          <a:p>
            <a:pPr>
              <a:buNone/>
            </a:pPr>
            <a:r>
              <a:rPr lang="en-US" b="1" dirty="0"/>
              <a:t>Q. 33. What is the position of Reshma respect to Tania? </a:t>
            </a:r>
          </a:p>
          <a:p>
            <a:pPr marL="457200" indent="-457200">
              <a:buAutoNum type="alphaLcParenBoth"/>
            </a:pPr>
            <a:r>
              <a:rPr lang="en-US" b="1" dirty="0"/>
              <a:t>Third left 	(b) Second left 	(c) Immediate left 		(d) Third right </a:t>
            </a:r>
          </a:p>
          <a:p>
            <a:pPr marL="0" indent="0">
              <a:buNone/>
            </a:pPr>
            <a:r>
              <a:rPr lang="en-US" b="1" dirty="0"/>
              <a:t>(e) Immediate right.</a:t>
            </a:r>
          </a:p>
          <a:p>
            <a:pPr>
              <a:buNone/>
            </a:pPr>
            <a:r>
              <a:rPr lang="en-US" b="1" dirty="0"/>
              <a:t>Q 34. Who is exactly middle in the row? </a:t>
            </a:r>
          </a:p>
          <a:p>
            <a:pPr>
              <a:buNone/>
            </a:pPr>
            <a:r>
              <a:rPr lang="en-US" b="1" dirty="0"/>
              <a:t>(a) </a:t>
            </a:r>
            <a:r>
              <a:rPr lang="en-US" b="1" dirty="0" err="1"/>
              <a:t>Gudia</a:t>
            </a:r>
            <a:r>
              <a:rPr lang="en-US" b="1" dirty="0"/>
              <a:t> 		(b) Natasha 		(c) Mahua 			(d) Reshma</a:t>
            </a:r>
          </a:p>
          <a:p>
            <a:pPr>
              <a:buNone/>
            </a:pPr>
            <a:endParaRPr lang="en-US" b="1" dirty="0"/>
          </a:p>
          <a:p>
            <a:pPr>
              <a:buNone/>
            </a:pPr>
            <a:endParaRPr lang="en-US" b="1" dirty="0"/>
          </a:p>
        </p:txBody>
      </p:sp>
    </p:spTree>
    <p:extLst>
      <p:ext uri="{BB962C8B-B14F-4D97-AF65-F5344CB8AC3E}">
        <p14:creationId xmlns:p14="http://schemas.microsoft.com/office/powerpoint/2010/main" val="37696529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987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Q 31. Who is second tallest person in the group? </a:t>
            </a:r>
          </a:p>
          <a:p>
            <a:pPr marL="457200" indent="-457200">
              <a:buAutoNum type="alphaLcParenBoth"/>
            </a:pPr>
            <a:r>
              <a:rPr lang="en-US" b="1" dirty="0"/>
              <a:t>Natasha 		</a:t>
            </a:r>
            <a:r>
              <a:rPr lang="en-US" b="1" dirty="0">
                <a:solidFill>
                  <a:srgbClr val="FF0000"/>
                </a:solidFill>
              </a:rPr>
              <a:t>(b) Mahua </a:t>
            </a:r>
            <a:r>
              <a:rPr lang="en-US" b="1" dirty="0"/>
              <a:t>		(c) Leena 			(d) </a:t>
            </a:r>
            <a:r>
              <a:rPr lang="en-US" b="1" dirty="0" err="1"/>
              <a:t>Gudia</a:t>
            </a:r>
            <a:r>
              <a:rPr lang="en-US" b="1" dirty="0"/>
              <a:t> 	</a:t>
            </a:r>
          </a:p>
          <a:p>
            <a:pPr marL="0" indent="0">
              <a:buNone/>
            </a:pPr>
            <a:r>
              <a:rPr lang="en-US" b="1" dirty="0"/>
              <a:t>(e) Sheela </a:t>
            </a:r>
          </a:p>
          <a:p>
            <a:pPr>
              <a:buNone/>
            </a:pPr>
            <a:r>
              <a:rPr lang="en-US" b="1" dirty="0"/>
              <a:t>Q 32. How many girls stand between Natasha and Mahua? </a:t>
            </a:r>
          </a:p>
          <a:p>
            <a:pPr marL="457200" indent="-457200">
              <a:buAutoNum type="alphaLcParenBoth"/>
            </a:pPr>
            <a:r>
              <a:rPr lang="en-US" b="1" dirty="0"/>
              <a:t>none 		(b) One 		</a:t>
            </a:r>
            <a:r>
              <a:rPr lang="en-US" b="1" dirty="0">
                <a:solidFill>
                  <a:srgbClr val="FF0000"/>
                </a:solidFill>
              </a:rPr>
              <a:t>(c) Two </a:t>
            </a:r>
            <a:r>
              <a:rPr lang="en-US" b="1" dirty="0"/>
              <a:t>			(d) Three 	</a:t>
            </a:r>
          </a:p>
          <a:p>
            <a:pPr marL="0" indent="0">
              <a:buNone/>
            </a:pPr>
            <a:r>
              <a:rPr lang="en-US" b="1" dirty="0"/>
              <a:t>(e) Four </a:t>
            </a:r>
          </a:p>
          <a:p>
            <a:pPr>
              <a:buNone/>
            </a:pPr>
            <a:r>
              <a:rPr lang="en-US" b="1" dirty="0"/>
              <a:t>Q. 33. What is the position of Reshma respect to Tania? </a:t>
            </a:r>
          </a:p>
          <a:p>
            <a:pPr marL="457200" indent="-457200">
              <a:buAutoNum type="alphaLcParenBoth"/>
            </a:pPr>
            <a:r>
              <a:rPr lang="en-US" b="1" dirty="0">
                <a:solidFill>
                  <a:srgbClr val="FF0000"/>
                </a:solidFill>
              </a:rPr>
              <a:t>Third left </a:t>
            </a:r>
            <a:r>
              <a:rPr lang="en-US" b="1" dirty="0"/>
              <a:t>	(b) Second left 	(c) Immediate left 		(d) Third right </a:t>
            </a:r>
          </a:p>
          <a:p>
            <a:pPr marL="0" indent="0">
              <a:buNone/>
            </a:pPr>
            <a:r>
              <a:rPr lang="en-US" b="1" dirty="0"/>
              <a:t>(e) Immediate right.</a:t>
            </a:r>
          </a:p>
          <a:p>
            <a:pPr>
              <a:buNone/>
            </a:pPr>
            <a:r>
              <a:rPr lang="en-US" b="1" dirty="0"/>
              <a:t>Q 34. Who is exactly middle in the row? </a:t>
            </a:r>
          </a:p>
          <a:p>
            <a:pPr>
              <a:buNone/>
            </a:pPr>
            <a:r>
              <a:rPr lang="en-US" b="1" dirty="0"/>
              <a:t>(a) </a:t>
            </a:r>
            <a:r>
              <a:rPr lang="en-US" b="1" dirty="0" err="1"/>
              <a:t>Gudia</a:t>
            </a:r>
            <a:r>
              <a:rPr lang="en-US" b="1" dirty="0"/>
              <a:t> 		(b) Natasha 		(c) Mahua 			</a:t>
            </a:r>
            <a:r>
              <a:rPr lang="en-US" b="1" dirty="0">
                <a:solidFill>
                  <a:srgbClr val="FF0000"/>
                </a:solidFill>
              </a:rPr>
              <a:t>(d) Reshma</a:t>
            </a:r>
          </a:p>
          <a:p>
            <a:pPr>
              <a:buNone/>
            </a:pPr>
            <a:endParaRPr lang="en-US" b="1" dirty="0"/>
          </a:p>
          <a:p>
            <a:pPr>
              <a:buNone/>
            </a:pPr>
            <a:endParaRPr lang="en-US" b="1" dirty="0"/>
          </a:p>
        </p:txBody>
      </p:sp>
    </p:spTree>
    <p:extLst>
      <p:ext uri="{BB962C8B-B14F-4D97-AF65-F5344CB8AC3E}">
        <p14:creationId xmlns:p14="http://schemas.microsoft.com/office/powerpoint/2010/main" val="36905550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sz="2000" b="1" dirty="0"/>
              <a:t>	Directions- (35-41): Study the following information carefully and answer the questions given below: Six chemical L,M,N,O,P and Q are kept in bottles of different </a:t>
            </a:r>
            <a:r>
              <a:rPr lang="en-US" sz="2000" b="1" dirty="0" err="1"/>
              <a:t>colours</a:t>
            </a:r>
            <a:r>
              <a:rPr lang="en-US" sz="2000" b="1" dirty="0"/>
              <a:t> viz.  green, red, blue, white, pink and violet, not necessarily in the same order.  These bottles are arranged from left to right, again not necessarily in the same order. Chemical M is kept in white bottle. Chemical L is not kept in green bottle and is kept to the immediate left of the violet bottle.  Chemical O is kept in the blue bottle and is kept exactly between the bottles containing chemicals L and M.  The red bottle is at the extreme left end. The bottle  containing chemical Q is not kept at either of the ends.  The green bottle is kept at the extreme right end.  Chemical P is not kept near the white bottle.</a:t>
            </a:r>
          </a:p>
          <a:p>
            <a:pPr>
              <a:buNone/>
            </a:pPr>
            <a:endParaRPr lang="en-US" b="1" dirty="0"/>
          </a:p>
        </p:txBody>
      </p:sp>
    </p:spTree>
    <p:extLst>
      <p:ext uri="{BB962C8B-B14F-4D97-AF65-F5344CB8AC3E}">
        <p14:creationId xmlns:p14="http://schemas.microsoft.com/office/powerpoint/2010/main" val="6112429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sz="2000" b="1" dirty="0"/>
              <a:t>	Directions- (35-41): Study the following information carefully and answer the questions given below: Six chemical L,M,N,O,P and Q are kept in bottles of different </a:t>
            </a:r>
            <a:r>
              <a:rPr lang="en-US" sz="2000" b="1" dirty="0" err="1"/>
              <a:t>colours</a:t>
            </a:r>
            <a:r>
              <a:rPr lang="en-US" sz="2000" b="1" dirty="0"/>
              <a:t> viz.  green, red, blue, white, pink and violet, not necessarily in the same order.  These bottles are arranged from left to right, again not necessarily in the same order. Chemical M is kept in white bottle. Chemical L is not kept in green bottle and is kept to the immediate left of the violet bottle.  Chemical O is kept in the blue bottle and is kept exactly between the bottles containing chemicals L and M.  The red bottle is at the extreme left end. The bottle  containing chemical Q is not kept at either of the ends.  The green bottle is kept at the extreme right end.  Chemical P is not kept near the white bottle.</a:t>
            </a:r>
          </a:p>
          <a:p>
            <a:pPr>
              <a:buNone/>
            </a:pPr>
            <a:endParaRPr lang="en-US" b="1" dirty="0"/>
          </a:p>
        </p:txBody>
      </p:sp>
    </p:spTree>
    <p:extLst>
      <p:ext uri="{BB962C8B-B14F-4D97-AF65-F5344CB8AC3E}">
        <p14:creationId xmlns:p14="http://schemas.microsoft.com/office/powerpoint/2010/main" val="11897004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987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Q 35. Four of the following five are alike in a certain way based on their positions in the above arrangement and so form a group.  Which is the one that does not belong to the group?</a:t>
            </a:r>
          </a:p>
          <a:p>
            <a:pPr>
              <a:buNone/>
            </a:pPr>
            <a:r>
              <a:rPr lang="en-US" b="1" dirty="0"/>
              <a:t>(a) LM 		(b) LP			(c) QO 		(d) LQ		       (e) NO</a:t>
            </a:r>
          </a:p>
          <a:p>
            <a:pPr>
              <a:buNone/>
            </a:pPr>
            <a:r>
              <a:rPr lang="en-US" b="1" dirty="0"/>
              <a:t>Q 36. Which bottle contains chemical L?</a:t>
            </a:r>
          </a:p>
          <a:p>
            <a:pPr>
              <a:buNone/>
            </a:pPr>
            <a:r>
              <a:rPr lang="en-US" b="1" dirty="0"/>
              <a:t>(a)Pink 		(b) Blue		(c) Red 	         (d)Cannot be determined</a:t>
            </a:r>
          </a:p>
          <a:p>
            <a:pPr>
              <a:buNone/>
            </a:pPr>
            <a:r>
              <a:rPr lang="en-US" b="1" dirty="0"/>
              <a:t>(e) None of these</a:t>
            </a:r>
          </a:p>
          <a:p>
            <a:pPr>
              <a:buNone/>
            </a:pPr>
            <a:r>
              <a:rPr lang="en-US" b="1" dirty="0"/>
              <a:t>Q 37. Which of the following combinations of chemical and bottle is correct?</a:t>
            </a:r>
          </a:p>
          <a:p>
            <a:pPr>
              <a:buNone/>
            </a:pPr>
            <a:r>
              <a:rPr lang="en-US" b="1" dirty="0"/>
              <a:t>(a) P-Red 		(b) N-Green	  	(c) P-Green 		(d) Q-Pink</a:t>
            </a:r>
          </a:p>
          <a:p>
            <a:pPr>
              <a:buNone/>
            </a:pPr>
            <a:r>
              <a:rPr lang="en-US" b="1" dirty="0"/>
              <a:t>(e) None of these</a:t>
            </a:r>
          </a:p>
        </p:txBody>
      </p:sp>
    </p:spTree>
    <p:extLst>
      <p:ext uri="{BB962C8B-B14F-4D97-AF65-F5344CB8AC3E}">
        <p14:creationId xmlns:p14="http://schemas.microsoft.com/office/powerpoint/2010/main" val="10796171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987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Q 35. Four of the following five are alike in a certain way based on their positions in the above arrangement and so form a group.  Which is the one that does not belong to the group?</a:t>
            </a:r>
          </a:p>
          <a:p>
            <a:pPr>
              <a:buNone/>
            </a:pPr>
            <a:r>
              <a:rPr lang="en-US" b="1" dirty="0"/>
              <a:t>(a) LM 		(b) LP			(c) QO 		</a:t>
            </a:r>
            <a:r>
              <a:rPr lang="en-US" b="1" dirty="0">
                <a:solidFill>
                  <a:srgbClr val="FF0000"/>
                </a:solidFill>
              </a:rPr>
              <a:t>(d) LQ	</a:t>
            </a:r>
            <a:r>
              <a:rPr lang="en-US" b="1" dirty="0"/>
              <a:t>	       (e) NO</a:t>
            </a:r>
          </a:p>
          <a:p>
            <a:pPr>
              <a:buNone/>
            </a:pPr>
            <a:r>
              <a:rPr lang="en-US" b="1" dirty="0"/>
              <a:t>Q 36. Which bottle contains chemical L?</a:t>
            </a:r>
          </a:p>
          <a:p>
            <a:pPr>
              <a:buNone/>
            </a:pPr>
            <a:r>
              <a:rPr lang="en-US" b="1" dirty="0">
                <a:solidFill>
                  <a:srgbClr val="FF0000"/>
                </a:solidFill>
              </a:rPr>
              <a:t>(a)Pink </a:t>
            </a:r>
            <a:r>
              <a:rPr lang="en-US" b="1" dirty="0"/>
              <a:t>		(b) Blue		(c) Red 	         (d)Cannot be determined</a:t>
            </a:r>
          </a:p>
          <a:p>
            <a:pPr>
              <a:buNone/>
            </a:pPr>
            <a:r>
              <a:rPr lang="en-US" b="1" dirty="0"/>
              <a:t>(e) None of these</a:t>
            </a:r>
          </a:p>
          <a:p>
            <a:pPr>
              <a:buNone/>
            </a:pPr>
            <a:r>
              <a:rPr lang="en-US" b="1" dirty="0"/>
              <a:t>Q 37. Which of the following combinations of chemical and bottle is correct?</a:t>
            </a:r>
          </a:p>
          <a:p>
            <a:pPr>
              <a:buNone/>
            </a:pPr>
            <a:r>
              <a:rPr lang="en-US" b="1" dirty="0"/>
              <a:t>(a) P-Red 		(b) N-Green	  	</a:t>
            </a:r>
            <a:r>
              <a:rPr lang="en-US" b="1" dirty="0">
                <a:solidFill>
                  <a:srgbClr val="FF0000"/>
                </a:solidFill>
              </a:rPr>
              <a:t>(c) P-Green </a:t>
            </a:r>
            <a:r>
              <a:rPr lang="en-US" b="1" dirty="0"/>
              <a:t>		(d) Q-Pink</a:t>
            </a:r>
          </a:p>
          <a:p>
            <a:pPr>
              <a:buNone/>
            </a:pPr>
            <a:r>
              <a:rPr lang="en-US" b="1" dirty="0"/>
              <a:t>(e) None of these</a:t>
            </a:r>
          </a:p>
        </p:txBody>
      </p:sp>
    </p:spTree>
    <p:extLst>
      <p:ext uri="{BB962C8B-B14F-4D97-AF65-F5344CB8AC3E}">
        <p14:creationId xmlns:p14="http://schemas.microsoft.com/office/powerpoint/2010/main" val="13738882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Q 38. Which bottle contains chemical Q?</a:t>
            </a:r>
          </a:p>
          <a:p>
            <a:pPr marL="457200" indent="-457200">
              <a:buAutoNum type="alphaLcParenBoth"/>
            </a:pPr>
            <a:r>
              <a:rPr lang="en-US" b="1" dirty="0"/>
              <a:t>Pink 	(b) Green	(c) Violet 	(d)Cannot be determined </a:t>
            </a:r>
          </a:p>
          <a:p>
            <a:pPr marL="0" indent="0">
              <a:buNone/>
            </a:pPr>
            <a:r>
              <a:rPr lang="en-US" b="1" dirty="0"/>
              <a:t>(e) None of these</a:t>
            </a:r>
          </a:p>
          <a:p>
            <a:pPr>
              <a:buNone/>
            </a:pPr>
            <a:r>
              <a:rPr lang="en-US" b="1" dirty="0"/>
              <a:t>Q. 39. If all the six chemicals are arranged alphabetically from left to right, positions of how many will remain unchanged?</a:t>
            </a:r>
          </a:p>
          <a:p>
            <a:pPr>
              <a:buNone/>
            </a:pPr>
            <a:r>
              <a:rPr lang="en-US" b="1" dirty="0"/>
              <a:t>(a) None 	(b) One	(c) Two 	(d) Three	(e) Four</a:t>
            </a:r>
          </a:p>
          <a:p>
            <a:pPr>
              <a:buNone/>
            </a:pPr>
            <a:r>
              <a:rPr lang="en-US" b="1" dirty="0"/>
              <a:t>Q. 40. Which bottle contains chemical N?</a:t>
            </a:r>
          </a:p>
          <a:p>
            <a:pPr marL="457200" indent="-457200">
              <a:buAutoNum type="alphaLcParenBoth"/>
            </a:pPr>
            <a:r>
              <a:rPr lang="en-US" b="1" dirty="0"/>
              <a:t>Green 	(b) Red	(c) Pink 	(d) Cannot be determined </a:t>
            </a:r>
          </a:p>
          <a:p>
            <a:pPr marL="0" indent="0">
              <a:buNone/>
            </a:pPr>
            <a:r>
              <a:rPr lang="en-US" b="1" dirty="0"/>
              <a:t>(e) None of these</a:t>
            </a:r>
          </a:p>
          <a:p>
            <a:pPr>
              <a:buNone/>
            </a:pPr>
            <a:r>
              <a:rPr lang="en-US" b="1" dirty="0"/>
              <a:t>Q. 41. Which chemical is kept in the bottle at the extreme right end?</a:t>
            </a:r>
          </a:p>
          <a:p>
            <a:pPr>
              <a:buNone/>
            </a:pPr>
            <a:r>
              <a:rPr lang="en-US" b="1" dirty="0"/>
              <a:t>(a) P 		(b) N		(c) L 		(d) Cannot be determined</a:t>
            </a:r>
          </a:p>
          <a:p>
            <a:pPr>
              <a:buNone/>
            </a:pPr>
            <a:endParaRPr lang="en-US" b="1" dirty="0"/>
          </a:p>
        </p:txBody>
      </p:sp>
    </p:spTree>
    <p:extLst>
      <p:ext uri="{BB962C8B-B14F-4D97-AF65-F5344CB8AC3E}">
        <p14:creationId xmlns:p14="http://schemas.microsoft.com/office/powerpoint/2010/main" val="4764441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Q 38. Which bottle contains chemical Q?</a:t>
            </a:r>
          </a:p>
          <a:p>
            <a:pPr marL="457200" indent="-457200">
              <a:buAutoNum type="alphaLcParenBoth"/>
            </a:pPr>
            <a:r>
              <a:rPr lang="en-US" b="1" dirty="0"/>
              <a:t>Pink 	(b) Green	</a:t>
            </a:r>
            <a:r>
              <a:rPr lang="en-US" b="1" dirty="0">
                <a:solidFill>
                  <a:srgbClr val="FF0000"/>
                </a:solidFill>
              </a:rPr>
              <a:t>(c) Violet </a:t>
            </a:r>
            <a:r>
              <a:rPr lang="en-US" b="1" dirty="0"/>
              <a:t>	(d)Cannot be determined </a:t>
            </a:r>
          </a:p>
          <a:p>
            <a:pPr marL="0" indent="0">
              <a:buNone/>
            </a:pPr>
            <a:r>
              <a:rPr lang="en-US" b="1" dirty="0"/>
              <a:t>(e) None of these</a:t>
            </a:r>
          </a:p>
          <a:p>
            <a:pPr>
              <a:buNone/>
            </a:pPr>
            <a:r>
              <a:rPr lang="en-US" b="1" dirty="0"/>
              <a:t>Q. 39. If all the six chemicals are arranged alphabetically from left to right, positions of how many will remain unchanged?</a:t>
            </a:r>
          </a:p>
          <a:p>
            <a:pPr>
              <a:buNone/>
            </a:pPr>
            <a:r>
              <a:rPr lang="en-US" b="1" dirty="0">
                <a:solidFill>
                  <a:srgbClr val="FF0000"/>
                </a:solidFill>
              </a:rPr>
              <a:t>(a) None </a:t>
            </a:r>
            <a:r>
              <a:rPr lang="en-US" b="1" dirty="0"/>
              <a:t>	(b) One	(c) Two 	(d) Three	(e) Four</a:t>
            </a:r>
          </a:p>
          <a:p>
            <a:pPr>
              <a:buNone/>
            </a:pPr>
            <a:r>
              <a:rPr lang="en-US" b="1" dirty="0"/>
              <a:t>Q. 40. Which bottle contains chemical N?</a:t>
            </a:r>
          </a:p>
          <a:p>
            <a:pPr marL="457200" indent="-457200">
              <a:buAutoNum type="alphaLcParenBoth"/>
            </a:pPr>
            <a:r>
              <a:rPr lang="en-US" b="1" dirty="0"/>
              <a:t>Green 	</a:t>
            </a:r>
            <a:r>
              <a:rPr lang="en-US" b="1" dirty="0">
                <a:solidFill>
                  <a:srgbClr val="FF0000"/>
                </a:solidFill>
              </a:rPr>
              <a:t>(b) Red</a:t>
            </a:r>
            <a:r>
              <a:rPr lang="en-US" b="1" dirty="0"/>
              <a:t>	(c) Pink 	(d) Cannot be determined </a:t>
            </a:r>
          </a:p>
          <a:p>
            <a:pPr marL="0" indent="0">
              <a:buNone/>
            </a:pPr>
            <a:r>
              <a:rPr lang="en-US" b="1" dirty="0"/>
              <a:t>(e) None of these</a:t>
            </a:r>
          </a:p>
          <a:p>
            <a:pPr>
              <a:buNone/>
            </a:pPr>
            <a:r>
              <a:rPr lang="en-US" b="1" dirty="0"/>
              <a:t>Q. 41. Which chemical is kept in the bottle at the extreme right end?</a:t>
            </a:r>
          </a:p>
          <a:p>
            <a:pPr>
              <a:buNone/>
            </a:pPr>
            <a:r>
              <a:rPr lang="en-US" b="1" dirty="0">
                <a:solidFill>
                  <a:srgbClr val="FF0000"/>
                </a:solidFill>
              </a:rPr>
              <a:t>(a) P </a:t>
            </a:r>
            <a:r>
              <a:rPr lang="en-US" b="1" dirty="0"/>
              <a:t>		(b) N		(c) L 		(d) Cannot be determined</a:t>
            </a:r>
          </a:p>
          <a:p>
            <a:pPr>
              <a:buNone/>
            </a:pPr>
            <a:endParaRPr lang="en-US" b="1" dirty="0"/>
          </a:p>
        </p:txBody>
      </p:sp>
    </p:spTree>
    <p:extLst>
      <p:ext uri="{BB962C8B-B14F-4D97-AF65-F5344CB8AC3E}">
        <p14:creationId xmlns:p14="http://schemas.microsoft.com/office/powerpoint/2010/main" val="41474578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sz="2000" b="1" dirty="0"/>
              <a:t>Directions- (42-44): Study the following information carefully and answer the questions given below:</a:t>
            </a:r>
          </a:p>
          <a:p>
            <a:pPr>
              <a:buNone/>
            </a:pPr>
            <a:r>
              <a:rPr lang="en-US" sz="2000" b="1" dirty="0"/>
              <a:t>Twelve people standing two parallel rows containing six people each.  In row one P, Q, R, S, T and U are stand and all of them are facing south and in row two A, B, C, D, E,  and F are stand and all of them are facing north.  In the given sitting arrangement each member seated in a row faces another member of the other row.</a:t>
            </a:r>
          </a:p>
          <a:p>
            <a:pPr>
              <a:buNone/>
            </a:pPr>
            <a:r>
              <a:rPr lang="en-US" sz="2000" b="1" dirty="0"/>
              <a:t>D stands third to the right of E and C stands third to the right of A.  A is not stand next to E.  U facing that person who is immediate right to C. T is fourth to the left of S.  B is not facing U.  R is third to the left of P. </a:t>
            </a:r>
          </a:p>
        </p:txBody>
      </p:sp>
    </p:spTree>
    <p:extLst>
      <p:ext uri="{BB962C8B-B14F-4D97-AF65-F5344CB8AC3E}">
        <p14:creationId xmlns:p14="http://schemas.microsoft.com/office/powerpoint/2010/main" val="26824546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Q 42.Who among the following faces E? </a:t>
            </a:r>
          </a:p>
          <a:p>
            <a:pPr marL="457200" indent="-457200">
              <a:buAutoNum type="alphaLcParenBoth"/>
            </a:pPr>
            <a:r>
              <a:rPr lang="en-US" b="1" dirty="0"/>
              <a:t>R (b) S (c) Q (d) P (e) None of these </a:t>
            </a:r>
          </a:p>
          <a:p>
            <a:pPr marL="0" indent="0">
              <a:buNone/>
            </a:pPr>
            <a:r>
              <a:rPr lang="en-US" b="1" dirty="0"/>
              <a:t>Q 43.Who among the following stand at extreme ends of the row? </a:t>
            </a:r>
          </a:p>
          <a:p>
            <a:pPr marL="457200" indent="-457200">
              <a:buAutoNum type="alphaLcParenBoth"/>
            </a:pPr>
            <a:r>
              <a:rPr lang="en-US" b="1" dirty="0"/>
              <a:t>T B (b) PD (c) P F (d) D S (e) None of these </a:t>
            </a:r>
          </a:p>
          <a:p>
            <a:pPr marL="0" indent="0">
              <a:buNone/>
            </a:pPr>
            <a:r>
              <a:rPr lang="en-US" b="1" dirty="0"/>
              <a:t>Q. 44. What is the position of F with respect to R? </a:t>
            </a:r>
          </a:p>
          <a:p>
            <a:pPr marL="457200" indent="-457200">
              <a:buAutoNum type="alphaLcParenBoth"/>
            </a:pPr>
            <a:r>
              <a:rPr lang="en-US" b="1" dirty="0"/>
              <a:t>F faces that person who is immediate left to R. </a:t>
            </a:r>
          </a:p>
          <a:p>
            <a:pPr marL="0" indent="0">
              <a:buNone/>
            </a:pPr>
            <a:r>
              <a:rPr lang="en-US" b="1" dirty="0"/>
              <a:t>(b) F is immediate left to the person who is facing towards R </a:t>
            </a:r>
          </a:p>
          <a:p>
            <a:pPr marL="0" indent="0">
              <a:buNone/>
            </a:pPr>
            <a:r>
              <a:rPr lang="en-US" b="1" dirty="0"/>
              <a:t>(c) F faces that person who is second to the right of R </a:t>
            </a:r>
          </a:p>
          <a:p>
            <a:pPr marL="0" indent="0">
              <a:buNone/>
            </a:pPr>
            <a:r>
              <a:rPr lang="en-US" b="1" dirty="0"/>
              <a:t>(d) F is second to the left of that person who is facing towards R. </a:t>
            </a:r>
          </a:p>
          <a:p>
            <a:pPr marL="0" indent="0">
              <a:buNone/>
            </a:pPr>
            <a:r>
              <a:rPr lang="en-US" b="1" dirty="0"/>
              <a:t>(e) None of these </a:t>
            </a:r>
          </a:p>
          <a:p>
            <a:pPr>
              <a:buNone/>
            </a:pPr>
            <a:endParaRPr lang="en-US" b="1" dirty="0"/>
          </a:p>
          <a:p>
            <a:pPr>
              <a:buNone/>
            </a:pPr>
            <a:endParaRPr lang="en-US" b="1" dirty="0"/>
          </a:p>
        </p:txBody>
      </p:sp>
    </p:spTree>
    <p:extLst>
      <p:ext uri="{BB962C8B-B14F-4D97-AF65-F5344CB8AC3E}">
        <p14:creationId xmlns:p14="http://schemas.microsoft.com/office/powerpoint/2010/main" val="4268820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Directions- (3-7): Study the following information carefully and answer the questions given below:</a:t>
            </a:r>
          </a:p>
          <a:p>
            <a:pPr>
              <a:buNone/>
            </a:pPr>
            <a:r>
              <a:rPr lang="en-US" b="1" dirty="0"/>
              <a:t>J,  K, L, M, N, O are sitting in a row facing towards north. Not necessary in sequence J is fourth to the left of O and O is not sit at end of the row. M sit third to the right of N. K does not sit to the adjacent of J.</a:t>
            </a:r>
          </a:p>
          <a:p>
            <a:pPr>
              <a:buNone/>
            </a:pPr>
            <a:endParaRPr lang="en-US" b="1" dirty="0"/>
          </a:p>
          <a:p>
            <a:pPr>
              <a:buNone/>
            </a:pPr>
            <a:endParaRPr lang="en-US" b="1" dirty="0"/>
          </a:p>
          <a:p>
            <a:pPr>
              <a:buNone/>
            </a:pPr>
            <a:endParaRPr lang="en-US" b="1" dirty="0"/>
          </a:p>
          <a:p>
            <a:pPr>
              <a:buNone/>
            </a:pPr>
            <a:endParaRPr lang="en-US" b="1" dirty="0"/>
          </a:p>
          <a:p>
            <a:pPr>
              <a:buNone/>
            </a:pPr>
            <a:r>
              <a:rPr lang="en-US" b="1" dirty="0"/>
              <a:t>Q 3. If all the person sit alphabetically left of right then how many person unchanged his position with respect to original position.</a:t>
            </a:r>
          </a:p>
          <a:p>
            <a:pPr>
              <a:buNone/>
            </a:pPr>
            <a:r>
              <a:rPr lang="en-US" b="1" dirty="0"/>
              <a:t>(a) 1 		(b) 2		(c) 3 		(d) More than 3</a:t>
            </a:r>
          </a:p>
          <a:p>
            <a:pPr>
              <a:buNone/>
            </a:pPr>
            <a:endParaRPr lang="en-US" b="1" dirty="0"/>
          </a:p>
        </p:txBody>
      </p:sp>
    </p:spTree>
    <p:extLst>
      <p:ext uri="{BB962C8B-B14F-4D97-AF65-F5344CB8AC3E}">
        <p14:creationId xmlns:p14="http://schemas.microsoft.com/office/powerpoint/2010/main" val="40856950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Q 42.Who among the following faces E? </a:t>
            </a:r>
          </a:p>
          <a:p>
            <a:pPr marL="457200" indent="-457200">
              <a:buAutoNum type="alphaLcParenBoth"/>
            </a:pPr>
            <a:r>
              <a:rPr lang="en-US" b="1" dirty="0"/>
              <a:t>R (b) S </a:t>
            </a:r>
            <a:r>
              <a:rPr lang="en-US" b="1" dirty="0">
                <a:solidFill>
                  <a:srgbClr val="FF0000"/>
                </a:solidFill>
              </a:rPr>
              <a:t>(c) Q </a:t>
            </a:r>
            <a:r>
              <a:rPr lang="en-US" b="1" dirty="0"/>
              <a:t>(d) P (e) None of these </a:t>
            </a:r>
          </a:p>
          <a:p>
            <a:pPr marL="0" indent="0">
              <a:buNone/>
            </a:pPr>
            <a:r>
              <a:rPr lang="en-US" b="1" dirty="0"/>
              <a:t>Q 43.Who among the following stand at extreme ends of the row? </a:t>
            </a:r>
          </a:p>
          <a:p>
            <a:pPr marL="457200" indent="-457200">
              <a:buAutoNum type="alphaLcParenBoth"/>
            </a:pPr>
            <a:r>
              <a:rPr lang="en-US" b="1" dirty="0"/>
              <a:t>T B </a:t>
            </a:r>
            <a:r>
              <a:rPr lang="en-US" b="1" dirty="0">
                <a:solidFill>
                  <a:srgbClr val="FF0000"/>
                </a:solidFill>
              </a:rPr>
              <a:t>(b) PD </a:t>
            </a:r>
            <a:r>
              <a:rPr lang="en-US" b="1" dirty="0"/>
              <a:t>(c) P F (d) D S (e) None of these </a:t>
            </a:r>
          </a:p>
          <a:p>
            <a:pPr marL="0" indent="0">
              <a:buNone/>
            </a:pPr>
            <a:r>
              <a:rPr lang="en-US" b="1" dirty="0"/>
              <a:t>Q. 44. What is the position of F with respect to R? </a:t>
            </a:r>
          </a:p>
          <a:p>
            <a:pPr marL="457200" indent="-457200">
              <a:buAutoNum type="alphaLcParenBoth"/>
            </a:pPr>
            <a:r>
              <a:rPr lang="en-US" b="1" dirty="0">
                <a:solidFill>
                  <a:srgbClr val="FF0000"/>
                </a:solidFill>
              </a:rPr>
              <a:t>F faces that person who is immediate left to R. </a:t>
            </a:r>
          </a:p>
          <a:p>
            <a:pPr marL="0" indent="0">
              <a:buNone/>
            </a:pPr>
            <a:r>
              <a:rPr lang="en-US" b="1" dirty="0"/>
              <a:t>(b) F is immediate left to the person who is facing towards R </a:t>
            </a:r>
          </a:p>
          <a:p>
            <a:pPr marL="0" indent="0">
              <a:buNone/>
            </a:pPr>
            <a:r>
              <a:rPr lang="en-US" b="1" dirty="0"/>
              <a:t>(c) F faces that person who is second to the right of R </a:t>
            </a:r>
          </a:p>
          <a:p>
            <a:pPr marL="0" indent="0">
              <a:buNone/>
            </a:pPr>
            <a:r>
              <a:rPr lang="en-US" b="1" dirty="0"/>
              <a:t>(d) F is second to the left of that person who is facing towards R. </a:t>
            </a:r>
          </a:p>
          <a:p>
            <a:pPr marL="0" indent="0">
              <a:buNone/>
            </a:pPr>
            <a:r>
              <a:rPr lang="en-US" b="1" dirty="0"/>
              <a:t>(e) None of these </a:t>
            </a:r>
          </a:p>
          <a:p>
            <a:pPr>
              <a:buNone/>
            </a:pPr>
            <a:endParaRPr lang="en-US" b="1" dirty="0"/>
          </a:p>
          <a:p>
            <a:pPr>
              <a:buNone/>
            </a:pPr>
            <a:endParaRPr lang="en-US" b="1" dirty="0"/>
          </a:p>
        </p:txBody>
      </p:sp>
    </p:spTree>
    <p:extLst>
      <p:ext uri="{BB962C8B-B14F-4D97-AF65-F5344CB8AC3E}">
        <p14:creationId xmlns:p14="http://schemas.microsoft.com/office/powerpoint/2010/main" val="22788831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sz="2000" b="1" dirty="0"/>
              <a:t>Directions- (45-49): Study the following information carefully and answer the questions</a:t>
            </a:r>
          </a:p>
          <a:p>
            <a:pPr>
              <a:buNone/>
            </a:pPr>
            <a:r>
              <a:rPr lang="en-US" sz="2000" b="1" dirty="0"/>
              <a:t>given below: Ten persons A,B,C,D,E,F,G,H,I and J, are sitting in two rows with five persons in each row in such a way that one person in the first row sits exactly opposite and facing a person in the second row.  Member of the first row are facing north. B sits in the first row to the immediate right of H who sits exactly opposite of D.  C is at the extreme end of second row and is second to the left of D. A is to the immediate right of D and exactly opposite to F.  G sits exactly opposite to E who is at one of the ends of the second row.  J does not sit at the end. </a:t>
            </a:r>
            <a:endParaRPr lang="en-US" b="1" dirty="0"/>
          </a:p>
        </p:txBody>
      </p:sp>
    </p:spTree>
    <p:extLst>
      <p:ext uri="{BB962C8B-B14F-4D97-AF65-F5344CB8AC3E}">
        <p14:creationId xmlns:p14="http://schemas.microsoft.com/office/powerpoint/2010/main" val="9539008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Q 45. Who is second to the left B? </a:t>
            </a:r>
          </a:p>
          <a:p>
            <a:pPr marL="457200" indent="-457200">
              <a:buAutoNum type="alphaLcParenBoth"/>
            </a:pPr>
            <a:r>
              <a:rPr lang="en-US" b="1" dirty="0"/>
              <a:t>I 		(b) G 		(c) H 		(d) F 		(e) None of these </a:t>
            </a:r>
          </a:p>
          <a:p>
            <a:pPr marL="0" indent="0">
              <a:buNone/>
            </a:pPr>
            <a:r>
              <a:rPr lang="en-US" b="1" dirty="0"/>
              <a:t>Q 46. Which of the following pairs of persons are sitting at the two ends of the first row? </a:t>
            </a:r>
          </a:p>
          <a:p>
            <a:pPr marL="457200" indent="-457200">
              <a:buAutoNum type="alphaLcParenBoth"/>
            </a:pPr>
            <a:r>
              <a:rPr lang="en-US" b="1" dirty="0"/>
              <a:t>GJ 	(b) EI 		(c) GI 		(d) EJ 	(d) none of these </a:t>
            </a:r>
          </a:p>
          <a:p>
            <a:pPr marL="0" indent="0">
              <a:buNone/>
            </a:pPr>
            <a:r>
              <a:rPr lang="en-US" b="1" dirty="0"/>
              <a:t>Q 47. Who sits exactly opposite to B? </a:t>
            </a:r>
          </a:p>
          <a:p>
            <a:pPr marL="457200" indent="-457200">
              <a:buAutoNum type="alphaLcParenBoth"/>
            </a:pPr>
            <a:r>
              <a:rPr lang="en-US" b="1" dirty="0"/>
              <a:t>J 		(b) I 		(c) G 		(d) A 		(e) None of these </a:t>
            </a:r>
          </a:p>
          <a:p>
            <a:pPr marL="0" indent="0">
              <a:buNone/>
            </a:pPr>
            <a:r>
              <a:rPr lang="en-US" b="1" dirty="0"/>
              <a:t>Q 48. Who is third to the left of E? </a:t>
            </a:r>
          </a:p>
          <a:p>
            <a:pPr marL="457200" indent="-457200">
              <a:buAutoNum type="alphaLcParenBoth"/>
            </a:pPr>
            <a:r>
              <a:rPr lang="en-US" b="1" dirty="0"/>
              <a:t>D 		(b) I 		(c) H 		(d) C 		(e) None of these </a:t>
            </a:r>
          </a:p>
          <a:p>
            <a:pPr marL="0" indent="0">
              <a:buNone/>
            </a:pPr>
            <a:r>
              <a:rPr lang="en-US" b="1" dirty="0"/>
              <a:t>Q 49. A sits between which of the following persons? </a:t>
            </a:r>
          </a:p>
          <a:p>
            <a:pPr marL="0" indent="0">
              <a:buNone/>
            </a:pPr>
            <a:r>
              <a:rPr lang="en-US" b="1" dirty="0"/>
              <a:t>(a) DJ 	(b) ED 	(c) FB 	(d) BI 		(e) None of these</a:t>
            </a:r>
          </a:p>
          <a:p>
            <a:pPr>
              <a:buNone/>
            </a:pPr>
            <a:endParaRPr lang="en-US" b="1" dirty="0"/>
          </a:p>
          <a:p>
            <a:pPr>
              <a:buNone/>
            </a:pPr>
            <a:endParaRPr lang="en-US" b="1" dirty="0"/>
          </a:p>
        </p:txBody>
      </p:sp>
    </p:spTree>
    <p:extLst>
      <p:ext uri="{BB962C8B-B14F-4D97-AF65-F5344CB8AC3E}">
        <p14:creationId xmlns:p14="http://schemas.microsoft.com/office/powerpoint/2010/main" val="1951390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Q 45. Who is second to the left B? </a:t>
            </a:r>
          </a:p>
          <a:p>
            <a:pPr marL="457200" indent="-457200">
              <a:buAutoNum type="alphaLcParenBoth"/>
            </a:pPr>
            <a:r>
              <a:rPr lang="en-US" b="1" dirty="0"/>
              <a:t>I 		(b) G 		(c) H 		</a:t>
            </a:r>
            <a:r>
              <a:rPr lang="en-US" b="1" dirty="0">
                <a:solidFill>
                  <a:srgbClr val="FF0000"/>
                </a:solidFill>
              </a:rPr>
              <a:t>(d) F </a:t>
            </a:r>
            <a:r>
              <a:rPr lang="en-US" b="1" dirty="0"/>
              <a:t>		(e) None of these </a:t>
            </a:r>
          </a:p>
          <a:p>
            <a:pPr marL="0" indent="0">
              <a:buNone/>
            </a:pPr>
            <a:r>
              <a:rPr lang="en-US" b="1" dirty="0"/>
              <a:t>Q 46. Which of the following pairs of persons are sitting at the two ends of the first row? </a:t>
            </a:r>
          </a:p>
          <a:p>
            <a:pPr marL="457200" indent="-457200">
              <a:buAutoNum type="alphaLcParenBoth"/>
            </a:pPr>
            <a:r>
              <a:rPr lang="en-US" b="1" dirty="0"/>
              <a:t>GJ 	(b) EI 		</a:t>
            </a:r>
            <a:r>
              <a:rPr lang="en-US" b="1" dirty="0">
                <a:solidFill>
                  <a:srgbClr val="FF0000"/>
                </a:solidFill>
              </a:rPr>
              <a:t>(c) GI 	</a:t>
            </a:r>
            <a:r>
              <a:rPr lang="en-US" b="1" dirty="0"/>
              <a:t>	(d) EJ 	(d) none of these </a:t>
            </a:r>
          </a:p>
          <a:p>
            <a:pPr marL="0" indent="0">
              <a:buNone/>
            </a:pPr>
            <a:r>
              <a:rPr lang="en-US" b="1" dirty="0"/>
              <a:t>Q 47. Who sits exactly opposite to B? </a:t>
            </a:r>
          </a:p>
          <a:p>
            <a:pPr marL="457200" indent="-457200">
              <a:buAutoNum type="alphaLcParenBoth"/>
            </a:pPr>
            <a:r>
              <a:rPr lang="en-US" b="1" dirty="0">
                <a:solidFill>
                  <a:srgbClr val="FF0000"/>
                </a:solidFill>
              </a:rPr>
              <a:t>J</a:t>
            </a:r>
            <a:r>
              <a:rPr lang="en-US" b="1" dirty="0"/>
              <a:t> 		(b) I 		(c) G 		(d) A 		(e) None of these </a:t>
            </a:r>
          </a:p>
          <a:p>
            <a:pPr marL="0" indent="0">
              <a:buNone/>
            </a:pPr>
            <a:r>
              <a:rPr lang="en-US" b="1" dirty="0"/>
              <a:t>Q 48. Who is third to the left of E? </a:t>
            </a:r>
          </a:p>
          <a:p>
            <a:pPr marL="457200" indent="-457200">
              <a:buAutoNum type="alphaLcParenBoth"/>
            </a:pPr>
            <a:r>
              <a:rPr lang="en-US" b="1" dirty="0"/>
              <a:t>D 		(b) I 		(c) H 		(d) C 		</a:t>
            </a:r>
            <a:r>
              <a:rPr lang="en-US" b="1" dirty="0">
                <a:solidFill>
                  <a:srgbClr val="FF0000"/>
                </a:solidFill>
              </a:rPr>
              <a:t>(e) None of these </a:t>
            </a:r>
          </a:p>
          <a:p>
            <a:pPr marL="0" indent="0">
              <a:buNone/>
            </a:pPr>
            <a:r>
              <a:rPr lang="en-US" b="1" dirty="0"/>
              <a:t>Q 49. A sits between which of the following persons? </a:t>
            </a:r>
          </a:p>
          <a:p>
            <a:pPr marL="0" indent="0">
              <a:buNone/>
            </a:pPr>
            <a:r>
              <a:rPr lang="en-US" b="1" dirty="0"/>
              <a:t>(a) DJ 	</a:t>
            </a:r>
            <a:r>
              <a:rPr lang="en-US" b="1" dirty="0">
                <a:solidFill>
                  <a:srgbClr val="FF0000"/>
                </a:solidFill>
              </a:rPr>
              <a:t>(b) ED </a:t>
            </a:r>
            <a:r>
              <a:rPr lang="en-US" b="1" dirty="0"/>
              <a:t>	(c) FB 	(d) BI 		(e) None of these</a:t>
            </a:r>
          </a:p>
          <a:p>
            <a:pPr>
              <a:buNone/>
            </a:pPr>
            <a:endParaRPr lang="en-US" b="1" dirty="0"/>
          </a:p>
          <a:p>
            <a:pPr>
              <a:buNone/>
            </a:pPr>
            <a:endParaRPr lang="en-US" b="1" dirty="0"/>
          </a:p>
        </p:txBody>
      </p:sp>
    </p:spTree>
    <p:extLst>
      <p:ext uri="{BB962C8B-B14F-4D97-AF65-F5344CB8AC3E}">
        <p14:creationId xmlns:p14="http://schemas.microsoft.com/office/powerpoint/2010/main" val="35179431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a:t>
            </a:r>
            <a:r>
              <a:rPr lang="en-US" sz="2000" b="1" dirty="0"/>
              <a:t>Directions- (50-54): Study the following information carefully and answer the questions given below: </a:t>
            </a:r>
          </a:p>
          <a:p>
            <a:pPr>
              <a:buNone/>
            </a:pPr>
            <a:r>
              <a:rPr lang="en-US" sz="2000" b="1" dirty="0"/>
              <a:t>	Ten members A, B, C, D, E, F, E, G, H, I &amp; J are split into two teams X &amp; Y of 5 members each. Members in the two teams are made to sit in two rows facing each other in such a way that one member of team X is sitting exactly opposite of a member in team Y. member of team X are facing North.  D is third to the right of A and sits exactly opposite of G.  B sits to the immediate right of G and is facing South.  H is third to the right of B and is exactly opposite of F.  C sits between A &amp; E and is opposite of I. </a:t>
            </a:r>
          </a:p>
        </p:txBody>
      </p:sp>
    </p:spTree>
    <p:extLst>
      <p:ext uri="{BB962C8B-B14F-4D97-AF65-F5344CB8AC3E}">
        <p14:creationId xmlns:p14="http://schemas.microsoft.com/office/powerpoint/2010/main" val="6622961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Q 50. Who is second to the left C? </a:t>
            </a:r>
          </a:p>
          <a:p>
            <a:pPr>
              <a:buNone/>
            </a:pPr>
            <a:r>
              <a:rPr lang="en-US" b="1" dirty="0"/>
              <a:t>(a) F 		(b) A		(c) B 		(d) D 		(e) None of these </a:t>
            </a:r>
          </a:p>
          <a:p>
            <a:pPr>
              <a:buNone/>
            </a:pPr>
            <a:r>
              <a:rPr lang="en-US" b="1" dirty="0"/>
              <a:t>Q. 51. Which of the following group of persons sit in the same row? </a:t>
            </a:r>
          </a:p>
          <a:p>
            <a:pPr marL="457200" indent="-457200">
              <a:buAutoNum type="alphaLcParenBoth"/>
            </a:pPr>
            <a:r>
              <a:rPr lang="en-US" b="1" dirty="0"/>
              <a:t>HIE 	(b) ACB 	(c) CDI 	(d) HIG 	(e) None of these </a:t>
            </a:r>
          </a:p>
          <a:p>
            <a:pPr marL="0" indent="0">
              <a:buNone/>
            </a:pPr>
            <a:r>
              <a:rPr lang="en-US" b="1" dirty="0"/>
              <a:t>52. Who is to the immediate right of B? </a:t>
            </a:r>
          </a:p>
          <a:p>
            <a:pPr marL="0" indent="0">
              <a:buNone/>
            </a:pPr>
            <a:r>
              <a:rPr lang="en-US" b="1" dirty="0"/>
              <a:t>(a) C 		(b) E 		(c) I 		(d) B 		(e) None of these</a:t>
            </a:r>
          </a:p>
          <a:p>
            <a:pPr>
              <a:buNone/>
            </a:pPr>
            <a:r>
              <a:rPr lang="en-US" b="1" dirty="0"/>
              <a:t>Q. 53. Who is to the immediate left of J? </a:t>
            </a:r>
          </a:p>
          <a:p>
            <a:pPr marL="457200" indent="-457200">
              <a:buAutoNum type="alphaLcParenBoth"/>
            </a:pPr>
            <a:r>
              <a:rPr lang="en-US" b="1" dirty="0"/>
              <a:t>I 		(b) C 		(c) E               (d) B 		(e) None of these </a:t>
            </a:r>
          </a:p>
          <a:p>
            <a:pPr marL="0" indent="0">
              <a:buNone/>
            </a:pPr>
            <a:r>
              <a:rPr lang="en-US" b="1" dirty="0"/>
              <a:t>Q 54. Who sits exactly opposite of J? </a:t>
            </a:r>
          </a:p>
          <a:p>
            <a:pPr marL="0" indent="0">
              <a:buNone/>
            </a:pPr>
            <a:r>
              <a:rPr lang="en-US" b="1" dirty="0"/>
              <a:t>(a) H 		(b) A 		(c) F 		(d) C 		(e) None of these</a:t>
            </a:r>
          </a:p>
          <a:p>
            <a:pPr>
              <a:buNone/>
            </a:pPr>
            <a:endParaRPr lang="en-US" b="1" dirty="0"/>
          </a:p>
        </p:txBody>
      </p:sp>
    </p:spTree>
    <p:extLst>
      <p:ext uri="{BB962C8B-B14F-4D97-AF65-F5344CB8AC3E}">
        <p14:creationId xmlns:p14="http://schemas.microsoft.com/office/powerpoint/2010/main" val="20721302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Q 50. Who is second to the left C? </a:t>
            </a:r>
          </a:p>
          <a:p>
            <a:pPr>
              <a:buNone/>
            </a:pPr>
            <a:r>
              <a:rPr lang="en-US" b="1" dirty="0">
                <a:solidFill>
                  <a:srgbClr val="FF0000"/>
                </a:solidFill>
              </a:rPr>
              <a:t>(a) F </a:t>
            </a:r>
            <a:r>
              <a:rPr lang="en-US" b="1" dirty="0"/>
              <a:t>		(b) A		(c) B 		(d) D 		(e) None of these </a:t>
            </a:r>
          </a:p>
          <a:p>
            <a:pPr>
              <a:buNone/>
            </a:pPr>
            <a:r>
              <a:rPr lang="en-US" b="1" dirty="0"/>
              <a:t>Q. 51. Which of the following group of persons sit in the same row? </a:t>
            </a:r>
          </a:p>
          <a:p>
            <a:pPr marL="457200" indent="-457200">
              <a:buAutoNum type="alphaLcParenBoth"/>
            </a:pPr>
            <a:r>
              <a:rPr lang="en-US" b="1" dirty="0"/>
              <a:t>HIE 	(b) ACB 	(c) CDI 	</a:t>
            </a:r>
            <a:r>
              <a:rPr lang="en-US" b="1" dirty="0">
                <a:solidFill>
                  <a:srgbClr val="FF0000"/>
                </a:solidFill>
              </a:rPr>
              <a:t>(d) HIG </a:t>
            </a:r>
            <a:r>
              <a:rPr lang="en-US" b="1" dirty="0"/>
              <a:t>	(e) None of these </a:t>
            </a:r>
          </a:p>
          <a:p>
            <a:pPr marL="0" indent="0">
              <a:buNone/>
            </a:pPr>
            <a:r>
              <a:rPr lang="en-US" b="1" dirty="0"/>
              <a:t>52. Who is to the immediate right of B? </a:t>
            </a:r>
          </a:p>
          <a:p>
            <a:pPr marL="0" indent="0">
              <a:buNone/>
            </a:pPr>
            <a:r>
              <a:rPr lang="en-US" b="1" dirty="0"/>
              <a:t>(a) C 		(b) E 		</a:t>
            </a:r>
            <a:r>
              <a:rPr lang="en-US" b="1" dirty="0">
                <a:solidFill>
                  <a:srgbClr val="FF0000"/>
                </a:solidFill>
              </a:rPr>
              <a:t>(c) I </a:t>
            </a:r>
            <a:r>
              <a:rPr lang="en-US" b="1" dirty="0"/>
              <a:t>		(d) B 		(e) None of these</a:t>
            </a:r>
          </a:p>
          <a:p>
            <a:pPr>
              <a:buNone/>
            </a:pPr>
            <a:r>
              <a:rPr lang="en-US" b="1" dirty="0"/>
              <a:t>Q. 53. Who is to the immediate left of J? </a:t>
            </a:r>
          </a:p>
          <a:p>
            <a:pPr marL="457200" indent="-457200">
              <a:buAutoNum type="alphaLcParenBoth"/>
            </a:pPr>
            <a:r>
              <a:rPr lang="en-US" b="1" dirty="0">
                <a:solidFill>
                  <a:srgbClr val="FF0000"/>
                </a:solidFill>
              </a:rPr>
              <a:t>I</a:t>
            </a:r>
            <a:r>
              <a:rPr lang="en-US" b="1" dirty="0"/>
              <a:t> 		(b) C 		(c) E               (d) B 		(e) None of these </a:t>
            </a:r>
          </a:p>
          <a:p>
            <a:pPr marL="0" indent="0">
              <a:buNone/>
            </a:pPr>
            <a:r>
              <a:rPr lang="en-US" b="1" dirty="0"/>
              <a:t>Q 54. Who sits exactly opposite of J? </a:t>
            </a:r>
          </a:p>
          <a:p>
            <a:pPr marL="0" indent="0">
              <a:buNone/>
            </a:pPr>
            <a:r>
              <a:rPr lang="en-US" b="1" dirty="0"/>
              <a:t>(a) H 		</a:t>
            </a:r>
            <a:r>
              <a:rPr lang="en-US" b="1" dirty="0">
                <a:solidFill>
                  <a:srgbClr val="FF0000"/>
                </a:solidFill>
              </a:rPr>
              <a:t>(b) A 	</a:t>
            </a:r>
            <a:r>
              <a:rPr lang="en-US" b="1" dirty="0"/>
              <a:t>	(c) F 		(d) C 		(e) None of these</a:t>
            </a:r>
          </a:p>
          <a:p>
            <a:pPr>
              <a:buNone/>
            </a:pPr>
            <a:endParaRPr lang="en-US" b="1" dirty="0"/>
          </a:p>
        </p:txBody>
      </p:sp>
    </p:spTree>
    <p:extLst>
      <p:ext uri="{BB962C8B-B14F-4D97-AF65-F5344CB8AC3E}">
        <p14:creationId xmlns:p14="http://schemas.microsoft.com/office/powerpoint/2010/main" val="11082658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5046F37-03FD-7F54-798B-5F31535E621B}"/>
              </a:ext>
            </a:extLst>
          </p:cNvPr>
          <p:cNvSpPr>
            <a:spLocks noGrp="1"/>
          </p:cNvSpPr>
          <p:nvPr>
            <p:ph idx="1"/>
          </p:nvPr>
        </p:nvSpPr>
        <p:spPr>
          <a:xfrm>
            <a:off x="2482850" y="1675870"/>
            <a:ext cx="8061325" cy="1134005"/>
          </a:xfrm>
        </p:spPr>
        <p:txBody>
          <a:bodyPr>
            <a:normAutofit fontScale="92500" lnSpcReduction="10000"/>
          </a:bodyPr>
          <a:lstStyle/>
          <a:p>
            <a:pPr marL="0" indent="0">
              <a:buNone/>
            </a:pPr>
            <a:r>
              <a:rPr lang="en-IN" sz="8800" b="1" dirty="0">
                <a:solidFill>
                  <a:srgbClr val="FF0000"/>
                </a:solidFill>
              </a:rPr>
              <a:t>THANK YOU</a:t>
            </a:r>
          </a:p>
        </p:txBody>
      </p:sp>
    </p:spTree>
    <p:extLst>
      <p:ext uri="{BB962C8B-B14F-4D97-AF65-F5344CB8AC3E}">
        <p14:creationId xmlns:p14="http://schemas.microsoft.com/office/powerpoint/2010/main" val="386667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Directions- (3-7): Study the following information carefully and answer the questions given below:</a:t>
            </a:r>
          </a:p>
          <a:p>
            <a:pPr>
              <a:buNone/>
            </a:pPr>
            <a:r>
              <a:rPr lang="en-US" b="1" dirty="0"/>
              <a:t>J,  K, L, M, N, O are sitting in a row facing towards north. Not necessary in sequence J is fourth to the left of O and O is not sit at end of the row. M sit third to the right of N. K does not sit to the adjacent of J.</a:t>
            </a:r>
          </a:p>
          <a:p>
            <a:pPr>
              <a:buNone/>
            </a:pPr>
            <a:endParaRPr lang="en-US" b="1" dirty="0"/>
          </a:p>
          <a:p>
            <a:pPr>
              <a:buNone/>
            </a:pPr>
            <a:endParaRPr lang="en-US" b="1" dirty="0"/>
          </a:p>
          <a:p>
            <a:pPr>
              <a:buNone/>
            </a:pPr>
            <a:endParaRPr lang="en-US" b="1" dirty="0"/>
          </a:p>
          <a:p>
            <a:pPr>
              <a:buNone/>
            </a:pPr>
            <a:endParaRPr lang="en-US" b="1" dirty="0"/>
          </a:p>
          <a:p>
            <a:pPr>
              <a:buNone/>
            </a:pPr>
            <a:r>
              <a:rPr lang="en-US" b="1" dirty="0"/>
              <a:t>Q 3. If all the person sit alphabetically left of right then how many person unchanged his position with respect to original position.</a:t>
            </a:r>
          </a:p>
          <a:p>
            <a:pPr>
              <a:buNone/>
            </a:pPr>
            <a:r>
              <a:rPr lang="en-US" b="1" dirty="0">
                <a:solidFill>
                  <a:srgbClr val="FF0000"/>
                </a:solidFill>
              </a:rPr>
              <a:t>(a) 1 </a:t>
            </a:r>
            <a:r>
              <a:rPr lang="en-US" b="1" dirty="0"/>
              <a:t>		(b) 2		(c) 3 		(d) More than 3</a:t>
            </a:r>
          </a:p>
          <a:p>
            <a:pPr>
              <a:buNone/>
            </a:pPr>
            <a:endParaRPr lang="en-US" b="1" dirty="0"/>
          </a:p>
        </p:txBody>
      </p:sp>
    </p:spTree>
    <p:extLst>
      <p:ext uri="{BB962C8B-B14F-4D97-AF65-F5344CB8AC3E}">
        <p14:creationId xmlns:p14="http://schemas.microsoft.com/office/powerpoint/2010/main" val="883873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1" y="1072055"/>
            <a:ext cx="11900909"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Q 4. Which is the correct position of N with respect to J?</a:t>
            </a:r>
          </a:p>
          <a:p>
            <a:pPr>
              <a:buNone/>
            </a:pPr>
            <a:r>
              <a:rPr lang="en-US" b="1" dirty="0"/>
              <a:t>(a) Second to the left 			(b) Third to the right.</a:t>
            </a:r>
          </a:p>
          <a:p>
            <a:pPr>
              <a:buNone/>
            </a:pPr>
            <a:r>
              <a:rPr lang="en-US" b="1" dirty="0"/>
              <a:t>(c) Second to the right 			(d) Immediate right</a:t>
            </a:r>
          </a:p>
          <a:p>
            <a:pPr>
              <a:buNone/>
            </a:pPr>
            <a:r>
              <a:rPr lang="en-US" b="1" dirty="0"/>
              <a:t>(e) Immediate left</a:t>
            </a:r>
          </a:p>
          <a:p>
            <a:pPr>
              <a:buNone/>
            </a:pPr>
            <a:r>
              <a:rPr lang="en-US" b="1" dirty="0"/>
              <a:t>Q 5. How many person sit between L and O?</a:t>
            </a:r>
          </a:p>
          <a:p>
            <a:pPr>
              <a:buNone/>
            </a:pPr>
            <a:r>
              <a:rPr lang="en-US" b="1" dirty="0"/>
              <a:t>(a) One 	(b) Two	(c) Three	 (d) More than Three	     (e) None of these</a:t>
            </a:r>
          </a:p>
          <a:p>
            <a:pPr>
              <a:buNone/>
            </a:pPr>
            <a:r>
              <a:rPr lang="en-US" b="1" dirty="0"/>
              <a:t>Q 6. Which of the following pair represent the person who sitting at two ends of the row?</a:t>
            </a:r>
          </a:p>
          <a:p>
            <a:pPr>
              <a:buNone/>
            </a:pPr>
            <a:r>
              <a:rPr lang="en-US" b="1" dirty="0"/>
              <a:t>(a) J, L 		(b) K, J		(c) M, L 		(d) M, J</a:t>
            </a:r>
          </a:p>
          <a:p>
            <a:pPr>
              <a:buNone/>
            </a:pPr>
            <a:r>
              <a:rPr lang="en-US" b="1" dirty="0"/>
              <a:t>Q 7. Four of the following five pairs are alike in a certain way and so form a group. Which is the one that does not belong to the group?</a:t>
            </a:r>
          </a:p>
          <a:p>
            <a:pPr>
              <a:buNone/>
            </a:pPr>
            <a:r>
              <a:rPr lang="en-US" b="1" dirty="0"/>
              <a:t>(a) L J 			(b) OM			(c) KM 		(d) OK</a:t>
            </a:r>
          </a:p>
          <a:p>
            <a:pPr>
              <a:buNone/>
            </a:pPr>
            <a:r>
              <a:rPr lang="en-US" b="1" dirty="0"/>
              <a:t>(e) NL</a:t>
            </a:r>
          </a:p>
          <a:p>
            <a:pPr>
              <a:buNone/>
            </a:pPr>
            <a:endParaRPr lang="en-US" b="1" dirty="0"/>
          </a:p>
          <a:p>
            <a:pPr>
              <a:buNone/>
            </a:pPr>
            <a:endParaRPr lang="en-US" b="1" dirty="0"/>
          </a:p>
        </p:txBody>
      </p:sp>
    </p:spTree>
    <p:extLst>
      <p:ext uri="{BB962C8B-B14F-4D97-AF65-F5344CB8AC3E}">
        <p14:creationId xmlns:p14="http://schemas.microsoft.com/office/powerpoint/2010/main" val="3716171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1" y="1072055"/>
            <a:ext cx="11900909"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 Q 4. Which is the correct position of N with respect to J?</a:t>
            </a:r>
          </a:p>
          <a:p>
            <a:pPr>
              <a:buNone/>
            </a:pPr>
            <a:r>
              <a:rPr lang="en-US" b="1" dirty="0"/>
              <a:t>(a) Second to the left 			(b) Third to the right.</a:t>
            </a:r>
          </a:p>
          <a:p>
            <a:pPr>
              <a:buNone/>
            </a:pPr>
            <a:r>
              <a:rPr lang="en-US" b="1" dirty="0">
                <a:solidFill>
                  <a:srgbClr val="FF0000"/>
                </a:solidFill>
              </a:rPr>
              <a:t>(c) Second to the right </a:t>
            </a:r>
            <a:r>
              <a:rPr lang="en-US" b="1" dirty="0"/>
              <a:t>			(d) Immediate right</a:t>
            </a:r>
          </a:p>
          <a:p>
            <a:pPr>
              <a:buNone/>
            </a:pPr>
            <a:r>
              <a:rPr lang="en-US" b="1" dirty="0"/>
              <a:t>(e) Immediate left</a:t>
            </a:r>
          </a:p>
          <a:p>
            <a:pPr>
              <a:buNone/>
            </a:pPr>
            <a:r>
              <a:rPr lang="en-US" b="1" dirty="0"/>
              <a:t>Q 5. How many person sit between L and O?</a:t>
            </a:r>
          </a:p>
          <a:p>
            <a:pPr>
              <a:buNone/>
            </a:pPr>
            <a:r>
              <a:rPr lang="en-US" b="1" dirty="0"/>
              <a:t>(a) One 	</a:t>
            </a:r>
            <a:r>
              <a:rPr lang="en-US" b="1" dirty="0">
                <a:solidFill>
                  <a:srgbClr val="FF0000"/>
                </a:solidFill>
              </a:rPr>
              <a:t>(b) Two</a:t>
            </a:r>
            <a:r>
              <a:rPr lang="en-US" b="1" dirty="0"/>
              <a:t>	(c) Three	 (d) More than Three	     (e) None of these</a:t>
            </a:r>
          </a:p>
          <a:p>
            <a:pPr>
              <a:buNone/>
            </a:pPr>
            <a:r>
              <a:rPr lang="en-US" b="1" dirty="0"/>
              <a:t>Q 6. Which of the following pair represent the person who sitting at two ends of the row?</a:t>
            </a:r>
          </a:p>
          <a:p>
            <a:pPr>
              <a:buNone/>
            </a:pPr>
            <a:r>
              <a:rPr lang="en-US" b="1" dirty="0"/>
              <a:t>(a) J, L 		(b) K, J		(c) M, L 		</a:t>
            </a:r>
            <a:r>
              <a:rPr lang="en-US" b="1" dirty="0">
                <a:solidFill>
                  <a:srgbClr val="FF0000"/>
                </a:solidFill>
              </a:rPr>
              <a:t>(d) M, J</a:t>
            </a:r>
          </a:p>
          <a:p>
            <a:pPr>
              <a:buNone/>
            </a:pPr>
            <a:r>
              <a:rPr lang="en-US" b="1" dirty="0"/>
              <a:t>Q 7. Four of the following five pairs are alike in </a:t>
            </a:r>
            <a:r>
              <a:rPr lang="en-US" b="1"/>
              <a:t>a certain way </a:t>
            </a:r>
            <a:r>
              <a:rPr lang="en-US" b="1" dirty="0"/>
              <a:t>and so form a group. Which is the one that does not belong to the group?</a:t>
            </a:r>
          </a:p>
          <a:p>
            <a:pPr>
              <a:buNone/>
            </a:pPr>
            <a:r>
              <a:rPr lang="en-US" b="1" dirty="0"/>
              <a:t>(a) L J 			(b) OM			</a:t>
            </a:r>
            <a:r>
              <a:rPr lang="en-US" b="1" dirty="0">
                <a:solidFill>
                  <a:srgbClr val="FF0000"/>
                </a:solidFill>
              </a:rPr>
              <a:t>(c) KM </a:t>
            </a:r>
            <a:r>
              <a:rPr lang="en-US" b="1" dirty="0"/>
              <a:t>		(d) OK</a:t>
            </a:r>
          </a:p>
          <a:p>
            <a:pPr>
              <a:buNone/>
            </a:pPr>
            <a:r>
              <a:rPr lang="en-US" b="1" dirty="0"/>
              <a:t>(e) NL</a:t>
            </a:r>
          </a:p>
          <a:p>
            <a:pPr>
              <a:buNone/>
            </a:pPr>
            <a:endParaRPr lang="en-US" b="1" dirty="0"/>
          </a:p>
          <a:p>
            <a:pPr>
              <a:buNone/>
            </a:pPr>
            <a:endParaRPr lang="en-US" b="1" dirty="0"/>
          </a:p>
        </p:txBody>
      </p:sp>
    </p:spTree>
    <p:extLst>
      <p:ext uri="{BB962C8B-B14F-4D97-AF65-F5344CB8AC3E}">
        <p14:creationId xmlns:p14="http://schemas.microsoft.com/office/powerpoint/2010/main" val="4143830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Directions-(8-11): Study the following information carefully and answer the questions given below: A, D, E, F, H, J and K sitting on a straight table facing towards north (not necessary in the same order). D sits fourth to the right of A. E sits at left end of the table.  Five person sits between E and K. J sits third to the left of K and F doesn’t sit immediate to D. </a:t>
            </a:r>
          </a:p>
          <a:p>
            <a:pPr marL="0" indent="0">
              <a:buNone/>
            </a:pPr>
            <a:r>
              <a:rPr lang="en-US" b="1" dirty="0"/>
              <a:t>Q 8. Which of the following person sits exactly middle of the row? </a:t>
            </a:r>
          </a:p>
          <a:p>
            <a:pPr marL="0" indent="0">
              <a:buNone/>
            </a:pPr>
            <a:r>
              <a:rPr lang="en-US" b="1" dirty="0"/>
              <a:t>(a) J 			(b) F 			(c) H			 (d) A </a:t>
            </a:r>
          </a:p>
        </p:txBody>
      </p:sp>
    </p:spTree>
    <p:extLst>
      <p:ext uri="{BB962C8B-B14F-4D97-AF65-F5344CB8AC3E}">
        <p14:creationId xmlns:p14="http://schemas.microsoft.com/office/powerpoint/2010/main" val="4232391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SITTING ARRANGEMENT</a:t>
            </a:r>
          </a:p>
          <a:p>
            <a:pPr>
              <a:buNone/>
            </a:pPr>
            <a:r>
              <a:rPr lang="en-US" b="1" dirty="0"/>
              <a:t>Directions-(8-11): Study the following information carefully and answer the questions given below: A, D, E, F, H, J and K sitting on a straight table facing towards north (not necessary in the same order). D sits fourth to the right of A. E sits at left end of the table.  Five person sits between E and K. J sits third to the left of K and F doesn’t sit immediate to D. </a:t>
            </a:r>
          </a:p>
          <a:p>
            <a:pPr marL="0" indent="0">
              <a:buNone/>
            </a:pPr>
            <a:r>
              <a:rPr lang="en-US" b="1" dirty="0"/>
              <a:t>Q 8. Which of the following person sits exactly middle of the row? </a:t>
            </a:r>
          </a:p>
          <a:p>
            <a:pPr marL="0" indent="0">
              <a:buNone/>
            </a:pPr>
            <a:r>
              <a:rPr lang="en-US" b="1" dirty="0">
                <a:solidFill>
                  <a:srgbClr val="FF0000"/>
                </a:solidFill>
              </a:rPr>
              <a:t>(a) J 	</a:t>
            </a:r>
            <a:r>
              <a:rPr lang="en-US" b="1" dirty="0"/>
              <a:t>		(b) F 			(c) H			 (d) A </a:t>
            </a:r>
          </a:p>
        </p:txBody>
      </p:sp>
    </p:spTree>
    <p:extLst>
      <p:ext uri="{BB962C8B-B14F-4D97-AF65-F5344CB8AC3E}">
        <p14:creationId xmlns:p14="http://schemas.microsoft.com/office/powerpoint/2010/main" val="1698752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urPrep-Template.potx" id="{C3B8A6E5-A804-4E60-8D1B-A5B40FD32CD2}" vid="{258A70D1-D6EF-4570-8CD5-A0E127F22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TesturPrep-Template</Template>
  <TotalTime>1003</TotalTime>
  <Words>7338</Words>
  <Application>Microsoft Office PowerPoint</Application>
  <PresentationFormat>Widescreen</PresentationFormat>
  <Paragraphs>421</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DELL</cp:lastModifiedBy>
  <cp:revision>149</cp:revision>
  <dcterms:created xsi:type="dcterms:W3CDTF">2020-02-23T06:37:57Z</dcterms:created>
  <dcterms:modified xsi:type="dcterms:W3CDTF">2024-02-22T18:43:51Z</dcterms:modified>
</cp:coreProperties>
</file>