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09" r:id="rId2"/>
    <p:sldId id="456" r:id="rId3"/>
    <p:sldId id="352" r:id="rId4"/>
    <p:sldId id="353" r:id="rId5"/>
    <p:sldId id="354" r:id="rId6"/>
    <p:sldId id="355" r:id="rId7"/>
    <p:sldId id="356" r:id="rId8"/>
    <p:sldId id="357" r:id="rId9"/>
    <p:sldId id="358" r:id="rId10"/>
    <p:sldId id="359" r:id="rId11"/>
    <p:sldId id="360" r:id="rId12"/>
    <p:sldId id="361" r:id="rId13"/>
    <p:sldId id="363" r:id="rId14"/>
    <p:sldId id="364" r:id="rId15"/>
    <p:sldId id="365" r:id="rId16"/>
    <p:sldId id="366" r:id="rId17"/>
    <p:sldId id="367" r:id="rId18"/>
    <p:sldId id="368" r:id="rId19"/>
    <p:sldId id="369" r:id="rId20"/>
    <p:sldId id="373" r:id="rId21"/>
    <p:sldId id="374" r:id="rId22"/>
    <p:sldId id="375" r:id="rId23"/>
    <p:sldId id="376" r:id="rId24"/>
    <p:sldId id="381" r:id="rId25"/>
    <p:sldId id="377" r:id="rId26"/>
    <p:sldId id="378" r:id="rId27"/>
    <p:sldId id="379" r:id="rId28"/>
    <p:sldId id="380"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 id="435" r:id="rId83"/>
    <p:sldId id="436" r:id="rId84"/>
    <p:sldId id="437" r:id="rId85"/>
    <p:sldId id="438" r:id="rId86"/>
    <p:sldId id="439" r:id="rId87"/>
    <p:sldId id="440" r:id="rId88"/>
    <p:sldId id="441" r:id="rId89"/>
    <p:sldId id="442" r:id="rId90"/>
    <p:sldId id="443" r:id="rId91"/>
    <p:sldId id="444" r:id="rId92"/>
    <p:sldId id="445" r:id="rId93"/>
    <p:sldId id="446" r:id="rId94"/>
    <p:sldId id="447" r:id="rId95"/>
    <p:sldId id="448" r:id="rId96"/>
    <p:sldId id="449" r:id="rId97"/>
    <p:sldId id="452" r:id="rId98"/>
    <p:sldId id="453" r:id="rId99"/>
    <p:sldId id="454" r:id="rId100"/>
    <p:sldId id="45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24" autoAdjust="0"/>
  </p:normalViewPr>
  <p:slideViewPr>
    <p:cSldViewPr snapToGrid="0">
      <p:cViewPr varScale="1">
        <p:scale>
          <a:sx n="68" d="100"/>
          <a:sy n="68" d="100"/>
        </p:scale>
        <p:origin x="4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3/27/2024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27-03-2024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27-03-2024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27-03-2024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241900" y="2278842"/>
            <a:ext cx="10192661" cy="3724096"/>
          </a:xfrm>
          <a:prstGeom prst="rect">
            <a:avLst/>
          </a:prstGeom>
          <a:noFill/>
        </p:spPr>
        <p:txBody>
          <a:bodyPr wrap="square">
            <a:spAutoFit/>
          </a:bodyPr>
          <a:lstStyle/>
          <a:p>
            <a:r>
              <a:rPr lang="en-GB" sz="2800" b="1" dirty="0">
                <a:solidFill>
                  <a:srgbClr val="002060"/>
                </a:solidFill>
              </a:rPr>
              <a:t>			</a:t>
            </a:r>
            <a:r>
              <a:rPr lang="en-GB" sz="4400" b="1" dirty="0">
                <a:solidFill>
                  <a:srgbClr val="FF0000"/>
                </a:solidFill>
              </a:rPr>
              <a:t> VERBAL APTITUDE</a:t>
            </a:r>
            <a:endParaRPr lang="en-GB" sz="2800" b="1" dirty="0">
              <a:solidFill>
                <a:srgbClr val="FF0000"/>
              </a:solidFill>
            </a:endParaRPr>
          </a:p>
          <a:p>
            <a:endParaRPr lang="en-GB" sz="2800" b="1" dirty="0">
              <a:solidFill>
                <a:srgbClr val="002060"/>
              </a:solidFill>
            </a:endParaRPr>
          </a:p>
          <a:p>
            <a:endParaRPr lang="en-GB" sz="2800" b="1" dirty="0">
              <a:solidFill>
                <a:srgbClr val="002060"/>
              </a:solidFill>
            </a:endParaRPr>
          </a:p>
          <a:p>
            <a:endParaRPr lang="en-GB" sz="2800" b="1" dirty="0">
              <a:solidFill>
                <a:srgbClr val="002060"/>
              </a:solidFill>
            </a:endParaRPr>
          </a:p>
          <a:p>
            <a:r>
              <a:rPr lang="en-GB" sz="2800" b="1" dirty="0">
                <a:solidFill>
                  <a:srgbClr val="002060"/>
                </a:solidFill>
              </a:rPr>
              <a:t>				</a:t>
            </a:r>
            <a:r>
              <a:rPr lang="en-GB" sz="3600" b="1" dirty="0">
                <a:solidFill>
                  <a:srgbClr val="FFC000"/>
                </a:solidFill>
              </a:rPr>
              <a:t>WORKSHEETS</a:t>
            </a:r>
            <a:endParaRPr lang="en-GB" b="1" dirty="0">
              <a:solidFill>
                <a:srgbClr val="FFC000"/>
              </a:solidFill>
            </a:endParaRPr>
          </a:p>
          <a:p>
            <a:endParaRPr lang="en-GB" sz="1800" b="1" dirty="0"/>
          </a:p>
          <a:p>
            <a:endParaRPr lang="en-GB" b="1" dirty="0"/>
          </a:p>
          <a:p>
            <a:endParaRPr lang="en-GB" sz="1800" b="1" dirty="0"/>
          </a:p>
          <a:p>
            <a:endParaRPr lang="en-GB"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Mr. Oliver was taking a shortcut 1. ____ the pine forest which was making sad, 2. ____ sounds because of strong winds. He 3. ____ a lonely boy sitting on a rock. 4.____ boy was weeping soundlessly. There seemed to be 5. ____ terribly wrong with the boy.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8. Select the most appropriate option for blank No. 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anything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nothing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everything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something</a:t>
            </a:r>
            <a:endParaRPr lang="en-US" sz="2800" b="1" dirty="0"/>
          </a:p>
        </p:txBody>
      </p:sp>
    </p:spTree>
    <p:extLst>
      <p:ext uri="{BB962C8B-B14F-4D97-AF65-F5344CB8AC3E}">
        <p14:creationId xmlns:p14="http://schemas.microsoft.com/office/powerpoint/2010/main" val="15723221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Select the INCORRECTLY spelt word.</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Expanse</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Resultant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Constraint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a:t>
            </a:r>
            <a:r>
              <a:rPr lang="en-US" sz="2800" dirty="0" err="1">
                <a:latin typeface="Bookman Old Style" panose="02050604050505020204" pitchFamily="18" charset="0"/>
                <a:ea typeface="Calibri" panose="020F0502020204030204" pitchFamily="34" charset="0"/>
                <a:cs typeface="Times New Roman" panose="02020603050405020304" pitchFamily="18" charset="0"/>
              </a:rPr>
              <a:t>Conscentious</a:t>
            </a:r>
            <a:endParaRPr lang="en-US" sz="2800"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218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C2FD9F4-505C-7709-5BCC-862C9C63C689}"/>
              </a:ext>
            </a:extLst>
          </p:cNvPr>
          <p:cNvSpPr>
            <a:spLocks noGrp="1"/>
          </p:cNvSpPr>
          <p:nvPr>
            <p:ph idx="1"/>
          </p:nvPr>
        </p:nvSpPr>
        <p:spPr/>
        <p:txBody>
          <a:bodyPr>
            <a:normAutofit/>
          </a:bodyPr>
          <a:lstStyle/>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9. Select the most appropriate option to substitute the underlined segment in the given sentence. If there is no need to substitute it, select No Improvement.</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He did not like the novel,</a:t>
            </a: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2000" b="1" u="sng" dirty="0">
                <a:effectLst/>
                <a:latin typeface="Bookman Old Style" panose="02050604050505020204" pitchFamily="18" charset="0"/>
                <a:ea typeface="Calibri" panose="020F0502020204030204" pitchFamily="34" charset="0"/>
                <a:cs typeface="Times New Roman" panose="02020603050405020304" pitchFamily="18" charset="0"/>
              </a:rPr>
              <a:t>nor I did.</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nor did 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No Improvement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nor I like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nor did I likes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36318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sz="20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10. Select the most appropriate option to substitute the underlined segment in the given sentence. If there is no need to substitute it, select No Improvement.</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She insisted </a:t>
            </a:r>
            <a:r>
              <a:rPr lang="en-IN" sz="2000" b="1" u="sng"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to driving</a:t>
            </a: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her kids to school.</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to be driving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on driving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to drive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No Improvement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86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sz="20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11. Select the most appropriate option to substitute the underlined segment in the given sentence. If there is no need to substitute it, select No Improvement.</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 don't think many people </a:t>
            </a:r>
            <a:r>
              <a:rPr lang="en-IN" sz="2000" b="1" u="sng"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will be able</a:t>
            </a: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to attend the meeting tomorrow.</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is 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No Improvement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have 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are 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23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sz="20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12. Find the part of the given sentence that has an error in it. If there is no error, choose ‘No error’.</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She wanted telling you who you could approach for your problem. /No error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No error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who you could approach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for your problem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She wanted telling you</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7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GB" sz="2000" b="1" dirty="0">
                <a:effectLst/>
                <a:latin typeface="Bookman Old Style" panose="02050604050505020204" pitchFamily="18" charset="0"/>
                <a:ea typeface="Calibri" panose="020F0502020204030204" pitchFamily="34" charset="0"/>
                <a:cs typeface="Times New Roman" panose="02020603050405020304" pitchFamily="18" charset="0"/>
              </a:rPr>
              <a:t>13. Select the most appropriate meaning of the given idiom.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b="1" dirty="0">
                <a:effectLst/>
                <a:latin typeface="Bookman Old Style" panose="02050604050505020204" pitchFamily="18" charset="0"/>
                <a:ea typeface="Calibri" panose="020F0502020204030204" pitchFamily="34" charset="0"/>
                <a:cs typeface="Times New Roman" panose="02020603050405020304" pitchFamily="18" charset="0"/>
              </a:rPr>
              <a:t> Bend over backwards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1. To express sudden shock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2. To exert a lot of effort towards some end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3. To end all activities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4. To confess to a crime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008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14. Select the most </a:t>
            </a:r>
            <a:r>
              <a:rPr lang="en-GB"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appropriate synonym </a:t>
            </a:r>
            <a:r>
              <a:rPr lang="en-GB" b="1" dirty="0">
                <a:effectLst/>
                <a:latin typeface="Bookman Old Style" panose="02050604050505020204" pitchFamily="18" charset="0"/>
                <a:ea typeface="Calibri" panose="020F0502020204030204" pitchFamily="34" charset="0"/>
                <a:cs typeface="Times New Roman" panose="02020603050405020304" pitchFamily="18" charset="0"/>
              </a:rPr>
              <a:t>of the given 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Demolish</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1. Repair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2. Taunt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3. Reveal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4. Dismantle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724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506F8-BC4B-53D0-F5C6-0A21BB021BEB}"/>
              </a:ext>
            </a:extLst>
          </p:cNvPr>
          <p:cNvSpPr>
            <a:spLocks noGrp="1"/>
          </p:cNvSpPr>
          <p:nvPr>
            <p:ph idx="1"/>
          </p:nvPr>
        </p:nvSpPr>
        <p:spPr/>
        <p:txBody>
          <a:bodyPr>
            <a:normAutofit/>
          </a:bodyPr>
          <a:lstStyle/>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15. 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The government seems to have </a:t>
            </a:r>
            <a:r>
              <a:rPr lang="en-GB" b="1" u="sng" dirty="0">
                <a:effectLst/>
                <a:latin typeface="Bookman Old Style" panose="02050604050505020204" pitchFamily="18" charset="0"/>
                <a:ea typeface="Calibri" panose="020F0502020204030204" pitchFamily="34" charset="0"/>
                <a:cs typeface="Times New Roman" panose="02020603050405020304" pitchFamily="18" charset="0"/>
              </a:rPr>
              <a:t>no interest for</a:t>
            </a:r>
            <a:r>
              <a:rPr lang="en-GB" dirty="0">
                <a:effectLst/>
                <a:latin typeface="Bookman Old Style" panose="02050604050505020204" pitchFamily="18" charset="0"/>
                <a:ea typeface="Calibri" panose="020F0502020204030204" pitchFamily="34" charset="0"/>
                <a:cs typeface="Times New Roman" panose="02020603050405020304" pitchFamily="18" charset="0"/>
              </a:rPr>
              <a:t> the welfare of the common man.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1. any interest 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2. no interest to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3.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4. no interest 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134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26923D8-23F2-0661-677E-305EBA3EB6E7}"/>
              </a:ext>
            </a:extLst>
          </p:cNvPr>
          <p:cNvSpPr>
            <a:spLocks noGrp="1"/>
          </p:cNvSpPr>
          <p:nvPr>
            <p:ph idx="1"/>
          </p:nvPr>
        </p:nvSpPr>
        <p:spPr/>
        <p:txBody>
          <a:bodyPr>
            <a:normAutofit/>
          </a:bodyPr>
          <a:lstStyle/>
          <a:p>
            <a:pPr marL="0" indent="0">
              <a:lnSpc>
                <a:spcPct val="107000"/>
              </a:lnSpc>
              <a:spcAft>
                <a:spcPts val="800"/>
              </a:spcAft>
              <a:buNone/>
            </a:pPr>
            <a:r>
              <a:rPr lang="en-GB" sz="2800" b="1" dirty="0">
                <a:effectLst/>
                <a:latin typeface="Bookman Old Style" panose="02050604050505020204" pitchFamily="18" charset="0"/>
                <a:ea typeface="Calibri" panose="020F0502020204030204" pitchFamily="34" charset="0"/>
                <a:cs typeface="Times New Roman" panose="02020603050405020304" pitchFamily="18" charset="0"/>
              </a:rPr>
              <a:t>16. Select the most appropriate option to fill in the blank.</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Though I am tall, I feel inferior ______ others.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1. to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2. than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3. upon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4. from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600" dirty="0"/>
          </a:p>
        </p:txBody>
      </p:sp>
    </p:spTree>
    <p:extLst>
      <p:ext uri="{BB962C8B-B14F-4D97-AF65-F5344CB8AC3E}">
        <p14:creationId xmlns:p14="http://schemas.microsoft.com/office/powerpoint/2010/main" val="195136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53F781-FF4D-D016-A895-A5ACA5397E99}"/>
              </a:ext>
            </a:extLst>
          </p:cNvPr>
          <p:cNvSpPr>
            <a:spLocks noGrp="1"/>
          </p:cNvSpPr>
          <p:nvPr>
            <p:ph idx="1"/>
          </p:nvPr>
        </p:nvSpPr>
        <p:spPr/>
        <p:txBody>
          <a:bodyPr>
            <a:normAutofit/>
          </a:bodyPr>
          <a:lstStyle/>
          <a:p>
            <a:pPr marL="0" indent="0">
              <a:lnSpc>
                <a:spcPct val="107000"/>
              </a:lnSpc>
              <a:spcAft>
                <a:spcPts val="800"/>
              </a:spcAft>
              <a:buNone/>
            </a:pPr>
            <a:r>
              <a:rPr lang="en-GB" sz="2800" b="1" dirty="0">
                <a:effectLst/>
                <a:latin typeface="Bookman Old Style" panose="02050604050505020204" pitchFamily="18" charset="0"/>
                <a:ea typeface="Calibri" panose="020F0502020204030204" pitchFamily="34" charset="0"/>
                <a:cs typeface="Times New Roman" panose="02020603050405020304" pitchFamily="18" charset="0"/>
              </a:rPr>
              <a:t>17. Select the most </a:t>
            </a:r>
            <a:r>
              <a:rPr lang="en-GB" sz="28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appropriate antonym </a:t>
            </a:r>
            <a:r>
              <a:rPr lang="en-GB" sz="2800" b="1" dirty="0">
                <a:effectLst/>
                <a:latin typeface="Bookman Old Style" panose="02050604050505020204" pitchFamily="18" charset="0"/>
                <a:ea typeface="Calibri" panose="020F0502020204030204" pitchFamily="34" charset="0"/>
                <a:cs typeface="Times New Roman" panose="02020603050405020304" pitchFamily="18" charset="0"/>
              </a:rPr>
              <a:t>of the given word.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Disperse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1. Gather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2. Neglect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3. Send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effectLst/>
                <a:latin typeface="Bookman Old Style" panose="02050604050505020204" pitchFamily="18" charset="0"/>
                <a:ea typeface="Calibri" panose="020F0502020204030204" pitchFamily="34" charset="0"/>
                <a:cs typeface="Times New Roman" panose="02020603050405020304" pitchFamily="18" charset="0"/>
              </a:rPr>
              <a:t>4. Hold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600" dirty="0"/>
          </a:p>
        </p:txBody>
      </p:sp>
    </p:spTree>
    <p:extLst>
      <p:ext uri="{BB962C8B-B14F-4D97-AF65-F5344CB8AC3E}">
        <p14:creationId xmlns:p14="http://schemas.microsoft.com/office/powerpoint/2010/main" val="137942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92241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18. Select the correct passive form of the given sentence.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Someone gave him a new case for his credit cards.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He has given a new case for his credit cards.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He is given a new case for his credit cards.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He had given a new case for his credit cards.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He was given a new case for his credit cards.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b="1" dirty="0"/>
          </a:p>
        </p:txBody>
      </p:sp>
    </p:spTree>
    <p:extLst>
      <p:ext uri="{BB962C8B-B14F-4D97-AF65-F5344CB8AC3E}">
        <p14:creationId xmlns:p14="http://schemas.microsoft.com/office/powerpoint/2010/main" val="394315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8A8F65-823A-6D35-C36E-3F08CAAEB725}"/>
              </a:ext>
            </a:extLst>
          </p:cNvPr>
          <p:cNvSpPr>
            <a:spLocks noGrp="1"/>
          </p:cNvSpPr>
          <p:nvPr>
            <p:ph idx="1"/>
          </p:nvPr>
        </p:nvSpPr>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19. 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The minister </a:t>
            </a:r>
            <a:r>
              <a:rPr lang="en-IN" b="1" dirty="0">
                <a:effectLst/>
                <a:latin typeface="Bookman Old Style" panose="02050604050505020204" pitchFamily="18" charset="0"/>
                <a:ea typeface="Calibri" panose="020F0502020204030204" pitchFamily="34" charset="0"/>
                <a:cs typeface="Times New Roman" panose="02020603050405020304" pitchFamily="18" charset="0"/>
              </a:rPr>
              <a:t>promise to looked into</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matter of fuel emissions and air pollution.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promise to looks into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promises to looking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promised to look into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304589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20. Select the most appropriate synonym of the given 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DEDICATION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determination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trepidation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commitment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contentment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406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The Thane Municipal Transport (TMT) has seen a 6% drop (1) ____ passenger density after the Brihanmumbai Electric Supply and Transport (BEST) reduced (2) ____ bus fares recently. The drop, though small is enough to set the (3) ____ bells ringing. TMT plies nearly 300 buses and is already facing (4) ____ in managing regular schedules. The ticket cost cut by BEST (5) ____ TMT routes that overlap that of the BEST.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Bookman Old Style" panose="02050604050505020204" pitchFamily="18" charset="0"/>
                <a:ea typeface="Calibri" panose="020F0502020204030204" pitchFamily="34" charset="0"/>
                <a:cs typeface="Times New Roman" panose="02020603050405020304" pitchFamily="18" charset="0"/>
              </a:rPr>
              <a:t>1. Select the most appropriate option for blank No.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1. 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2.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3. 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4. from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980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0" y="700000"/>
            <a:ext cx="11684000" cy="4991630"/>
          </a:xfrm>
        </p:spPr>
        <p:txBody>
          <a:bodyPr>
            <a:normAutofit fontScale="85000" lnSpcReduction="1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Thane Municipal Transport (TMT) has seen a 6% drop (1) ____ passenger density after the Brihanmumbai Electric Supply and Transport (BEST) reduced (2) ____ bus fares recently. The drop, though small is enough to set the (3) ____ bells ringing. TMT plies nearly 300 buses and is already facing (4) ____ in managing regular schedules. The ticket cost cut by BEST (5) ____ TMT routes that overlap that of the BEST. </a:t>
            </a:r>
            <a:endParaRPr lang="en-IN" sz="1700" b="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b="1" dirty="0">
                <a:effectLst/>
                <a:latin typeface="Bookman Old Style" panose="02050604050505020204" pitchFamily="18" charset="0"/>
                <a:ea typeface="Calibri" panose="020F0502020204030204" pitchFamily="34" charset="0"/>
                <a:cs typeface="Times New Roman" panose="02020603050405020304" pitchFamily="18" charset="0"/>
              </a:rPr>
              <a:t>2. Select the most appropriate option for blank No. 2.</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1. his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2. its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3. it's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4. her</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427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69159" y="690572"/>
            <a:ext cx="11684000" cy="4991630"/>
          </a:xfrm>
        </p:spPr>
        <p:txBody>
          <a:bodyPr>
            <a:normAutofit fontScale="85000" lnSpcReduction="2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In the following passage some words have been deleted. Fill in the blanks with the help of the alternatives given. Select the most appropriate option for each blank. </a:t>
            </a: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The Thane Municipal Transport (TMT) has seen a 6% drop (1) ____ passenger density after the Brihanmumbai Electric Supply and Transport (BEST) reduced (2) ____ bus fares recently. The drop, though small is enough to set the (3) ____ bells ringing. TMT plies nearly 300 buses and is already facing (4) ____ in managing regular schedules. The ticket cost cut by BEST (5) ____ TMT routes that overlap that of the BEST. </a:t>
            </a:r>
            <a:endParaRPr lang="en-IN" sz="1800" b="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3. Select the most appropriate option for blank No. 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clock-tower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alarm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church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temple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129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0" y="709427"/>
            <a:ext cx="11684000" cy="4991630"/>
          </a:xfrm>
        </p:spPr>
        <p:txBody>
          <a:bodyPr>
            <a:normAutofit fontScale="85000" lnSpcReduction="2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 </a:t>
            </a: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The Thane Municipal Transport (TMT) has seen a 6% drop (1) ____ passenger density after the Brihanmumbai Electric Supply and Transport (BEST) reduced (2) ____ bus fares recently. The drop, though small is enough to set the (3) ____ bells ringing. TMT plies nearly 300 buses and is already facing (4) ____ in managing regular schedules. The ticket cost cut by BEST (5) ____ TMT routes that overlap that of the BEST. </a:t>
            </a:r>
          </a:p>
          <a:p>
            <a:pPr marL="0" indent="0">
              <a:lnSpc>
                <a:spcPct val="107000"/>
              </a:lnSpc>
              <a:spcAft>
                <a:spcPts val="800"/>
              </a:spcAft>
              <a:buNone/>
            </a:pPr>
            <a:r>
              <a:rPr lang="en-IN" sz="2200" b="1" dirty="0">
                <a:effectLst/>
                <a:latin typeface="Bookman Old Style" panose="02050604050505020204" pitchFamily="18" charset="0"/>
                <a:ea typeface="Calibri" panose="020F0502020204030204" pitchFamily="34" charset="0"/>
                <a:cs typeface="Times New Roman" panose="02020603050405020304" pitchFamily="18" charset="0"/>
              </a:rPr>
              <a:t>4. Select the most appropriate option for blank No. 4.</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1. difficulties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2. consequences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3. facilities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4. differences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8668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69159" y="652865"/>
            <a:ext cx="11684000" cy="4991630"/>
          </a:xfrm>
        </p:spPr>
        <p:txBody>
          <a:bodyPr>
            <a:normAutofit fontScale="85000" lnSpcReduction="2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The Thane Municipal Transport (TMT) has seen a 6% drop (1) ____ passenger density after the Brihanmumbai Electric Supply and Transport (BEST) reduced (2) ____ bus fares recently. The drop, though small is enough to set the (3) ____ bells ringing. TMT plies nearly 300 buses and is already facing (4) ____ in managing regular schedules. The ticket cost cut by BEST (5) ____ TMT routes that overlap that of the BEST. </a:t>
            </a:r>
          </a:p>
          <a:p>
            <a:pPr marL="0" indent="0">
              <a:lnSpc>
                <a:spcPct val="107000"/>
              </a:lnSpc>
              <a:spcAft>
                <a:spcPts val="800"/>
              </a:spcAft>
              <a:buNone/>
            </a:pPr>
            <a:r>
              <a:rPr lang="en-IN" sz="2200" b="1" dirty="0">
                <a:effectLst/>
                <a:latin typeface="Bookman Old Style" panose="02050604050505020204" pitchFamily="18" charset="0"/>
                <a:ea typeface="Calibri" panose="020F0502020204030204" pitchFamily="34" charset="0"/>
                <a:cs typeface="Times New Roman" panose="02020603050405020304" pitchFamily="18" charset="0"/>
              </a:rPr>
              <a:t>5. Select the most appropriate option for blank No. 5.</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1. has impacting</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2. impacting</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3. impact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4. has impacted</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714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800" b="1" dirty="0">
                <a:effectLst/>
                <a:latin typeface="Bookman Old Style" panose="02050604050505020204" pitchFamily="18" charset="0"/>
                <a:ea typeface="Calibri" panose="020F0502020204030204" pitchFamily="34" charset="0"/>
                <a:cs typeface="Times New Roman" panose="02020603050405020304" pitchFamily="18" charset="0"/>
              </a:rPr>
              <a:t>6. Choose the word that can substitute the given sentence.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An internal or external framework of bones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1. Spine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2. Skull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3. Skeleton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4. Skin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595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800" b="1" dirty="0">
                <a:effectLst/>
                <a:latin typeface="Bookman Old Style" panose="02050604050505020204" pitchFamily="18" charset="0"/>
                <a:ea typeface="Calibri" panose="020F0502020204030204" pitchFamily="34" charset="0"/>
                <a:cs typeface="Times New Roman" panose="02020603050405020304" pitchFamily="18" charset="0"/>
              </a:rPr>
              <a:t>7. Choose the word that can substitute the given sentence.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An area of grassland where animals graze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1. Forest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2. Park</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3. Meadow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4. Garden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67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25000" lnSpcReduction="20000"/>
          </a:bodyPr>
          <a:lstStyle/>
          <a:p>
            <a:pPr marL="0" indent="0">
              <a:lnSpc>
                <a:spcPct val="107000"/>
              </a:lnSpc>
              <a:spcAft>
                <a:spcPts val="800"/>
              </a:spcAft>
              <a:buNone/>
            </a:pPr>
            <a:r>
              <a:rPr lang="en-IN" sz="8000" dirty="0">
                <a:effectLst/>
                <a:latin typeface="Bookman Old Style" panose="02050604050505020204" pitchFamily="18" charset="0"/>
                <a:ea typeface="Calibri" panose="020F0502020204030204" pitchFamily="34" charset="0"/>
                <a:cs typeface="Times New Roman" panose="02020603050405020304" pitchFamily="18" charset="0"/>
              </a:rPr>
              <a:t>Naval architects never claim that a ship is unsinkable, but the sinking of the passenger-and-car ferry Estonia in the Baltic surely should have never have happened. It was well designed and carefully maintained. It carried the proper number of lifeboats. It had been thoroughly inspected the day of its fatal voyage. Yet hours later, the Estonia rolled over and sank in a cold, stormy night. It went down so quickly that most of those on board, caught in their dark, flooding cabins, had no chance to save themselves: Of those who managed to scramble overboard, only 139 survived. The rest died of hypothermia before the rescuers could pluck them from the cold sea. The final death toll amounted to 912 souls. However, there were an unpleasant number of questions about why the Estonia sank and why so many survivors were men in the prime of life, while most of the dead were women, children and the elderly.</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92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5600" b="1" dirty="0">
                <a:effectLst/>
                <a:latin typeface="Bookman Old Style" panose="02050604050505020204" pitchFamily="18" charset="0"/>
                <a:ea typeface="Calibri" panose="020F0502020204030204" pitchFamily="34" charset="0"/>
                <a:cs typeface="Times New Roman" panose="02020603050405020304" pitchFamily="18" charset="0"/>
              </a:rPr>
              <a:t>1. One can understand from the reading that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Bookman Old Style" panose="02050604050505020204" pitchFamily="18" charset="0"/>
                <a:ea typeface="Calibri" panose="020F0502020204030204" pitchFamily="34" charset="0"/>
                <a:cs typeface="Times New Roman" panose="02020603050405020304" pitchFamily="18" charset="0"/>
              </a:rPr>
              <a:t>A) the lifesaving equipment did not work well and lifeboats could not be lowered</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Bookman Old Style" panose="02050604050505020204" pitchFamily="18" charset="0"/>
                <a:ea typeface="Calibri" panose="020F0502020204030204" pitchFamily="34" charset="0"/>
                <a:cs typeface="Times New Roman" panose="02020603050405020304" pitchFamily="18" charset="0"/>
              </a:rPr>
              <a:t>B) design faults and incompetent crew contributed to the sinking of the Estonia ferry</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Bookman Old Style" panose="02050604050505020204" pitchFamily="18" charset="0"/>
                <a:ea typeface="Calibri" panose="020F0502020204030204" pitchFamily="34" charset="0"/>
                <a:cs typeface="Times New Roman" panose="02020603050405020304" pitchFamily="18" charset="0"/>
              </a:rPr>
              <a:t>C) 139 people managed to leave the vessel but died in freezing water</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Bookman Old Style" panose="02050604050505020204" pitchFamily="18" charset="0"/>
                <a:ea typeface="Calibri" panose="020F0502020204030204" pitchFamily="34" charset="0"/>
                <a:cs typeface="Times New Roman" panose="02020603050405020304" pitchFamily="18" charset="0"/>
              </a:rPr>
              <a:t>D) naval architects claimed that the Estonia was unsinkable</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E) most victims were trapped inside the boat as they were in their cabins</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3428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800" b="1" dirty="0">
                <a:effectLst/>
                <a:latin typeface="Bookman Old Style" panose="02050604050505020204" pitchFamily="18" charset="0"/>
                <a:ea typeface="Calibri" panose="020F0502020204030204" pitchFamily="34" charset="0"/>
                <a:cs typeface="Times New Roman" panose="02020603050405020304" pitchFamily="18" charset="0"/>
              </a:rPr>
              <a:t>8. Choose the correctly spelt word.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1.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Exausted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2. Intelligent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3.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Equaly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4.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Amigrate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0880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9. In the following question, out of the given four alternatives, select the alternative which best expresses the meaning of the Idiom/Phrase.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Cat's whiskers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A very easy matter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To be highly impressive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To be very determined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Difficult to understand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764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10. Select the most appropriate synonym of the given 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Former</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Inferior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Superior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Regular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Previous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1405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11. Select the most appropriate antonym of the given 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Impartial</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Biased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Judicious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Involved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Impractical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415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800" b="1" dirty="0">
                <a:effectLst/>
                <a:latin typeface="Bookman Old Style" panose="02050604050505020204" pitchFamily="18" charset="0"/>
                <a:ea typeface="Calibri" panose="020F0502020204030204" pitchFamily="34" charset="0"/>
                <a:cs typeface="Times New Roman" panose="02020603050405020304" pitchFamily="18" charset="0"/>
              </a:rPr>
              <a:t>12. Choose the correctly spelt word.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1. Genuine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2.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Geniune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3.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Ganuine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4.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Jenuine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9782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13. Select the most appropriate option to fill in the blank.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 ______ very busy lately.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would be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have been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will be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should be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3275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14. Select the most appropriate option to substitute the underlined segment in the given sentence. If there is no need to substitute it, select No Improvement.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Luckily, we have got the few minutes to spare.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a little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quite few</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a few</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2431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15. Find the part of the given sentence that has an error in it. If there is no error, choose.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He has deposits all his money in banks.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up all his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He has deposits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money in banks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3351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16. Find the part of the given sentence that has an error in it. If there is no error, choose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Her relatives were presented at the station to see her off.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to see her off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Her relatives were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presented at the station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0628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17. 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Friends stand by each other on time of need.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for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in times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of times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926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25000" lnSpcReduction="20000"/>
          </a:bodyPr>
          <a:lstStyle/>
          <a:p>
            <a:pPr marL="0" indent="0">
              <a:lnSpc>
                <a:spcPct val="107000"/>
              </a:lnSpc>
              <a:spcAft>
                <a:spcPts val="800"/>
              </a:spcAft>
              <a:buNone/>
            </a:pPr>
            <a:r>
              <a:rPr lang="en-IN" sz="8000" dirty="0">
                <a:effectLst/>
                <a:latin typeface="Bookman Old Style" panose="02050604050505020204" pitchFamily="18" charset="0"/>
                <a:ea typeface="Calibri" panose="020F0502020204030204" pitchFamily="34" charset="0"/>
                <a:cs typeface="Times New Roman" panose="02020603050405020304" pitchFamily="18" charset="0"/>
              </a:rPr>
              <a:t>Naval architects never claim that a ship is unsinkable, but the sinking of the passenger-and-car ferry Estonia in the Baltic surely should have never have happened. It was well designed and carefully maintained. It carried the proper number of lifeboats. It had been thoroughly inspected the day of its fatal voyage. Yet hours later, the Estonia rolled over and sank in a cold, stormy night. It went down so quickly that most of those on board, caught in their dark, flooding cabins, had no chance to save themselves: Of those who managed to scramble overboard, only 139 survived. The rest died of hypothermia before the rescuers could pluck them from the cold sea. The final death toll amounted to 912 souls. However, there were an unpleasant number of questions about why the Estonia sank and why so many survivors were men in the prime of life, while most of the dead were women, children and the elderly.</a:t>
            </a:r>
            <a:endParaRPr lang="en-IN" sz="2400" b="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b="1" dirty="0">
                <a:effectLst/>
                <a:latin typeface="Bookman Old Style" panose="02050604050505020204" pitchFamily="18" charset="0"/>
                <a:ea typeface="Calibri" panose="020F0502020204030204" pitchFamily="34" charset="0"/>
                <a:cs typeface="Times New Roman" panose="02020603050405020304" pitchFamily="18" charset="0"/>
              </a:rPr>
              <a:t>2. It is clear from the passage that the survivors of the accident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A) helped one another to overcome the tragedy that had affected them all</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B) were mostly young men but women, children and the elderly stood little chance</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C) helped save hundreds of lives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D) are still suffering from severe post-traumatic stress disorder</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E) told the investigators nothing about the accident</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8986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18. Select the most appropriate option to substitute the underlined segment in the given sentence. If there is no need to substitute it, select No Improvement</a:t>
            </a: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 his upcoming film the Spider-Man </a:t>
            </a:r>
            <a:r>
              <a:rPr lang="en-IN" b="1" u="sng"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has been seen</a:t>
            </a: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in European cities.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was seen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has seen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will be seen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222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0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19. Select the option which means the same as the group of words given.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 government run by the wealthy people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Aristocracy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Plutocracy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Monarchy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Oligarchy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00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20. Select the most appropriate option to substitute the underlined segment in the given sentence. If there is no need to substitute it, select ‘No substitution’.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If he doesn’t reach the station in time, he would sure miss the train.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Will surely miss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Will sure missing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Would surely miss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No substitution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088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Thomas was the manager of a cooperative society in </a:t>
            </a:r>
            <a:r>
              <a:rPr lang="en-IN" sz="2000" dirty="0" err="1">
                <a:effectLst/>
                <a:latin typeface="Bookman Old Style" panose="02050604050505020204" pitchFamily="18" charset="0"/>
                <a:ea typeface="Calibri" panose="020F0502020204030204" pitchFamily="34" charset="0"/>
                <a:cs typeface="Times New Roman" panose="02020603050405020304" pitchFamily="18" charset="0"/>
              </a:rPr>
              <a:t>Katchall</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His wife (1) _______him up at 6 a.m. because she felt an earthquake. Thomas (2) _______ took his television set (3)______ the table and put it down on the ground so that it would not fall and break. Then the family (4) ______ out of the house. When the tremors stopped, they saw the sea waves (5) _____.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1. Select the most appropriate option to fill in blank No.1.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wake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awake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woke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awoke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244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fontScale="92500" lnSpcReduction="20000"/>
          </a:bodyPr>
          <a:lstStyle/>
          <a:p>
            <a:pPr marL="0" indent="0">
              <a:lnSpc>
                <a:spcPct val="107000"/>
              </a:lnSpc>
              <a:spcAft>
                <a:spcPts val="800"/>
              </a:spcAft>
              <a:buNone/>
            </a:pP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Thomas was the manager of a cooperative society in </a:t>
            </a:r>
            <a:r>
              <a:rPr lang="en-IN" sz="2800" dirty="0" err="1">
                <a:effectLst/>
                <a:latin typeface="Bookman Old Style" panose="02050604050505020204" pitchFamily="18" charset="0"/>
                <a:ea typeface="Calibri" panose="020F0502020204030204" pitchFamily="34" charset="0"/>
                <a:cs typeface="Times New Roman" panose="02020603050405020304" pitchFamily="18" charset="0"/>
              </a:rPr>
              <a:t>Katchall</a:t>
            </a: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 His wife (1) _______him up at 6 a.m. because she felt an earthquake. Thomas (2) _______ took his television set (3)______ the table and put it down on the ground so that it would not fall and break. Then the family (4) ______ out of the house. When the tremors stopped, they saw the sea waves (5) _____. </a:t>
            </a:r>
            <a:endParaRPr lang="en-IN" sz="1800" dirty="0">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b="1" dirty="0">
                <a:effectLst/>
                <a:latin typeface="Bookman Old Style" panose="02050604050505020204" pitchFamily="18" charset="0"/>
                <a:ea typeface="Calibri" panose="020F0502020204030204" pitchFamily="34" charset="0"/>
                <a:cs typeface="Times New Roman" panose="02020603050405020304" pitchFamily="18" charset="0"/>
              </a:rPr>
              <a:t>2. Select the most appropriate option to fill in blank No.2.</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dirty="0">
                <a:effectLst/>
                <a:latin typeface="Bookman Old Style" panose="02050604050505020204" pitchFamily="18" charset="0"/>
                <a:ea typeface="Calibri" panose="020F0502020204030204" pitchFamily="34" charset="0"/>
                <a:cs typeface="Times New Roman" panose="02020603050405020304" pitchFamily="18" charset="0"/>
              </a:rPr>
              <a:t>1. exactly</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dirty="0">
                <a:effectLst/>
                <a:latin typeface="Bookman Old Style" panose="02050604050505020204" pitchFamily="18" charset="0"/>
                <a:ea typeface="Calibri" panose="020F0502020204030204" pitchFamily="34" charset="0"/>
                <a:cs typeface="Times New Roman" panose="02020603050405020304" pitchFamily="18" charset="0"/>
              </a:rPr>
              <a:t>2. faithfully</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dirty="0">
                <a:effectLst/>
                <a:latin typeface="Bookman Old Style" panose="02050604050505020204" pitchFamily="18" charset="0"/>
                <a:ea typeface="Calibri" panose="020F0502020204030204" pitchFamily="34" charset="0"/>
                <a:cs typeface="Times New Roman" panose="02020603050405020304" pitchFamily="18" charset="0"/>
              </a:rPr>
              <a:t>3. patiently</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100" dirty="0">
                <a:effectLst/>
                <a:latin typeface="Bookman Old Style" panose="02050604050505020204" pitchFamily="18" charset="0"/>
                <a:ea typeface="Calibri" panose="020F0502020204030204" pitchFamily="34" charset="0"/>
                <a:cs typeface="Times New Roman" panose="02020603050405020304" pitchFamily="18" charset="0"/>
              </a:rPr>
              <a:t>4. hurriedly</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586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Thomas was the manager of a cooperative society in </a:t>
            </a:r>
            <a:r>
              <a:rPr lang="en-IN" dirty="0" err="1">
                <a:effectLst/>
                <a:latin typeface="Bookman Old Style" panose="02050604050505020204" pitchFamily="18" charset="0"/>
                <a:ea typeface="Calibri" panose="020F0502020204030204" pitchFamily="34" charset="0"/>
                <a:cs typeface="Times New Roman" panose="02020603050405020304" pitchFamily="18" charset="0"/>
              </a:rPr>
              <a:t>Katchall</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His wife (1) _______him up at 6 a.m. because she felt an earthquake. Thomas (2) _______ took his television set (3)______ the table and put it down on the ground so that it would not fall and break. Then the family (4) ______ out of the house. When the tremors stopped, they saw the sea waves (5) _____. </a:t>
            </a:r>
            <a:endParaRPr lang="en-IN" b="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3. Select the most appropriate option to fill in blank No.3.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of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by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off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250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effectLst/>
                <a:latin typeface="Bookman Old Style" panose="02050604050505020204" pitchFamily="18" charset="0"/>
                <a:ea typeface="Calibri" panose="020F0502020204030204" pitchFamily="34" charset="0"/>
                <a:cs typeface="Times New Roman" panose="02020603050405020304" pitchFamily="18" charset="0"/>
              </a:rPr>
              <a:t>Thomas was the manager of a cooperative society in </a:t>
            </a:r>
            <a:r>
              <a:rPr lang="en-IN" dirty="0" err="1">
                <a:effectLst/>
                <a:latin typeface="Bookman Old Style" panose="02050604050505020204" pitchFamily="18" charset="0"/>
                <a:ea typeface="Calibri" panose="020F0502020204030204" pitchFamily="34" charset="0"/>
                <a:cs typeface="Times New Roman" panose="02020603050405020304" pitchFamily="18" charset="0"/>
              </a:rPr>
              <a:t>Katchall</a:t>
            </a:r>
            <a:r>
              <a:rPr lang="en-IN" dirty="0">
                <a:effectLst/>
                <a:latin typeface="Bookman Old Style" panose="02050604050505020204" pitchFamily="18" charset="0"/>
                <a:ea typeface="Calibri" panose="020F0502020204030204" pitchFamily="34" charset="0"/>
                <a:cs typeface="Times New Roman" panose="02020603050405020304" pitchFamily="18" charset="0"/>
              </a:rPr>
              <a:t>. His wife (1) _______him up at 6 a.m. because she felt an earthquake. Thomas (2) _______ took his television set (3)______ the table and put it down on the ground so that it would not fall and break. Then the family (4) ______ out of the house. When the tremors stopped, they saw the sea waves (5) _____. </a:t>
            </a:r>
            <a:endParaRPr lang="en-IN" b="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4. Select the most appropriate option to fill in blank No.4.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pressured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rushed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driven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pressed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0574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Thomas was the manager of a cooperative society in </a:t>
            </a:r>
            <a:r>
              <a:rPr lang="en-IN" sz="2000" dirty="0" err="1">
                <a:effectLst/>
                <a:latin typeface="Bookman Old Style" panose="02050604050505020204" pitchFamily="18" charset="0"/>
                <a:ea typeface="Calibri" panose="020F0502020204030204" pitchFamily="34" charset="0"/>
                <a:cs typeface="Times New Roman" panose="02020603050405020304" pitchFamily="18" charset="0"/>
              </a:rPr>
              <a:t>Katchall</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His wife (1) _______him up at 6 a.m. because she felt an earthquake. Thomas (2) _______ took his television set (3)______ the table and put it down on the ground so that it would not fall and break. Then the family (4) ______ out of the house. When the tremors stopped, they saw the sea waves (5) _____. </a:t>
            </a:r>
            <a:endParaRPr lang="en-IN" sz="2000" b="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5. Select the most appropriate option to fill in blank No.5.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falling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growing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breaking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rising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79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6. Select the most appropriate synonym of the given 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INTEGRATION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Separation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Unification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Segregation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Division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8725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7. Select the most appropriate word for the given group of words.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The study of human societies and cultures and their development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Anthropology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Zoology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Etymology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Physiology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73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25000" lnSpcReduction="20000"/>
          </a:bodyPr>
          <a:lstStyle/>
          <a:p>
            <a:pPr marL="0" indent="0">
              <a:lnSpc>
                <a:spcPct val="107000"/>
              </a:lnSpc>
              <a:spcAft>
                <a:spcPts val="800"/>
              </a:spcAft>
              <a:buNone/>
            </a:pPr>
            <a:r>
              <a:rPr lang="en-IN" sz="8000" dirty="0">
                <a:effectLst/>
                <a:latin typeface="Bookman Old Style" panose="02050604050505020204" pitchFamily="18" charset="0"/>
                <a:ea typeface="Calibri" panose="020F0502020204030204" pitchFamily="34" charset="0"/>
                <a:cs typeface="Times New Roman" panose="02020603050405020304" pitchFamily="18" charset="0"/>
              </a:rPr>
              <a:t>Naval architects never claim that a ship is unsinkable, but the sinking of the passenger-and-car ferry Estonia in the Baltic surely should have never have happened. It was well designed and carefully maintained. It carried the proper number of lifeboats. It had been thoroughly inspected the day of its fatal voyage. Yet hours later, the Estonia rolled over and sank in a cold, stormy night. It went down so quickly that most of those on board, caught in their dark, flooding cabins, had no chance to save themselves: Of those who managed to scramble overboard, only 139 survived. The rest died of hypothermia before the rescuers could pluck them from the cold sea. The final death toll amounted to 912 souls. However, there were an unpleasant number of questions about why the Estonia sank and why so many survivors were men in the prime of life, while most of the dead were women, children and the elderly.</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b="1" dirty="0">
                <a:effectLst/>
                <a:latin typeface="Bookman Old Style" panose="02050604050505020204" pitchFamily="18" charset="0"/>
                <a:ea typeface="Calibri" panose="020F0502020204030204" pitchFamily="34" charset="0"/>
                <a:cs typeface="Times New Roman" panose="02020603050405020304" pitchFamily="18" charset="0"/>
              </a:rPr>
              <a:t>3. According to the passage, when the Estonia sank,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A) there were only 139 passengers on board</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B) few of the passengers were asleep</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C) there were enough lifeboats for the number of people on board</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D) faster reaction by the crew could have increased the Estonia's chances of survival</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effectLst/>
                <a:latin typeface="Bookman Old Style" panose="02050604050505020204" pitchFamily="18" charset="0"/>
                <a:ea typeface="Calibri" panose="020F0502020204030204" pitchFamily="34" charset="0"/>
                <a:cs typeface="Times New Roman" panose="02020603050405020304" pitchFamily="18" charset="0"/>
              </a:rPr>
              <a:t>E) all the passengers had already moved out into the open decks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6456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8. Select the most appropriate word for the given group of words.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The stage of growth between boyhood and youth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Infancy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Childhood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Adulthood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Adolescence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2031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9. Identify the segment in the sentence which contains the grammatical error.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The master did not know who of the servants had broken the glass.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the glass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who of the servants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had broken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The master did not know</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5725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fontScale="77500" lnSpcReduction="20000"/>
          </a:bodyPr>
          <a:lstStyle/>
          <a:p>
            <a:pPr marL="0" indent="0">
              <a:lnSpc>
                <a:spcPct val="107000"/>
              </a:lnSpc>
              <a:spcAft>
                <a:spcPts val="800"/>
              </a:spcAft>
              <a:buNone/>
            </a:pPr>
            <a:r>
              <a:rPr lang="en-IN" sz="1800" b="1" dirty="0">
                <a:effectLst/>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3100" dirty="0">
                <a:effectLst/>
                <a:latin typeface="Bookman Old Style" panose="02050604050505020204" pitchFamily="18" charset="0"/>
                <a:ea typeface="Calibri" panose="020F0502020204030204" pitchFamily="34" charset="0"/>
                <a:cs typeface="Times New Roman" panose="02020603050405020304" pitchFamily="18" charset="0"/>
              </a:rPr>
              <a:t>Television in India made a humble beginning in September, 1959. The first television programmes were meant (1)____ schools and rural areas. The first general services on a (2)____ basis started in August, 1965. Colour television came into (3)____ in November, 1982 on the eve of the Ninth Asian Games. Around (4)____ time it became possible to take television programmes to rural areas (5)____ the help of satellites. </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300"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for blank No. 1.</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300" dirty="0">
                <a:effectLst/>
                <a:latin typeface="Bookman Old Style" panose="02050604050505020204" pitchFamily="18" charset="0"/>
                <a:ea typeface="Calibri" panose="020F0502020204030204" pitchFamily="34" charset="0"/>
                <a:cs typeface="Times New Roman" panose="02020603050405020304" pitchFamily="18" charset="0"/>
              </a:rPr>
              <a:t>1. on</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300" dirty="0">
                <a:effectLst/>
                <a:latin typeface="Bookman Old Style" panose="02050604050505020204" pitchFamily="18" charset="0"/>
                <a:ea typeface="Calibri" panose="020F0502020204030204" pitchFamily="34" charset="0"/>
                <a:cs typeface="Times New Roman" panose="02020603050405020304" pitchFamily="18" charset="0"/>
              </a:rPr>
              <a:t>2. at</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300" dirty="0">
                <a:effectLst/>
                <a:latin typeface="Bookman Old Style" panose="02050604050505020204" pitchFamily="18" charset="0"/>
                <a:ea typeface="Calibri" panose="020F0502020204030204" pitchFamily="34" charset="0"/>
                <a:cs typeface="Times New Roman" panose="02020603050405020304" pitchFamily="18" charset="0"/>
              </a:rPr>
              <a:t>3. to</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300" dirty="0">
                <a:effectLst/>
                <a:latin typeface="Bookman Old Style" panose="02050604050505020204" pitchFamily="18" charset="0"/>
                <a:ea typeface="Calibri" panose="020F0502020204030204" pitchFamily="34" charset="0"/>
                <a:cs typeface="Times New Roman" panose="02020603050405020304" pitchFamily="18" charset="0"/>
              </a:rPr>
              <a:t>4. for</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933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sz="1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dirty="0">
                <a:effectLst/>
                <a:latin typeface="Bookman Old Style" panose="02050604050505020204" pitchFamily="18" charset="0"/>
                <a:ea typeface="Calibri" panose="020F0502020204030204" pitchFamily="34" charset="0"/>
                <a:cs typeface="Times New Roman" panose="02020603050405020304" pitchFamily="18" charset="0"/>
              </a:rPr>
              <a:t>Television in India made a humble beginning in September, 1959. The first television programmes were meant (1)____ schools and rural areas. The first general services on a (2)____ basis started in August, 1965. Colour television came into (3)____ in November, 1982 on the eve of the Ninth Asian Games. Around (4)____ time it became possible to take television programmes to rural areas (5)____ the help of satellites. </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for blank No.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1. regular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2. usual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3. proper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4. final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8811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Television in India made a humble beginning in September, 1959. The first television programmes were meant (1)____ schools and rural areas. The first general services on a (2)____ basis started in August, 1965. Colour television came into (3)____ in November, 1982 on the eve of the Ninth Asian Games. Around (4)____ time it became possible to take television programmes to rural areas (5)____ the help of satellites. </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for blank No.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1. existence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2. establishment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3. creation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4.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6965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Television in India made a humble beginning in September, 1959. The first television programmes were meant (1)____ schools and rural areas. The first general services on a (2)____ basis started in August, 1965. Colour television came into (3)____ in November, 1982 on the eve of the Ninth Asian Games. Around (4)____ time it became possible to take television programmes to rural areas (5)____ the help of satellites. </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for blank No. 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this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those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these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6777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Television in India made a humble beginning in September, 1959. The first television programmes were meant (1)____ schools and rural areas. The first general services on a (2)____ basis started in August, 1965. Colour television came into (3)____ in November, 1982 on the eve of the Ninth Asian Games. Around (4)____ time it became possible to take television programmes to rural areas (5)____ the help of satellites. </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for blank No. 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from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with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among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for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94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GB" sz="2000"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antonym of the given word.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Captivity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1. Liberty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2. Imprisonment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3. Cheer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Bookman Old Style" panose="02050604050505020204" pitchFamily="18" charset="0"/>
                <a:ea typeface="Calibri" panose="020F0502020204030204" pitchFamily="34" charset="0"/>
                <a:cs typeface="Times New Roman" panose="02020603050405020304" pitchFamily="18" charset="0"/>
              </a:rPr>
              <a:t>4. Offense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7477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fill in the blank.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When are you ______ to write to your friend?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1. gone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2. going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3. goes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4. go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250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antonym of the given 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Approve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1. Agree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2. Reject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3. Appeal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4. Confirm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91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20000"/>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Mr. Oliver was taking a shortcut 1. ____ the pine forest which was making sad, 2. ____ sounds because of strong winds. He 3. ____ a lonely boy sitting on a rock. 4.____ boy was weeping soundlessly. There seemed to be 5. ____ terribly wrong with the boy.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4. Select the most appropriate option for blank No. 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through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by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along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of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390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meaning of the given idiom.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Cut one short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1. To chop something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2. To interrupt someone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3. To act quickly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4. To be rude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464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GB" b="1" dirty="0">
                <a:effectLst/>
                <a:latin typeface="Bookman Old Style" panose="02050604050505020204" pitchFamily="18" charset="0"/>
                <a:ea typeface="Calibri" panose="020F0502020204030204" pitchFamily="34" charset="0"/>
                <a:cs typeface="Times New Roman" panose="02020603050405020304" pitchFamily="18" charset="0"/>
              </a:rPr>
              <a:t>Find the part of the given sentence that has an error in it. If there is no error, choose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Do not let the opportunity slip away and you will repent.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1.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2. and you will repent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3. Do not let the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Bookman Old Style" panose="02050604050505020204" pitchFamily="18" charset="0"/>
                <a:ea typeface="Calibri" panose="020F0502020204030204" pitchFamily="34" charset="0"/>
                <a:cs typeface="Times New Roman" panose="02020603050405020304" pitchFamily="18" charset="0"/>
              </a:rPr>
              <a:t>4. opportunity slip away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5689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fill in the blank.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My little cousin is ______ a movie.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watching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looking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seeing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observing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9764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The inflation rate </a:t>
            </a:r>
            <a:r>
              <a:rPr lang="en-IN" b="1" u="sng"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raised up</a:t>
            </a: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8% last month.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rose to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rise to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raise up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015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Find the part of the given sentence that has an error in it. If there is no error, choose ‘No error’.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Don’t worry, there is less time for the train to arrive.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Don’t worry,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there is less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No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for the train to arrive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383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 study suggests that </a:t>
            </a:r>
            <a:r>
              <a:rPr lang="en-IN" b="1" u="sng"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woman is good</a:t>
            </a: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handling emotions than men.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women is better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woman are best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women are better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0941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MS Dhoni has no immediate </a:t>
            </a:r>
            <a:r>
              <a:rPr lang="en-IN" b="1" u="sng"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planning to retire</a:t>
            </a: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1. plan to retirement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2. plan to retire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3. planning for retire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4. No Improvement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924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meaning of the given idiom.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Be on cloud nine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To be in a state of extreme happiness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To be able to climb higher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To dream of clouds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To think about something unrealistically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519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Identify the segment in the sentence which contains the grammatical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The mother as well as her children were brought to the police station for interrogation.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her children were brought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to the police station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for interrogation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The mother as well as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6272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fill in the blank and make a grammatically correct sentence.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I tried to contact her two or three times but ________ time there was no reply.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each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both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all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any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137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Mr. Oliver was taking a shortcut 1. ____ the pine forest which was making sad, 2. ____ sounds because of strong winds. He 3. ____ a lonely boy sitting on a rock. 4.____ boy was weeping soundlessly. There seemed to be 5. ____ terribly wrong with the boy.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5. Select the most appropriate option for blank No.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awesome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eerie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banging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aloud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6712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23858" y="671720"/>
            <a:ext cx="11944284" cy="4991630"/>
          </a:xfrm>
        </p:spPr>
        <p:txBody>
          <a:bodyPr>
            <a:normAutofit/>
          </a:bodyPr>
          <a:lstStyle/>
          <a:p>
            <a:pPr marL="0" indent="0">
              <a:lnSpc>
                <a:spcPct val="107000"/>
              </a:lnSpc>
              <a:spcAft>
                <a:spcPts val="800"/>
              </a:spcAft>
              <a:buNone/>
            </a:pPr>
            <a:r>
              <a:rPr lang="en-IN" b="1" dirty="0">
                <a:effectLst/>
                <a:latin typeface="Bookman Old Style" panose="02050604050505020204" pitchFamily="18" charset="0"/>
                <a:ea typeface="Calibri" panose="020F0502020204030204" pitchFamily="34" charset="0"/>
                <a:cs typeface="Times New Roman" panose="02020603050405020304" pitchFamily="18" charset="0"/>
              </a:rPr>
              <a:t>Select the most appropriate option to substitute the underlined segment in the given sentence. If there is no need to substitute it, select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Do you mind </a:t>
            </a:r>
            <a:r>
              <a:rPr lang="en-IN" u="sng" dirty="0">
                <a:effectLst/>
                <a:latin typeface="Bookman Old Style" panose="02050604050505020204" pitchFamily="18" charset="0"/>
                <a:ea typeface="Calibri" panose="020F0502020204030204" pitchFamily="34" charset="0"/>
                <a:cs typeface="Times New Roman" panose="02020603050405020304" pitchFamily="18" charset="0"/>
              </a:rPr>
              <a:t>to lending me </a:t>
            </a:r>
            <a:r>
              <a:rPr lang="en-IN" dirty="0">
                <a:effectLst/>
                <a:latin typeface="Bookman Old Style" panose="02050604050505020204" pitchFamily="18" charset="0"/>
                <a:ea typeface="Calibri" panose="020F0502020204030204" pitchFamily="34" charset="0"/>
                <a:cs typeface="Times New Roman" panose="02020603050405020304" pitchFamily="18" charset="0"/>
              </a:rPr>
              <a:t>your umbrella?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1. to lend 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2. lending 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3. No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4. lend 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9318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lnSpcReduction="10000"/>
          </a:bodyPr>
          <a:lstStyle/>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Q</a:t>
            </a:r>
            <a:r>
              <a:rPr lang="en-US" b="1" dirty="0">
                <a:effectLst/>
                <a:latin typeface="Bookman Old Style" panose="02050604050505020204" pitchFamily="18" charset="0"/>
                <a:ea typeface="Calibri" panose="020F0502020204030204" pitchFamily="34" charset="0"/>
                <a:cs typeface="Times New Roman" panose="02020603050405020304" pitchFamily="18" charset="0"/>
              </a:rPr>
              <a:t>. Find the correct alternative for the underlined part.</a:t>
            </a:r>
          </a:p>
          <a:p>
            <a:pPr marL="0" indent="0">
              <a:lnSpc>
                <a:spcPct val="107000"/>
              </a:lnSpc>
              <a:spcAft>
                <a:spcPts val="800"/>
              </a:spcAft>
              <a:buNone/>
            </a:pP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Mahatma Gandhi is credited </a:t>
            </a:r>
            <a:r>
              <a:rPr lang="en-US" b="1" u="sng" dirty="0">
                <a:effectLst/>
                <a:latin typeface="Bookman Old Style" panose="02050604050505020204" pitchFamily="18" charset="0"/>
                <a:ea typeface="Calibri" panose="020F0502020204030204" pitchFamily="34" charset="0"/>
                <a:cs typeface="Times New Roman" panose="02020603050405020304" pitchFamily="18" charset="0"/>
              </a:rPr>
              <a:t>as having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championed a nonviolent approach to reform as a practical and moral means to struggle against social injustice.</a:t>
            </a:r>
          </a:p>
          <a:p>
            <a:pPr marL="0" indent="0">
              <a:lnSpc>
                <a:spcPct val="107000"/>
              </a:lnSpc>
              <a:spcAft>
                <a:spcPts val="800"/>
              </a:spcAft>
              <a:buNone/>
            </a:pP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as having</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with having</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to have</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as the one who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62413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rmAutofit/>
          </a:bodyPr>
          <a:lstStyle/>
          <a:p>
            <a:pPr marL="0" indent="0">
              <a:lnSpc>
                <a:spcPct val="107000"/>
              </a:lnSpc>
              <a:spcAft>
                <a:spcPts val="800"/>
              </a:spcAft>
              <a:buNone/>
            </a:pPr>
            <a:r>
              <a:rPr lang="en-US" b="1" dirty="0">
                <a:effectLst/>
                <a:latin typeface="Bookman Old Style" panose="02050604050505020204" pitchFamily="18" charset="0"/>
                <a:ea typeface="Calibri" panose="020F0502020204030204" pitchFamily="34" charset="0"/>
                <a:cs typeface="Times New Roman" panose="02020603050405020304" pitchFamily="18" charset="0"/>
              </a:rPr>
              <a:t>Q. Spot the part that has error in it.</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She was wearing a wig that was (A) / far more attractive than (B) / the other women who had (C) / their natural hair (D).</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A</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B</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C</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893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b="1" dirty="0">
                <a:effectLst/>
                <a:latin typeface="Bookman Old Style" panose="02050604050505020204" pitchFamily="18" charset="0"/>
                <a:ea typeface="Calibri" panose="020F0502020204030204" pitchFamily="34" charset="0"/>
                <a:cs typeface="Times New Roman" panose="02020603050405020304" pitchFamily="18" charset="0"/>
              </a:rPr>
              <a:t>Q. Spot the part that has error in it.</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Each of the speakers whom I invited (A) / to participate in the debate has (B) / indicated their unwillingness (C) / because of the short notice (D).</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A</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B</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C</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8956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b="1" dirty="0">
                <a:effectLst/>
                <a:latin typeface="Bookman Old Style" panose="02050604050505020204" pitchFamily="18" charset="0"/>
                <a:ea typeface="Calibri" panose="020F0502020204030204" pitchFamily="34" charset="0"/>
                <a:cs typeface="Times New Roman" panose="02020603050405020304" pitchFamily="18" charset="0"/>
              </a:rPr>
              <a:t>Q. Identify the part which has error in it.</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The creature on Mars, if any, (A) / are bound to be very different from us (B) / not only in shape but also in size (C) / because of different gravitational conditions (D).</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A</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B</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C</a:t>
            </a: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3886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000" b="1" dirty="0">
                <a:effectLst/>
                <a:latin typeface="Bookman Old Style" panose="02050604050505020204" pitchFamily="18" charset="0"/>
                <a:ea typeface="Calibri" panose="020F0502020204030204" pitchFamily="34" charset="0"/>
                <a:cs typeface="Times New Roman" panose="02020603050405020304" pitchFamily="18" charset="0"/>
              </a:rPr>
              <a:t>Read the sentence to find out whether there is any grammatical error or idiomatic error in it. The error, if any, will be in one part of the sentence. The number of that part is the answer. if there is 'No Error" the answer is (E). (Ignore errors of punctuation if any.)</a:t>
            </a:r>
          </a:p>
          <a:p>
            <a:pPr marL="0" indent="0">
              <a:lnSpc>
                <a:spcPct val="107000"/>
              </a:lnSpc>
              <a:spcAft>
                <a:spcPts val="800"/>
              </a:spcAft>
              <a:buNone/>
            </a:pP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For all of sadness, poverty and diseases (1)/ in this world(2) / every one of us(3) / possesses unlimited ways of making a positive difference ?(4) / No Error(5)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5643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 We _______________ to inform you that we cannot include your thesis in our library, on the ________________ of not receiving permission from your supervisor.</a:t>
            </a:r>
          </a:p>
          <a:p>
            <a:pPr marL="0" indent="0">
              <a:lnSpc>
                <a:spcPct val="107000"/>
              </a:lnSpc>
              <a:spcAft>
                <a:spcPts val="800"/>
              </a:spcAft>
              <a:buNone/>
            </a:pPr>
            <a:endParaRPr lang="en-US" sz="2800" dirty="0">
              <a:latin typeface="Bookman Old Style" panose="02050604050505020204" pitchFamily="18" charset="0"/>
              <a:ea typeface="Calibri" panose="020F0502020204030204" pitchFamily="34" charset="0"/>
              <a:cs typeface="Times New Roman" panose="02020603050405020304" pitchFamily="18" charset="0"/>
            </a:endParaRPr>
          </a:p>
          <a:p>
            <a:pPr marL="514350" indent="-514350">
              <a:lnSpc>
                <a:spcPct val="107000"/>
              </a:lnSpc>
              <a:spcAft>
                <a:spcPts val="800"/>
              </a:spcAft>
              <a:buAutoNum type="arabicPeriod"/>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Saddened, Reason			2. Lament, Pretext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Repent, Justification			4. Regret, Grounds</a:t>
            </a:r>
            <a:endParaRPr lang="en-US" sz="2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8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67272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DIRECTIONS for questions 10: Choose the explanation that catches the spirit of the idiom given in each question.</a:t>
            </a:r>
          </a:p>
          <a:p>
            <a:pPr marL="0" indent="0">
              <a:lnSpc>
                <a:spcPct val="107000"/>
              </a:lnSpc>
              <a:spcAft>
                <a:spcPts val="800"/>
              </a:spcAft>
              <a:buNone/>
            </a:pPr>
            <a:r>
              <a:rPr lang="en-US" sz="2800" b="1" dirty="0">
                <a:effectLst/>
                <a:latin typeface="Bookman Old Style" panose="02050604050505020204" pitchFamily="18" charset="0"/>
                <a:ea typeface="Calibri" panose="020F0502020204030204" pitchFamily="34" charset="0"/>
                <a:cs typeface="Times New Roman" panose="02020603050405020304" pitchFamily="18" charset="0"/>
              </a:rPr>
              <a:t>A Panacea</a:t>
            </a:r>
          </a:p>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An injection that serves as a life line</a:t>
            </a:r>
          </a:p>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A lecture full of precepts</a:t>
            </a:r>
          </a:p>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A strong drug that induces sleep</a:t>
            </a:r>
          </a:p>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A single cure for all diseases or troubles</a:t>
            </a:r>
          </a:p>
        </p:txBody>
      </p:sp>
    </p:spTree>
    <p:extLst>
      <p:ext uri="{BB962C8B-B14F-4D97-AF65-F5344CB8AC3E}">
        <p14:creationId xmlns:p14="http://schemas.microsoft.com/office/powerpoint/2010/main" val="42301894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Internet is a medium where users have nearly _______ choices and ______ constraints about where to go and what to do.</a:t>
            </a:r>
          </a:p>
          <a:p>
            <a:pPr marL="0" indent="0">
              <a:lnSpc>
                <a:spcPct val="107000"/>
              </a:lnSpc>
              <a:spcAft>
                <a:spcPts val="800"/>
              </a:spcAft>
              <a:buNone/>
            </a:pPr>
            <a:endParaRPr lang="en-US" sz="2800" dirty="0">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Unbalanced , Nonexistent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Embarrassing,  No</a:t>
            </a:r>
          </a:p>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3. Unlimited</a:t>
            </a:r>
            <a:r>
              <a:rPr lang="en-US" sz="2800" dirty="0">
                <a:latin typeface="Bookman Old Style" panose="02050604050505020204" pitchFamily="18" charset="0"/>
                <a:ea typeface="Calibri" panose="020F0502020204030204" pitchFamily="34" charset="0"/>
                <a:cs typeface="Times New Roman" panose="02020603050405020304" pitchFamily="18" charset="0"/>
              </a:rPr>
              <a:t>, Minimal</a:t>
            </a:r>
          </a:p>
          <a:p>
            <a:pPr marL="0" indent="0">
              <a:lnSpc>
                <a:spcPct val="107000"/>
              </a:lnSpc>
              <a:spcAft>
                <a:spcPts val="800"/>
              </a:spcAft>
              <a:buNone/>
            </a:pP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4. Choking , </a:t>
            </a:r>
            <a:r>
              <a:rPr lang="en-US" sz="2800" dirty="0">
                <a:latin typeface="Bookman Old Style" panose="02050604050505020204" pitchFamily="18" charset="0"/>
                <a:ea typeface="Calibri" panose="020F0502020204030204" pitchFamily="34" charset="0"/>
                <a:cs typeface="Times New Roman" panose="02020603050405020304" pitchFamily="18" charset="0"/>
              </a:rPr>
              <a:t>Shocking </a:t>
            </a:r>
            <a:endParaRPr lang="en-US" sz="28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9572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800" b="1" dirty="0">
                <a:latin typeface="Bookman Old Style" panose="02050604050505020204" pitchFamily="18" charset="0"/>
                <a:ea typeface="Calibri" panose="020F0502020204030204" pitchFamily="34" charset="0"/>
                <a:cs typeface="Times New Roman" panose="02020603050405020304" pitchFamily="18" charset="0"/>
              </a:rPr>
              <a:t>Select the INCORRECTLY spelt word.</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a:t>
            </a:r>
            <a:r>
              <a:rPr lang="en-US" sz="2800" dirty="0" err="1">
                <a:latin typeface="Bookman Old Style" panose="02050604050505020204" pitchFamily="18" charset="0"/>
                <a:ea typeface="Calibri" panose="020F0502020204030204" pitchFamily="34" charset="0"/>
                <a:cs typeface="Times New Roman" panose="02020603050405020304" pitchFamily="18" charset="0"/>
              </a:rPr>
              <a:t>Pnemonia</a:t>
            </a:r>
            <a:endParaRPr lang="en-US" sz="2800" dirty="0">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Deviation</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Miscellaneous</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Preamble</a:t>
            </a:r>
          </a:p>
        </p:txBody>
      </p:sp>
    </p:spTree>
    <p:extLst>
      <p:ext uri="{BB962C8B-B14F-4D97-AF65-F5344CB8AC3E}">
        <p14:creationId xmlns:p14="http://schemas.microsoft.com/office/powerpoint/2010/main" val="266426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Mr. Oliver was taking a shortcut 1. ____ the pine forest which was making sad, 2. ____ sounds because of strong winds. He 3. ____ a lonely boy sitting on a rock. 4.____ boy was weeping soundlessly. There seemed to be 5. ____ terribly wrong with the boy.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6. Select the most appropriate option for blank No. 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recorded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noticed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pointed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remarked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792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Select the most appropriate word to ﬁll in the blank.</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The police used tear gas to ______ the crowd.</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attack</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disburse</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collect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disperse</a:t>
            </a:r>
          </a:p>
        </p:txBody>
      </p:sp>
    </p:spTree>
    <p:extLst>
      <p:ext uri="{BB962C8B-B14F-4D97-AF65-F5344CB8AC3E}">
        <p14:creationId xmlns:p14="http://schemas.microsoft.com/office/powerpoint/2010/main" val="38561787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59732" y="1161913"/>
            <a:ext cx="11684000" cy="4991630"/>
          </a:xfrm>
        </p:spPr>
        <p:txBody>
          <a:bodyPr>
            <a:noAutofit/>
          </a:bodyPr>
          <a:lstStyle/>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Select the most appropriate meaning of the given idiom. </a:t>
            </a:r>
          </a:p>
          <a:p>
            <a:pPr marL="0" indent="0">
              <a:lnSpc>
                <a:spcPct val="107000"/>
              </a:lnSpc>
              <a:spcAft>
                <a:spcPts val="800"/>
              </a:spcAft>
              <a:buNone/>
            </a:pPr>
            <a:r>
              <a:rPr lang="en-US" sz="2800" b="1" dirty="0">
                <a:latin typeface="Bookman Old Style" panose="02050604050505020204" pitchFamily="18" charset="0"/>
                <a:ea typeface="Calibri" panose="020F0502020204030204" pitchFamily="34" charset="0"/>
                <a:cs typeface="Times New Roman" panose="02020603050405020304" pitchFamily="18" charset="0"/>
              </a:rPr>
              <a:t>Take something with a pinch of salt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To think of oneself as always right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To consider everyone a liar</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To believe only part of something</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To take long to understand what is being said</a:t>
            </a:r>
          </a:p>
        </p:txBody>
      </p:sp>
    </p:spTree>
    <p:extLst>
      <p:ext uri="{BB962C8B-B14F-4D97-AF65-F5344CB8AC3E}">
        <p14:creationId xmlns:p14="http://schemas.microsoft.com/office/powerpoint/2010/main" val="364348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1800" b="1" dirty="0">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All her life Ms. Foster had a great fear of missing a train, a plane, a boat or (1)______ a theatre curtain. In other respects, she was not a (2)______ nervous woman. But the mere thought of (3)______ on occasions like these would throw her (4)______ such a nervous state that a tiny muscle in the corner of her left eye would (5)______ twitch .This would disappear once she had boarded the plane etc.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Q.5 Select the most appropriate option for blank No. 1.</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hardly</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even</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extremely</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quite</a:t>
            </a:r>
            <a:endParaRPr lang="en-US" sz="1800"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8822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1800" b="1" dirty="0">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All her life Ms. Foster had a great fear of missing a train, a plane, a boat or (1)______ a theatre curtain. In other respects, she was not a (2)______ nervous woman. But the mere thought of (3)______ on occasions like these would throw her (4)______ such a nervous state that a tiny muscle in the corner of her left eye would (5)______ twitch .This would disappear once she had boarded the plane etc.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Q.6 Select the most appropriate option for blank No. 2.</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particularly</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usual</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general</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particular</a:t>
            </a:r>
          </a:p>
        </p:txBody>
      </p:sp>
    </p:spTree>
    <p:extLst>
      <p:ext uri="{BB962C8B-B14F-4D97-AF65-F5344CB8AC3E}">
        <p14:creationId xmlns:p14="http://schemas.microsoft.com/office/powerpoint/2010/main" val="4633985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1800" b="1" dirty="0">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All her life Ms. Foster had a great fear of missing a train, a plane, a boat or (1)______ a theatre curtain. In other respects, she was not a (2)______ nervous woman. But the mere thought of (3)______ on occasions like these would throw her (4)______ such a nervous state that a tiny muscle in the corner of her left eye would (5)______ twitch .This would disappear once she had boarded the plane etc.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Q.7 Select the most appropriate option for blank No. 3.</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being late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be later</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be late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being later</a:t>
            </a:r>
          </a:p>
        </p:txBody>
      </p:sp>
    </p:spTree>
    <p:extLst>
      <p:ext uri="{BB962C8B-B14F-4D97-AF65-F5344CB8AC3E}">
        <p14:creationId xmlns:p14="http://schemas.microsoft.com/office/powerpoint/2010/main" val="29689724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1800" b="1" dirty="0">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All her life Ms. Foster had a great fear of missing a train, a plane, a boat or (1)______ a theatre curtain. In other respects, she was not a (2)______ nervous woman. But the mere thought of (3)______ on occasions like these would throw her (4)______ such a nervous state that a tiny muscle in the corner of her left eye would (5)______ twitch .This would disappear once she had boarded the plane etc.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Q.8 Select the most appropriate option for blank No. 4.</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away</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into</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up</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in</a:t>
            </a:r>
          </a:p>
        </p:txBody>
      </p:sp>
    </p:spTree>
    <p:extLst>
      <p:ext uri="{BB962C8B-B14F-4D97-AF65-F5344CB8AC3E}">
        <p14:creationId xmlns:p14="http://schemas.microsoft.com/office/powerpoint/2010/main" val="11614860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1800" b="1" dirty="0">
                <a:latin typeface="Bookman Old Style" panose="02050604050505020204" pitchFamily="18" charset="0"/>
                <a:ea typeface="Calibri" panose="020F0502020204030204" pitchFamily="34" charset="0"/>
                <a:cs typeface="Times New Roman" panose="02020603050405020304" pitchFamily="18" charset="0"/>
              </a:rPr>
              <a:t>In the following passage some words have been deleted. Fill in the blanks with the help of the alternatives given. Select the most appropriate option for each blank.</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All her life Ms. Foster had a great fear of missing a train, a plane, a boat or (1)______ a theatre curtain. In other respects, she was not a (2)______ nervous woman. But the mere thought of (3)______ on occasions like these would throw her (4)______ such a nervous state that a tiny muscle in the corner of her left eye would (5)______ twitch .This would disappear once she had boarded the plane etc.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Q.9 Select the most appropriate option for blank No. 5.</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begun over</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begun to</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begin to</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begin over</a:t>
            </a:r>
          </a:p>
        </p:txBody>
      </p:sp>
    </p:spTree>
    <p:extLst>
      <p:ext uri="{BB962C8B-B14F-4D97-AF65-F5344CB8AC3E}">
        <p14:creationId xmlns:p14="http://schemas.microsoft.com/office/powerpoint/2010/main" val="28963727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b="1" dirty="0">
                <a:latin typeface="Bookman Old Style" panose="02050604050505020204" pitchFamily="18" charset="0"/>
                <a:ea typeface="Calibri" panose="020F0502020204030204" pitchFamily="34" charset="0"/>
                <a:cs typeface="Times New Roman" panose="02020603050405020304" pitchFamily="18" charset="0"/>
              </a:rPr>
              <a:t>Select the most appropriate word to ﬁll in the blank. </a:t>
            </a:r>
          </a:p>
          <a:p>
            <a:pPr marL="0" indent="0">
              <a:lnSpc>
                <a:spcPct val="107000"/>
              </a:lnSpc>
              <a:spcAft>
                <a:spcPts val="800"/>
              </a:spcAft>
              <a:buNone/>
            </a:pPr>
            <a:r>
              <a:rPr lang="en-US" dirty="0" err="1">
                <a:latin typeface="Bookman Old Style" panose="02050604050505020204" pitchFamily="18" charset="0"/>
                <a:ea typeface="Calibri" panose="020F0502020204030204" pitchFamily="34" charset="0"/>
                <a:cs typeface="Times New Roman" panose="02020603050405020304" pitchFamily="18" charset="0"/>
              </a:rPr>
              <a:t>Ritu</a:t>
            </a:r>
            <a:r>
              <a:rPr lang="en-US" dirty="0">
                <a:latin typeface="Bookman Old Style" panose="02050604050505020204" pitchFamily="18" charset="0"/>
                <a:ea typeface="Calibri" panose="020F0502020204030204" pitchFamily="34" charset="0"/>
                <a:cs typeface="Times New Roman" panose="02020603050405020304" pitchFamily="18" charset="0"/>
              </a:rPr>
              <a:t> is an ______ reader. I always ﬁnd her with a book.</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1. irritated</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2. avid</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3. inattentive</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4. erratic</a:t>
            </a:r>
            <a:endParaRPr lang="en-US" sz="2800"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5635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b="1" dirty="0">
                <a:latin typeface="Bookman Old Style" panose="02050604050505020204" pitchFamily="18" charset="0"/>
                <a:ea typeface="Calibri" panose="020F0502020204030204" pitchFamily="34" charset="0"/>
                <a:cs typeface="Times New Roman" panose="02020603050405020304" pitchFamily="18" charset="0"/>
              </a:rPr>
              <a:t>Select the most appropriate option to substitute the underlined segment in the given sentence. If there is no need to substitute it, select ‘No improvement’. </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For the last two years Shweta </a:t>
            </a:r>
            <a:r>
              <a:rPr lang="en-US" u="sng" dirty="0">
                <a:latin typeface="Bookman Old Style" panose="02050604050505020204" pitchFamily="18" charset="0"/>
                <a:ea typeface="Calibri" panose="020F0502020204030204" pitchFamily="34" charset="0"/>
                <a:cs typeface="Times New Roman" panose="02020603050405020304" pitchFamily="18" charset="0"/>
              </a:rPr>
              <a:t>has being </a:t>
            </a:r>
            <a:r>
              <a:rPr lang="en-US" dirty="0">
                <a:latin typeface="Bookman Old Style" panose="02050604050505020204" pitchFamily="18" charset="0"/>
                <a:ea typeface="Calibri" panose="020F0502020204030204" pitchFamily="34" charset="0"/>
                <a:cs typeface="Times New Roman" panose="02020603050405020304" pitchFamily="18" charset="0"/>
              </a:rPr>
              <a:t>diligently working with Rohingya refugees to create colourful table mats using their local weaving techniques.</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1. have been</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2. have being</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3. No improvement</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4. has been</a:t>
            </a:r>
            <a:endParaRPr lang="en-US" sz="2800"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0542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000" b="1" dirty="0">
                <a:latin typeface="Bookman Old Style" panose="02050604050505020204" pitchFamily="18" charset="0"/>
                <a:ea typeface="Calibri" panose="020F0502020204030204" pitchFamily="34" charset="0"/>
                <a:cs typeface="Times New Roman" panose="02020603050405020304" pitchFamily="18" charset="0"/>
              </a:rPr>
              <a:t>Given below are four jumbled sentences. Pick the option that gives their correct order. </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 Finally, she takes the decision to go searching for livelihood in the nearby town.</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B. They are: </a:t>
            </a:r>
            <a:r>
              <a:rPr lang="en-US" sz="2000" dirty="0" err="1">
                <a:latin typeface="Bookman Old Style" panose="02050604050505020204" pitchFamily="18" charset="0"/>
                <a:ea typeface="Calibri" panose="020F0502020204030204" pitchFamily="34" charset="0"/>
                <a:cs typeface="Times New Roman" panose="02020603050405020304" pitchFamily="18" charset="0"/>
              </a:rPr>
              <a:t>Lakua</a:t>
            </a:r>
            <a:r>
              <a:rPr lang="en-US" sz="2000" dirty="0">
                <a:latin typeface="Bookman Old Style" panose="02050604050505020204" pitchFamily="18" charset="0"/>
                <a:ea typeface="Calibri" panose="020F0502020204030204" pitchFamily="34" charset="0"/>
                <a:cs typeface="Times New Roman" panose="02020603050405020304" pitchFamily="18" charset="0"/>
              </a:rPr>
              <a:t> and his wife, </a:t>
            </a:r>
            <a:r>
              <a:rPr lang="en-US" sz="2000" dirty="0" err="1">
                <a:latin typeface="Bookman Old Style" panose="02050604050505020204" pitchFamily="18" charset="0"/>
                <a:ea typeface="Calibri" panose="020F0502020204030204" pitchFamily="34" charset="0"/>
                <a:cs typeface="Times New Roman" panose="02020603050405020304" pitchFamily="18" charset="0"/>
              </a:rPr>
              <a:t>Nathuni</a:t>
            </a:r>
            <a:r>
              <a:rPr lang="en-US" sz="2000" dirty="0">
                <a:latin typeface="Bookman Old Style" panose="0205060405050502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C. The latter, burdened with a paralytic husband and two children, battles to survive.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D. The ﬁlm ‘Wayfarers’ narrates the journey of a poor couple in Jharkhand.</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DBCA</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DBAC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CDAB</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BACD</a:t>
            </a:r>
          </a:p>
        </p:txBody>
      </p:sp>
    </p:spTree>
    <p:extLst>
      <p:ext uri="{BB962C8B-B14F-4D97-AF65-F5344CB8AC3E}">
        <p14:creationId xmlns:p14="http://schemas.microsoft.com/office/powerpoint/2010/main" val="28926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Mr. Oliver was taking a shortcut 1. ____ the pine forest which was making sad, 2. ____ sounds because of strong winds. He 3. ____ a lonely boy sitting on a rock. 4.____ boy was weeping soundlessly. There seemed to be 5. ____ terribly wrong with the boy.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7. Select the most appropriate option for blank No. 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1. One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2. Each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3. 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4. The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D8295D81-E21D-BEEA-5546-8E1FEF995B51}"/>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672944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b="1" dirty="0">
                <a:latin typeface="Bookman Old Style" panose="02050604050505020204" pitchFamily="18" charset="0"/>
                <a:ea typeface="Calibri" panose="020F0502020204030204" pitchFamily="34" charset="0"/>
                <a:cs typeface="Times New Roman" panose="02020603050405020304" pitchFamily="18" charset="0"/>
              </a:rPr>
              <a:t>In the sentence identify the segment which contains the grammatical error.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You must make a choice immediately because there is few time left.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a choice immediately</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because there is</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few time left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You must make</a:t>
            </a:r>
          </a:p>
        </p:txBody>
      </p:sp>
    </p:spTree>
    <p:extLst>
      <p:ext uri="{BB962C8B-B14F-4D97-AF65-F5344CB8AC3E}">
        <p14:creationId xmlns:p14="http://schemas.microsoft.com/office/powerpoint/2010/main" val="5950196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b="1" dirty="0">
                <a:latin typeface="Bookman Old Style" panose="02050604050505020204" pitchFamily="18" charset="0"/>
                <a:ea typeface="Calibri" panose="020F0502020204030204" pitchFamily="34" charset="0"/>
                <a:cs typeface="Times New Roman" panose="02020603050405020304" pitchFamily="18" charset="0"/>
              </a:rPr>
              <a:t>Select the word that means the same as the given group of words</a:t>
            </a:r>
            <a:r>
              <a:rPr lang="en-US" sz="2800" dirty="0">
                <a:latin typeface="Bookman Old Style" panose="020506040505050202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Happening every two years</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Biannual</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Biennial</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Centennial</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Triennial</a:t>
            </a:r>
          </a:p>
        </p:txBody>
      </p:sp>
    </p:spTree>
    <p:extLst>
      <p:ext uri="{BB962C8B-B14F-4D97-AF65-F5344CB8AC3E}">
        <p14:creationId xmlns:p14="http://schemas.microsoft.com/office/powerpoint/2010/main" val="28711383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b="1" dirty="0">
                <a:latin typeface="Bookman Old Style" panose="02050604050505020204" pitchFamily="18" charset="0"/>
                <a:ea typeface="Calibri" panose="020F0502020204030204" pitchFamily="34" charset="0"/>
                <a:cs typeface="Times New Roman" panose="02020603050405020304" pitchFamily="18" charset="0"/>
              </a:rPr>
              <a:t>Select the most appropriate ANTONYM of the given word.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PROLIFIC</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Unproductive</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Abundant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Several</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Rich</a:t>
            </a:r>
          </a:p>
        </p:txBody>
      </p:sp>
    </p:spTree>
    <p:extLst>
      <p:ext uri="{BB962C8B-B14F-4D97-AF65-F5344CB8AC3E}">
        <p14:creationId xmlns:p14="http://schemas.microsoft.com/office/powerpoint/2010/main" val="1608767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b="1" dirty="0">
                <a:latin typeface="Bookman Old Style" panose="02050604050505020204" pitchFamily="18" charset="0"/>
                <a:ea typeface="Calibri" panose="020F0502020204030204" pitchFamily="34" charset="0"/>
                <a:cs typeface="Times New Roman" panose="02020603050405020304" pitchFamily="18" charset="0"/>
              </a:rPr>
              <a:t>Select the most appropriate option to substitute the underlined segment in the given sentence. If there is no need to substitute it, select ‘No improvement’. </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The Delhi Birla International School alumnus occupy leading positions in different areas of profession and service.</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1. alumni occupy</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2. alumnus occupying</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3. alumnus occupies</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4. No improvement</a:t>
            </a:r>
          </a:p>
        </p:txBody>
      </p:sp>
    </p:spTree>
    <p:extLst>
      <p:ext uri="{BB962C8B-B14F-4D97-AF65-F5344CB8AC3E}">
        <p14:creationId xmlns:p14="http://schemas.microsoft.com/office/powerpoint/2010/main" val="817086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b="1" dirty="0">
                <a:latin typeface="Bookman Old Style" panose="02050604050505020204" pitchFamily="18" charset="0"/>
                <a:ea typeface="Calibri" panose="020F0502020204030204" pitchFamily="34" charset="0"/>
                <a:cs typeface="Times New Roman" panose="02020603050405020304" pitchFamily="18" charset="0"/>
              </a:rPr>
              <a:t>Select the most appropriate meaning of the given idiom.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Full of sound and fury</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An angry and unruly mob</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Someone who gets angry very quickly</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Merely loud and angry words but ineffective</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A ﬁery and effective speaker</a:t>
            </a:r>
          </a:p>
        </p:txBody>
      </p:sp>
    </p:spTree>
    <p:extLst>
      <p:ext uri="{BB962C8B-B14F-4D97-AF65-F5344CB8AC3E}">
        <p14:creationId xmlns:p14="http://schemas.microsoft.com/office/powerpoint/2010/main" val="1704797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Given below are four jumbled sentences. Pick the option that gives their correct order. </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A. The Emperor would view the comic acts from the </a:t>
            </a:r>
            <a:r>
              <a:rPr lang="en-US" sz="2000" dirty="0" err="1">
                <a:latin typeface="Bookman Old Style" panose="02050604050505020204" pitchFamily="18" charset="0"/>
                <a:ea typeface="Calibri" panose="020F0502020204030204" pitchFamily="34" charset="0"/>
                <a:cs typeface="Times New Roman" panose="02020603050405020304" pitchFamily="18" charset="0"/>
              </a:rPr>
              <a:t>jharokha</a:t>
            </a:r>
            <a:r>
              <a:rPr lang="en-US" sz="2000" dirty="0">
                <a:latin typeface="Bookman Old Style" panose="02050604050505020204" pitchFamily="18" charset="0"/>
                <a:ea typeface="Calibri" panose="020F0502020204030204" pitchFamily="34" charset="0"/>
                <a:cs typeface="Times New Roman" panose="02020603050405020304" pitchFamily="18" charset="0"/>
              </a:rPr>
              <a:t>, a special window of his palace.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B. On the festival of Holi, the Emperor was entertained with mimicry, impersonation and play-acting.</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C. Bahadur Shah </a:t>
            </a:r>
            <a:r>
              <a:rPr lang="en-US" sz="2000" dirty="0" err="1">
                <a:latin typeface="Bookman Old Style" panose="02050604050505020204" pitchFamily="18" charset="0"/>
                <a:ea typeface="Calibri" panose="020F0502020204030204" pitchFamily="34" charset="0"/>
                <a:cs typeface="Times New Roman" panose="02020603050405020304" pitchFamily="18" charset="0"/>
              </a:rPr>
              <a:t>Jafar’s</a:t>
            </a:r>
            <a:r>
              <a:rPr lang="en-US" sz="2000" dirty="0">
                <a:latin typeface="Bookman Old Style" panose="02050604050505020204" pitchFamily="18" charset="0"/>
                <a:ea typeface="Calibri" panose="020F0502020204030204" pitchFamily="34" charset="0"/>
                <a:cs typeface="Times New Roman" panose="02020603050405020304" pitchFamily="18" charset="0"/>
              </a:rPr>
              <a:t> life and times are described in a book called ‘City of my heart.’</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D. Finally, the most talented of the performers would be generously awarded by the king</a:t>
            </a:r>
            <a:r>
              <a:rPr lang="en-US" dirty="0">
                <a:latin typeface="Bookman Old Style" panose="0205060405050502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ADBC</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CBAD</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DACB</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CDBA</a:t>
            </a:r>
          </a:p>
        </p:txBody>
      </p:sp>
    </p:spTree>
    <p:extLst>
      <p:ext uri="{BB962C8B-B14F-4D97-AF65-F5344CB8AC3E}">
        <p14:creationId xmlns:p14="http://schemas.microsoft.com/office/powerpoint/2010/main" val="1301441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Select the most appropriate synonym of the given word. </a:t>
            </a:r>
          </a:p>
          <a:p>
            <a:pPr marL="0" indent="0">
              <a:lnSpc>
                <a:spcPct val="107000"/>
              </a:lnSpc>
              <a:spcAft>
                <a:spcPts val="800"/>
              </a:spcAft>
              <a:buNone/>
            </a:pPr>
            <a:r>
              <a:rPr lang="en-US" sz="2000" b="1" dirty="0">
                <a:latin typeface="Bookman Old Style" panose="02050604050505020204" pitchFamily="18" charset="0"/>
                <a:ea typeface="Calibri" panose="020F0502020204030204" pitchFamily="34" charset="0"/>
                <a:cs typeface="Times New Roman" panose="02020603050405020304" pitchFamily="18" charset="0"/>
              </a:rPr>
              <a:t>PEDIGREE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1. Forbidden</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2. Illegitimate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3. Lineage</a:t>
            </a:r>
          </a:p>
          <a:p>
            <a:pPr marL="0" indent="0">
              <a:lnSpc>
                <a:spcPct val="107000"/>
              </a:lnSpc>
              <a:spcAft>
                <a:spcPts val="800"/>
              </a:spcAft>
              <a:buNone/>
            </a:pPr>
            <a:r>
              <a:rPr lang="en-US" sz="2000" dirty="0">
                <a:latin typeface="Bookman Old Style" panose="02050604050505020204" pitchFamily="18" charset="0"/>
                <a:ea typeface="Calibri" panose="020F0502020204030204" pitchFamily="34" charset="0"/>
                <a:cs typeface="Times New Roman" panose="02020603050405020304" pitchFamily="18" charset="0"/>
              </a:rPr>
              <a:t>4. Mongrel</a:t>
            </a:r>
          </a:p>
        </p:txBody>
      </p:sp>
    </p:spTree>
    <p:extLst>
      <p:ext uri="{BB962C8B-B14F-4D97-AF65-F5344CB8AC3E}">
        <p14:creationId xmlns:p14="http://schemas.microsoft.com/office/powerpoint/2010/main" val="8127090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b="1" dirty="0">
                <a:latin typeface="Bookman Old Style" panose="02050604050505020204" pitchFamily="18" charset="0"/>
                <a:ea typeface="Calibri" panose="020F0502020204030204" pitchFamily="34" charset="0"/>
                <a:cs typeface="Times New Roman" panose="02020603050405020304" pitchFamily="18" charset="0"/>
              </a:rPr>
              <a:t>In the sentence identify the segment which contains the grammatical error. </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Subhash </a:t>
            </a:r>
            <a:r>
              <a:rPr lang="en-US" dirty="0" err="1">
                <a:latin typeface="Bookman Old Style" panose="02050604050505020204" pitchFamily="18" charset="0"/>
                <a:ea typeface="Calibri" panose="020F0502020204030204" pitchFamily="34" charset="0"/>
                <a:cs typeface="Times New Roman" panose="02020603050405020304" pitchFamily="18" charset="0"/>
              </a:rPr>
              <a:t>Gidwani</a:t>
            </a:r>
            <a:r>
              <a:rPr lang="en-US" dirty="0">
                <a:latin typeface="Bookman Old Style" panose="02050604050505020204" pitchFamily="18" charset="0"/>
                <a:ea typeface="Calibri" panose="020F0502020204030204" pitchFamily="34" charset="0"/>
                <a:cs typeface="Times New Roman" panose="02020603050405020304" pitchFamily="18" charset="0"/>
              </a:rPr>
              <a:t> is selling dolls, which are type of Madhya Pradesh’s village culture, at the Annual </a:t>
            </a:r>
            <a:r>
              <a:rPr lang="en-US" dirty="0" err="1">
                <a:latin typeface="Bookman Old Style" panose="02050604050505020204" pitchFamily="18" charset="0"/>
                <a:ea typeface="Calibri" panose="020F0502020204030204" pitchFamily="34" charset="0"/>
                <a:cs typeface="Times New Roman" panose="02020603050405020304" pitchFamily="18" charset="0"/>
              </a:rPr>
              <a:t>Dastakar</a:t>
            </a:r>
            <a:r>
              <a:rPr lang="en-US" dirty="0">
                <a:latin typeface="Bookman Old Style" panose="02050604050505020204" pitchFamily="18" charset="0"/>
                <a:ea typeface="Calibri" panose="020F0502020204030204" pitchFamily="34" charset="0"/>
                <a:cs typeface="Times New Roman" panose="02020603050405020304" pitchFamily="18" charset="0"/>
              </a:rPr>
              <a:t> Bazaar, held in January every year in Delhi.</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1. which are type of Madhya Pradesh’s village culture</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2. held in January every year in Delhi</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3. Subhash </a:t>
            </a:r>
            <a:r>
              <a:rPr lang="en-US" dirty="0" err="1">
                <a:latin typeface="Bookman Old Style" panose="02050604050505020204" pitchFamily="18" charset="0"/>
                <a:ea typeface="Calibri" panose="020F0502020204030204" pitchFamily="34" charset="0"/>
                <a:cs typeface="Times New Roman" panose="02020603050405020304" pitchFamily="18" charset="0"/>
              </a:rPr>
              <a:t>Gidwani</a:t>
            </a:r>
            <a:r>
              <a:rPr lang="en-US" dirty="0">
                <a:latin typeface="Bookman Old Style" panose="02050604050505020204" pitchFamily="18" charset="0"/>
                <a:ea typeface="Calibri" panose="020F0502020204030204" pitchFamily="34" charset="0"/>
                <a:cs typeface="Times New Roman" panose="02020603050405020304" pitchFamily="18" charset="0"/>
              </a:rPr>
              <a:t> is selling dolls</a:t>
            </a:r>
          </a:p>
          <a:p>
            <a:pPr marL="0" indent="0">
              <a:lnSpc>
                <a:spcPct val="107000"/>
              </a:lnSpc>
              <a:spcAft>
                <a:spcPts val="800"/>
              </a:spcAft>
              <a:buNone/>
            </a:pPr>
            <a:r>
              <a:rPr lang="en-US" dirty="0">
                <a:latin typeface="Bookman Old Style" panose="02050604050505020204" pitchFamily="18" charset="0"/>
                <a:ea typeface="Calibri" panose="020F0502020204030204" pitchFamily="34" charset="0"/>
                <a:cs typeface="Times New Roman" panose="02020603050405020304" pitchFamily="18" charset="0"/>
              </a:rPr>
              <a:t>4. in the annual </a:t>
            </a:r>
            <a:r>
              <a:rPr lang="en-US" dirty="0" err="1">
                <a:latin typeface="Bookman Old Style" panose="02050604050505020204" pitchFamily="18" charset="0"/>
                <a:ea typeface="Calibri" panose="020F0502020204030204" pitchFamily="34" charset="0"/>
                <a:cs typeface="Times New Roman" panose="02020603050405020304" pitchFamily="18" charset="0"/>
              </a:rPr>
              <a:t>Dastakar</a:t>
            </a:r>
            <a:r>
              <a:rPr lang="en-US" dirty="0">
                <a:latin typeface="Bookman Old Style" panose="02050604050505020204" pitchFamily="18" charset="0"/>
                <a:ea typeface="Calibri" panose="020F0502020204030204" pitchFamily="34" charset="0"/>
                <a:cs typeface="Times New Roman" panose="02020603050405020304" pitchFamily="18" charset="0"/>
              </a:rPr>
              <a:t> Bazaar</a:t>
            </a:r>
          </a:p>
        </p:txBody>
      </p:sp>
    </p:spTree>
    <p:extLst>
      <p:ext uri="{BB962C8B-B14F-4D97-AF65-F5344CB8AC3E}">
        <p14:creationId xmlns:p14="http://schemas.microsoft.com/office/powerpoint/2010/main" val="2048292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Select the most appropriate synonym of the given word.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CONGENIAL</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Compatible</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Bombastic</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Aloof</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Servile</a:t>
            </a:r>
          </a:p>
        </p:txBody>
      </p:sp>
    </p:spTree>
    <p:extLst>
      <p:ext uri="{BB962C8B-B14F-4D97-AF65-F5344CB8AC3E}">
        <p14:creationId xmlns:p14="http://schemas.microsoft.com/office/powerpoint/2010/main" val="7947818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EA44-40EF-4090-919B-8766F1E592EC}"/>
              </a:ext>
            </a:extLst>
          </p:cNvPr>
          <p:cNvSpPr>
            <a:spLocks noGrp="1"/>
          </p:cNvSpPr>
          <p:nvPr>
            <p:ph idx="1"/>
          </p:nvPr>
        </p:nvSpPr>
        <p:spPr>
          <a:xfrm>
            <a:off x="112598" y="933184"/>
            <a:ext cx="11684000" cy="5448761"/>
          </a:xfrm>
        </p:spPr>
        <p:txBody>
          <a:bodyPr>
            <a:noAutofit/>
          </a:bodyPr>
          <a:lstStyle/>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Select the most appropriate ANTONYM of the given word. </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PACIFIST</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1. Orator</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2. Peace-maker</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3. Warmonger</a:t>
            </a:r>
          </a:p>
          <a:p>
            <a:pPr marL="0" indent="0">
              <a:lnSpc>
                <a:spcPct val="107000"/>
              </a:lnSpc>
              <a:spcAft>
                <a:spcPts val="800"/>
              </a:spcAft>
              <a:buNone/>
            </a:pPr>
            <a:r>
              <a:rPr lang="en-US" sz="2800" dirty="0">
                <a:latin typeface="Bookman Old Style" panose="02050604050505020204" pitchFamily="18" charset="0"/>
                <a:ea typeface="Calibri" panose="020F0502020204030204" pitchFamily="34" charset="0"/>
                <a:cs typeface="Times New Roman" panose="02020603050405020304" pitchFamily="18" charset="0"/>
              </a:rPr>
              <a:t>4. Nihilist</a:t>
            </a:r>
          </a:p>
        </p:txBody>
      </p:sp>
    </p:spTree>
    <p:extLst>
      <p:ext uri="{BB962C8B-B14F-4D97-AF65-F5344CB8AC3E}">
        <p14:creationId xmlns:p14="http://schemas.microsoft.com/office/powerpoint/2010/main" val="113645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2718</TotalTime>
  <Words>7150</Words>
  <Application>Microsoft Office PowerPoint</Application>
  <PresentationFormat>Widescreen</PresentationFormat>
  <Paragraphs>624</Paragraphs>
  <Slides>100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100</vt:i4>
      </vt:variant>
    </vt:vector>
  </HeadingPairs>
  <TitlesOfParts>
    <vt:vector size="106" baseType="lpstr">
      <vt:lpstr>Arial</vt:lpstr>
      <vt:lpstr>Arial Black</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DEEPAK SAJWAN</cp:lastModifiedBy>
  <cp:revision>192</cp:revision>
  <dcterms:created xsi:type="dcterms:W3CDTF">2020-02-23T06:37:57Z</dcterms:created>
  <dcterms:modified xsi:type="dcterms:W3CDTF">2024-03-27T06:28:03Z</dcterms:modified>
</cp:coreProperties>
</file>