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3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257" r:id="rId12"/>
    <p:sldId id="258" r:id="rId13"/>
    <p:sldId id="259" r:id="rId14"/>
    <p:sldId id="260" r:id="rId15"/>
    <p:sldId id="304" r:id="rId16"/>
    <p:sldId id="261" r:id="rId17"/>
    <p:sldId id="305" r:id="rId18"/>
    <p:sldId id="262" r:id="rId19"/>
    <p:sldId id="306" r:id="rId20"/>
    <p:sldId id="263" r:id="rId21"/>
    <p:sldId id="307" r:id="rId22"/>
    <p:sldId id="264" r:id="rId23"/>
    <p:sldId id="308" r:id="rId24"/>
    <p:sldId id="265" r:id="rId25"/>
    <p:sldId id="309" r:id="rId26"/>
    <p:sldId id="266" r:id="rId27"/>
    <p:sldId id="310" r:id="rId28"/>
    <p:sldId id="267" r:id="rId29"/>
    <p:sldId id="311" r:id="rId30"/>
    <p:sldId id="268" r:id="rId31"/>
    <p:sldId id="312" r:id="rId32"/>
    <p:sldId id="269" r:id="rId33"/>
    <p:sldId id="313" r:id="rId34"/>
    <p:sldId id="270" r:id="rId35"/>
    <p:sldId id="314" r:id="rId36"/>
    <p:sldId id="271" r:id="rId37"/>
    <p:sldId id="315" r:id="rId38"/>
    <p:sldId id="272" r:id="rId39"/>
    <p:sldId id="316" r:id="rId40"/>
    <p:sldId id="273" r:id="rId41"/>
    <p:sldId id="317" r:id="rId42"/>
    <p:sldId id="274" r:id="rId43"/>
    <p:sldId id="318" r:id="rId44"/>
    <p:sldId id="275" r:id="rId45"/>
    <p:sldId id="319" r:id="rId46"/>
    <p:sldId id="276" r:id="rId47"/>
    <p:sldId id="320" r:id="rId48"/>
    <p:sldId id="277" r:id="rId49"/>
    <p:sldId id="321" r:id="rId50"/>
    <p:sldId id="278" r:id="rId51"/>
    <p:sldId id="322" r:id="rId52"/>
    <p:sldId id="279" r:id="rId53"/>
    <p:sldId id="323" r:id="rId54"/>
    <p:sldId id="280" r:id="rId55"/>
    <p:sldId id="324" r:id="rId56"/>
    <p:sldId id="281" r:id="rId57"/>
    <p:sldId id="325" r:id="rId58"/>
    <p:sldId id="282" r:id="rId59"/>
    <p:sldId id="326" r:id="rId60"/>
    <p:sldId id="283" r:id="rId61"/>
    <p:sldId id="327" r:id="rId62"/>
    <p:sldId id="284" r:id="rId63"/>
    <p:sldId id="328" r:id="rId64"/>
    <p:sldId id="285" r:id="rId65"/>
    <p:sldId id="329" r:id="rId66"/>
    <p:sldId id="286" r:id="rId67"/>
    <p:sldId id="330" r:id="rId68"/>
    <p:sldId id="287" r:id="rId69"/>
    <p:sldId id="331" r:id="rId70"/>
    <p:sldId id="288" r:id="rId71"/>
    <p:sldId id="332" r:id="rId72"/>
    <p:sldId id="289" r:id="rId73"/>
    <p:sldId id="333" r:id="rId74"/>
    <p:sldId id="290" r:id="rId75"/>
    <p:sldId id="334" r:id="rId76"/>
    <p:sldId id="291" r:id="rId77"/>
    <p:sldId id="335" r:id="rId78"/>
    <p:sldId id="292" r:id="rId79"/>
    <p:sldId id="336" r:id="rId80"/>
    <p:sldId id="293" r:id="rId81"/>
    <p:sldId id="337" r:id="rId82"/>
    <p:sldId id="294" r:id="rId83"/>
    <p:sldId id="338" r:id="rId84"/>
    <p:sldId id="295" r:id="rId85"/>
    <p:sldId id="339" r:id="rId86"/>
    <p:sldId id="296" r:id="rId87"/>
    <p:sldId id="340" r:id="rId88"/>
    <p:sldId id="297" r:id="rId89"/>
    <p:sldId id="341" r:id="rId90"/>
    <p:sldId id="298" r:id="rId91"/>
    <p:sldId id="342" r:id="rId92"/>
    <p:sldId id="299" r:id="rId93"/>
    <p:sldId id="343" r:id="rId94"/>
    <p:sldId id="300" r:id="rId95"/>
    <p:sldId id="344" r:id="rId96"/>
    <p:sldId id="301" r:id="rId97"/>
    <p:sldId id="346" r:id="rId98"/>
    <p:sldId id="302" r:id="rId99"/>
    <p:sldId id="345" r:id="rId100"/>
    <p:sldId id="303" r:id="rId101"/>
    <p:sldId id="347" r:id="rId102"/>
  </p:sldIdLst>
  <p:sldSz cx="12192000" cy="6858000"/>
  <p:notesSz cx="6858000" cy="9144000"/>
  <p:embeddedFontLst>
    <p:embeddedFont>
      <p:font typeface="Arial Black" panose="020B0A04020102020204" pitchFamily="34" charset="0"/>
      <p:regular r:id="rId104"/>
      <p:bold r:id="rId105"/>
    </p:embeddedFont>
    <p:embeddedFont>
      <p:font typeface="Calibri" panose="020F0502020204030204" pitchFamily="34" charset="0"/>
      <p:regular r:id="rId106"/>
      <p:bold r:id="rId107"/>
      <p:italic r:id="rId108"/>
      <p:boldItalic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0" roundtripDataSignature="AMtx7mg/+i/Ve+G1sMM/LOVZPObjtfj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634239-DEF5-4B35-AD2C-F65D1690610E}">
  <a:tblStyle styleId="{2F634239-DEF5-4B35-AD2C-F65D16906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font" Target="fonts/font4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5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3.fntdata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6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5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49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174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094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660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b49eb0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2b49eb0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845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301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000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0291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2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b49eb08c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2b49eb08c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936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976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32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904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6360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b49eb08c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22b49eb08c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0436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17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098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246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705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774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358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973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0101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8865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8952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7887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711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4654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7052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39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1640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222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3655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1877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198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9811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1104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2487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39062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3189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429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719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46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7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7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7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7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47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47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7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7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9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CONVERSION OF A FRACTION / DECIMAL </a:t>
            </a: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INTO A PERCENT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To convert a fraction/decimal into a percentage, simply multiply the value by 100.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For example, 1/3 can be expressed in percentage terms as  and the decimal 0.2 can be expressed as a percentage as 0.2 × 100 = 20%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b="1">
                <a:latin typeface="Calibri"/>
                <a:ea typeface="Calibri"/>
                <a:cs typeface="Calibri"/>
                <a:sym typeface="Calibri"/>
              </a:rPr>
              <a:t>CONVERSION OF A PERCENTAGE INTO A FRACTION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A percentage when divided by 100 is converted into a fraction/decimal. For example 20% as a fraction is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The % sign is dropped when we divide the percentage by 100. So, % =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lang="en-US" b="1"/>
              <a:t>. A company give 5.5% commission to his salesman on total sales and 0.5% bonus on the sales over Rs.10000. If the salesman earns Rs.1990, Find total sale.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37000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35000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 36000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 34000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44</a:t>
            </a:r>
            <a:r>
              <a:rPr lang="en-US" b="1" dirty="0"/>
              <a:t>. A company give 5.5% commission to his salesman on total sales and 0.5% bonus on the sales over Rs.10000. If the salesman earns Rs.1990, Find total sale.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37000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35000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 36000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 34000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b49eb08c1_0_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08" name="Google Shape;108;g22b49eb08c1_0_0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" name="Google Shape;109;g22b49eb08c1_0_0"/>
          <p:cNvGraphicFramePr/>
          <p:nvPr/>
        </p:nvGraphicFramePr>
        <p:xfrm>
          <a:off x="505250" y="1663975"/>
          <a:ext cx="11136775" cy="4126375"/>
        </p:xfrm>
        <a:graphic>
          <a:graphicData uri="http://schemas.openxmlformats.org/drawingml/2006/table">
            <a:tbl>
              <a:tblPr>
                <a:noFill/>
                <a:tableStyleId>{2F634239-DEF5-4B35-AD2C-F65D1690610E}</a:tableStyleId>
              </a:tblPr>
              <a:tblGrid>
                <a:gridCol w="277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Fraction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Percentage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Fraction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>
                          <a:solidFill>
                            <a:schemeClr val="dk1"/>
                          </a:solidFill>
                        </a:rPr>
                        <a:t>Percentage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1/2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50%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1/6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16.66%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1/3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33.33%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1/7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14.28%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25%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1/8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12.5%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20%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1/10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10%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b49eb08c1_0_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15" name="Google Shape;115;g22b49eb08c1_0_29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PERCENT OF A NUMBER	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To find the percent of a number, convert the percent into fraction and multiply the resultant fraction with the number.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29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 example, P% of a number N is =</a:t>
            </a:r>
            <a:endParaRPr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ct val="200000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-US" sz="2550" b="1">
                <a:latin typeface="Calibri"/>
                <a:ea typeface="Calibri"/>
                <a:cs typeface="Calibri"/>
                <a:sym typeface="Calibri"/>
              </a:rPr>
              <a:t>PRODUCT CONSISTENCY METHOD</a:t>
            </a:r>
            <a:endParaRPr sz="255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Consider a equation where expenditure is calculated as product of price and quantity.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Expenditure (E) = Price (P) × Quantity (Q)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example, if price gets doubled then quantity should be half to keep the expenditure constant.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Hence, we can say if product of two quantities is constant, then change in one is compensated by another quantity.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b49eb08c1_0_5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1" name="Google Shape;121;g22b49eb08c1_0_55"/>
          <p:cNvSpPr txBox="1">
            <a:spLocks noGrp="1"/>
          </p:cNvSpPr>
          <p:nvPr>
            <p:ph type="body" idx="1"/>
          </p:nvPr>
        </p:nvSpPr>
        <p:spPr>
          <a:xfrm>
            <a:off x="205102" y="1086980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22b49eb08c1_0_55"/>
          <p:cNvGraphicFramePr/>
          <p:nvPr/>
        </p:nvGraphicFramePr>
        <p:xfrm>
          <a:off x="689500" y="1523175"/>
          <a:ext cx="10525600" cy="3886200"/>
        </p:xfrm>
        <a:graphic>
          <a:graphicData uri="http://schemas.openxmlformats.org/drawingml/2006/table">
            <a:tbl>
              <a:tblPr>
                <a:noFill/>
                <a:tableStyleId>{2F634239-DEF5-4B35-AD2C-F65D1690610E}</a:tableStyleId>
              </a:tblPr>
              <a:tblGrid>
                <a:gridCol w="263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Price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Quantity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Expenditure</a:t>
                      </a:r>
                      <a:endParaRPr sz="24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Inital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    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4x5=20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Final</a:t>
                      </a:r>
                      <a:endParaRPr sz="24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</a:t>
                      </a: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     5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     4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     5x4=20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</a:t>
            </a:r>
            <a:r>
              <a:rPr lang="en-US" b="1" dirty="0"/>
              <a:t>. What percentage is equivalent to 3/4 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(1) 25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</a:t>
            </a:r>
            <a:r>
              <a:rPr lang="en-US" b="1" dirty="0"/>
              <a:t>. What percentage is equivalent to 3/4 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(1) 25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75%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03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 dirty="0"/>
              <a:t>. 12(1/2) is what per cent of16(2/3)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34" name="Google Shape;134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 dirty="0"/>
              <a:t>. 12(1/2) is what per cent of16(2/3)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75%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If the price of one kg. of rice is increased by 25%, the increase is 12. Find the new price of rice per kg.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48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72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36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 dirty="0"/>
              <a:t>. If the price of one kg. of rice is increased by 25%, the increase is 12. Find the new price of rice per kg.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48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60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72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36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7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Due to fall in manpower, the production in a factory decreases by 20%. By what per cent should the working hour be increased to restore the original production?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24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 dirty="0"/>
              <a:t>. Due to fall in manpower, the production in a factory decreases by 20%. By what per cent should the working hour be increased to restore the original production?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24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25%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. If the duty on imported sugar be increased by 25 per cent. By how much per cent must a man reduce his consumption of that article so as not to increase his expenditure?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 dirty="0"/>
              <a:t>. . If the duty on imported sugar be increased by 25 per cent. By how much per cent must a man reduce his consumption of that article so as not to increase his expenditure?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20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5085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If the price of sugar falls down by 20%, by how much per cent must a householder increase its consumption, so as not to decrease expenditure in this item?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 dirty="0"/>
              <a:t>. If the price of sugar falls down by 20%, by how much per cent must a householder increase its consumption, so as not to decrease expenditure in this item?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25%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</a:t>
            </a:r>
            <a:r>
              <a:rPr lang="en-US" b="1" dirty="0" smtClean="0"/>
              <a:t>20%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1603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If A’s salary is 20% more than that of B, then how much per cent is B’s salary less than that of A?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16(2/3</a:t>
            </a:r>
            <a:r>
              <a:rPr lang="en-US" b="1" dirty="0"/>
              <a:t>)% 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 dirty="0"/>
              <a:t>. If A’s salary is 20% more than that of B, then how much per cent is B’s salary less than that of A?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16(2/3</a:t>
            </a:r>
            <a:r>
              <a:rPr lang="en-US" b="1" dirty="0">
                <a:solidFill>
                  <a:srgbClr val="FF0000"/>
                </a:solidFill>
              </a:rPr>
              <a:t>)% 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749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A shopkeeper marks the prices of his goods at 26% higher than the original price. Due to the increase in demand, he again increases by 26%. What profit (in percent) did he get?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52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58.76%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 dirty="0"/>
              <a:t>. A shopkeeper marks the prices of his goods at 26% higher than the original price. Due to the increase in demand, he again increases by 26%. What profit (in percent) did he get?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52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58.76%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4724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7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The tax on commodity is diminished by 15% and its consumption increases by 10%. Find the effect on revenue.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decrease </a:t>
            </a:r>
            <a:r>
              <a:rPr lang="en-US" b="1" dirty="0"/>
              <a:t>of 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decrease of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increase of 6.5%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(4) decrease of 6.5%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 dirty="0"/>
              <a:t>. The tax on commodity is diminished by 15% and its consumption increases by 10%. Find the effect on revenue.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decrease </a:t>
            </a:r>
            <a:r>
              <a:rPr lang="en-US" b="1" dirty="0"/>
              <a:t>of 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decrease of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increase of 6.5%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(4) decrease of 6.5%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949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 dirty="0"/>
              <a:t>. In measuring the sides of a rectangle, one side is taken 10% in excess and the other 20% in deficit. Find the error per cent in area calculated from the measurement.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8</a:t>
            </a:r>
            <a:r>
              <a:rPr lang="en-US" b="1" dirty="0"/>
              <a:t>% excess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8% deficit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12% excess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(4) 12% deficit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</a:t>
            </a:r>
            <a:r>
              <a:rPr lang="en-US" b="1" dirty="0"/>
              <a:t>. In measuring the sides of a rectangle, one side is taken 10% in excess and the other 20% in deficit. Find the error per cent in area calculated from the measurement.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8</a:t>
            </a:r>
            <a:r>
              <a:rPr lang="en-US" b="1" dirty="0"/>
              <a:t>% excess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8% deficit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12% excess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(4) 12% deficit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1489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</a:t>
            </a:r>
            <a:r>
              <a:rPr lang="en-US" b="1" dirty="0"/>
              <a:t>. If one of the sides of a rectangle is increased by 20% and the other is increased by 10%, find the per cent value by which the area changes.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32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</a:t>
            </a:r>
            <a:r>
              <a:rPr lang="en-US" b="1" dirty="0"/>
              <a:t>. If one of the sides of a rectangle is increased by 20% and the other is increased by 10%, find the per cent value by which the area changes.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32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753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. Find a single equivalent increase, if a number is successively increased by 20%, 25% and 30%.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90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95%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 dirty="0"/>
              <a:t>. . Find a single equivalent increase, if a number is successively increased by 20%, 25% and 30%.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90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95%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734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Find a single discount equivalent to a discount series of 10%, 15% and 20%.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38.8%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43.8%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39.8%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 dirty="0"/>
              <a:t>. Find a single discount equivalent to a discount series of 10%, 15% and 20%.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38.8%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43.8%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39.8%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756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The price of wheat is decreased by 25% and its consumption increases by 25%. Find the new expenditure as a ratio of initial expenditure.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 </a:t>
            </a:r>
            <a:r>
              <a:rPr lang="en-US" b="1" dirty="0"/>
              <a:t>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 : 15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15 : 16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The price of wheat is decreased by 25% and its consumption increases by 25%. Find the new expenditure as a ratio of initial expenditure.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 </a:t>
            </a:r>
            <a:r>
              <a:rPr lang="en-US" b="1" dirty="0"/>
              <a:t>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16 : 15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15 : 16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751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 dirty="0"/>
              <a:t>. In a recent survey 40% houses contained two or more people. Of those houses containing only one person 25% were having only a male. What is the percentage of all houses which contain exactly one female and no males?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75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 dirty="0"/>
              <a:t>. In a recent survey 40% houses contained two or more people. Of those houses containing only one person 25% were having only a male. What is the percentage of all houses which contain exactly one female and no males?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75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40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45 	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1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The population of a town is 8000. If the males increase by 9% and the females by 16%, the population will be 9000. Find the number of females in the town.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4500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 dirty="0"/>
              <a:t>. The population of a town is 8000. If the males increase by 9% and the females by 16%, the population will be 9000. Find the number of females in the town.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4500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4000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7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A student has to secure 15% marks to get through. If he gets 80 marks and fails by 70 marks, find the maximum marks set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 dirty="0"/>
              <a:t>. A student has to secure 15% marks to get through. If he gets 80 marks and fails by 70 marks, find the maximum marks set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1000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A candidate scores 35% and fails by 40 marks, while another candidate who scores 60% marks, gets 35 marks more than the minimum required marks to pass the examination. Find the maximum marks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en-US" b="1" dirty="0"/>
              <a:t>A candidate scores 35% and fails by 40 marks, while another candidate who scores 60% marks, gets 35 marks more than the minimum required marks to pass the examination. Find the maximum marks for the examination.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300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450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56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 dirty="0"/>
              <a:t>. A candidate scores 46% and fails by 55 marks, while another candidate who scores 81% marks, gets 15 marks more than the minimum required marks to pass the examination. Find the maximum marks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 dirty="0"/>
              <a:t>. A candidate scores 46% and fails by 55 marks, while another candidate who scores 81% marks, gets 15 marks more than the minimum required marks to pass the examination. Find the maximum marks for the examination.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150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200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56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In a certain year, the population of a certain town wan 9000. If the next year the population of males increases by 5% and that of the females by 8% and the total population increases to 9600, then what was the ratio of population of males and females in that given year?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/>
              <a:t>: 5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: 3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Data inadequate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2" name="Google Shape;242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 dirty="0"/>
              <a:t>. In a certain year, the population of a certain town wan 9000. If the next year the population of males increases by 5% and that of the females by 8% and the total population increases to 9600, then what was the ratio of population of males and females in that given year?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4 </a:t>
            </a:r>
            <a:r>
              <a:rPr lang="en-US" b="1" dirty="0">
                <a:solidFill>
                  <a:srgbClr val="FF0000"/>
                </a:solidFill>
              </a:rPr>
              <a:t>: 5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 : 4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: 3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Data inadequate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 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649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 dirty="0"/>
              <a:t>. The population of a town is 64000. It increases by 10% during the first year. During the second year, it decreases by 25% and increased by 5% during the third year. What is the population after 3 years?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654400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56440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55450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55440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 dirty="0"/>
              <a:t>. The population of a town is 64000. It increases by 10% during the first year. During the second year, it decreases by 25% and increased by 5% during the third year. What is the population after 3 years?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654400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56440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55450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55440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03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 dirty="0"/>
              <a:t>. In an examination, 10% of the students failed in </a:t>
            </a:r>
            <a:r>
              <a:rPr lang="en-US" b="1" dirty="0" err="1"/>
              <a:t>Maths</a:t>
            </a:r>
            <a:r>
              <a:rPr lang="en-US" b="1" dirty="0"/>
              <a:t>, 20% failed in English and 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 dirty="0"/>
              <a:t>. In an examination, 10% of the students failed in </a:t>
            </a:r>
            <a:r>
              <a:rPr lang="en-US" b="1" dirty="0" err="1"/>
              <a:t>Maths</a:t>
            </a:r>
            <a:r>
              <a:rPr lang="en-US" b="1" dirty="0"/>
              <a:t>, 20% failed in English and 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75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70%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0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In an examination; 45% of the students failed in </a:t>
            </a:r>
            <a:r>
              <a:rPr lang="en-US" b="1" dirty="0" err="1"/>
              <a:t>Maths</a:t>
            </a:r>
            <a:r>
              <a:rPr lang="en-US" b="1" dirty="0"/>
              <a:t>, 30% failed in English and 15%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 dirty="0"/>
              <a:t>. In an examination; 45% of the students failed in </a:t>
            </a:r>
            <a:r>
              <a:rPr lang="en-US" b="1" dirty="0" err="1"/>
              <a:t>Maths</a:t>
            </a:r>
            <a:r>
              <a:rPr lang="en-US" b="1" dirty="0"/>
              <a:t>, 30% failed in English and 15% failed in both. Find the percentage of students who passed in both the subjects.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70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40%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75%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497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6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 dirty="0"/>
              <a:t>. A man spends 60% of his income. His income increases by 15% and his expenditure also increases by 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 dirty="0"/>
              <a:t>. A man spends 60% of his income. His income increases by 15% and his expenditure also increases by 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30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24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 dirty="0"/>
              <a:t>. A man spends 70% of his income. His income increases by 24% and his expenditure also increase by 15%.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45%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 dirty="0"/>
              <a:t>. A man spends 70% of his income. His income increases by 24% and his expenditure also increase by 15%. Find the percentage increase in his savings.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35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45%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4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 dirty="0"/>
              <a:t>. A solution of salt and water contains 5% salt by weight. Of it 20 kg water evaporates and the solution now contains 15% of salt. Find the original quantity of solution.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15 </a:t>
            </a:r>
            <a:r>
              <a:rPr lang="en-US" b="1" dirty="0"/>
              <a:t>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30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18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24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 dirty="0"/>
              <a:t>. A solution of salt and water contains 5% salt by weight. Of it 20 kg water evaporates and the solution now contains 15% of salt. Find the original quantity of solution.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15 </a:t>
            </a:r>
            <a:r>
              <a:rPr lang="en-US" b="1" dirty="0"/>
              <a:t>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30 kg.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18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24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32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 dirty="0"/>
              <a:t>. What quantity of water should be added to reduce 16 </a:t>
            </a:r>
            <a:r>
              <a:rPr lang="en-US" b="1" dirty="0" err="1"/>
              <a:t>litres</a:t>
            </a:r>
            <a:r>
              <a:rPr lang="en-US" b="1" dirty="0"/>
              <a:t> of 25% acidic liquid to 20% acidic liquid?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4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84" name="Google Shape;284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 dirty="0"/>
              <a:t>. What quantity of water should be added to reduce 16 </a:t>
            </a:r>
            <a:r>
              <a:rPr lang="en-US" b="1" dirty="0" err="1"/>
              <a:t>litres</a:t>
            </a:r>
            <a:r>
              <a:rPr lang="en-US" b="1" dirty="0"/>
              <a:t> of 25% acidic liquid to 20% acidic liquid?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5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4 </a:t>
            </a:r>
            <a:r>
              <a:rPr lang="en-US" b="1" dirty="0" err="1">
                <a:solidFill>
                  <a:srgbClr val="FF0000"/>
                </a:solidFill>
              </a:rPr>
              <a:t>litres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4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 dirty="0"/>
              <a:t>. What quantity of water should be taken out to concentrate 12 </a:t>
            </a:r>
            <a:r>
              <a:rPr lang="en-US" b="1" dirty="0" err="1"/>
              <a:t>litres</a:t>
            </a:r>
            <a:r>
              <a:rPr lang="en-US" b="1" dirty="0"/>
              <a:t> of 30% acidic liquid to 40% acidic liquid.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3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 dirty="0"/>
              <a:t>. What quantity of water should be taken out to concentrate 12 </a:t>
            </a:r>
            <a:r>
              <a:rPr lang="en-US" b="1" dirty="0" err="1"/>
              <a:t>litres</a:t>
            </a:r>
            <a:r>
              <a:rPr lang="en-US" b="1" dirty="0"/>
              <a:t> of 30% acidic liquid to 40% acidic liquid.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3) 3 </a:t>
            </a:r>
            <a:r>
              <a:rPr lang="en-US" b="1" dirty="0" err="1">
                <a:solidFill>
                  <a:srgbClr val="FF0000"/>
                </a:solidFill>
              </a:rPr>
              <a:t>litres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33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 dirty="0"/>
              <a:t>. What quantity of water should be taken out to concentrate 21 </a:t>
            </a:r>
            <a:r>
              <a:rPr lang="en-US" b="1" dirty="0" err="1"/>
              <a:t>litres</a:t>
            </a:r>
            <a:r>
              <a:rPr lang="en-US" b="1" dirty="0"/>
              <a:t> of 25% acidic liquid to 35% acidic liquid.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 </a:t>
            </a:r>
            <a:r>
              <a:rPr lang="en-US" b="1" dirty="0" err="1"/>
              <a:t>litres</a:t>
            </a:r>
            <a:r>
              <a:rPr lang="en-US" b="1" dirty="0"/>
              <a:t>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 dirty="0"/>
              <a:t>. What quantity of water should be taken out to concentrate 21 </a:t>
            </a:r>
            <a:r>
              <a:rPr lang="en-US" b="1" dirty="0" err="1"/>
              <a:t>litres</a:t>
            </a:r>
            <a:r>
              <a:rPr lang="en-US" b="1" dirty="0"/>
              <a:t> of 25% acidic liquid to 35% acidic liquid.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6 </a:t>
            </a:r>
            <a:r>
              <a:rPr lang="en-US" b="1" dirty="0" err="1">
                <a:solidFill>
                  <a:srgbClr val="FF0000"/>
                </a:solidFill>
              </a:rPr>
              <a:t>litres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6.4 </a:t>
            </a:r>
            <a:r>
              <a:rPr lang="en-US" b="1" dirty="0" err="1"/>
              <a:t>litres</a:t>
            </a:r>
            <a:r>
              <a:rPr lang="en-US" b="1" dirty="0"/>
              <a:t>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 </a:t>
            </a:r>
            <a:r>
              <a:rPr lang="en-US" b="1" dirty="0" err="1"/>
              <a:t>litres</a:t>
            </a:r>
            <a:r>
              <a:rPr lang="en-US" b="1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 dirty="0"/>
              <a:t>. In an examination the percentage of students qualified to the number of students appeared from school ‘A’ is 80%. In school ‘B’ the number of students appeared is 25% more than the students appeared from school ‘A’ and the number of students qualified from school ‘B’ is 40% more than the students qualified from school ‘A’. What is the percentage of students qualified to the number of students appeared from school ‘B’?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90%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89.5%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89.6%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2" name="Google Shape;302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 dirty="0"/>
              <a:t>. In an examination the percentage of students qualified to the number of students appeared from school ‘A’ is 80%. In school ‘B’ the number of students appeared is 25% more than the students appeared from school ‘A’ and the number of students qualified from school ‘B’ is 40% more than the students qualified from school ‘A’. What is the percentage of students qualified to the number of students appeared from school ‘B’?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45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90%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89.5%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4) 89.6%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2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 dirty="0"/>
              <a:t>. Rice is now being sold at </a:t>
            </a:r>
            <a:r>
              <a:rPr lang="en-US" b="1" dirty="0" err="1"/>
              <a:t>Rs</a:t>
            </a:r>
            <a:r>
              <a:rPr lang="en-US" b="1" dirty="0"/>
              <a:t>. 20 per kg. During last month its cost was 18 per kg. Find by how much per cent a family should reduce its consumption, so as to keep the expenditure the same.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10</a:t>
            </a:r>
            <a:r>
              <a:rPr lang="en-US" b="1" dirty="0"/>
              <a:t>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 dirty="0"/>
              <a:t>. Rice is now being sold at </a:t>
            </a:r>
            <a:r>
              <a:rPr lang="en-US" b="1" dirty="0" err="1"/>
              <a:t>Rs</a:t>
            </a:r>
            <a:r>
              <a:rPr lang="en-US" b="1" dirty="0"/>
              <a:t>. 20 per kg. During last month its cost was 18 per kg. Find by how much per cent a family should reduce its consumption, so as to keep the expenditure the same.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20%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5%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8655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 dirty="0"/>
              <a:t>. A reduction of 2 per kg enables a man to purchase 2 kg more tea for 8. Find the original price of tea per kg. 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4 </a:t>
            </a:r>
            <a:r>
              <a:rPr lang="en-US" b="1" dirty="0"/>
              <a:t>per kg.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per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per kg.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 per kg.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 dirty="0"/>
              <a:t>. A reduction of 2 per kg enables a man to purchase 2 kg more tea for 8. Find the original price of tea per kg.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4 </a:t>
            </a:r>
            <a:r>
              <a:rPr lang="en-US" b="1" dirty="0">
                <a:solidFill>
                  <a:srgbClr val="FF0000"/>
                </a:solidFill>
              </a:rPr>
              <a:t>per kg. </a:t>
            </a:r>
            <a:r>
              <a:rPr lang="en-US" b="1" dirty="0"/>
              <a:t>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6 per kg.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 per kg. 	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3 per kg.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1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 dirty="0"/>
              <a:t>. A reduction of 20 per cent in the price of tea would enable a purchaser to obtain 4 kg. more for 100, what is the reduced price, and original price?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6.25</a:t>
            </a:r>
            <a:r>
              <a:rPr lang="en-US" b="1" dirty="0"/>
              <a:t>, 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5, 6.25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6, 5.25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5.25, 6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 dirty="0"/>
              <a:t>. A reduction of 20 per cent in the price of tea would enable a purchaser to obtain 4 kg. more for 100, what is the reduced price, and original price?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6.25</a:t>
            </a:r>
            <a:r>
              <a:rPr lang="en-US" b="1" dirty="0"/>
              <a:t>, 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2) 5, 6.25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6, 5.25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5.25, 6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25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lang="en-US" b="1" dirty="0"/>
              <a:t>. The population of a town is 15625. It increases 8 per cent annually. What will it be in 3 years?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16983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</a:t>
            </a:r>
            <a:r>
              <a:rPr lang="en-US" b="1" dirty="0" smtClean="0"/>
              <a:t>18693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(3</a:t>
            </a:r>
            <a:r>
              <a:rPr lang="en-US" b="1" dirty="0"/>
              <a:t>) 19683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19638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34</a:t>
            </a:r>
            <a:r>
              <a:rPr lang="en-US" b="1" dirty="0"/>
              <a:t>. The population of a town is 15625. It increases 8 per cent annually. What will it be in 3 years?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16983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</a:t>
            </a:r>
            <a:r>
              <a:rPr lang="en-US" b="1" dirty="0" smtClean="0"/>
              <a:t>18693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(3</a:t>
            </a:r>
            <a:r>
              <a:rPr lang="en-US" b="1" dirty="0">
                <a:solidFill>
                  <a:srgbClr val="FF0000"/>
                </a:solidFill>
              </a:rPr>
              <a:t>) 19683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19638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34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lang="en-US" b="1" dirty="0"/>
              <a:t>. A man deposited 30% of the initial amount to his locker. And again after some time he deposited 25% of the increased amount. Now the amount becomes 13,000. How much was the initial amount?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8000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35</a:t>
            </a:r>
            <a:r>
              <a:rPr lang="en-US" b="1" dirty="0"/>
              <a:t>. A man deposited 30% of the initial amount to his locker. And again after some time he deposited 25% of the increased amount. Now the amount becomes 13,000. How much was the initial amount?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8000</a:t>
            </a:r>
            <a:r>
              <a:rPr lang="en-US" b="1" dirty="0" smtClean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9000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16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b="1" dirty="0"/>
              <a:t>.  A man spends 50% of his income in board and lodging, 20% of the remainder in other personal necessities and 25% of the rest in charity, find his income, if he is left with 4200. 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14000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36</a:t>
            </a:r>
            <a:r>
              <a:rPr lang="en-US" b="1" dirty="0"/>
              <a:t>.  A man spends 50% of his income in board and lodging, 20% of the remainder in other personal necessities and 25% of the rest in charity, find his income, if he is left with 4200.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14000</a:t>
            </a:r>
            <a:r>
              <a:rPr lang="en-US" b="1" dirty="0" smtClean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12000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18000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3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37</a:t>
            </a:r>
            <a:r>
              <a:rPr lang="en-US" b="1" dirty="0"/>
              <a:t>.  Two numbers are respectively 26% and 5% more than a third. What percentage is the first of the second?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120</a:t>
            </a:r>
            <a:r>
              <a:rPr lang="en-US" b="1" dirty="0"/>
              <a:t>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37</a:t>
            </a:r>
            <a:r>
              <a:rPr lang="en-US" b="1" dirty="0"/>
              <a:t>.  Two numbers are respectively 26% and 5% more than a third. What percentage is the first of the second?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120</a:t>
            </a:r>
            <a:r>
              <a:rPr lang="en-US" b="1" dirty="0">
                <a:solidFill>
                  <a:srgbClr val="FF0000"/>
                </a:solidFill>
              </a:rPr>
              <a:t>%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100%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80%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125% 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 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38</a:t>
            </a:r>
            <a:r>
              <a:rPr lang="en-US" b="1" dirty="0"/>
              <a:t>. When the price of rice was increased by 32%, a family reduced its consumption in such a way that the expenditure on rice was only 10% more than before. If 30 kg were consumed per month before, find the new monthly consumption.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 b="1" dirty="0" smtClean="0"/>
              <a:t>25 </a:t>
            </a:r>
            <a:r>
              <a:rPr lang="en-US" b="1" dirty="0"/>
              <a:t>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38</a:t>
            </a:r>
            <a:r>
              <a:rPr lang="en-US" b="1" dirty="0"/>
              <a:t>. When the price of rice was increased by 32%, a family reduced its consumption in such a way that the expenditure on rice was only 10% more than before. If 30 kg were consumed per month before, find the new monthly consumption.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25 </a:t>
            </a:r>
            <a:r>
              <a:rPr lang="en-US" b="1" dirty="0">
                <a:solidFill>
                  <a:srgbClr val="FF0000"/>
                </a:solidFill>
              </a:rPr>
              <a:t>kg </a:t>
            </a:r>
            <a:r>
              <a:rPr lang="en-US" b="1" dirty="0"/>
              <a:t>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2) 24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3) 20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4) 18 kg 	</a:t>
            </a:r>
            <a:endParaRPr lang="en-US" b="1" dirty="0" smtClean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(</a:t>
            </a:r>
            <a:r>
              <a:rPr lang="en-US" b="1" dirty="0"/>
              <a:t>5) None of these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7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b="1" dirty="0"/>
              <a:t>. Two candidate participated in an election. 10% voter did not cast their votes and 10% votes were declared invalid. A candidate got 60% of total votes and won the election by 3900 votes. Find the total number of voters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</a:t>
            </a:r>
            <a:r>
              <a:rPr lang="en-US" b="1" dirty="0" smtClean="0"/>
              <a:t>19500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9000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39</a:t>
            </a:r>
            <a:r>
              <a:rPr lang="en-US" b="1" dirty="0"/>
              <a:t>. Two candidate participated in an election. 10% voter did not cast their votes and 10% votes were declared invalid. A candidate got 60% of total votes and won the election by 3900 votes. Find the total number of voters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</a:t>
            </a:r>
            <a:r>
              <a:rPr lang="en-US" b="1" dirty="0" smtClean="0">
                <a:solidFill>
                  <a:srgbClr val="FF0000"/>
                </a:solidFill>
              </a:rPr>
              <a:t>19500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9000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57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b="1"/>
              <a:t>. Two candidates participated in an election. 20% voters did not cast their votes and 2000 votes were declared invalid. Winner candidate got 60% of valid votes and got elected by 1200 number of votes. Find the total number of votes in voter list.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8750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7750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8000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10000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40</a:t>
            </a:r>
            <a:r>
              <a:rPr lang="en-US" b="1" dirty="0"/>
              <a:t>. Two candidates participated in an election. 20% voters did not cast their votes and 2000 votes were declared invalid. Winner candidate got 60% of valid votes and got elected by 1200 number of votes. Find the total number of votes in voter list.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8750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7750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8000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10000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lang="en-US" b="1"/>
              <a:t>. In an election two candidates participated A and B. A secured 30% of the total votes and lost the election by 500 votes. Find the total number of votes casted.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1250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1200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41</a:t>
            </a:r>
            <a:r>
              <a:rPr lang="en-US" b="1" dirty="0"/>
              <a:t>. In an election two candidates participated A and B. A secured 30% of the total votes and lost the election by 500 votes. Find the total number of votes casted.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1050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1100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1250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1200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6887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lang="en-US" b="1"/>
              <a:t>. A company give 12% commission to his salesman on total sales and 1% bonus on the sales over ₹ 15000. If the salesman deposit ₹52,350 after deducting his commission from total sales. Find total sales.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72000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70000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48000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60000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42</a:t>
            </a:r>
            <a:r>
              <a:rPr lang="en-US" b="1" dirty="0"/>
              <a:t>. A company give 12% commission to his salesman on total sales and 1% bonus on the sales over ₹ 15000. If the salesman deposit ₹52,350 after deducting his commission from total sales. Find total sales.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72000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70000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48000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(d) 60000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9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lang="en-US" b="1"/>
              <a:t>. A company give 10% commission to his salesman on total sales and 2.5% bonus on the sales over 10,000, If the salesman earns 2875. Find total sales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30000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28000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25000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29000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APTITUDE</a:t>
            </a:r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Percentage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43</a:t>
            </a:r>
            <a:r>
              <a:rPr lang="en-US" b="1" dirty="0"/>
              <a:t>. A company give 10% commission to his salesman on total sales and 2.5% bonus on the sales over 10,000, If the salesman earns 2875. Find total sales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30000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28000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(c) 25000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29000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5197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6156</Words>
  <Application>Microsoft Office PowerPoint</Application>
  <PresentationFormat>Widescreen</PresentationFormat>
  <Paragraphs>829</Paragraphs>
  <Slides>101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Arial Black</vt:lpstr>
      <vt:lpstr>Calibri</vt:lpstr>
      <vt:lpstr>Office Theme</vt:lpstr>
      <vt:lpstr>APTITUDE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  <vt:lpstr>APTITUDE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SKJADSBCKJWEF</cp:lastModifiedBy>
  <cp:revision>14</cp:revision>
  <dcterms:created xsi:type="dcterms:W3CDTF">2020-02-23T06:37:57Z</dcterms:created>
  <dcterms:modified xsi:type="dcterms:W3CDTF">2024-02-19T06:30:42Z</dcterms:modified>
</cp:coreProperties>
</file>