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09" r:id="rId2"/>
    <p:sldId id="367" r:id="rId3"/>
    <p:sldId id="384" r:id="rId4"/>
    <p:sldId id="400" r:id="rId5"/>
    <p:sldId id="401" r:id="rId6"/>
    <p:sldId id="416" r:id="rId7"/>
    <p:sldId id="402" r:id="rId8"/>
    <p:sldId id="385" r:id="rId9"/>
    <p:sldId id="403" r:id="rId10"/>
    <p:sldId id="441" r:id="rId11"/>
    <p:sldId id="404" r:id="rId12"/>
    <p:sldId id="386" r:id="rId13"/>
    <p:sldId id="352" r:id="rId14"/>
    <p:sldId id="406" r:id="rId15"/>
    <p:sldId id="442" r:id="rId16"/>
    <p:sldId id="387" r:id="rId17"/>
    <p:sldId id="407" r:id="rId18"/>
    <p:sldId id="369" r:id="rId19"/>
    <p:sldId id="408" r:id="rId20"/>
    <p:sldId id="409" r:id="rId21"/>
    <p:sldId id="428" r:id="rId22"/>
    <p:sldId id="450" r:id="rId23"/>
    <p:sldId id="454" r:id="rId24"/>
    <p:sldId id="453" r:id="rId25"/>
    <p:sldId id="452" r:id="rId26"/>
    <p:sldId id="451" r:id="rId27"/>
    <p:sldId id="39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24" autoAdjust="0"/>
  </p:normalViewPr>
  <p:slideViewPr>
    <p:cSldViewPr snapToGrid="0">
      <p:cViewPr varScale="1">
        <p:scale>
          <a:sx n="68" d="100"/>
          <a:sy n="68" d="100"/>
        </p:scale>
        <p:origin x="492"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11/2/2023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E163DC-F9C0-4AEA-8660-BBA8B6963153}" type="slidenum">
              <a:rPr lang="en-US" smtClean="0"/>
              <a:pPr/>
              <a:t>5</a:t>
            </a:fld>
            <a:endParaRPr lang="en-US"/>
          </a:p>
        </p:txBody>
      </p:sp>
    </p:spTree>
    <p:extLst>
      <p:ext uri="{BB962C8B-B14F-4D97-AF65-F5344CB8AC3E}">
        <p14:creationId xmlns:p14="http://schemas.microsoft.com/office/powerpoint/2010/main" val="3552464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02-11-2023</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02-11-2023</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02-11-2023</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02-11-2023</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02-11-2023</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02-11-2023</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02-11-2023</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02-11-2023</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02-11-2023</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02-11-2023</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02-11-2023</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02-11-2023</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5632311"/>
          </a:xfrm>
          <a:prstGeom prst="rect">
            <a:avLst/>
          </a:prstGeom>
          <a:noFill/>
        </p:spPr>
        <p:txBody>
          <a:bodyPr wrap="square">
            <a:spAutoFit/>
          </a:bodyPr>
          <a:lstStyle/>
          <a:p>
            <a:r>
              <a:rPr lang="en-GB" sz="7200" b="1" dirty="0">
                <a:solidFill>
                  <a:srgbClr val="002060"/>
                </a:solidFill>
              </a:rPr>
              <a:t>		      </a:t>
            </a:r>
          </a:p>
          <a:p>
            <a:endParaRPr lang="en-GB" sz="7200" b="1" dirty="0">
              <a:solidFill>
                <a:srgbClr val="002060"/>
              </a:solidFill>
            </a:endParaRPr>
          </a:p>
          <a:p>
            <a:r>
              <a:rPr lang="en-GB" sz="7200" b="1" dirty="0">
                <a:solidFill>
                  <a:srgbClr val="002060"/>
                </a:solidFill>
              </a:rPr>
              <a:t>				PRACTICE SET				 </a:t>
            </a:r>
          </a:p>
          <a:p>
            <a:r>
              <a:rPr lang="en-GB" sz="7200" b="1" dirty="0">
                <a:solidFill>
                  <a:srgbClr val="002060"/>
                </a:solidFill>
              </a:rPr>
              <a:t>				  </a:t>
            </a:r>
            <a:endParaRPr lang="en-GB"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765401"/>
            <a:ext cx="12192000" cy="4401205"/>
          </a:xfrm>
          <a:prstGeom prst="rect">
            <a:avLst/>
          </a:prstGeom>
          <a:noFill/>
        </p:spPr>
        <p:txBody>
          <a:bodyPr wrap="square">
            <a:spAutoFit/>
          </a:bodyPr>
          <a:lstStyle/>
          <a:p>
            <a:r>
              <a:rPr lang="en-US" sz="2800" b="1" dirty="0">
                <a:solidFill>
                  <a:srgbClr val="002060"/>
                </a:solidFill>
                <a:effectLst/>
                <a:latin typeface="Arial" panose="020B0604020202020204" pitchFamily="34" charset="0"/>
              </a:rPr>
              <a:t>Select the most appropriate option to fill in the blank.</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She frankly confessed that she couldn’t __________ to purchase a car then.</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A. spend</a:t>
            </a:r>
            <a:br>
              <a:rPr lang="en-US" sz="2800" dirty="0">
                <a:solidFill>
                  <a:srgbClr val="002060"/>
                </a:solidFill>
              </a:rPr>
            </a:br>
            <a:r>
              <a:rPr lang="en-US" sz="2800" dirty="0">
                <a:solidFill>
                  <a:srgbClr val="002060"/>
                </a:solidFill>
                <a:effectLst/>
                <a:latin typeface="Arial" panose="020B0604020202020204" pitchFamily="34" charset="0"/>
              </a:rPr>
              <a:t>B. afford</a:t>
            </a:r>
            <a:br>
              <a:rPr lang="en-US" sz="2800" dirty="0">
                <a:solidFill>
                  <a:srgbClr val="002060"/>
                </a:solidFill>
              </a:rPr>
            </a:br>
            <a:r>
              <a:rPr lang="en-US" sz="2800" dirty="0">
                <a:solidFill>
                  <a:srgbClr val="002060"/>
                </a:solidFill>
                <a:effectLst/>
                <a:latin typeface="Arial" panose="020B0604020202020204" pitchFamily="34" charset="0"/>
              </a:rPr>
              <a:t>C. stand</a:t>
            </a:r>
            <a:br>
              <a:rPr lang="en-US" sz="2800" dirty="0">
                <a:solidFill>
                  <a:srgbClr val="002060"/>
                </a:solidFill>
              </a:rPr>
            </a:br>
            <a:r>
              <a:rPr lang="en-US" sz="2800" dirty="0">
                <a:solidFill>
                  <a:srgbClr val="002060"/>
                </a:solidFill>
                <a:effectLst/>
                <a:latin typeface="Arial" panose="020B0604020202020204" pitchFamily="34" charset="0"/>
              </a:rPr>
              <a:t>D. tolerate</a:t>
            </a:r>
            <a:br>
              <a:rPr lang="en-US" sz="2800" dirty="0">
                <a:solidFill>
                  <a:srgbClr val="002060"/>
                </a:solidFill>
              </a:rPr>
            </a:br>
            <a:endParaRPr lang="en-US" sz="2700" dirty="0">
              <a:solidFill>
                <a:srgbClr val="002060"/>
              </a:solidFill>
            </a:endParaRPr>
          </a:p>
        </p:txBody>
      </p:sp>
    </p:spTree>
    <p:extLst>
      <p:ext uri="{BB962C8B-B14F-4D97-AF65-F5344CB8AC3E}">
        <p14:creationId xmlns:p14="http://schemas.microsoft.com/office/powerpoint/2010/main" val="4144868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4832092"/>
          </a:xfrm>
          <a:prstGeom prst="rect">
            <a:avLst/>
          </a:prstGeom>
          <a:noFill/>
        </p:spPr>
        <p:txBody>
          <a:bodyPr wrap="square">
            <a:spAutoFit/>
          </a:bodyPr>
          <a:lstStyle/>
          <a:p>
            <a:r>
              <a:rPr lang="en-US" sz="2800" b="1" dirty="0">
                <a:solidFill>
                  <a:srgbClr val="002060"/>
                </a:solidFill>
                <a:effectLst/>
                <a:latin typeface="Arial" panose="020B0604020202020204" pitchFamily="34" charset="0"/>
              </a:rPr>
              <a:t>Select the most appropriate ANTONYM of the underlined word.</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The natural environment is in contrast with the 'built environment' which refers to areas that have been fundamentally transformed and </a:t>
            </a:r>
            <a:r>
              <a:rPr lang="en-US" sz="2800" b="1" u="sng" dirty="0">
                <a:solidFill>
                  <a:srgbClr val="002060"/>
                </a:solidFill>
                <a:effectLst/>
                <a:latin typeface="Arial" panose="020B0604020202020204" pitchFamily="34" charset="0"/>
              </a:rPr>
              <a:t>influenced</a:t>
            </a:r>
            <a:r>
              <a:rPr lang="en-US" sz="2800" dirty="0">
                <a:solidFill>
                  <a:srgbClr val="002060"/>
                </a:solidFill>
                <a:effectLst/>
                <a:latin typeface="Arial" panose="020B0604020202020204" pitchFamily="34" charset="0"/>
              </a:rPr>
              <a:t> by human activity, such as cities, towns, substructures and so on.</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A. Hackneyed</a:t>
            </a:r>
            <a:br>
              <a:rPr lang="en-US" sz="2800" dirty="0">
                <a:solidFill>
                  <a:srgbClr val="002060"/>
                </a:solidFill>
              </a:rPr>
            </a:br>
            <a:r>
              <a:rPr lang="en-US" sz="2800" dirty="0">
                <a:solidFill>
                  <a:srgbClr val="002060"/>
                </a:solidFill>
                <a:effectLst/>
                <a:latin typeface="Arial" panose="020B0604020202020204" pitchFamily="34" charset="0"/>
              </a:rPr>
              <a:t>B. Inimical</a:t>
            </a:r>
            <a:br>
              <a:rPr lang="en-US" sz="2800" dirty="0">
                <a:solidFill>
                  <a:srgbClr val="002060"/>
                </a:solidFill>
              </a:rPr>
            </a:br>
            <a:r>
              <a:rPr lang="en-US" sz="2800" dirty="0">
                <a:solidFill>
                  <a:srgbClr val="002060"/>
                </a:solidFill>
                <a:effectLst/>
                <a:latin typeface="Arial" panose="020B0604020202020204" pitchFamily="34" charset="0"/>
              </a:rPr>
              <a:t>C. Bipartisan</a:t>
            </a:r>
            <a:br>
              <a:rPr lang="en-US" sz="2800" dirty="0">
                <a:solidFill>
                  <a:srgbClr val="002060"/>
                </a:solidFill>
              </a:rPr>
            </a:br>
            <a:r>
              <a:rPr lang="en-US" sz="2800" dirty="0">
                <a:solidFill>
                  <a:srgbClr val="002060"/>
                </a:solidFill>
                <a:effectLst/>
                <a:latin typeface="Arial" panose="020B0604020202020204" pitchFamily="34" charset="0"/>
              </a:rPr>
              <a:t>D. Interested</a:t>
            </a:r>
            <a:br>
              <a:rPr lang="en-US" sz="2800" dirty="0">
                <a:solidFill>
                  <a:srgbClr val="002060"/>
                </a:solidFill>
              </a:rPr>
            </a:br>
            <a:endParaRPr lang="en-US" sz="2800" dirty="0">
              <a:solidFill>
                <a:srgbClr val="002060"/>
              </a:solidFill>
            </a:endParaRPr>
          </a:p>
        </p:txBody>
      </p:sp>
    </p:spTree>
    <p:extLst>
      <p:ext uri="{BB962C8B-B14F-4D97-AF65-F5344CB8AC3E}">
        <p14:creationId xmlns:p14="http://schemas.microsoft.com/office/powerpoint/2010/main" val="2500417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878523"/>
            <a:ext cx="11848084" cy="3970318"/>
          </a:xfrm>
          <a:prstGeom prst="rect">
            <a:avLst/>
          </a:prstGeom>
          <a:noFill/>
        </p:spPr>
        <p:txBody>
          <a:bodyPr wrap="square">
            <a:spAutoFit/>
          </a:bodyPr>
          <a:lstStyle/>
          <a:p>
            <a:r>
              <a:rPr lang="en-US" sz="2800" b="1" dirty="0">
                <a:solidFill>
                  <a:srgbClr val="002060"/>
                </a:solidFill>
                <a:effectLst/>
                <a:latin typeface="Arial" panose="020B0604020202020204" pitchFamily="34" charset="0"/>
              </a:rPr>
              <a:t>Select the correct indirect form of the given sentence.</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The blind man said to me, “Can you help me cross the road?”</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A. The blind man asked me if I could help him cross the road.</a:t>
            </a:r>
            <a:br>
              <a:rPr lang="en-US" sz="2800" dirty="0">
                <a:solidFill>
                  <a:srgbClr val="002060"/>
                </a:solidFill>
              </a:rPr>
            </a:br>
            <a:r>
              <a:rPr lang="en-US" sz="2800" dirty="0">
                <a:solidFill>
                  <a:srgbClr val="002060"/>
                </a:solidFill>
                <a:effectLst/>
                <a:latin typeface="Arial" panose="020B0604020202020204" pitchFamily="34" charset="0"/>
              </a:rPr>
              <a:t>B. The blind man asked me if I will help him cross the road.</a:t>
            </a:r>
            <a:br>
              <a:rPr lang="en-US" sz="2800" dirty="0">
                <a:solidFill>
                  <a:srgbClr val="002060"/>
                </a:solidFill>
              </a:rPr>
            </a:br>
            <a:r>
              <a:rPr lang="en-US" sz="2800" dirty="0">
                <a:solidFill>
                  <a:srgbClr val="002060"/>
                </a:solidFill>
                <a:effectLst/>
                <a:latin typeface="Arial" panose="020B0604020202020204" pitchFamily="34" charset="0"/>
              </a:rPr>
              <a:t>C. The blind man asked me if I could help him crossed the road.</a:t>
            </a:r>
            <a:br>
              <a:rPr lang="en-US" sz="2800" dirty="0">
                <a:solidFill>
                  <a:srgbClr val="002060"/>
                </a:solidFill>
              </a:rPr>
            </a:br>
            <a:r>
              <a:rPr lang="en-US" sz="2800" dirty="0">
                <a:solidFill>
                  <a:srgbClr val="002060"/>
                </a:solidFill>
                <a:effectLst/>
                <a:latin typeface="Arial" panose="020B0604020202020204" pitchFamily="34" charset="0"/>
              </a:rPr>
              <a:t>D. The blind man asked me if I can help him cross the road.</a:t>
            </a:r>
            <a:br>
              <a:rPr lang="en-US" sz="2800" dirty="0">
                <a:solidFill>
                  <a:srgbClr val="002060"/>
                </a:solidFill>
              </a:rPr>
            </a:br>
            <a:endParaRPr lang="en-US" sz="2800" dirty="0">
              <a:solidFill>
                <a:srgbClr val="002060"/>
              </a:solidFill>
            </a:endParaRPr>
          </a:p>
        </p:txBody>
      </p:sp>
    </p:spTree>
    <p:extLst>
      <p:ext uri="{BB962C8B-B14F-4D97-AF65-F5344CB8AC3E}">
        <p14:creationId xmlns:p14="http://schemas.microsoft.com/office/powerpoint/2010/main" val="1029494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836385"/>
            <a:ext cx="12113443" cy="5344511"/>
          </a:xfrm>
        </p:spPr>
        <p:txBody>
          <a:bodyPr>
            <a:normAutofit/>
          </a:bodyPr>
          <a:lstStyle/>
          <a:p>
            <a:pPr marL="0" indent="0">
              <a:buNone/>
            </a:pPr>
            <a:r>
              <a:rPr lang="en-US" sz="2800" b="1" dirty="0">
                <a:solidFill>
                  <a:srgbClr val="002060"/>
                </a:solidFill>
                <a:effectLst/>
                <a:latin typeface="Arial" panose="020B0604020202020204" pitchFamily="34" charset="0"/>
              </a:rPr>
              <a:t>Select the most appropriate option to fill in the blank.</a:t>
            </a:r>
            <a:br>
              <a:rPr lang="en-US" sz="2800" dirty="0">
                <a:solidFill>
                  <a:srgbClr val="002060"/>
                </a:solidFill>
              </a:rPr>
            </a:br>
            <a:endParaRPr lang="en-US" sz="2800" dirty="0">
              <a:solidFill>
                <a:srgbClr val="002060"/>
              </a:solidFill>
            </a:endParaRPr>
          </a:p>
          <a:p>
            <a:pPr marL="0" indent="0">
              <a:buNone/>
            </a:pPr>
            <a:r>
              <a:rPr lang="en-US" sz="2800" dirty="0">
                <a:solidFill>
                  <a:srgbClr val="002060"/>
                </a:solidFill>
                <a:effectLst/>
                <a:latin typeface="Arial" panose="020B0604020202020204" pitchFamily="34" charset="0"/>
              </a:rPr>
              <a:t>One has to be persistent in studies if he/she wants to get his/her dream job. Success will remain unattainable </a:t>
            </a:r>
            <a:r>
              <a:rPr lang="en-US" sz="2800">
                <a:solidFill>
                  <a:srgbClr val="002060"/>
                </a:solidFill>
                <a:effectLst/>
                <a:latin typeface="Arial" panose="020B0604020202020204" pitchFamily="34" charset="0"/>
              </a:rPr>
              <a:t>if one studies</a:t>
            </a:r>
            <a:r>
              <a:rPr lang="en-US" sz="2800" dirty="0">
                <a:solidFill>
                  <a:srgbClr val="002060"/>
                </a:solidFill>
                <a:effectLst/>
                <a:latin typeface="Arial" panose="020B0604020202020204" pitchFamily="34" charset="0"/>
              </a:rPr>
              <a:t>________.</a:t>
            </a:r>
            <a:br>
              <a:rPr lang="en-US" sz="2800" dirty="0">
                <a:solidFill>
                  <a:srgbClr val="002060"/>
                </a:solidFill>
              </a:rPr>
            </a:br>
            <a:endParaRPr lang="en-US" sz="2800" dirty="0">
              <a:solidFill>
                <a:srgbClr val="002060"/>
              </a:solidFill>
            </a:endParaRPr>
          </a:p>
          <a:p>
            <a:pPr marL="0" indent="0">
              <a:buNone/>
            </a:pPr>
            <a:r>
              <a:rPr lang="en-US" sz="2800" dirty="0">
                <a:solidFill>
                  <a:srgbClr val="002060"/>
                </a:solidFill>
                <a:effectLst/>
                <a:latin typeface="Arial" panose="020B0604020202020204" pitchFamily="34" charset="0"/>
              </a:rPr>
              <a:t>A. root and branch</a:t>
            </a:r>
            <a:br>
              <a:rPr lang="en-US" sz="2800" dirty="0">
                <a:solidFill>
                  <a:srgbClr val="002060"/>
                </a:solidFill>
              </a:rPr>
            </a:br>
            <a:r>
              <a:rPr lang="en-US" sz="2800" dirty="0">
                <a:solidFill>
                  <a:srgbClr val="002060"/>
                </a:solidFill>
                <a:effectLst/>
                <a:latin typeface="Arial" panose="020B0604020202020204" pitchFamily="34" charset="0"/>
              </a:rPr>
              <a:t>B. the three R’s</a:t>
            </a:r>
            <a:br>
              <a:rPr lang="en-US" sz="2800" dirty="0">
                <a:solidFill>
                  <a:srgbClr val="002060"/>
                </a:solidFill>
              </a:rPr>
            </a:br>
            <a:r>
              <a:rPr lang="en-US" sz="2800" dirty="0">
                <a:solidFill>
                  <a:srgbClr val="002060"/>
                </a:solidFill>
                <a:effectLst/>
                <a:latin typeface="Arial" panose="020B0604020202020204" pitchFamily="34" charset="0"/>
              </a:rPr>
              <a:t>C. in ups and downs</a:t>
            </a:r>
            <a:br>
              <a:rPr lang="en-US" sz="2800" dirty="0">
                <a:solidFill>
                  <a:srgbClr val="002060"/>
                </a:solidFill>
              </a:rPr>
            </a:br>
            <a:r>
              <a:rPr lang="en-US" sz="2800" dirty="0">
                <a:solidFill>
                  <a:srgbClr val="002060"/>
                </a:solidFill>
                <a:effectLst/>
                <a:latin typeface="Arial" panose="020B0604020202020204" pitchFamily="34" charset="0"/>
              </a:rPr>
              <a:t>D. by fits and starts</a:t>
            </a:r>
            <a:br>
              <a:rPr lang="en-US" sz="2800" dirty="0">
                <a:solidFill>
                  <a:srgbClr val="002060"/>
                </a:solidFill>
              </a:rPr>
            </a:br>
            <a:endParaRPr lang="en-US" sz="2800" dirty="0">
              <a:solidFill>
                <a:srgbClr val="002060"/>
              </a:solidFill>
            </a:endParaRPr>
          </a:p>
        </p:txBody>
      </p:sp>
    </p:spTree>
    <p:extLst>
      <p:ext uri="{BB962C8B-B14F-4D97-AF65-F5344CB8AC3E}">
        <p14:creationId xmlns:p14="http://schemas.microsoft.com/office/powerpoint/2010/main" val="2083428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6385"/>
            <a:ext cx="12047456" cy="5344511"/>
          </a:xfrm>
        </p:spPr>
        <p:txBody>
          <a:bodyPr>
            <a:normAutofit/>
          </a:bodyPr>
          <a:lstStyle/>
          <a:p>
            <a:pPr marL="0" indent="0">
              <a:buNone/>
            </a:pPr>
            <a:r>
              <a:rPr lang="en-US" sz="2800" b="1" dirty="0">
                <a:solidFill>
                  <a:srgbClr val="002060"/>
                </a:solidFill>
                <a:effectLst/>
                <a:latin typeface="Arial" panose="020B0604020202020204" pitchFamily="34" charset="0"/>
              </a:rPr>
              <a:t>Select the option that can be used as a one-word substitute for the given group of words.</a:t>
            </a:r>
            <a:br>
              <a:rPr lang="en-US" sz="2800" dirty="0">
                <a:solidFill>
                  <a:srgbClr val="002060"/>
                </a:solidFill>
              </a:rPr>
            </a:br>
            <a:endParaRPr lang="en-US" sz="2800" dirty="0">
              <a:solidFill>
                <a:srgbClr val="002060"/>
              </a:solidFill>
            </a:endParaRPr>
          </a:p>
          <a:p>
            <a:pPr marL="0" indent="0">
              <a:buNone/>
            </a:pPr>
            <a:r>
              <a:rPr lang="en-US" sz="2800" dirty="0">
                <a:solidFill>
                  <a:srgbClr val="002060"/>
                </a:solidFill>
                <a:effectLst/>
                <a:latin typeface="Arial" panose="020B0604020202020204" pitchFamily="34" charset="0"/>
              </a:rPr>
              <a:t>A room where dead bodies are kept until burial</a:t>
            </a:r>
          </a:p>
          <a:p>
            <a:pPr marL="0" indent="0">
              <a:buNone/>
            </a:pPr>
            <a:r>
              <a:rPr lang="en-US" sz="2800" dirty="0">
                <a:solidFill>
                  <a:srgbClr val="002060"/>
                </a:solidFill>
                <a:effectLst/>
                <a:latin typeface="Arial" panose="020B0604020202020204" pitchFamily="34" charset="0"/>
              </a:rPr>
              <a:t>A. Sanatorium</a:t>
            </a:r>
            <a:br>
              <a:rPr lang="en-US" sz="2800" dirty="0">
                <a:solidFill>
                  <a:srgbClr val="002060"/>
                </a:solidFill>
              </a:rPr>
            </a:br>
            <a:r>
              <a:rPr lang="en-US" sz="2800" dirty="0">
                <a:solidFill>
                  <a:srgbClr val="002060"/>
                </a:solidFill>
                <a:effectLst/>
                <a:latin typeface="Arial" panose="020B0604020202020204" pitchFamily="34" charset="0"/>
              </a:rPr>
              <a:t>B. Museum</a:t>
            </a:r>
            <a:br>
              <a:rPr lang="en-US" sz="2800" dirty="0">
                <a:solidFill>
                  <a:srgbClr val="002060"/>
                </a:solidFill>
              </a:rPr>
            </a:br>
            <a:r>
              <a:rPr lang="en-US" sz="2800" dirty="0">
                <a:solidFill>
                  <a:srgbClr val="002060"/>
                </a:solidFill>
                <a:effectLst/>
                <a:latin typeface="Arial" panose="020B0604020202020204" pitchFamily="34" charset="0"/>
              </a:rPr>
              <a:t>C. Mortuary</a:t>
            </a:r>
            <a:br>
              <a:rPr lang="en-US" sz="2800" dirty="0">
                <a:solidFill>
                  <a:srgbClr val="002060"/>
                </a:solidFill>
              </a:rPr>
            </a:br>
            <a:r>
              <a:rPr lang="en-US" sz="2800" dirty="0">
                <a:solidFill>
                  <a:srgbClr val="002060"/>
                </a:solidFill>
                <a:effectLst/>
                <a:latin typeface="Arial" panose="020B0604020202020204" pitchFamily="34" charset="0"/>
              </a:rPr>
              <a:t>D. Safari</a:t>
            </a:r>
            <a:br>
              <a:rPr lang="en-US" sz="2800" dirty="0">
                <a:solidFill>
                  <a:srgbClr val="002060"/>
                </a:solidFill>
              </a:rPr>
            </a:br>
            <a:endParaRPr lang="en-US" sz="2800" dirty="0">
              <a:solidFill>
                <a:srgbClr val="002060"/>
              </a:solidFill>
              <a:latin typeface="+mn-lt"/>
            </a:endParaRPr>
          </a:p>
        </p:txBody>
      </p:sp>
    </p:spTree>
    <p:extLst>
      <p:ext uri="{BB962C8B-B14F-4D97-AF65-F5344CB8AC3E}">
        <p14:creationId xmlns:p14="http://schemas.microsoft.com/office/powerpoint/2010/main" val="48869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6385"/>
            <a:ext cx="12047456" cy="5344511"/>
          </a:xfrm>
        </p:spPr>
        <p:txBody>
          <a:bodyPr>
            <a:normAutofit/>
          </a:bodyPr>
          <a:lstStyle/>
          <a:p>
            <a:pPr marL="0" indent="0">
              <a:buNone/>
            </a:pPr>
            <a:r>
              <a:rPr lang="en-US" sz="2800" b="1" dirty="0">
                <a:solidFill>
                  <a:srgbClr val="002060"/>
                </a:solidFill>
                <a:effectLst/>
                <a:latin typeface="Arial" panose="020B0604020202020204" pitchFamily="34" charset="0"/>
              </a:rPr>
              <a:t>Select the option that expresses the given sentence in active voice.</a:t>
            </a:r>
            <a:br>
              <a:rPr lang="en-US" sz="2800" dirty="0">
                <a:solidFill>
                  <a:srgbClr val="002060"/>
                </a:solidFill>
              </a:rPr>
            </a:br>
            <a:endParaRPr lang="en-US" sz="2800" dirty="0">
              <a:solidFill>
                <a:srgbClr val="002060"/>
              </a:solidFill>
            </a:endParaRPr>
          </a:p>
          <a:p>
            <a:pPr marL="0" indent="0">
              <a:buNone/>
            </a:pPr>
            <a:r>
              <a:rPr lang="en-US" sz="2800" dirty="0">
                <a:solidFill>
                  <a:srgbClr val="002060"/>
                </a:solidFill>
                <a:effectLst/>
                <a:latin typeface="Arial" panose="020B0604020202020204" pitchFamily="34" charset="0"/>
              </a:rPr>
              <a:t>The important points were narrated in the class by the teacher.</a:t>
            </a:r>
            <a:br>
              <a:rPr lang="en-US" sz="2800" dirty="0">
                <a:solidFill>
                  <a:srgbClr val="002060"/>
                </a:solidFill>
              </a:rPr>
            </a:br>
            <a:endParaRPr lang="en-US" sz="2800" dirty="0">
              <a:solidFill>
                <a:srgbClr val="002060"/>
              </a:solidFill>
            </a:endParaRPr>
          </a:p>
          <a:p>
            <a:pPr marL="0" indent="0">
              <a:buNone/>
            </a:pPr>
            <a:r>
              <a:rPr lang="en-US" sz="2800" dirty="0">
                <a:solidFill>
                  <a:srgbClr val="002060"/>
                </a:solidFill>
                <a:effectLst/>
                <a:latin typeface="Arial" panose="020B0604020202020204" pitchFamily="34" charset="0"/>
              </a:rPr>
              <a:t>A. The teacher was narrating important points in the class.</a:t>
            </a:r>
            <a:br>
              <a:rPr lang="en-US" sz="2800" dirty="0">
                <a:solidFill>
                  <a:srgbClr val="002060"/>
                </a:solidFill>
              </a:rPr>
            </a:br>
            <a:r>
              <a:rPr lang="en-US" sz="2800" dirty="0">
                <a:solidFill>
                  <a:srgbClr val="002060"/>
                </a:solidFill>
                <a:effectLst/>
                <a:latin typeface="Arial" panose="020B0604020202020204" pitchFamily="34" charset="0"/>
              </a:rPr>
              <a:t>B. The teacher had narrated the important points in the class.</a:t>
            </a:r>
            <a:br>
              <a:rPr lang="en-US" sz="2800" dirty="0">
                <a:solidFill>
                  <a:srgbClr val="002060"/>
                </a:solidFill>
              </a:rPr>
            </a:br>
            <a:r>
              <a:rPr lang="en-US" sz="2800" dirty="0">
                <a:solidFill>
                  <a:srgbClr val="002060"/>
                </a:solidFill>
                <a:effectLst/>
                <a:latin typeface="Arial" panose="020B0604020202020204" pitchFamily="34" charset="0"/>
              </a:rPr>
              <a:t>C. The teacher narrated the important points in the class.</a:t>
            </a:r>
            <a:br>
              <a:rPr lang="en-US" sz="2800" dirty="0">
                <a:solidFill>
                  <a:srgbClr val="002060"/>
                </a:solidFill>
              </a:rPr>
            </a:br>
            <a:r>
              <a:rPr lang="en-US" sz="2800" dirty="0">
                <a:solidFill>
                  <a:srgbClr val="002060"/>
                </a:solidFill>
                <a:effectLst/>
                <a:latin typeface="Arial" panose="020B0604020202020204" pitchFamily="34" charset="0"/>
              </a:rPr>
              <a:t>D. In the class, the important points were narrated.</a:t>
            </a:r>
            <a:br>
              <a:rPr lang="en-US" sz="2800" dirty="0">
                <a:solidFill>
                  <a:srgbClr val="002060"/>
                </a:solidFill>
              </a:rPr>
            </a:br>
            <a:endParaRPr lang="en-US" sz="2800" dirty="0">
              <a:solidFill>
                <a:srgbClr val="002060"/>
              </a:solidFill>
              <a:latin typeface="+mn-lt"/>
            </a:endParaRPr>
          </a:p>
        </p:txBody>
      </p:sp>
    </p:spTree>
    <p:extLst>
      <p:ext uri="{BB962C8B-B14F-4D97-AF65-F5344CB8AC3E}">
        <p14:creationId xmlns:p14="http://schemas.microsoft.com/office/powerpoint/2010/main" val="1017628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6385"/>
            <a:ext cx="11733048" cy="5344511"/>
          </a:xfrm>
        </p:spPr>
        <p:txBody>
          <a:bodyPr>
            <a:normAutofit/>
          </a:bodyPr>
          <a:lstStyle/>
          <a:p>
            <a:pPr marL="0" indent="0">
              <a:buNone/>
            </a:pPr>
            <a:r>
              <a:rPr lang="en-US" sz="2800" b="1" dirty="0">
                <a:solidFill>
                  <a:srgbClr val="002060"/>
                </a:solidFill>
                <a:effectLst/>
                <a:latin typeface="Arial" panose="020B0604020202020204" pitchFamily="34" charset="0"/>
              </a:rPr>
              <a:t>Select the most appropriate option to fill in the blank.</a:t>
            </a:r>
            <a:br>
              <a:rPr lang="en-US" sz="2800" dirty="0">
                <a:solidFill>
                  <a:srgbClr val="002060"/>
                </a:solidFill>
              </a:rPr>
            </a:br>
            <a:endParaRPr lang="en-US" sz="2800" dirty="0">
              <a:solidFill>
                <a:srgbClr val="002060"/>
              </a:solidFill>
            </a:endParaRPr>
          </a:p>
          <a:p>
            <a:pPr marL="0" indent="0">
              <a:buNone/>
            </a:pPr>
            <a:r>
              <a:rPr lang="en-US" sz="2800" dirty="0">
                <a:solidFill>
                  <a:srgbClr val="002060"/>
                </a:solidFill>
                <a:effectLst/>
                <a:latin typeface="Arial" panose="020B0604020202020204" pitchFamily="34" charset="0"/>
              </a:rPr>
              <a:t>She became frustrated with her poor health and began to lose ________ of her recovery.</a:t>
            </a:r>
            <a:br>
              <a:rPr lang="en-US" sz="2800" dirty="0">
                <a:solidFill>
                  <a:srgbClr val="002060"/>
                </a:solidFill>
              </a:rPr>
            </a:br>
            <a:endParaRPr lang="en-US" sz="2800" dirty="0">
              <a:solidFill>
                <a:srgbClr val="002060"/>
              </a:solidFill>
            </a:endParaRPr>
          </a:p>
          <a:p>
            <a:pPr marL="0" indent="0">
              <a:buNone/>
            </a:pPr>
            <a:r>
              <a:rPr lang="en-US" sz="2800" dirty="0">
                <a:solidFill>
                  <a:srgbClr val="002060"/>
                </a:solidFill>
                <a:effectLst/>
                <a:latin typeface="Arial" panose="020B0604020202020204" pitchFamily="34" charset="0"/>
              </a:rPr>
              <a:t>A. weight</a:t>
            </a:r>
            <a:br>
              <a:rPr lang="en-US" sz="2800" dirty="0">
                <a:solidFill>
                  <a:srgbClr val="002060"/>
                </a:solidFill>
              </a:rPr>
            </a:br>
            <a:r>
              <a:rPr lang="en-US" sz="2800" dirty="0">
                <a:solidFill>
                  <a:srgbClr val="002060"/>
                </a:solidFill>
                <a:effectLst/>
                <a:latin typeface="Arial" panose="020B0604020202020204" pitchFamily="34" charset="0"/>
              </a:rPr>
              <a:t>B. idea</a:t>
            </a:r>
            <a:br>
              <a:rPr lang="en-US" sz="2800" dirty="0">
                <a:solidFill>
                  <a:srgbClr val="002060"/>
                </a:solidFill>
              </a:rPr>
            </a:br>
            <a:r>
              <a:rPr lang="en-US" sz="2800" dirty="0">
                <a:solidFill>
                  <a:srgbClr val="002060"/>
                </a:solidFill>
                <a:effectLst/>
                <a:latin typeface="Arial" panose="020B0604020202020204" pitchFamily="34" charset="0"/>
              </a:rPr>
              <a:t>C. money</a:t>
            </a:r>
            <a:br>
              <a:rPr lang="en-US" sz="2800" dirty="0">
                <a:solidFill>
                  <a:srgbClr val="002060"/>
                </a:solidFill>
              </a:rPr>
            </a:br>
            <a:r>
              <a:rPr lang="en-US" sz="2800" dirty="0">
                <a:solidFill>
                  <a:srgbClr val="002060"/>
                </a:solidFill>
                <a:effectLst/>
                <a:latin typeface="Arial" panose="020B0604020202020204" pitchFamily="34" charset="0"/>
              </a:rPr>
              <a:t>D. hope</a:t>
            </a:r>
            <a:br>
              <a:rPr lang="en-US" sz="2800" dirty="0">
                <a:solidFill>
                  <a:srgbClr val="002060"/>
                </a:solidFill>
              </a:rPr>
            </a:br>
            <a:endParaRPr lang="en-US" sz="2800" dirty="0">
              <a:solidFill>
                <a:srgbClr val="002060"/>
              </a:solidFill>
              <a:latin typeface="+mn-lt"/>
            </a:endParaRPr>
          </a:p>
        </p:txBody>
      </p:sp>
    </p:spTree>
    <p:extLst>
      <p:ext uri="{BB962C8B-B14F-4D97-AF65-F5344CB8AC3E}">
        <p14:creationId xmlns:p14="http://schemas.microsoft.com/office/powerpoint/2010/main" val="3682441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6385"/>
            <a:ext cx="11733048" cy="5344511"/>
          </a:xfrm>
        </p:spPr>
        <p:txBody>
          <a:bodyPr>
            <a:normAutofit/>
          </a:bodyPr>
          <a:lstStyle/>
          <a:p>
            <a:pPr marL="0" indent="0">
              <a:buNone/>
            </a:pPr>
            <a:r>
              <a:rPr lang="en-US" sz="2800" b="1" dirty="0">
                <a:solidFill>
                  <a:srgbClr val="002060"/>
                </a:solidFill>
                <a:effectLst/>
                <a:latin typeface="Arial" panose="020B0604020202020204" pitchFamily="34" charset="0"/>
              </a:rPr>
              <a:t>The following sentence has been split into four segments. Identify the segment that contains a grammatical error.</a:t>
            </a:r>
            <a:br>
              <a:rPr lang="en-US" sz="2800" dirty="0">
                <a:solidFill>
                  <a:srgbClr val="002060"/>
                </a:solidFill>
              </a:rPr>
            </a:br>
            <a:endParaRPr lang="en-US" sz="2800" dirty="0">
              <a:solidFill>
                <a:srgbClr val="002060"/>
              </a:solidFill>
            </a:endParaRPr>
          </a:p>
          <a:p>
            <a:pPr marL="0" indent="0">
              <a:buNone/>
            </a:pPr>
            <a:r>
              <a:rPr lang="en-US" sz="2800" dirty="0">
                <a:solidFill>
                  <a:srgbClr val="002060"/>
                </a:solidFill>
                <a:effectLst/>
                <a:latin typeface="Arial" panose="020B0604020202020204" pitchFamily="34" charset="0"/>
              </a:rPr>
              <a:t>She has / a habit of / spending against / her means.</a:t>
            </a:r>
            <a:br>
              <a:rPr lang="en-US" sz="2800" dirty="0">
                <a:solidFill>
                  <a:srgbClr val="002060"/>
                </a:solidFill>
              </a:rPr>
            </a:br>
            <a:endParaRPr lang="en-US" sz="2800" dirty="0">
              <a:solidFill>
                <a:srgbClr val="002060"/>
              </a:solidFill>
            </a:endParaRPr>
          </a:p>
          <a:p>
            <a:pPr marL="0" indent="0">
              <a:buNone/>
            </a:pPr>
            <a:r>
              <a:rPr lang="en-US" sz="2800" dirty="0">
                <a:solidFill>
                  <a:srgbClr val="002060"/>
                </a:solidFill>
                <a:effectLst/>
                <a:latin typeface="Arial" panose="020B0604020202020204" pitchFamily="34" charset="0"/>
              </a:rPr>
              <a:t>A. her means</a:t>
            </a:r>
            <a:br>
              <a:rPr lang="en-US" sz="2800" dirty="0">
                <a:solidFill>
                  <a:srgbClr val="002060"/>
                </a:solidFill>
              </a:rPr>
            </a:br>
            <a:r>
              <a:rPr lang="en-US" sz="2800" dirty="0">
                <a:solidFill>
                  <a:srgbClr val="002060"/>
                </a:solidFill>
                <a:effectLst/>
                <a:latin typeface="Arial" panose="020B0604020202020204" pitchFamily="34" charset="0"/>
              </a:rPr>
              <a:t>B. She has</a:t>
            </a:r>
            <a:br>
              <a:rPr lang="en-US" sz="2800" dirty="0">
                <a:solidFill>
                  <a:srgbClr val="002060"/>
                </a:solidFill>
              </a:rPr>
            </a:br>
            <a:r>
              <a:rPr lang="en-US" sz="2800" dirty="0">
                <a:solidFill>
                  <a:srgbClr val="002060"/>
                </a:solidFill>
                <a:effectLst/>
                <a:latin typeface="Arial" panose="020B0604020202020204" pitchFamily="34" charset="0"/>
              </a:rPr>
              <a:t>C. spending against</a:t>
            </a:r>
            <a:br>
              <a:rPr lang="en-US" sz="2800" dirty="0">
                <a:solidFill>
                  <a:srgbClr val="002060"/>
                </a:solidFill>
              </a:rPr>
            </a:br>
            <a:r>
              <a:rPr lang="en-US" sz="2800" dirty="0">
                <a:solidFill>
                  <a:srgbClr val="002060"/>
                </a:solidFill>
                <a:effectLst/>
                <a:latin typeface="Arial" panose="020B0604020202020204" pitchFamily="34" charset="0"/>
              </a:rPr>
              <a:t>D. a habit of</a:t>
            </a:r>
            <a:br>
              <a:rPr lang="en-US" sz="2800" dirty="0">
                <a:solidFill>
                  <a:srgbClr val="002060"/>
                </a:solidFill>
              </a:rPr>
            </a:br>
            <a:endParaRPr lang="en-US" sz="2800" dirty="0">
              <a:solidFill>
                <a:srgbClr val="002060"/>
              </a:solidFill>
              <a:latin typeface="+mn-lt"/>
            </a:endParaRPr>
          </a:p>
        </p:txBody>
      </p:sp>
    </p:spTree>
    <p:extLst>
      <p:ext uri="{BB962C8B-B14F-4D97-AF65-F5344CB8AC3E}">
        <p14:creationId xmlns:p14="http://schemas.microsoft.com/office/powerpoint/2010/main" val="3714300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45812"/>
            <a:ext cx="11733048" cy="5344511"/>
          </a:xfrm>
        </p:spPr>
        <p:txBody>
          <a:bodyPr>
            <a:normAutofit/>
          </a:bodyPr>
          <a:lstStyle/>
          <a:p>
            <a:pPr marL="0" indent="0">
              <a:buNone/>
            </a:pPr>
            <a:r>
              <a:rPr lang="en-US" sz="2800" b="1" dirty="0">
                <a:solidFill>
                  <a:srgbClr val="002060"/>
                </a:solidFill>
                <a:effectLst/>
                <a:latin typeface="Arial" panose="020B0604020202020204" pitchFamily="34" charset="0"/>
              </a:rPr>
              <a:t>Select the option that can be used as a one-word substitute for the given group of words.</a:t>
            </a:r>
          </a:p>
          <a:p>
            <a:pPr marL="0" indent="0">
              <a:buNone/>
            </a:pPr>
            <a:br>
              <a:rPr lang="en-US" sz="2800" dirty="0">
                <a:solidFill>
                  <a:srgbClr val="002060"/>
                </a:solidFill>
              </a:rPr>
            </a:br>
            <a:r>
              <a:rPr lang="en-US" sz="2800" dirty="0">
                <a:solidFill>
                  <a:srgbClr val="002060"/>
                </a:solidFill>
                <a:effectLst/>
                <a:latin typeface="Arial" panose="020B0604020202020204" pitchFamily="34" charset="0"/>
              </a:rPr>
              <a:t>The action of damaging the good reputation of someone</a:t>
            </a:r>
          </a:p>
          <a:p>
            <a:pPr marL="0" indent="0">
              <a:buNone/>
            </a:pPr>
            <a:r>
              <a:rPr lang="en-US" sz="2800" dirty="0">
                <a:solidFill>
                  <a:srgbClr val="002060"/>
                </a:solidFill>
                <a:effectLst/>
                <a:latin typeface="Arial" panose="020B0604020202020204" pitchFamily="34" charset="0"/>
              </a:rPr>
              <a:t>A. Delegate</a:t>
            </a:r>
            <a:br>
              <a:rPr lang="en-US" sz="2800" dirty="0">
                <a:solidFill>
                  <a:srgbClr val="002060"/>
                </a:solidFill>
              </a:rPr>
            </a:br>
            <a:r>
              <a:rPr lang="en-US" sz="2800" dirty="0">
                <a:solidFill>
                  <a:srgbClr val="002060"/>
                </a:solidFill>
                <a:effectLst/>
                <a:latin typeface="Arial" panose="020B0604020202020204" pitchFamily="34" charset="0"/>
              </a:rPr>
              <a:t>B. Degeneration</a:t>
            </a:r>
            <a:br>
              <a:rPr lang="en-US" sz="2800" dirty="0">
                <a:solidFill>
                  <a:srgbClr val="002060"/>
                </a:solidFill>
              </a:rPr>
            </a:br>
            <a:r>
              <a:rPr lang="en-US" sz="2800" dirty="0">
                <a:solidFill>
                  <a:srgbClr val="002060"/>
                </a:solidFill>
                <a:effectLst/>
                <a:latin typeface="Arial" panose="020B0604020202020204" pitchFamily="34" charset="0"/>
              </a:rPr>
              <a:t>C. Defamation</a:t>
            </a:r>
            <a:br>
              <a:rPr lang="en-US" sz="2800" dirty="0">
                <a:solidFill>
                  <a:srgbClr val="002060"/>
                </a:solidFill>
              </a:rPr>
            </a:br>
            <a:r>
              <a:rPr lang="en-US" sz="2800" dirty="0">
                <a:solidFill>
                  <a:srgbClr val="002060"/>
                </a:solidFill>
                <a:effectLst/>
                <a:latin typeface="Arial" panose="020B0604020202020204" pitchFamily="34" charset="0"/>
              </a:rPr>
              <a:t>D. Defection</a:t>
            </a:r>
            <a:br>
              <a:rPr lang="en-US" sz="2800" dirty="0">
                <a:solidFill>
                  <a:srgbClr val="002060"/>
                </a:solidFill>
              </a:rPr>
            </a:br>
            <a:endParaRPr lang="en-US" sz="2800" dirty="0">
              <a:solidFill>
                <a:srgbClr val="002060"/>
              </a:solidFill>
              <a:latin typeface="+mn-lt"/>
            </a:endParaRPr>
          </a:p>
        </p:txBody>
      </p:sp>
    </p:spTree>
    <p:extLst>
      <p:ext uri="{BB962C8B-B14F-4D97-AF65-F5344CB8AC3E}">
        <p14:creationId xmlns:p14="http://schemas.microsoft.com/office/powerpoint/2010/main" val="3431423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45811"/>
            <a:ext cx="12094590" cy="5344511"/>
          </a:xfrm>
        </p:spPr>
        <p:txBody>
          <a:bodyPr>
            <a:noAutofit/>
          </a:bodyPr>
          <a:lstStyle/>
          <a:p>
            <a:pPr marL="0" indent="0">
              <a:buNone/>
            </a:pPr>
            <a:r>
              <a:rPr lang="en-US" sz="2800" b="1" dirty="0">
                <a:solidFill>
                  <a:srgbClr val="002060"/>
                </a:solidFill>
                <a:effectLst/>
                <a:latin typeface="Arial" panose="020B0604020202020204" pitchFamily="34" charset="0"/>
              </a:rPr>
              <a:t>Rearrange the parts of the sentence in correct order.</a:t>
            </a:r>
            <a:br>
              <a:rPr lang="en-US" sz="2800" dirty="0">
                <a:solidFill>
                  <a:srgbClr val="002060"/>
                </a:solidFill>
              </a:rPr>
            </a:br>
            <a:endParaRPr lang="en-US" sz="2800" dirty="0">
              <a:solidFill>
                <a:srgbClr val="002060"/>
              </a:solidFill>
            </a:endParaRPr>
          </a:p>
          <a:p>
            <a:pPr marL="0" indent="0">
              <a:buNone/>
            </a:pPr>
            <a:r>
              <a:rPr lang="en-US" sz="2800" dirty="0">
                <a:solidFill>
                  <a:srgbClr val="002060"/>
                </a:solidFill>
                <a:effectLst/>
                <a:latin typeface="Arial" panose="020B0604020202020204" pitchFamily="34" charset="0"/>
              </a:rPr>
              <a:t>In December 2018</a:t>
            </a:r>
            <a:br>
              <a:rPr lang="en-US" sz="2800" dirty="0">
                <a:solidFill>
                  <a:srgbClr val="002060"/>
                </a:solidFill>
              </a:rPr>
            </a:br>
            <a:r>
              <a:rPr lang="en-US" sz="2800" dirty="0">
                <a:solidFill>
                  <a:srgbClr val="002060"/>
                </a:solidFill>
                <a:effectLst/>
                <a:latin typeface="Arial" panose="020B0604020202020204" pitchFamily="34" charset="0"/>
              </a:rPr>
              <a:t>P. caused a landslide that</a:t>
            </a:r>
            <a:br>
              <a:rPr lang="en-US" sz="2800" dirty="0">
                <a:solidFill>
                  <a:srgbClr val="002060"/>
                </a:solidFill>
              </a:rPr>
            </a:br>
            <a:r>
              <a:rPr lang="en-US" sz="2800" dirty="0">
                <a:solidFill>
                  <a:srgbClr val="002060"/>
                </a:solidFill>
                <a:effectLst/>
                <a:latin typeface="Arial" panose="020B0604020202020204" pitchFamily="34" charset="0"/>
              </a:rPr>
              <a:t>Q. an eruption of the volcano Anak Krakatau</a:t>
            </a:r>
            <a:br>
              <a:rPr lang="en-US" sz="2800" dirty="0">
                <a:solidFill>
                  <a:srgbClr val="002060"/>
                </a:solidFill>
              </a:rPr>
            </a:br>
            <a:r>
              <a:rPr lang="en-US" sz="2800" dirty="0">
                <a:solidFill>
                  <a:srgbClr val="002060"/>
                </a:solidFill>
                <a:effectLst/>
                <a:latin typeface="Arial" panose="020B0604020202020204" pitchFamily="34" charset="0"/>
              </a:rPr>
              <a:t>R. triggered a tsunami in the </a:t>
            </a:r>
            <a:r>
              <a:rPr lang="en-US" sz="2800" dirty="0" err="1">
                <a:solidFill>
                  <a:srgbClr val="002060"/>
                </a:solidFill>
                <a:effectLst/>
                <a:latin typeface="Arial" panose="020B0604020202020204" pitchFamily="34" charset="0"/>
              </a:rPr>
              <a:t>Sunda</a:t>
            </a:r>
            <a:r>
              <a:rPr lang="en-US" sz="2800" dirty="0">
                <a:solidFill>
                  <a:srgbClr val="002060"/>
                </a:solidFill>
                <a:effectLst/>
                <a:latin typeface="Arial" panose="020B0604020202020204" pitchFamily="34" charset="0"/>
              </a:rPr>
              <a:t> Strait (Indonesia)</a:t>
            </a:r>
            <a:br>
              <a:rPr lang="en-US" sz="2800" dirty="0">
                <a:solidFill>
                  <a:srgbClr val="002060"/>
                </a:solidFill>
              </a:rPr>
            </a:br>
            <a:r>
              <a:rPr lang="en-US" sz="2800" dirty="0">
                <a:solidFill>
                  <a:srgbClr val="002060"/>
                </a:solidFill>
                <a:effectLst/>
                <a:latin typeface="Arial" panose="020B0604020202020204" pitchFamily="34" charset="0"/>
              </a:rPr>
              <a:t>S. and killed more than 400 people</a:t>
            </a:r>
            <a:br>
              <a:rPr lang="en-US" sz="2800" dirty="0">
                <a:solidFill>
                  <a:srgbClr val="002060"/>
                </a:solidFill>
              </a:rPr>
            </a:br>
            <a:endParaRPr lang="en-US" sz="2800" dirty="0">
              <a:solidFill>
                <a:srgbClr val="002060"/>
              </a:solidFill>
            </a:endParaRPr>
          </a:p>
          <a:p>
            <a:pPr marL="0" indent="0">
              <a:buNone/>
            </a:pPr>
            <a:r>
              <a:rPr lang="en-US" sz="2800" dirty="0">
                <a:solidFill>
                  <a:srgbClr val="002060"/>
                </a:solidFill>
                <a:effectLst/>
                <a:latin typeface="Arial" panose="020B0604020202020204" pitchFamily="34" charset="0"/>
              </a:rPr>
              <a:t>A. SQPR			B. RPQS</a:t>
            </a:r>
            <a:br>
              <a:rPr lang="en-US" sz="2800" dirty="0">
                <a:solidFill>
                  <a:srgbClr val="002060"/>
                </a:solidFill>
              </a:rPr>
            </a:br>
            <a:r>
              <a:rPr lang="en-US" sz="2800" dirty="0">
                <a:solidFill>
                  <a:srgbClr val="002060"/>
                </a:solidFill>
                <a:effectLst/>
                <a:latin typeface="Arial" panose="020B0604020202020204" pitchFamily="34" charset="0"/>
              </a:rPr>
              <a:t>C. QPRS			D. PRQS</a:t>
            </a:r>
            <a:br>
              <a:rPr lang="en-US" sz="2800" dirty="0">
                <a:solidFill>
                  <a:srgbClr val="002060"/>
                </a:solidFill>
              </a:rPr>
            </a:br>
            <a:endParaRPr lang="en-US" sz="2800" dirty="0">
              <a:solidFill>
                <a:srgbClr val="002060"/>
              </a:solidFill>
              <a:latin typeface="+mn-lt"/>
            </a:endParaRPr>
          </a:p>
        </p:txBody>
      </p:sp>
    </p:spTree>
    <p:extLst>
      <p:ext uri="{BB962C8B-B14F-4D97-AF65-F5344CB8AC3E}">
        <p14:creationId xmlns:p14="http://schemas.microsoft.com/office/powerpoint/2010/main" val="373605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722700"/>
            <a:ext cx="12257988" cy="4401205"/>
          </a:xfrm>
          <a:prstGeom prst="rect">
            <a:avLst/>
          </a:prstGeom>
          <a:noFill/>
        </p:spPr>
        <p:txBody>
          <a:bodyPr wrap="square">
            <a:spAutoFit/>
          </a:bodyPr>
          <a:lstStyle/>
          <a:p>
            <a:r>
              <a:rPr lang="en-US" sz="2800" b="1" dirty="0">
                <a:solidFill>
                  <a:srgbClr val="002060"/>
                </a:solidFill>
                <a:effectLst/>
                <a:latin typeface="Arial" panose="020B0604020202020204" pitchFamily="34" charset="0"/>
              </a:rPr>
              <a:t>Select the INCORRECTLY spelt word in the following sentence.</a:t>
            </a:r>
          </a:p>
          <a:p>
            <a:br>
              <a:rPr lang="en-US" sz="2800" dirty="0">
                <a:solidFill>
                  <a:srgbClr val="002060"/>
                </a:solidFill>
              </a:rPr>
            </a:br>
            <a:r>
              <a:rPr lang="en-US" sz="2800" dirty="0">
                <a:solidFill>
                  <a:srgbClr val="002060"/>
                </a:solidFill>
                <a:effectLst/>
                <a:latin typeface="Arial" panose="020B0604020202020204" pitchFamily="34" charset="0"/>
              </a:rPr>
              <a:t>The outcome of the survey was a critical intervention to the </a:t>
            </a:r>
            <a:r>
              <a:rPr lang="en-US" sz="2800" dirty="0" err="1">
                <a:solidFill>
                  <a:srgbClr val="002060"/>
                </a:solidFill>
                <a:effectLst/>
                <a:latin typeface="Arial" panose="020B0604020202020204" pitchFamily="34" charset="0"/>
              </a:rPr>
              <a:t>questionaire</a:t>
            </a:r>
            <a:r>
              <a:rPr lang="en-US" sz="2800" dirty="0">
                <a:solidFill>
                  <a:srgbClr val="002060"/>
                </a:solidFill>
                <a:effectLst/>
                <a:latin typeface="Arial" panose="020B0604020202020204" pitchFamily="34" charset="0"/>
              </a:rPr>
              <a:t> prepared by Suraj and his committee.</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A. </a:t>
            </a:r>
            <a:r>
              <a:rPr lang="en-US" sz="2800" dirty="0" err="1">
                <a:solidFill>
                  <a:srgbClr val="002060"/>
                </a:solidFill>
                <a:effectLst/>
                <a:latin typeface="Arial" panose="020B0604020202020204" pitchFamily="34" charset="0"/>
              </a:rPr>
              <a:t>questionaire</a:t>
            </a:r>
            <a:br>
              <a:rPr lang="en-US" sz="2800" dirty="0">
                <a:solidFill>
                  <a:srgbClr val="002060"/>
                </a:solidFill>
              </a:rPr>
            </a:br>
            <a:r>
              <a:rPr lang="en-US" sz="2800" dirty="0">
                <a:solidFill>
                  <a:srgbClr val="002060"/>
                </a:solidFill>
                <a:effectLst/>
                <a:latin typeface="Arial" panose="020B0604020202020204" pitchFamily="34" charset="0"/>
              </a:rPr>
              <a:t>B. committee</a:t>
            </a:r>
            <a:br>
              <a:rPr lang="en-US" sz="2800" dirty="0">
                <a:solidFill>
                  <a:srgbClr val="002060"/>
                </a:solidFill>
              </a:rPr>
            </a:br>
            <a:r>
              <a:rPr lang="en-US" sz="2800" dirty="0">
                <a:solidFill>
                  <a:srgbClr val="002060"/>
                </a:solidFill>
                <a:effectLst/>
                <a:latin typeface="Arial" panose="020B0604020202020204" pitchFamily="34" charset="0"/>
              </a:rPr>
              <a:t>C. intervention</a:t>
            </a:r>
            <a:br>
              <a:rPr lang="en-US" sz="2800" dirty="0">
                <a:solidFill>
                  <a:srgbClr val="002060"/>
                </a:solidFill>
              </a:rPr>
            </a:br>
            <a:r>
              <a:rPr lang="en-US" sz="2800" dirty="0">
                <a:solidFill>
                  <a:srgbClr val="002060"/>
                </a:solidFill>
                <a:effectLst/>
                <a:latin typeface="Arial" panose="020B0604020202020204" pitchFamily="34" charset="0"/>
              </a:rPr>
              <a:t>D. outcome</a:t>
            </a:r>
            <a:br>
              <a:rPr lang="en-US" sz="2800" dirty="0">
                <a:solidFill>
                  <a:srgbClr val="002060"/>
                </a:solidFill>
              </a:rPr>
            </a:br>
            <a:endParaRPr lang="en-US" sz="2800" dirty="0">
              <a:solidFill>
                <a:srgbClr val="002060"/>
              </a:solidFill>
            </a:endParaRPr>
          </a:p>
        </p:txBody>
      </p:sp>
    </p:spTree>
    <p:extLst>
      <p:ext uri="{BB962C8B-B14F-4D97-AF65-F5344CB8AC3E}">
        <p14:creationId xmlns:p14="http://schemas.microsoft.com/office/powerpoint/2010/main" val="3557477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45811"/>
            <a:ext cx="11733048" cy="5344511"/>
          </a:xfrm>
        </p:spPr>
        <p:txBody>
          <a:bodyPr>
            <a:normAutofit/>
          </a:bodyPr>
          <a:lstStyle/>
          <a:p>
            <a:pPr marL="0" indent="0">
              <a:buNone/>
            </a:pPr>
            <a:r>
              <a:rPr lang="en-US" sz="2800" b="1" dirty="0">
                <a:solidFill>
                  <a:srgbClr val="002060"/>
                </a:solidFill>
                <a:effectLst/>
                <a:latin typeface="Arial" panose="020B0604020202020204" pitchFamily="34" charset="0"/>
              </a:rPr>
              <a:t>Select the most appropriate ANTONYM of the given word.</a:t>
            </a:r>
            <a:br>
              <a:rPr lang="en-US" sz="2800" dirty="0">
                <a:solidFill>
                  <a:srgbClr val="002060"/>
                </a:solidFill>
              </a:rPr>
            </a:br>
            <a:endParaRPr lang="en-US" sz="2800" dirty="0">
              <a:solidFill>
                <a:srgbClr val="002060"/>
              </a:solidFill>
            </a:endParaRPr>
          </a:p>
          <a:p>
            <a:pPr marL="0" indent="0">
              <a:buNone/>
            </a:pPr>
            <a:r>
              <a:rPr lang="en-US" sz="2800" dirty="0">
                <a:solidFill>
                  <a:srgbClr val="002060"/>
                </a:solidFill>
                <a:effectLst/>
                <a:latin typeface="Arial" panose="020B0604020202020204" pitchFamily="34" charset="0"/>
              </a:rPr>
              <a:t>Loyal</a:t>
            </a:r>
            <a:br>
              <a:rPr lang="en-US" sz="2800" dirty="0">
                <a:solidFill>
                  <a:srgbClr val="002060"/>
                </a:solidFill>
              </a:rPr>
            </a:br>
            <a:endParaRPr lang="en-US" sz="2800" dirty="0">
              <a:solidFill>
                <a:srgbClr val="002060"/>
              </a:solidFill>
            </a:endParaRPr>
          </a:p>
          <a:p>
            <a:pPr marL="0" indent="0">
              <a:buNone/>
            </a:pPr>
            <a:r>
              <a:rPr lang="en-US" sz="2800" dirty="0">
                <a:solidFill>
                  <a:srgbClr val="002060"/>
                </a:solidFill>
                <a:effectLst/>
                <a:latin typeface="Arial" panose="020B0604020202020204" pitchFamily="34" charset="0"/>
              </a:rPr>
              <a:t>A. Ardent</a:t>
            </a:r>
            <a:br>
              <a:rPr lang="en-US" sz="2800" dirty="0">
                <a:solidFill>
                  <a:srgbClr val="002060"/>
                </a:solidFill>
              </a:rPr>
            </a:br>
            <a:r>
              <a:rPr lang="en-US" sz="2800" dirty="0">
                <a:solidFill>
                  <a:srgbClr val="002060"/>
                </a:solidFill>
                <a:effectLst/>
                <a:latin typeface="Arial" panose="020B0604020202020204" pitchFamily="34" charset="0"/>
              </a:rPr>
              <a:t>B. Fickle</a:t>
            </a:r>
            <a:br>
              <a:rPr lang="en-US" sz="2800" dirty="0">
                <a:solidFill>
                  <a:srgbClr val="002060"/>
                </a:solidFill>
              </a:rPr>
            </a:br>
            <a:r>
              <a:rPr lang="en-US" sz="2800" dirty="0">
                <a:solidFill>
                  <a:srgbClr val="002060"/>
                </a:solidFill>
                <a:effectLst/>
                <a:latin typeface="Arial" panose="020B0604020202020204" pitchFamily="34" charset="0"/>
              </a:rPr>
              <a:t>C. Stupid</a:t>
            </a:r>
            <a:br>
              <a:rPr lang="en-US" sz="2800" dirty="0">
                <a:solidFill>
                  <a:srgbClr val="002060"/>
                </a:solidFill>
              </a:rPr>
            </a:br>
            <a:r>
              <a:rPr lang="en-US" sz="2800" dirty="0">
                <a:solidFill>
                  <a:srgbClr val="002060"/>
                </a:solidFill>
                <a:effectLst/>
                <a:latin typeface="Arial" panose="020B0604020202020204" pitchFamily="34" charset="0"/>
              </a:rPr>
              <a:t>D. Tragic</a:t>
            </a:r>
            <a:br>
              <a:rPr lang="en-US" sz="2800" dirty="0">
                <a:solidFill>
                  <a:srgbClr val="002060"/>
                </a:solidFill>
              </a:rPr>
            </a:br>
            <a:endParaRPr lang="en-US" sz="2800" dirty="0">
              <a:solidFill>
                <a:srgbClr val="002060"/>
              </a:solidFill>
              <a:effectLst/>
              <a:latin typeface="+mn-lt"/>
            </a:endParaRPr>
          </a:p>
        </p:txBody>
      </p:sp>
    </p:spTree>
    <p:extLst>
      <p:ext uri="{BB962C8B-B14F-4D97-AF65-F5344CB8AC3E}">
        <p14:creationId xmlns:p14="http://schemas.microsoft.com/office/powerpoint/2010/main" val="1645183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850243"/>
            <a:ext cx="12192000" cy="3970318"/>
          </a:xfrm>
          <a:prstGeom prst="rect">
            <a:avLst/>
          </a:prstGeom>
          <a:noFill/>
        </p:spPr>
        <p:txBody>
          <a:bodyPr wrap="square">
            <a:spAutoFit/>
          </a:bodyPr>
          <a:lstStyle/>
          <a:p>
            <a:r>
              <a:rPr lang="en-US" sz="2800" b="1" dirty="0">
                <a:solidFill>
                  <a:srgbClr val="002060"/>
                </a:solidFill>
                <a:effectLst/>
                <a:latin typeface="Arial" panose="020B0604020202020204" pitchFamily="34" charset="0"/>
              </a:rPr>
              <a:t>Select the most appropriate ANTONYM of the underlined word.</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The dacoits </a:t>
            </a:r>
            <a:r>
              <a:rPr lang="en-US" sz="2800" u="sng" dirty="0">
                <a:solidFill>
                  <a:srgbClr val="002060"/>
                </a:solidFill>
                <a:effectLst/>
                <a:latin typeface="Arial" panose="020B0604020202020204" pitchFamily="34" charset="0"/>
              </a:rPr>
              <a:t>ravaged</a:t>
            </a:r>
            <a:r>
              <a:rPr lang="en-US" sz="2800" dirty="0">
                <a:solidFill>
                  <a:srgbClr val="002060"/>
                </a:solidFill>
                <a:effectLst/>
                <a:latin typeface="Arial" panose="020B0604020202020204" pitchFamily="34" charset="0"/>
              </a:rPr>
              <a:t> the bungalow in the absence of its owner.</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A. Exploded</a:t>
            </a:r>
            <a:br>
              <a:rPr lang="en-US" sz="2800" dirty="0">
                <a:solidFill>
                  <a:srgbClr val="002060"/>
                </a:solidFill>
              </a:rPr>
            </a:br>
            <a:r>
              <a:rPr lang="en-US" sz="2800" dirty="0">
                <a:solidFill>
                  <a:srgbClr val="002060"/>
                </a:solidFill>
                <a:effectLst/>
                <a:latin typeface="Arial" panose="020B0604020202020204" pitchFamily="34" charset="0"/>
              </a:rPr>
              <a:t>B. Demolished</a:t>
            </a:r>
            <a:br>
              <a:rPr lang="en-US" sz="2800" dirty="0">
                <a:solidFill>
                  <a:srgbClr val="002060"/>
                </a:solidFill>
              </a:rPr>
            </a:br>
            <a:r>
              <a:rPr lang="en-US" sz="2800" dirty="0">
                <a:solidFill>
                  <a:srgbClr val="002060"/>
                </a:solidFill>
                <a:effectLst/>
                <a:latin typeface="Arial" panose="020B0604020202020204" pitchFamily="34" charset="0"/>
              </a:rPr>
              <a:t>C. Restored</a:t>
            </a:r>
            <a:br>
              <a:rPr lang="en-US" sz="2800" dirty="0">
                <a:solidFill>
                  <a:srgbClr val="002060"/>
                </a:solidFill>
              </a:rPr>
            </a:br>
            <a:r>
              <a:rPr lang="en-US" sz="2800" dirty="0">
                <a:solidFill>
                  <a:srgbClr val="002060"/>
                </a:solidFill>
                <a:effectLst/>
                <a:latin typeface="Arial" panose="020B0604020202020204" pitchFamily="34" charset="0"/>
              </a:rPr>
              <a:t>D. Sealed</a:t>
            </a:r>
            <a:br>
              <a:rPr lang="en-US" sz="2800" dirty="0">
                <a:solidFill>
                  <a:srgbClr val="002060"/>
                </a:solidFill>
              </a:rPr>
            </a:br>
            <a:endParaRPr lang="en-US" sz="2800" dirty="0">
              <a:solidFill>
                <a:srgbClr val="002060"/>
              </a:solidFill>
            </a:endParaRPr>
          </a:p>
        </p:txBody>
      </p:sp>
    </p:spTree>
    <p:extLst>
      <p:ext uri="{BB962C8B-B14F-4D97-AF65-F5344CB8AC3E}">
        <p14:creationId xmlns:p14="http://schemas.microsoft.com/office/powerpoint/2010/main" val="632507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6385"/>
            <a:ext cx="12192000" cy="5554988"/>
          </a:xfrm>
        </p:spPr>
        <p:txBody>
          <a:bodyPr>
            <a:noAutofit/>
          </a:bodyPr>
          <a:lstStyle/>
          <a:p>
            <a:pPr marL="0" indent="0">
              <a:buNone/>
            </a:pPr>
            <a:r>
              <a:rPr lang="en-US" b="1" dirty="0">
                <a:solidFill>
                  <a:srgbClr val="002060"/>
                </a:solidFill>
                <a:effectLst/>
                <a:latin typeface="Arial" panose="020B0604020202020204" pitchFamily="34" charset="0"/>
              </a:rPr>
              <a:t>In the following passage, some words have been deleted. Read the passage carefully and select the most appropriate option to fill in each blank.</a:t>
            </a:r>
            <a:br>
              <a:rPr lang="en-US" dirty="0">
                <a:solidFill>
                  <a:srgbClr val="002060"/>
                </a:solidFill>
              </a:rPr>
            </a:br>
            <a:r>
              <a:rPr lang="en-US" dirty="0">
                <a:solidFill>
                  <a:srgbClr val="002060"/>
                </a:solidFill>
                <a:effectLst/>
                <a:latin typeface="Arial" panose="020B0604020202020204" pitchFamily="34" charset="0"/>
              </a:rPr>
              <a:t>During the pandemic, remote working has kept the work going on across _____ (1) Almost every industry got shut down physically during the lockdowns but the work from home model tried to ______ (2) the effect of the lockdown when it came to jobs. In the future also, many businesses across the globe, including the information technology industry, are _______ (3) continuing with the hybrid model. Remote working has replaced geography as a major hiring ________ (4), with 90 per cent of senior executives expected to work from home. As a result, 76 per cent of US </a:t>
            </a:r>
            <a:r>
              <a:rPr lang="en-US" dirty="0" err="1">
                <a:solidFill>
                  <a:srgbClr val="002060"/>
                </a:solidFill>
                <a:effectLst/>
                <a:latin typeface="Arial" panose="020B0604020202020204" pitchFamily="34" charset="0"/>
              </a:rPr>
              <a:t>organisations</a:t>
            </a:r>
            <a:r>
              <a:rPr lang="en-US" dirty="0">
                <a:solidFill>
                  <a:srgbClr val="002060"/>
                </a:solidFill>
                <a:effectLst/>
                <a:latin typeface="Arial" panose="020B0604020202020204" pitchFamily="34" charset="0"/>
              </a:rPr>
              <a:t> are more likely to _______ (5) out side the city or even state, according to a Talent Works poll of recruiting managers conducted across the US, quoted by an FE report.</a:t>
            </a:r>
          </a:p>
          <a:p>
            <a:pPr marL="0" indent="0">
              <a:buNone/>
            </a:pPr>
            <a:br>
              <a:rPr lang="en-US" dirty="0">
                <a:solidFill>
                  <a:srgbClr val="002060"/>
                </a:solidFill>
              </a:rPr>
            </a:br>
            <a:r>
              <a:rPr lang="en-US" dirty="0">
                <a:solidFill>
                  <a:srgbClr val="002060"/>
                </a:solidFill>
                <a:effectLst/>
                <a:latin typeface="Arial" panose="020B0604020202020204" pitchFamily="34" charset="0"/>
              </a:rPr>
              <a:t>Select the most appropriate option to fill in blank no. 1.</a:t>
            </a:r>
            <a:br>
              <a:rPr lang="en-US" dirty="0">
                <a:solidFill>
                  <a:srgbClr val="002060"/>
                </a:solidFill>
              </a:rPr>
            </a:br>
            <a:r>
              <a:rPr lang="en-US" dirty="0">
                <a:solidFill>
                  <a:srgbClr val="002060"/>
                </a:solidFill>
                <a:effectLst/>
                <a:latin typeface="Arial" panose="020B0604020202020204" pitchFamily="34" charset="0"/>
              </a:rPr>
              <a:t>A. Sectors			B. Fields</a:t>
            </a:r>
            <a:br>
              <a:rPr lang="en-US" dirty="0">
                <a:solidFill>
                  <a:srgbClr val="002060"/>
                </a:solidFill>
              </a:rPr>
            </a:br>
            <a:r>
              <a:rPr lang="en-US" dirty="0">
                <a:solidFill>
                  <a:srgbClr val="002060"/>
                </a:solidFill>
                <a:effectLst/>
                <a:latin typeface="Arial" panose="020B0604020202020204" pitchFamily="34" charset="0"/>
              </a:rPr>
              <a:t>C. Sections			D. Areas</a:t>
            </a:r>
            <a:br>
              <a:rPr lang="en-US" dirty="0">
                <a:solidFill>
                  <a:srgbClr val="002060"/>
                </a:solidFill>
              </a:rPr>
            </a:br>
            <a:br>
              <a:rPr lang="en-US" dirty="0">
                <a:solidFill>
                  <a:srgbClr val="002060"/>
                </a:solidFill>
              </a:rPr>
            </a:br>
            <a:endParaRPr lang="en-US" dirty="0">
              <a:solidFill>
                <a:srgbClr val="002060"/>
              </a:solidFill>
              <a:latin typeface="+mn-lt"/>
            </a:endParaRPr>
          </a:p>
        </p:txBody>
      </p:sp>
    </p:spTree>
    <p:extLst>
      <p:ext uri="{BB962C8B-B14F-4D97-AF65-F5344CB8AC3E}">
        <p14:creationId xmlns:p14="http://schemas.microsoft.com/office/powerpoint/2010/main" val="4130706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6385"/>
            <a:ext cx="12192000" cy="5554988"/>
          </a:xfrm>
        </p:spPr>
        <p:txBody>
          <a:bodyPr>
            <a:noAutofit/>
          </a:bodyPr>
          <a:lstStyle/>
          <a:p>
            <a:pPr marL="0" indent="0">
              <a:buNone/>
            </a:pPr>
            <a:r>
              <a:rPr lang="en-US" b="1" dirty="0">
                <a:solidFill>
                  <a:srgbClr val="002060"/>
                </a:solidFill>
                <a:effectLst/>
                <a:latin typeface="Arial" panose="020B0604020202020204" pitchFamily="34" charset="0"/>
              </a:rPr>
              <a:t>In the following passage, some words have been deleted. Read the passage carefully and select the most appropriate option to fill in each blank.</a:t>
            </a:r>
            <a:br>
              <a:rPr lang="en-US" dirty="0">
                <a:solidFill>
                  <a:srgbClr val="002060"/>
                </a:solidFill>
              </a:rPr>
            </a:br>
            <a:r>
              <a:rPr lang="en-US" dirty="0">
                <a:solidFill>
                  <a:srgbClr val="002060"/>
                </a:solidFill>
                <a:effectLst/>
                <a:latin typeface="Arial" panose="020B0604020202020204" pitchFamily="34" charset="0"/>
              </a:rPr>
              <a:t>During the pandemic, remote working has kept the work going on across _____ (1) Almost every industry got shut down physically during the lockdowns but the work from home model tried to ______ (2) the effect of the lockdown when it came to jobs. In the future also, many businesses across the globe, including the information technology industry, are _______ (3) continuing with the hybrid model. Remote working has replaced geography as a major hiring ________ (4), with 90 per cent of senior executives expected to work from home. As a result, 76 per cent of US </a:t>
            </a:r>
            <a:r>
              <a:rPr lang="en-US" dirty="0" err="1">
                <a:solidFill>
                  <a:srgbClr val="002060"/>
                </a:solidFill>
                <a:effectLst/>
                <a:latin typeface="Arial" panose="020B0604020202020204" pitchFamily="34" charset="0"/>
              </a:rPr>
              <a:t>organisations</a:t>
            </a:r>
            <a:r>
              <a:rPr lang="en-US" dirty="0">
                <a:solidFill>
                  <a:srgbClr val="002060"/>
                </a:solidFill>
                <a:effectLst/>
                <a:latin typeface="Arial" panose="020B0604020202020204" pitchFamily="34" charset="0"/>
              </a:rPr>
              <a:t> are more likely to _______ (5) out side the city or even state, according to a Talent Works poll of recruiting managers conducted across the US, quoted by an FE report.</a:t>
            </a:r>
          </a:p>
          <a:p>
            <a:pPr marL="0" indent="0">
              <a:buNone/>
            </a:pPr>
            <a:br>
              <a:rPr lang="en-US" dirty="0">
                <a:solidFill>
                  <a:srgbClr val="002060"/>
                </a:solidFill>
              </a:rPr>
            </a:br>
            <a:r>
              <a:rPr lang="en-US" dirty="0">
                <a:effectLst/>
                <a:latin typeface="Arial" panose="020B0604020202020204" pitchFamily="34" charset="0"/>
              </a:rPr>
              <a:t>Select the most appropriate option to fill in blank no. 2.</a:t>
            </a:r>
            <a:br>
              <a:rPr lang="en-US" dirty="0"/>
            </a:br>
            <a:r>
              <a:rPr lang="en-US" dirty="0">
                <a:effectLst/>
                <a:latin typeface="Arial" panose="020B0604020202020204" pitchFamily="34" charset="0"/>
              </a:rPr>
              <a:t>A. Substitute			B. Reduce</a:t>
            </a:r>
            <a:br>
              <a:rPr lang="en-US" dirty="0"/>
            </a:br>
            <a:r>
              <a:rPr lang="en-US" dirty="0">
                <a:effectLst/>
                <a:latin typeface="Arial" panose="020B0604020202020204" pitchFamily="34" charset="0"/>
              </a:rPr>
              <a:t>C. Replenish			D. Substantiate</a:t>
            </a:r>
            <a:br>
              <a:rPr lang="en-US" dirty="0"/>
            </a:br>
            <a:br>
              <a:rPr lang="en-US" dirty="0">
                <a:solidFill>
                  <a:srgbClr val="002060"/>
                </a:solidFill>
              </a:rPr>
            </a:br>
            <a:endParaRPr lang="en-US" dirty="0">
              <a:solidFill>
                <a:srgbClr val="002060"/>
              </a:solidFill>
              <a:latin typeface="+mn-lt"/>
            </a:endParaRPr>
          </a:p>
        </p:txBody>
      </p:sp>
    </p:spTree>
    <p:extLst>
      <p:ext uri="{BB962C8B-B14F-4D97-AF65-F5344CB8AC3E}">
        <p14:creationId xmlns:p14="http://schemas.microsoft.com/office/powerpoint/2010/main" val="3563491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6385"/>
            <a:ext cx="12192000" cy="5554988"/>
          </a:xfrm>
        </p:spPr>
        <p:txBody>
          <a:bodyPr>
            <a:noAutofit/>
          </a:bodyPr>
          <a:lstStyle/>
          <a:p>
            <a:pPr marL="0" indent="0">
              <a:buNone/>
            </a:pPr>
            <a:r>
              <a:rPr lang="en-US" b="1" dirty="0">
                <a:solidFill>
                  <a:srgbClr val="002060"/>
                </a:solidFill>
                <a:effectLst/>
                <a:latin typeface="Arial" panose="020B0604020202020204" pitchFamily="34" charset="0"/>
              </a:rPr>
              <a:t>In the following passage, some words have been deleted. Read the passage carefully and select the most appropriate option to fill in each blank.</a:t>
            </a:r>
            <a:br>
              <a:rPr lang="en-US" dirty="0">
                <a:solidFill>
                  <a:srgbClr val="002060"/>
                </a:solidFill>
              </a:rPr>
            </a:br>
            <a:r>
              <a:rPr lang="en-US" dirty="0">
                <a:solidFill>
                  <a:srgbClr val="002060"/>
                </a:solidFill>
                <a:effectLst/>
                <a:latin typeface="Arial" panose="020B0604020202020204" pitchFamily="34" charset="0"/>
              </a:rPr>
              <a:t>During the pandemic, remote working has kept the work going on across _____ (1) Almost every industry got shut down physically during the lockdowns but the work from home model tried to ______ (2) the effect of the lockdown when it came to jobs. In the future also, many businesses across the globe, including the information technology industry, are _______ (3) continuing with the hybrid model. Remote working has replaced geography as a major hiring ________ (4), with 90 per cent of senior executives expected to work from home. As a result, 76 per cent of US </a:t>
            </a:r>
            <a:r>
              <a:rPr lang="en-US" dirty="0" err="1">
                <a:solidFill>
                  <a:srgbClr val="002060"/>
                </a:solidFill>
                <a:effectLst/>
                <a:latin typeface="Arial" panose="020B0604020202020204" pitchFamily="34" charset="0"/>
              </a:rPr>
              <a:t>organisations</a:t>
            </a:r>
            <a:r>
              <a:rPr lang="en-US" dirty="0">
                <a:solidFill>
                  <a:srgbClr val="002060"/>
                </a:solidFill>
                <a:effectLst/>
                <a:latin typeface="Arial" panose="020B0604020202020204" pitchFamily="34" charset="0"/>
              </a:rPr>
              <a:t> are more likely to _______ (5) out side the city or even state, according to a Talent Works poll of recruiting managers conducted across the US, quoted by an FE report.</a:t>
            </a:r>
          </a:p>
          <a:p>
            <a:pPr marL="0" indent="0">
              <a:buNone/>
            </a:pPr>
            <a:br>
              <a:rPr lang="en-US" dirty="0">
                <a:solidFill>
                  <a:srgbClr val="002060"/>
                </a:solidFill>
              </a:rPr>
            </a:br>
            <a:r>
              <a:rPr lang="en-US" dirty="0">
                <a:solidFill>
                  <a:srgbClr val="002060"/>
                </a:solidFill>
                <a:effectLst/>
                <a:latin typeface="Arial" panose="020B0604020202020204" pitchFamily="34" charset="0"/>
              </a:rPr>
              <a:t>Select the most appropriate option to fill in blank no. 3.</a:t>
            </a:r>
            <a:br>
              <a:rPr lang="en-US" dirty="0">
                <a:solidFill>
                  <a:srgbClr val="002060"/>
                </a:solidFill>
              </a:rPr>
            </a:br>
            <a:r>
              <a:rPr lang="en-US" dirty="0">
                <a:solidFill>
                  <a:srgbClr val="002060"/>
                </a:solidFill>
                <a:effectLst/>
                <a:latin typeface="Arial" panose="020B0604020202020204" pitchFamily="34" charset="0"/>
              </a:rPr>
              <a:t>A.  </a:t>
            </a:r>
            <a:r>
              <a:rPr lang="en-US" dirty="0" err="1">
                <a:solidFill>
                  <a:srgbClr val="002060"/>
                </a:solidFill>
                <a:effectLst/>
                <a:latin typeface="Arial" panose="020B0604020202020204" pitchFamily="34" charset="0"/>
              </a:rPr>
              <a:t>Analysing</a:t>
            </a:r>
            <a:r>
              <a:rPr lang="en-US" dirty="0">
                <a:solidFill>
                  <a:srgbClr val="002060"/>
                </a:solidFill>
                <a:effectLst/>
                <a:latin typeface="Arial" panose="020B0604020202020204" pitchFamily="34" charset="0"/>
              </a:rPr>
              <a:t>				B. Examining</a:t>
            </a:r>
            <a:br>
              <a:rPr lang="en-US" dirty="0">
                <a:solidFill>
                  <a:srgbClr val="002060"/>
                </a:solidFill>
              </a:rPr>
            </a:br>
            <a:r>
              <a:rPr lang="en-US" dirty="0">
                <a:solidFill>
                  <a:srgbClr val="002060"/>
                </a:solidFill>
                <a:effectLst/>
                <a:latin typeface="Arial" panose="020B0604020202020204" pitchFamily="34" charset="0"/>
              </a:rPr>
              <a:t>C. Considering			D. Observing</a:t>
            </a:r>
            <a:br>
              <a:rPr lang="en-US" dirty="0">
                <a:solidFill>
                  <a:srgbClr val="002060"/>
                </a:solidFill>
              </a:rPr>
            </a:br>
            <a:endParaRPr lang="en-US" dirty="0">
              <a:solidFill>
                <a:srgbClr val="002060"/>
              </a:solidFill>
              <a:latin typeface="+mn-lt"/>
            </a:endParaRPr>
          </a:p>
        </p:txBody>
      </p:sp>
    </p:spTree>
    <p:extLst>
      <p:ext uri="{BB962C8B-B14F-4D97-AF65-F5344CB8AC3E}">
        <p14:creationId xmlns:p14="http://schemas.microsoft.com/office/powerpoint/2010/main" val="3503525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6385"/>
            <a:ext cx="12192000" cy="5554988"/>
          </a:xfrm>
        </p:spPr>
        <p:txBody>
          <a:bodyPr>
            <a:noAutofit/>
          </a:bodyPr>
          <a:lstStyle/>
          <a:p>
            <a:pPr marL="0" indent="0">
              <a:buNone/>
            </a:pPr>
            <a:r>
              <a:rPr lang="en-US" b="1" dirty="0">
                <a:solidFill>
                  <a:srgbClr val="002060"/>
                </a:solidFill>
                <a:effectLst/>
                <a:latin typeface="Arial" panose="020B0604020202020204" pitchFamily="34" charset="0"/>
              </a:rPr>
              <a:t>In the following passage, some words have been deleted. Read the passage carefully and select the most appropriate option to fill in each blank.</a:t>
            </a:r>
            <a:br>
              <a:rPr lang="en-US" dirty="0">
                <a:solidFill>
                  <a:srgbClr val="002060"/>
                </a:solidFill>
              </a:rPr>
            </a:br>
            <a:r>
              <a:rPr lang="en-US" dirty="0">
                <a:solidFill>
                  <a:srgbClr val="002060"/>
                </a:solidFill>
                <a:effectLst/>
                <a:latin typeface="Arial" panose="020B0604020202020204" pitchFamily="34" charset="0"/>
              </a:rPr>
              <a:t>During the pandemic, remote working has kept the work going on across _____ (1) Almost every industry got shut down physically during the lockdowns but the work from home model tried to ______ (2) the effect of the lockdown when it came to jobs. In the future also, many businesses across the globe, including the information technology industry, are _______ (3) continuing with the hybrid model. Remote working has replaced geography as a major hiring ________ (4), with 90 per cent of senior executives expected to work from home. As a result, 76 per cent of US </a:t>
            </a:r>
            <a:r>
              <a:rPr lang="en-US" dirty="0" err="1">
                <a:solidFill>
                  <a:srgbClr val="002060"/>
                </a:solidFill>
                <a:effectLst/>
                <a:latin typeface="Arial" panose="020B0604020202020204" pitchFamily="34" charset="0"/>
              </a:rPr>
              <a:t>organisations</a:t>
            </a:r>
            <a:r>
              <a:rPr lang="en-US" dirty="0">
                <a:solidFill>
                  <a:srgbClr val="002060"/>
                </a:solidFill>
                <a:effectLst/>
                <a:latin typeface="Arial" panose="020B0604020202020204" pitchFamily="34" charset="0"/>
              </a:rPr>
              <a:t> are more likely to _______ (5) out side the city or even state, according to a Talent Works poll of recruiting managers conducted across the US, quoted by an FE report.</a:t>
            </a:r>
          </a:p>
          <a:p>
            <a:pPr marL="0" indent="0">
              <a:buNone/>
            </a:pPr>
            <a:br>
              <a:rPr lang="en-US" dirty="0">
                <a:solidFill>
                  <a:srgbClr val="002060"/>
                </a:solidFill>
              </a:rPr>
            </a:br>
            <a:r>
              <a:rPr lang="en-US" dirty="0">
                <a:solidFill>
                  <a:srgbClr val="002060"/>
                </a:solidFill>
                <a:effectLst/>
                <a:latin typeface="Arial" panose="020B0604020202020204" pitchFamily="34" charset="0"/>
              </a:rPr>
              <a:t>Select the most appropriate option to fill in blank no. 4.</a:t>
            </a:r>
            <a:br>
              <a:rPr lang="en-US" dirty="0">
                <a:solidFill>
                  <a:srgbClr val="002060"/>
                </a:solidFill>
              </a:rPr>
            </a:br>
            <a:r>
              <a:rPr lang="en-US" dirty="0">
                <a:solidFill>
                  <a:srgbClr val="002060"/>
                </a:solidFill>
                <a:effectLst/>
                <a:latin typeface="Arial" panose="020B0604020202020204" pitchFamily="34" charset="0"/>
              </a:rPr>
              <a:t>A. Formula			B. Standard</a:t>
            </a:r>
            <a:br>
              <a:rPr lang="en-US" dirty="0">
                <a:solidFill>
                  <a:srgbClr val="002060"/>
                </a:solidFill>
              </a:rPr>
            </a:br>
            <a:r>
              <a:rPr lang="en-US" dirty="0">
                <a:solidFill>
                  <a:srgbClr val="002060"/>
                </a:solidFill>
                <a:effectLst/>
                <a:latin typeface="Arial" panose="020B0604020202020204" pitchFamily="34" charset="0"/>
              </a:rPr>
              <a:t>C. Criteria			D. Criterion</a:t>
            </a:r>
            <a:br>
              <a:rPr lang="en-US" dirty="0">
                <a:solidFill>
                  <a:srgbClr val="002060"/>
                </a:solidFill>
              </a:rPr>
            </a:br>
            <a:endParaRPr lang="en-US" dirty="0">
              <a:solidFill>
                <a:srgbClr val="002060"/>
              </a:solidFill>
              <a:latin typeface="+mn-lt"/>
            </a:endParaRPr>
          </a:p>
        </p:txBody>
      </p:sp>
    </p:spTree>
    <p:extLst>
      <p:ext uri="{BB962C8B-B14F-4D97-AF65-F5344CB8AC3E}">
        <p14:creationId xmlns:p14="http://schemas.microsoft.com/office/powerpoint/2010/main" val="3375252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6385"/>
            <a:ext cx="12192000" cy="5554988"/>
          </a:xfrm>
        </p:spPr>
        <p:txBody>
          <a:bodyPr>
            <a:noAutofit/>
          </a:bodyPr>
          <a:lstStyle/>
          <a:p>
            <a:pPr marL="0" indent="0">
              <a:buNone/>
            </a:pPr>
            <a:r>
              <a:rPr lang="en-US" b="1" dirty="0">
                <a:solidFill>
                  <a:srgbClr val="002060"/>
                </a:solidFill>
                <a:effectLst/>
                <a:latin typeface="Arial" panose="020B0604020202020204" pitchFamily="34" charset="0"/>
              </a:rPr>
              <a:t>In the following passage, some words have been deleted. Read the passage carefully and select the most appropriate option to fill in each blank.</a:t>
            </a:r>
            <a:br>
              <a:rPr lang="en-US" dirty="0">
                <a:solidFill>
                  <a:srgbClr val="002060"/>
                </a:solidFill>
              </a:rPr>
            </a:br>
            <a:r>
              <a:rPr lang="en-US" dirty="0">
                <a:solidFill>
                  <a:srgbClr val="002060"/>
                </a:solidFill>
                <a:effectLst/>
                <a:latin typeface="Arial" panose="020B0604020202020204" pitchFamily="34" charset="0"/>
              </a:rPr>
              <a:t>During the pandemic, remote working has kept the work going on across _____ (1) Almost every industry got shut down physically during the lockdowns but the work from home model tried to ______ (2) the effect of the lockdown when it came to jobs. In the future also, many businesses across the globe, including the information technology industry, are _______ (3) continuing with the hybrid model. Remote working has replaced geography as a major hiring ________ (4), with 90 per cent of senior executives expected to work from home. As a result, 76 per cent of US </a:t>
            </a:r>
            <a:r>
              <a:rPr lang="en-US" dirty="0" err="1">
                <a:solidFill>
                  <a:srgbClr val="002060"/>
                </a:solidFill>
                <a:effectLst/>
                <a:latin typeface="Arial" panose="020B0604020202020204" pitchFamily="34" charset="0"/>
              </a:rPr>
              <a:t>organisations</a:t>
            </a:r>
            <a:r>
              <a:rPr lang="en-US" dirty="0">
                <a:solidFill>
                  <a:srgbClr val="002060"/>
                </a:solidFill>
                <a:effectLst/>
                <a:latin typeface="Arial" panose="020B0604020202020204" pitchFamily="34" charset="0"/>
              </a:rPr>
              <a:t> are more likely to _______ (5) out side the city or even state, according to a Talent Works poll of recruiting managers conducted across the US, quoted by an FE report.</a:t>
            </a:r>
          </a:p>
          <a:p>
            <a:pPr marL="0" indent="0">
              <a:buNone/>
            </a:pPr>
            <a:br>
              <a:rPr lang="en-US" dirty="0">
                <a:solidFill>
                  <a:srgbClr val="002060"/>
                </a:solidFill>
              </a:rPr>
            </a:br>
            <a:r>
              <a:rPr lang="en-US" dirty="0">
                <a:solidFill>
                  <a:srgbClr val="002060"/>
                </a:solidFill>
                <a:effectLst/>
                <a:latin typeface="Arial" panose="020B0604020202020204" pitchFamily="34" charset="0"/>
              </a:rPr>
              <a:t>Select the most appropriate option to fill in blank no. 5.</a:t>
            </a:r>
            <a:br>
              <a:rPr lang="en-US" dirty="0">
                <a:solidFill>
                  <a:srgbClr val="002060"/>
                </a:solidFill>
              </a:rPr>
            </a:br>
            <a:r>
              <a:rPr lang="en-US" dirty="0">
                <a:solidFill>
                  <a:srgbClr val="002060"/>
                </a:solidFill>
                <a:effectLst/>
                <a:latin typeface="Arial" panose="020B0604020202020204" pitchFamily="34" charset="0"/>
              </a:rPr>
              <a:t>A. Implement			B. Deploy</a:t>
            </a:r>
            <a:br>
              <a:rPr lang="en-US" dirty="0">
                <a:solidFill>
                  <a:srgbClr val="002060"/>
                </a:solidFill>
              </a:rPr>
            </a:br>
            <a:r>
              <a:rPr lang="en-US" dirty="0">
                <a:solidFill>
                  <a:srgbClr val="002060"/>
                </a:solidFill>
                <a:effectLst/>
                <a:latin typeface="Arial" panose="020B0604020202020204" pitchFamily="34" charset="0"/>
              </a:rPr>
              <a:t>C. Execute			D. Employ</a:t>
            </a:r>
            <a:br>
              <a:rPr lang="en-US" dirty="0">
                <a:solidFill>
                  <a:srgbClr val="002060"/>
                </a:solidFill>
              </a:rPr>
            </a:br>
            <a:endParaRPr lang="en-US" dirty="0">
              <a:solidFill>
                <a:srgbClr val="002060"/>
              </a:solidFill>
              <a:latin typeface="+mn-lt"/>
            </a:endParaRPr>
          </a:p>
        </p:txBody>
      </p:sp>
    </p:spTree>
    <p:extLst>
      <p:ext uri="{BB962C8B-B14F-4D97-AF65-F5344CB8AC3E}">
        <p14:creationId xmlns:p14="http://schemas.microsoft.com/office/powerpoint/2010/main" val="36695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45812"/>
            <a:ext cx="11733048" cy="5344511"/>
          </a:xfrm>
        </p:spPr>
        <p:txBody>
          <a:bodyPr>
            <a:normAutofit/>
          </a:bodyPr>
          <a:lstStyle/>
          <a:p>
            <a:pPr>
              <a:buNone/>
            </a:pPr>
            <a:endParaRPr lang="en-US" sz="2800" b="1" dirty="0">
              <a:solidFill>
                <a:srgbClr val="002060"/>
              </a:solidFill>
              <a:latin typeface="+mn-lt"/>
            </a:endParaRPr>
          </a:p>
          <a:p>
            <a:pPr>
              <a:buNone/>
            </a:pPr>
            <a:endParaRPr lang="en-US" sz="2800" b="1" dirty="0">
              <a:solidFill>
                <a:srgbClr val="002060"/>
              </a:solidFill>
              <a:latin typeface="+mn-lt"/>
            </a:endParaRPr>
          </a:p>
          <a:p>
            <a:pPr>
              <a:buNone/>
            </a:pPr>
            <a:endParaRPr lang="en-US" sz="2800" b="1" dirty="0">
              <a:solidFill>
                <a:srgbClr val="002060"/>
              </a:solidFill>
              <a:latin typeface="+mn-lt"/>
            </a:endParaRPr>
          </a:p>
          <a:p>
            <a:pPr>
              <a:buNone/>
            </a:pPr>
            <a:endParaRPr lang="en-US" sz="2800" b="1" dirty="0">
              <a:solidFill>
                <a:srgbClr val="002060"/>
              </a:solidFill>
              <a:latin typeface="+mn-lt"/>
            </a:endParaRPr>
          </a:p>
          <a:p>
            <a:pPr>
              <a:buNone/>
            </a:pPr>
            <a:r>
              <a:rPr lang="en-US" sz="2800" b="1" dirty="0">
                <a:solidFill>
                  <a:srgbClr val="002060"/>
                </a:solidFill>
                <a:latin typeface="+mn-lt"/>
              </a:rPr>
              <a:t>				</a:t>
            </a:r>
            <a:r>
              <a:rPr lang="en-US" sz="11500" b="1" dirty="0">
                <a:solidFill>
                  <a:srgbClr val="FF0000"/>
                </a:solidFill>
                <a:latin typeface="+mn-lt"/>
              </a:rPr>
              <a:t>Thank you</a:t>
            </a:r>
            <a:endParaRPr lang="en-US" sz="2800" b="1" dirty="0">
              <a:solidFill>
                <a:srgbClr val="FF0000"/>
              </a:solidFill>
              <a:latin typeface="+mn-lt"/>
            </a:endParaRPr>
          </a:p>
        </p:txBody>
      </p:sp>
    </p:spTree>
    <p:extLst>
      <p:ext uri="{BB962C8B-B14F-4D97-AF65-F5344CB8AC3E}">
        <p14:creationId xmlns:p14="http://schemas.microsoft.com/office/powerpoint/2010/main" val="1910131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840815"/>
            <a:ext cx="11848084" cy="3970318"/>
          </a:xfrm>
          <a:prstGeom prst="rect">
            <a:avLst/>
          </a:prstGeom>
          <a:noFill/>
        </p:spPr>
        <p:txBody>
          <a:bodyPr wrap="square">
            <a:spAutoFit/>
          </a:bodyPr>
          <a:lstStyle/>
          <a:p>
            <a:r>
              <a:rPr lang="en-US" sz="2800" b="1" dirty="0">
                <a:solidFill>
                  <a:srgbClr val="002060"/>
                </a:solidFill>
                <a:effectLst/>
                <a:latin typeface="Arial" panose="020B0604020202020204" pitchFamily="34" charset="0"/>
              </a:rPr>
              <a:t>Select the correct active form of the given sentence.</a:t>
            </a:r>
          </a:p>
          <a:p>
            <a:br>
              <a:rPr lang="en-US" sz="2800" dirty="0">
                <a:solidFill>
                  <a:srgbClr val="002060"/>
                </a:solidFill>
              </a:rPr>
            </a:br>
            <a:r>
              <a:rPr lang="en-US" sz="2800" dirty="0">
                <a:solidFill>
                  <a:srgbClr val="002060"/>
                </a:solidFill>
                <a:effectLst/>
                <a:latin typeface="Arial" panose="020B0604020202020204" pitchFamily="34" charset="0"/>
              </a:rPr>
              <a:t>A terrible disaster was witnessed by our country.</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A. Our country had witnessed a terrible disaster.</a:t>
            </a:r>
            <a:br>
              <a:rPr lang="en-US" sz="2800" dirty="0">
                <a:solidFill>
                  <a:srgbClr val="002060"/>
                </a:solidFill>
              </a:rPr>
            </a:br>
            <a:r>
              <a:rPr lang="en-US" sz="2800" dirty="0">
                <a:solidFill>
                  <a:srgbClr val="002060"/>
                </a:solidFill>
                <a:effectLst/>
                <a:latin typeface="Arial" panose="020B0604020202020204" pitchFamily="34" charset="0"/>
              </a:rPr>
              <a:t>B. Our country is witnessing a terrible disaster.</a:t>
            </a:r>
            <a:br>
              <a:rPr lang="en-US" sz="2800" dirty="0">
                <a:solidFill>
                  <a:srgbClr val="002060"/>
                </a:solidFill>
              </a:rPr>
            </a:br>
            <a:r>
              <a:rPr lang="en-US" sz="2800" dirty="0">
                <a:solidFill>
                  <a:srgbClr val="002060"/>
                </a:solidFill>
                <a:effectLst/>
                <a:latin typeface="Arial" panose="020B0604020202020204" pitchFamily="34" charset="0"/>
              </a:rPr>
              <a:t>C. Our country witnessed a terrible disaster.</a:t>
            </a:r>
            <a:br>
              <a:rPr lang="en-US" sz="2800" dirty="0">
                <a:solidFill>
                  <a:srgbClr val="002060"/>
                </a:solidFill>
              </a:rPr>
            </a:br>
            <a:r>
              <a:rPr lang="en-US" sz="2800" dirty="0">
                <a:solidFill>
                  <a:srgbClr val="002060"/>
                </a:solidFill>
                <a:effectLst/>
                <a:latin typeface="Arial" panose="020B0604020202020204" pitchFamily="34" charset="0"/>
              </a:rPr>
              <a:t>D. Our country witnesses a terrible disaster.</a:t>
            </a:r>
            <a:br>
              <a:rPr lang="en-US" sz="2800" dirty="0">
                <a:solidFill>
                  <a:srgbClr val="002060"/>
                </a:solidFill>
              </a:rPr>
            </a:br>
            <a:endParaRPr lang="en-US" sz="2800" dirty="0">
              <a:solidFill>
                <a:srgbClr val="002060"/>
              </a:solidFill>
            </a:endParaRPr>
          </a:p>
        </p:txBody>
      </p:sp>
    </p:spTree>
    <p:extLst>
      <p:ext uri="{BB962C8B-B14F-4D97-AF65-F5344CB8AC3E}">
        <p14:creationId xmlns:p14="http://schemas.microsoft.com/office/powerpoint/2010/main" val="252214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784255"/>
            <a:ext cx="12053036" cy="4401205"/>
          </a:xfrm>
          <a:prstGeom prst="rect">
            <a:avLst/>
          </a:prstGeom>
          <a:noFill/>
        </p:spPr>
        <p:txBody>
          <a:bodyPr wrap="square">
            <a:spAutoFit/>
          </a:bodyPr>
          <a:lstStyle/>
          <a:p>
            <a:r>
              <a:rPr lang="en-US" sz="2800" b="1" dirty="0">
                <a:solidFill>
                  <a:srgbClr val="002060"/>
                </a:solidFill>
                <a:effectLst/>
                <a:latin typeface="Arial" panose="020B0604020202020204" pitchFamily="34" charset="0"/>
              </a:rPr>
              <a:t>Select the option that can be used as a one-word substitute for the given group of words/phrase.</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Fail to notice; ignore; condone (an offence etc.)</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A. Overlong</a:t>
            </a:r>
            <a:br>
              <a:rPr lang="en-US" sz="2800" dirty="0">
                <a:solidFill>
                  <a:srgbClr val="002060"/>
                </a:solidFill>
              </a:rPr>
            </a:br>
            <a:r>
              <a:rPr lang="en-US" sz="2800" dirty="0">
                <a:solidFill>
                  <a:srgbClr val="002060"/>
                </a:solidFill>
                <a:effectLst/>
                <a:latin typeface="Arial" panose="020B0604020202020204" pitchFamily="34" charset="0"/>
              </a:rPr>
              <a:t>B. Overlie</a:t>
            </a:r>
            <a:br>
              <a:rPr lang="en-US" sz="2800" dirty="0">
                <a:solidFill>
                  <a:srgbClr val="002060"/>
                </a:solidFill>
              </a:rPr>
            </a:br>
            <a:r>
              <a:rPr lang="en-US" sz="2800" dirty="0">
                <a:solidFill>
                  <a:srgbClr val="002060"/>
                </a:solidFill>
                <a:effectLst/>
                <a:latin typeface="Arial" panose="020B0604020202020204" pitchFamily="34" charset="0"/>
              </a:rPr>
              <a:t>C. Overly</a:t>
            </a:r>
            <a:br>
              <a:rPr lang="en-US" sz="2800" dirty="0">
                <a:solidFill>
                  <a:srgbClr val="002060"/>
                </a:solidFill>
              </a:rPr>
            </a:br>
            <a:r>
              <a:rPr lang="en-US" sz="2800" dirty="0">
                <a:solidFill>
                  <a:srgbClr val="002060"/>
                </a:solidFill>
                <a:effectLst/>
                <a:latin typeface="Arial" panose="020B0604020202020204" pitchFamily="34" charset="0"/>
              </a:rPr>
              <a:t>D. Overlook</a:t>
            </a:r>
            <a:br>
              <a:rPr lang="en-US" sz="2800" dirty="0">
                <a:solidFill>
                  <a:srgbClr val="002060"/>
                </a:solidFill>
              </a:rPr>
            </a:br>
            <a:endParaRPr lang="en-US" sz="2800" dirty="0">
              <a:solidFill>
                <a:srgbClr val="002060"/>
              </a:solidFill>
            </a:endParaRPr>
          </a:p>
        </p:txBody>
      </p:sp>
    </p:spTree>
    <p:extLst>
      <p:ext uri="{BB962C8B-B14F-4D97-AF65-F5344CB8AC3E}">
        <p14:creationId xmlns:p14="http://schemas.microsoft.com/office/powerpoint/2010/main" val="52425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518" y="897376"/>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 y="897376"/>
            <a:ext cx="12273699" cy="4832092"/>
          </a:xfrm>
          <a:prstGeom prst="rect">
            <a:avLst/>
          </a:prstGeom>
          <a:noFill/>
        </p:spPr>
        <p:txBody>
          <a:bodyPr wrap="square">
            <a:spAutoFit/>
          </a:bodyPr>
          <a:lstStyle/>
          <a:p>
            <a:r>
              <a:rPr lang="en-US" sz="2800" b="1" dirty="0">
                <a:solidFill>
                  <a:srgbClr val="002060"/>
                </a:solidFill>
                <a:effectLst/>
                <a:latin typeface="Arial" panose="020B0604020202020204" pitchFamily="34" charset="0"/>
              </a:rPr>
              <a:t>The following sentence has been divided into parts. One of them may contain an error. Select the part that contains the error from the given options. If you don’t find any error, mark ‘No error’ as your answer.</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He knows that / he has no other option / but to work hard.</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A. He knows that</a:t>
            </a:r>
            <a:br>
              <a:rPr lang="en-US" sz="2800" dirty="0">
                <a:solidFill>
                  <a:srgbClr val="002060"/>
                </a:solidFill>
              </a:rPr>
            </a:br>
            <a:r>
              <a:rPr lang="en-US" sz="2800" dirty="0">
                <a:solidFill>
                  <a:srgbClr val="002060"/>
                </a:solidFill>
                <a:effectLst/>
                <a:latin typeface="Arial" panose="020B0604020202020204" pitchFamily="34" charset="0"/>
              </a:rPr>
              <a:t>B. but to work hard</a:t>
            </a:r>
            <a:br>
              <a:rPr lang="en-US" sz="2800" dirty="0">
                <a:solidFill>
                  <a:srgbClr val="002060"/>
                </a:solidFill>
              </a:rPr>
            </a:br>
            <a:r>
              <a:rPr lang="en-US" sz="2800" dirty="0">
                <a:solidFill>
                  <a:srgbClr val="002060"/>
                </a:solidFill>
                <a:effectLst/>
                <a:latin typeface="Arial" panose="020B0604020202020204" pitchFamily="34" charset="0"/>
              </a:rPr>
              <a:t>C. he has no other option</a:t>
            </a:r>
            <a:br>
              <a:rPr lang="en-US" sz="2800" dirty="0">
                <a:solidFill>
                  <a:srgbClr val="002060"/>
                </a:solidFill>
              </a:rPr>
            </a:br>
            <a:r>
              <a:rPr lang="en-US" sz="2800" dirty="0">
                <a:solidFill>
                  <a:srgbClr val="002060"/>
                </a:solidFill>
                <a:effectLst/>
                <a:latin typeface="Arial" panose="020B0604020202020204" pitchFamily="34" charset="0"/>
              </a:rPr>
              <a:t>D. No error</a:t>
            </a:r>
            <a:br>
              <a:rPr lang="en-US" sz="2800" dirty="0">
                <a:solidFill>
                  <a:srgbClr val="002060"/>
                </a:solidFill>
              </a:rPr>
            </a:br>
            <a:endParaRPr lang="en-US" sz="2800" dirty="0">
              <a:solidFill>
                <a:srgbClr val="002060"/>
              </a:solidFill>
            </a:endParaRPr>
          </a:p>
        </p:txBody>
      </p:sp>
    </p:spTree>
    <p:extLst>
      <p:ext uri="{BB962C8B-B14F-4D97-AF65-F5344CB8AC3E}">
        <p14:creationId xmlns:p14="http://schemas.microsoft.com/office/powerpoint/2010/main" val="91809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2053036" cy="3970318"/>
          </a:xfrm>
          <a:prstGeom prst="rect">
            <a:avLst/>
          </a:prstGeom>
          <a:noFill/>
        </p:spPr>
        <p:txBody>
          <a:bodyPr wrap="square">
            <a:spAutoFit/>
          </a:bodyPr>
          <a:lstStyle/>
          <a:p>
            <a:r>
              <a:rPr lang="en-US" sz="2800" b="1" dirty="0">
                <a:solidFill>
                  <a:srgbClr val="002060"/>
                </a:solidFill>
                <a:effectLst/>
                <a:latin typeface="Arial" panose="020B0604020202020204" pitchFamily="34" charset="0"/>
              </a:rPr>
              <a:t>Select the most appropriate meaning of the given idiom.</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Cudgel one’s brain</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A. Thinking about a debate</a:t>
            </a:r>
            <a:br>
              <a:rPr lang="en-US" sz="2800" dirty="0">
                <a:solidFill>
                  <a:srgbClr val="002060"/>
                </a:solidFill>
              </a:rPr>
            </a:br>
            <a:r>
              <a:rPr lang="en-US" sz="2800" dirty="0">
                <a:solidFill>
                  <a:srgbClr val="002060"/>
                </a:solidFill>
                <a:effectLst/>
                <a:latin typeface="Arial" panose="020B0604020202020204" pitchFamily="34" charset="0"/>
              </a:rPr>
              <a:t>B. To think hard</a:t>
            </a:r>
            <a:br>
              <a:rPr lang="en-US" sz="2800" dirty="0">
                <a:solidFill>
                  <a:srgbClr val="002060"/>
                </a:solidFill>
              </a:rPr>
            </a:br>
            <a:r>
              <a:rPr lang="en-US" sz="2800" dirty="0">
                <a:solidFill>
                  <a:srgbClr val="002060"/>
                </a:solidFill>
                <a:effectLst/>
                <a:latin typeface="Arial" panose="020B0604020202020204" pitchFamily="34" charset="0"/>
              </a:rPr>
              <a:t>C. Not to think</a:t>
            </a:r>
            <a:br>
              <a:rPr lang="en-US" sz="2800" dirty="0">
                <a:solidFill>
                  <a:srgbClr val="002060"/>
                </a:solidFill>
              </a:rPr>
            </a:br>
            <a:r>
              <a:rPr lang="en-US" sz="2800" dirty="0">
                <a:solidFill>
                  <a:srgbClr val="002060"/>
                </a:solidFill>
                <a:effectLst/>
                <a:latin typeface="Arial" panose="020B0604020202020204" pitchFamily="34" charset="0"/>
              </a:rPr>
              <a:t>D. To overthink</a:t>
            </a:r>
            <a:br>
              <a:rPr lang="en-US" sz="2800" dirty="0">
                <a:solidFill>
                  <a:srgbClr val="002060"/>
                </a:solidFill>
              </a:rPr>
            </a:br>
            <a:endParaRPr lang="en-US" sz="2800" dirty="0">
              <a:solidFill>
                <a:srgbClr val="002060"/>
              </a:solidFill>
            </a:endParaRPr>
          </a:p>
        </p:txBody>
      </p:sp>
    </p:spTree>
    <p:extLst>
      <p:ext uri="{BB962C8B-B14F-4D97-AF65-F5344CB8AC3E}">
        <p14:creationId xmlns:p14="http://schemas.microsoft.com/office/powerpoint/2010/main" val="1122676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45812"/>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712211"/>
            <a:ext cx="11848084" cy="4832092"/>
          </a:xfrm>
          <a:prstGeom prst="rect">
            <a:avLst/>
          </a:prstGeom>
          <a:noFill/>
        </p:spPr>
        <p:txBody>
          <a:bodyPr wrap="square">
            <a:spAutoFit/>
          </a:bodyPr>
          <a:lstStyle/>
          <a:p>
            <a:r>
              <a:rPr lang="en-US" sz="2800" b="1" dirty="0">
                <a:solidFill>
                  <a:srgbClr val="002060"/>
                </a:solidFill>
                <a:effectLst/>
                <a:latin typeface="Arial" panose="020B0604020202020204" pitchFamily="34" charset="0"/>
              </a:rPr>
              <a:t>Select the most appropriate option that can substitute the underlined segment in the given sentence. If there is no need to substitute it, select ‘No substitution’.</a:t>
            </a:r>
          </a:p>
          <a:p>
            <a:br>
              <a:rPr lang="en-US" sz="2800" dirty="0">
                <a:solidFill>
                  <a:srgbClr val="002060"/>
                </a:solidFill>
              </a:rPr>
            </a:br>
            <a:r>
              <a:rPr lang="en-US" sz="2800" dirty="0">
                <a:solidFill>
                  <a:srgbClr val="002060"/>
                </a:solidFill>
                <a:effectLst/>
                <a:latin typeface="Arial" panose="020B0604020202020204" pitchFamily="34" charset="0"/>
              </a:rPr>
              <a:t>When I was your age, I was working two jobs </a:t>
            </a:r>
            <a:r>
              <a:rPr lang="en-US" sz="2800" b="1" u="sng" dirty="0">
                <a:solidFill>
                  <a:srgbClr val="002060"/>
                </a:solidFill>
                <a:effectLst/>
                <a:latin typeface="Arial" panose="020B0604020202020204" pitchFamily="34" charset="0"/>
              </a:rPr>
              <a:t>to provide for </a:t>
            </a:r>
            <a:r>
              <a:rPr lang="en-US" sz="2800" dirty="0">
                <a:solidFill>
                  <a:srgbClr val="002060"/>
                </a:solidFill>
                <a:effectLst/>
                <a:latin typeface="Arial" panose="020B0604020202020204" pitchFamily="34" charset="0"/>
              </a:rPr>
              <a:t>my family.</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A. to providing for</a:t>
            </a:r>
            <a:br>
              <a:rPr lang="en-US" sz="2800" dirty="0">
                <a:solidFill>
                  <a:srgbClr val="002060"/>
                </a:solidFill>
              </a:rPr>
            </a:br>
            <a:r>
              <a:rPr lang="en-US" sz="2800" dirty="0">
                <a:solidFill>
                  <a:srgbClr val="002060"/>
                </a:solidFill>
                <a:effectLst/>
                <a:latin typeface="Arial" panose="020B0604020202020204" pitchFamily="34" charset="0"/>
              </a:rPr>
              <a:t>B. for provide to</a:t>
            </a:r>
            <a:br>
              <a:rPr lang="en-US" sz="2800" dirty="0">
                <a:solidFill>
                  <a:srgbClr val="002060"/>
                </a:solidFill>
              </a:rPr>
            </a:br>
            <a:r>
              <a:rPr lang="en-US" sz="2800" dirty="0">
                <a:solidFill>
                  <a:srgbClr val="002060"/>
                </a:solidFill>
                <a:effectLst/>
                <a:latin typeface="Arial" panose="020B0604020202020204" pitchFamily="34" charset="0"/>
              </a:rPr>
              <a:t>C. on providing</a:t>
            </a:r>
            <a:br>
              <a:rPr lang="en-US" sz="2800" dirty="0">
                <a:solidFill>
                  <a:srgbClr val="002060"/>
                </a:solidFill>
              </a:rPr>
            </a:br>
            <a:r>
              <a:rPr lang="en-US" sz="2800" dirty="0">
                <a:solidFill>
                  <a:srgbClr val="002060"/>
                </a:solidFill>
                <a:effectLst/>
                <a:latin typeface="Arial" panose="020B0604020202020204" pitchFamily="34" charset="0"/>
              </a:rPr>
              <a:t>D. No substitution</a:t>
            </a:r>
            <a:br>
              <a:rPr lang="en-US" sz="2800" dirty="0">
                <a:solidFill>
                  <a:srgbClr val="002060"/>
                </a:solidFill>
              </a:rPr>
            </a:br>
            <a:endParaRPr lang="en-US" sz="2800" dirty="0">
              <a:solidFill>
                <a:srgbClr val="002060"/>
              </a:solidFill>
            </a:endParaRPr>
          </a:p>
        </p:txBody>
      </p:sp>
    </p:spTree>
    <p:extLst>
      <p:ext uri="{BB962C8B-B14F-4D97-AF65-F5344CB8AC3E}">
        <p14:creationId xmlns:p14="http://schemas.microsoft.com/office/powerpoint/2010/main" val="1309012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138964" y="784255"/>
            <a:ext cx="11848084" cy="4832092"/>
          </a:xfrm>
          <a:prstGeom prst="rect">
            <a:avLst/>
          </a:prstGeom>
          <a:noFill/>
        </p:spPr>
        <p:txBody>
          <a:bodyPr wrap="square">
            <a:spAutoFit/>
          </a:bodyPr>
          <a:lstStyle/>
          <a:p>
            <a:r>
              <a:rPr lang="en-US" sz="2800" b="1" dirty="0">
                <a:solidFill>
                  <a:srgbClr val="002060"/>
                </a:solidFill>
                <a:effectLst/>
                <a:latin typeface="Arial" panose="020B0604020202020204" pitchFamily="34" charset="0"/>
              </a:rPr>
              <a:t>Select the sentences that contains no spelling errors.</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A. The </a:t>
            </a:r>
            <a:r>
              <a:rPr lang="en-US" sz="2800" dirty="0" err="1">
                <a:solidFill>
                  <a:srgbClr val="002060"/>
                </a:solidFill>
                <a:effectLst/>
                <a:latin typeface="Arial" panose="020B0604020202020204" pitchFamily="34" charset="0"/>
              </a:rPr>
              <a:t>hippoputamus</a:t>
            </a:r>
            <a:r>
              <a:rPr lang="en-US" sz="2800" dirty="0">
                <a:solidFill>
                  <a:srgbClr val="002060"/>
                </a:solidFill>
                <a:effectLst/>
                <a:latin typeface="Arial" panose="020B0604020202020204" pitchFamily="34" charset="0"/>
              </a:rPr>
              <a:t>, also known as ‘river horse’, lives throughout sub Saharan Africa.</a:t>
            </a:r>
            <a:br>
              <a:rPr lang="en-US" sz="2800" dirty="0">
                <a:solidFill>
                  <a:srgbClr val="002060"/>
                </a:solidFill>
              </a:rPr>
            </a:br>
            <a:r>
              <a:rPr lang="en-US" sz="2800" dirty="0">
                <a:solidFill>
                  <a:srgbClr val="002060"/>
                </a:solidFill>
                <a:effectLst/>
                <a:latin typeface="Arial" panose="020B0604020202020204" pitchFamily="34" charset="0"/>
              </a:rPr>
              <a:t>B. The </a:t>
            </a:r>
            <a:r>
              <a:rPr lang="en-US" sz="2800" dirty="0" err="1">
                <a:solidFill>
                  <a:srgbClr val="002060"/>
                </a:solidFill>
                <a:effectLst/>
                <a:latin typeface="Arial" panose="020B0604020202020204" pitchFamily="34" charset="0"/>
              </a:rPr>
              <a:t>hipopotamus</a:t>
            </a:r>
            <a:r>
              <a:rPr lang="en-US" sz="2800" dirty="0">
                <a:solidFill>
                  <a:srgbClr val="002060"/>
                </a:solidFill>
                <a:effectLst/>
                <a:latin typeface="Arial" panose="020B0604020202020204" pitchFamily="34" charset="0"/>
              </a:rPr>
              <a:t>, also known as ‘river horse’, lives throughout sub Saharan Africa.</a:t>
            </a:r>
            <a:br>
              <a:rPr lang="en-US" sz="2800" dirty="0">
                <a:solidFill>
                  <a:srgbClr val="002060"/>
                </a:solidFill>
              </a:rPr>
            </a:br>
            <a:r>
              <a:rPr lang="en-US" sz="2800" dirty="0">
                <a:solidFill>
                  <a:srgbClr val="002060"/>
                </a:solidFill>
                <a:effectLst/>
                <a:latin typeface="Arial" panose="020B0604020202020204" pitchFamily="34" charset="0"/>
              </a:rPr>
              <a:t>C. The </a:t>
            </a:r>
            <a:r>
              <a:rPr lang="en-US" sz="2800" dirty="0" err="1">
                <a:solidFill>
                  <a:srgbClr val="002060"/>
                </a:solidFill>
                <a:effectLst/>
                <a:latin typeface="Arial" panose="020B0604020202020204" pitchFamily="34" charset="0"/>
              </a:rPr>
              <a:t>hippopotmaus</a:t>
            </a:r>
            <a:r>
              <a:rPr lang="en-US" sz="2800" dirty="0">
                <a:solidFill>
                  <a:srgbClr val="002060"/>
                </a:solidFill>
                <a:effectLst/>
                <a:latin typeface="Arial" panose="020B0604020202020204" pitchFamily="34" charset="0"/>
              </a:rPr>
              <a:t>, also known as ‘river horse’, lives throughout sub Saharan Africa.</a:t>
            </a:r>
            <a:br>
              <a:rPr lang="en-US" sz="2800" dirty="0">
                <a:solidFill>
                  <a:srgbClr val="002060"/>
                </a:solidFill>
              </a:rPr>
            </a:br>
            <a:r>
              <a:rPr lang="en-US" sz="2800" dirty="0">
                <a:solidFill>
                  <a:srgbClr val="002060"/>
                </a:solidFill>
                <a:effectLst/>
                <a:latin typeface="Arial" panose="020B0604020202020204" pitchFamily="34" charset="0"/>
              </a:rPr>
              <a:t>D. The hippopotamus, also known as ‘river horse’, lives throughout sub Saharan Africa.</a:t>
            </a:r>
            <a:br>
              <a:rPr lang="en-US" sz="2800" dirty="0">
                <a:solidFill>
                  <a:srgbClr val="002060"/>
                </a:solidFill>
              </a:rPr>
            </a:br>
            <a:endParaRPr lang="en-US" sz="2800" dirty="0">
              <a:solidFill>
                <a:srgbClr val="002060"/>
              </a:solidFill>
            </a:endParaRPr>
          </a:p>
        </p:txBody>
      </p:sp>
    </p:spTree>
    <p:extLst>
      <p:ext uri="{BB962C8B-B14F-4D97-AF65-F5344CB8AC3E}">
        <p14:creationId xmlns:p14="http://schemas.microsoft.com/office/powerpoint/2010/main" val="941210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latin typeface="Arial Black" pitchFamily="34" charset="0"/>
              </a:rPr>
              <a:t> </a:t>
            </a:r>
            <a:endParaRPr lang="en-US" b="1" dirty="0"/>
          </a:p>
        </p:txBody>
      </p:sp>
      <p:sp>
        <p:nvSpPr>
          <p:cNvPr id="5" name="TextBox 4">
            <a:extLst>
              <a:ext uri="{FF2B5EF4-FFF2-40B4-BE49-F238E27FC236}">
                <a16:creationId xmlns:a16="http://schemas.microsoft.com/office/drawing/2014/main" id="{B83F8055-A8E6-47C9-A622-28E613CABEE8}"/>
              </a:ext>
            </a:extLst>
          </p:cNvPr>
          <p:cNvSpPr txBox="1"/>
          <p:nvPr/>
        </p:nvSpPr>
        <p:spPr>
          <a:xfrm>
            <a:off x="0" y="765401"/>
            <a:ext cx="11848084" cy="3970318"/>
          </a:xfrm>
          <a:prstGeom prst="rect">
            <a:avLst/>
          </a:prstGeom>
          <a:noFill/>
        </p:spPr>
        <p:txBody>
          <a:bodyPr wrap="square">
            <a:spAutoFit/>
          </a:bodyPr>
          <a:lstStyle/>
          <a:p>
            <a:r>
              <a:rPr lang="en-US" sz="2800" b="1" dirty="0">
                <a:solidFill>
                  <a:srgbClr val="002060"/>
                </a:solidFill>
                <a:effectLst/>
                <a:latin typeface="Arial" panose="020B0604020202020204" pitchFamily="34" charset="0"/>
              </a:rPr>
              <a:t>Select the most appropriate ANTONYM of the given word.</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Bulk</a:t>
            </a:r>
            <a:br>
              <a:rPr lang="en-US" sz="2800" dirty="0">
                <a:solidFill>
                  <a:srgbClr val="002060"/>
                </a:solidFill>
              </a:rPr>
            </a:br>
            <a:endParaRPr lang="en-US" sz="2800" dirty="0">
              <a:solidFill>
                <a:srgbClr val="002060"/>
              </a:solidFill>
            </a:endParaRPr>
          </a:p>
          <a:p>
            <a:r>
              <a:rPr lang="en-US" sz="2800" dirty="0">
                <a:solidFill>
                  <a:srgbClr val="002060"/>
                </a:solidFill>
                <a:effectLst/>
                <a:latin typeface="Arial" panose="020B0604020202020204" pitchFamily="34" charset="0"/>
              </a:rPr>
              <a:t>A. Handful</a:t>
            </a:r>
            <a:br>
              <a:rPr lang="en-US" sz="2800" dirty="0">
                <a:solidFill>
                  <a:srgbClr val="002060"/>
                </a:solidFill>
              </a:rPr>
            </a:br>
            <a:r>
              <a:rPr lang="en-US" sz="2800" dirty="0">
                <a:solidFill>
                  <a:srgbClr val="002060"/>
                </a:solidFill>
                <a:effectLst/>
                <a:latin typeface="Arial" panose="020B0604020202020204" pitchFamily="34" charset="0"/>
              </a:rPr>
              <a:t>B. Heavy</a:t>
            </a:r>
            <a:br>
              <a:rPr lang="en-US" sz="2800" dirty="0">
                <a:solidFill>
                  <a:srgbClr val="002060"/>
                </a:solidFill>
              </a:rPr>
            </a:br>
            <a:r>
              <a:rPr lang="en-US" sz="2800" dirty="0">
                <a:solidFill>
                  <a:srgbClr val="002060"/>
                </a:solidFill>
                <a:effectLst/>
                <a:latin typeface="Arial" panose="020B0604020202020204" pitchFamily="34" charset="0"/>
              </a:rPr>
              <a:t>C. Staple</a:t>
            </a:r>
            <a:br>
              <a:rPr lang="en-US" sz="2800" dirty="0">
                <a:solidFill>
                  <a:srgbClr val="002060"/>
                </a:solidFill>
              </a:rPr>
            </a:br>
            <a:r>
              <a:rPr lang="en-US" sz="2800" dirty="0">
                <a:solidFill>
                  <a:srgbClr val="002060"/>
                </a:solidFill>
                <a:effectLst/>
                <a:latin typeface="Arial" panose="020B0604020202020204" pitchFamily="34" charset="0"/>
              </a:rPr>
              <a:t>D. Brunt</a:t>
            </a:r>
            <a:br>
              <a:rPr lang="en-US" sz="2800" dirty="0">
                <a:solidFill>
                  <a:srgbClr val="002060"/>
                </a:solidFill>
              </a:rPr>
            </a:br>
            <a:endParaRPr lang="en-US" sz="2800" dirty="0">
              <a:solidFill>
                <a:srgbClr val="002060"/>
              </a:solidFill>
            </a:endParaRPr>
          </a:p>
        </p:txBody>
      </p:sp>
    </p:spTree>
    <p:extLst>
      <p:ext uri="{BB962C8B-B14F-4D97-AF65-F5344CB8AC3E}">
        <p14:creationId xmlns:p14="http://schemas.microsoft.com/office/powerpoint/2010/main" val="3215778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2347</TotalTime>
  <Words>2299</Words>
  <Application>Microsoft Office PowerPoint</Application>
  <PresentationFormat>Widescreen</PresentationFormat>
  <Paragraphs>105</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DEEPAK SAJWAN</cp:lastModifiedBy>
  <cp:revision>463</cp:revision>
  <dcterms:created xsi:type="dcterms:W3CDTF">2020-02-23T06:37:57Z</dcterms:created>
  <dcterms:modified xsi:type="dcterms:W3CDTF">2023-11-02T05:52:09Z</dcterms:modified>
</cp:coreProperties>
</file>