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309" r:id="rId2"/>
    <p:sldId id="352" r:id="rId3"/>
    <p:sldId id="310" r:id="rId4"/>
    <p:sldId id="331" r:id="rId5"/>
    <p:sldId id="311" r:id="rId6"/>
    <p:sldId id="332" r:id="rId7"/>
    <p:sldId id="312" r:id="rId8"/>
    <p:sldId id="333" r:id="rId9"/>
    <p:sldId id="313" r:id="rId10"/>
    <p:sldId id="334" r:id="rId11"/>
    <p:sldId id="314" r:id="rId12"/>
    <p:sldId id="335" r:id="rId13"/>
    <p:sldId id="315" r:id="rId14"/>
    <p:sldId id="336" r:id="rId15"/>
    <p:sldId id="316" r:id="rId16"/>
    <p:sldId id="337" r:id="rId17"/>
    <p:sldId id="317" r:id="rId18"/>
    <p:sldId id="338" r:id="rId19"/>
    <p:sldId id="318" r:id="rId20"/>
    <p:sldId id="339" r:id="rId21"/>
    <p:sldId id="319" r:id="rId22"/>
    <p:sldId id="340" r:id="rId23"/>
    <p:sldId id="320" r:id="rId24"/>
    <p:sldId id="321" r:id="rId25"/>
    <p:sldId id="341" r:id="rId26"/>
    <p:sldId id="322" r:id="rId27"/>
    <p:sldId id="342" r:id="rId28"/>
    <p:sldId id="323" r:id="rId29"/>
    <p:sldId id="343" r:id="rId30"/>
    <p:sldId id="324" r:id="rId31"/>
    <p:sldId id="344" r:id="rId32"/>
    <p:sldId id="325" r:id="rId33"/>
    <p:sldId id="345" r:id="rId34"/>
    <p:sldId id="326" r:id="rId35"/>
    <p:sldId id="346" r:id="rId36"/>
    <p:sldId id="327" r:id="rId37"/>
    <p:sldId id="347" r:id="rId38"/>
    <p:sldId id="328" r:id="rId39"/>
    <p:sldId id="348" r:id="rId40"/>
    <p:sldId id="329" r:id="rId41"/>
    <p:sldId id="349" r:id="rId42"/>
    <p:sldId id="330" r:id="rId43"/>
    <p:sldId id="350" r:id="rId44"/>
    <p:sldId id="351"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8EFC"/>
    <a:srgbClr val="FE6400"/>
    <a:srgbClr val="B0D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24" autoAdjust="0"/>
  </p:normalViewPr>
  <p:slideViewPr>
    <p:cSldViewPr snapToGrid="0">
      <p:cViewPr varScale="1">
        <p:scale>
          <a:sx n="80" d="100"/>
          <a:sy n="80" d="100"/>
        </p:scale>
        <p:origin x="782" y="67"/>
      </p:cViewPr>
      <p:guideLst>
        <p:guide orient="horz" pos="2160"/>
        <p:guide pos="3840"/>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01EA01-0F0C-4DE8-B813-35A3FC47D733}" type="datetimeFigureOut">
              <a:rPr lang="en-US" smtClean="0"/>
              <a:pPr/>
              <a:t>2/23/2024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E163DC-F9C0-4AEA-8660-BBA8B69631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570C-91D9-4947-A6D9-7FF06034D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A57714-93CD-4F1F-87AD-8D5BD536B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B1CF67-9FF0-4DFC-BE0D-8D3336673D29}"/>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5" name="Footer Placeholder 4">
            <a:extLst>
              <a:ext uri="{FF2B5EF4-FFF2-40B4-BE49-F238E27FC236}">
                <a16:creationId xmlns:a16="http://schemas.microsoft.com/office/drawing/2014/main" id="{CC1B7A56-F93E-4F84-81A6-4D75C4E9C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C9BA34-E053-4950-ADF6-7B39A137036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61181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95D0-D535-4848-A630-2D6860813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DB14DE-3C99-46E6-9D3B-253632069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213A90A1-9292-4924-8F81-7ED09C923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10C8E3-27F1-4EDF-9DCD-8F49CDA6B2FC}"/>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6" name="Footer Placeholder 5">
            <a:extLst>
              <a:ext uri="{FF2B5EF4-FFF2-40B4-BE49-F238E27FC236}">
                <a16:creationId xmlns:a16="http://schemas.microsoft.com/office/drawing/2014/main" id="{768BB2F1-10A7-4167-841D-D77F9C8E5B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14DC5D-E540-47BE-BB01-FF0B11DD6461}"/>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54876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7CE4-4879-4194-ACD4-2DFD05CEEE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9DE788-C14D-4BFA-A909-E56F7B950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F1FB5C-888C-4B41-A7ED-BBAD2959954E}"/>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5" name="Footer Placeholder 4">
            <a:extLst>
              <a:ext uri="{FF2B5EF4-FFF2-40B4-BE49-F238E27FC236}">
                <a16:creationId xmlns:a16="http://schemas.microsoft.com/office/drawing/2014/main" id="{D3B5CDCF-5C71-4C4C-98F9-79760A9BE8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9B6551-B2C3-4B96-9C9D-F996D5F0751B}"/>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4213392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379290-6C46-497B-AB1E-8A27B8100A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74811A-877C-4411-B988-CA338C63CD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2A6BC7-DD99-4593-AB1F-3E58214B2995}"/>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5" name="Footer Placeholder 4">
            <a:extLst>
              <a:ext uri="{FF2B5EF4-FFF2-40B4-BE49-F238E27FC236}">
                <a16:creationId xmlns:a16="http://schemas.microsoft.com/office/drawing/2014/main" id="{FF49487C-19BB-435C-9BEC-F0A10E78A3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6C9521-C4F0-40F8-8192-C7A8261FE47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43231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18DE1E3-0244-4492-89B0-E666F4294E48}"/>
              </a:ext>
            </a:extLst>
          </p:cNvPr>
          <p:cNvSpPr/>
          <p:nvPr userDrawn="1"/>
        </p:nvSpPr>
        <p:spPr>
          <a:xfrm>
            <a:off x="4005792" y="1338792"/>
            <a:ext cx="4180416" cy="4180416"/>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24">
            <a:extLst>
              <a:ext uri="{FF2B5EF4-FFF2-40B4-BE49-F238E27FC236}">
                <a16:creationId xmlns:a16="http://schemas.microsoft.com/office/drawing/2014/main" id="{6FCA5F5E-D9F5-4744-B543-9AF39C52DBE3}"/>
              </a:ext>
            </a:extLst>
          </p:cNvPr>
          <p:cNvSpPr/>
          <p:nvPr userDrawn="1"/>
        </p:nvSpPr>
        <p:spPr>
          <a:xfrm rot="10800000" flipH="1">
            <a:off x="5191124" y="6439955"/>
            <a:ext cx="6997050" cy="420957"/>
          </a:xfrm>
          <a:custGeom>
            <a:avLst/>
            <a:gdLst>
              <a:gd name="connsiteX0" fmla="*/ 274746 w 6997050"/>
              <a:gd name="connsiteY0" fmla="*/ 474402 h 474402"/>
              <a:gd name="connsiteX1" fmla="*/ 5454000 w 6997050"/>
              <a:gd name="connsiteY1" fmla="*/ 474402 h 474402"/>
              <a:gd name="connsiteX2" fmla="*/ 5454000 w 6997050"/>
              <a:gd name="connsiteY2" fmla="*/ 473606 h 474402"/>
              <a:gd name="connsiteX3" fmla="*/ 6997050 w 6997050"/>
              <a:gd name="connsiteY3" fmla="*/ 473606 h 474402"/>
              <a:gd name="connsiteX4" fmla="*/ 6997050 w 6997050"/>
              <a:gd name="connsiteY4" fmla="*/ 0 h 474402"/>
              <a:gd name="connsiteX5" fmla="*/ 5454000 w 6997050"/>
              <a:gd name="connsiteY5" fmla="*/ 0 h 474402"/>
              <a:gd name="connsiteX6" fmla="*/ 5454000 w 6997050"/>
              <a:gd name="connsiteY6" fmla="*/ 797 h 474402"/>
              <a:gd name="connsiteX7" fmla="*/ 0 w 6997050"/>
              <a:gd name="connsiteY7" fmla="*/ 797 h 47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97050" h="474402">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B9CDCC60-433C-4D80-B046-60440ADA613D}"/>
              </a:ext>
            </a:extLst>
          </p:cNvPr>
          <p:cNvSpPr/>
          <p:nvPr userDrawn="1"/>
        </p:nvSpPr>
        <p:spPr>
          <a:xfrm>
            <a:off x="1" y="6439956"/>
            <a:ext cx="5490211" cy="418044"/>
          </a:xfrm>
          <a:custGeom>
            <a:avLst/>
            <a:gdLst>
              <a:gd name="connsiteX0" fmla="*/ 0 w 5490211"/>
              <a:gd name="connsiteY0" fmla="*/ 0 h 473605"/>
              <a:gd name="connsiteX1" fmla="*/ 5490211 w 5490211"/>
              <a:gd name="connsiteY1" fmla="*/ 0 h 473605"/>
              <a:gd name="connsiteX2" fmla="*/ 5215520 w 5490211"/>
              <a:gd name="connsiteY2" fmla="*/ 473605 h 473605"/>
              <a:gd name="connsiteX3" fmla="*/ 0 w 5490211"/>
              <a:gd name="connsiteY3" fmla="*/ 473605 h 473605"/>
            </a:gdLst>
            <a:ahLst/>
            <a:cxnLst>
              <a:cxn ang="0">
                <a:pos x="connsiteX0" y="connsiteY0"/>
              </a:cxn>
              <a:cxn ang="0">
                <a:pos x="connsiteX1" y="connsiteY1"/>
              </a:cxn>
              <a:cxn ang="0">
                <a:pos x="connsiteX2" y="connsiteY2"/>
              </a:cxn>
              <a:cxn ang="0">
                <a:pos x="connsiteX3" y="connsiteY3"/>
              </a:cxn>
            </a:cxnLst>
            <a:rect l="l" t="t" r="r" b="b"/>
            <a:pathLst>
              <a:path w="5490211" h="473605">
                <a:moveTo>
                  <a:pt x="0" y="0"/>
                </a:moveTo>
                <a:lnTo>
                  <a:pt x="5490211" y="0"/>
                </a:lnTo>
                <a:lnTo>
                  <a:pt x="5215520" y="473605"/>
                </a:lnTo>
                <a:lnTo>
                  <a:pt x="0" y="473605"/>
                </a:lnTo>
                <a:close/>
              </a:path>
            </a:pathLst>
          </a:custGeom>
          <a:solidFill>
            <a:srgbClr val="FE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CCEF4669-2972-4A62-937C-8770006AA351}"/>
              </a:ext>
            </a:extLst>
          </p:cNvPr>
          <p:cNvSpPr/>
          <p:nvPr userDrawn="1"/>
        </p:nvSpPr>
        <p:spPr>
          <a:xfrm>
            <a:off x="0" y="0"/>
            <a:ext cx="12192000" cy="1016000"/>
          </a:xfrm>
          <a:prstGeom prst="rect">
            <a:avLst/>
          </a:prstGeom>
          <a:gradFill flip="none" rotWithShape="1">
            <a:gsLst>
              <a:gs pos="0">
                <a:srgbClr val="FE6400"/>
              </a:gs>
              <a:gs pos="100000">
                <a:srgbClr val="108E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254000" y="190500"/>
            <a:ext cx="11684000" cy="671250"/>
          </a:xfrm>
        </p:spPr>
        <p:txBody>
          <a:bodyPr>
            <a:normAutofit/>
          </a:bodyPr>
          <a:lstStyle>
            <a:lvl1pPr algn="ctr">
              <a:tabLst>
                <a:tab pos="1790700" algn="l"/>
              </a:tabLst>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14" name="Footer Placeholder 4">
            <a:extLst>
              <a:ext uri="{FF2B5EF4-FFF2-40B4-BE49-F238E27FC236}">
                <a16:creationId xmlns:a16="http://schemas.microsoft.com/office/drawing/2014/main" id="{EF38C1C8-344A-4ACE-B6A4-2BA3E602ECB5}"/>
              </a:ext>
            </a:extLst>
          </p:cNvPr>
          <p:cNvSpPr txBox="1">
            <a:spLocks/>
          </p:cNvSpPr>
          <p:nvPr userDrawn="1"/>
        </p:nvSpPr>
        <p:spPr>
          <a:xfrm>
            <a:off x="355600" y="5683515"/>
            <a:ext cx="115824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27" name="TextBox 26">
            <a:extLst>
              <a:ext uri="{FF2B5EF4-FFF2-40B4-BE49-F238E27FC236}">
                <a16:creationId xmlns:a16="http://schemas.microsoft.com/office/drawing/2014/main" id="{EFF9B3D1-7DD8-405D-A925-20FEB2EA51F2}"/>
              </a:ext>
            </a:extLst>
          </p:cNvPr>
          <p:cNvSpPr txBox="1"/>
          <p:nvPr userDrawn="1"/>
        </p:nvSpPr>
        <p:spPr>
          <a:xfrm>
            <a:off x="1118954" y="6464312"/>
            <a:ext cx="3394904"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Aptitude Classes by Anuj Sir </a:t>
            </a:r>
          </a:p>
        </p:txBody>
      </p:sp>
      <p:sp>
        <p:nvSpPr>
          <p:cNvPr id="28" name="TextBox 27">
            <a:extLst>
              <a:ext uri="{FF2B5EF4-FFF2-40B4-BE49-F238E27FC236}">
                <a16:creationId xmlns:a16="http://schemas.microsoft.com/office/drawing/2014/main" id="{C26DA40F-1448-4E04-A4CC-A0C240DC53FB}"/>
              </a:ext>
            </a:extLst>
          </p:cNvPr>
          <p:cNvSpPr txBox="1"/>
          <p:nvPr userDrawn="1"/>
        </p:nvSpPr>
        <p:spPr>
          <a:xfrm>
            <a:off x="6252259" y="6464312"/>
            <a:ext cx="5634941"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For more tutorials Visit now www.testurprep.com</a:t>
            </a:r>
          </a:p>
        </p:txBody>
      </p:sp>
      <p:sp>
        <p:nvSpPr>
          <p:cNvPr id="33" name="Oval 32">
            <a:extLst>
              <a:ext uri="{FF2B5EF4-FFF2-40B4-BE49-F238E27FC236}">
                <a16:creationId xmlns:a16="http://schemas.microsoft.com/office/drawing/2014/main" id="{AC4A5B36-9C81-4DC5-AB3E-D53D3DF8AA5F}"/>
              </a:ext>
            </a:extLst>
          </p:cNvPr>
          <p:cNvSpPr/>
          <p:nvPr userDrawn="1"/>
        </p:nvSpPr>
        <p:spPr>
          <a:xfrm>
            <a:off x="158099"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D126FFB0-7B36-4783-8239-761E300FA624}"/>
              </a:ext>
            </a:extLst>
          </p:cNvPr>
          <p:cNvSpPr/>
          <p:nvPr userDrawn="1"/>
        </p:nvSpPr>
        <p:spPr>
          <a:xfrm>
            <a:off x="11311874"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254000" y="1199620"/>
            <a:ext cx="11684000" cy="4991630"/>
          </a:xfrm>
        </p:spPr>
        <p:txBody>
          <a:bodyPr>
            <a:normAutofit/>
          </a:bodyPr>
          <a:lstStyle>
            <a:lvl1pPr>
              <a:defRPr lang="en-IN" sz="2400" dirty="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p:txBody>
      </p:sp>
    </p:spTree>
    <p:extLst>
      <p:ext uri="{BB962C8B-B14F-4D97-AF65-F5344CB8AC3E}">
        <p14:creationId xmlns:p14="http://schemas.microsoft.com/office/powerpoint/2010/main" val="160121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304800" y="270933"/>
            <a:ext cx="11582400" cy="745067"/>
          </a:xfrm>
        </p:spPr>
        <p:txBody>
          <a:bodyPr>
            <a:normAutofit/>
          </a:bodyPr>
          <a:lstStyle>
            <a:lvl1pPr algn="ctr">
              <a:defRPr sz="3600" b="1">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304800" y="1185333"/>
            <a:ext cx="11582400" cy="499163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id="{7F82684C-423C-4765-A4B6-5C4E8DC754FB}"/>
              </a:ext>
            </a:extLst>
          </p:cNvPr>
          <p:cNvSpPr>
            <a:spLocks noGrp="1"/>
          </p:cNvSpPr>
          <p:nvPr>
            <p:ph type="dt" sz="half" idx="10"/>
          </p:nvPr>
        </p:nvSpPr>
        <p:spPr>
          <a:xfrm>
            <a:off x="304800" y="6380692"/>
            <a:ext cx="3276600" cy="365125"/>
          </a:xfrm>
        </p:spPr>
        <p:txBody>
          <a:bodyPr/>
          <a:lstStyle/>
          <a:p>
            <a:fld id="{E6F7824F-FEE6-4FA6-87FA-56806D70CA3A}" type="datetimeFigureOut">
              <a:rPr lang="en-IN" smtClean="0"/>
              <a:pPr/>
              <a:t>23-02-2024</a:t>
            </a:fld>
            <a:endParaRPr lang="en-IN"/>
          </a:p>
        </p:txBody>
      </p:sp>
      <p:sp>
        <p:nvSpPr>
          <p:cNvPr id="5" name="Footer Placeholder 4">
            <a:extLst>
              <a:ext uri="{FF2B5EF4-FFF2-40B4-BE49-F238E27FC236}">
                <a16:creationId xmlns:a16="http://schemas.microsoft.com/office/drawing/2014/main" id="{C02794CF-57E8-4BE6-9B7F-7F59CE9F7302}"/>
              </a:ext>
            </a:extLst>
          </p:cNvPr>
          <p:cNvSpPr>
            <a:spLocks noGrp="1"/>
          </p:cNvSpPr>
          <p:nvPr>
            <p:ph type="ftr" sz="quarter" idx="11"/>
          </p:nvPr>
        </p:nvSpPr>
        <p:spPr>
          <a:xfrm>
            <a:off x="4038600" y="6380691"/>
            <a:ext cx="4114800" cy="365125"/>
          </a:xfrm>
        </p:spPr>
        <p:txBody>
          <a:bodyPr/>
          <a:lstStyle/>
          <a:p>
            <a:endParaRPr lang="en-IN" dirty="0"/>
          </a:p>
        </p:txBody>
      </p:sp>
      <p:sp>
        <p:nvSpPr>
          <p:cNvPr id="6" name="Slide Number Placeholder 5">
            <a:extLst>
              <a:ext uri="{FF2B5EF4-FFF2-40B4-BE49-F238E27FC236}">
                <a16:creationId xmlns:a16="http://schemas.microsoft.com/office/drawing/2014/main" id="{3A8311BD-0829-4E1F-8609-52006F00A5F6}"/>
              </a:ext>
            </a:extLst>
          </p:cNvPr>
          <p:cNvSpPr>
            <a:spLocks noGrp="1"/>
          </p:cNvSpPr>
          <p:nvPr>
            <p:ph type="sldNum" sz="quarter" idx="12"/>
          </p:nvPr>
        </p:nvSpPr>
        <p:spPr>
          <a:xfrm>
            <a:off x="8610599" y="6356350"/>
            <a:ext cx="3276599" cy="365125"/>
          </a:xfrm>
        </p:spPr>
        <p:txBody>
          <a:bodyPr/>
          <a:lstStyle/>
          <a:p>
            <a:fld id="{4113C1E7-9431-4A64-94FC-1D172EC0AB5A}" type="slidenum">
              <a:rPr lang="en-IN" smtClean="0"/>
              <a:pPr/>
              <a:t>‹#›</a:t>
            </a:fld>
            <a:endParaRPr lang="en-IN"/>
          </a:p>
        </p:txBody>
      </p:sp>
      <p:sp>
        <p:nvSpPr>
          <p:cNvPr id="11" name="Rectangle 10">
            <a:extLst>
              <a:ext uri="{FF2B5EF4-FFF2-40B4-BE49-F238E27FC236}">
                <a16:creationId xmlns:a16="http://schemas.microsoft.com/office/drawing/2014/main" id="{918DE1E3-0244-4492-89B0-E666F4294E48}"/>
              </a:ext>
            </a:extLst>
          </p:cNvPr>
          <p:cNvSpPr/>
          <p:nvPr userDrawn="1"/>
        </p:nvSpPr>
        <p:spPr>
          <a:xfrm>
            <a:off x="3706812" y="981604"/>
            <a:ext cx="4879976" cy="4879976"/>
          </a:xfrm>
          <a:prstGeom prst="rect">
            <a:avLst/>
          </a:prstGeom>
          <a:blipFill dpi="0" rotWithShape="1">
            <a:blip r:embed="rId2">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4707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DAC04-157F-4E75-A1D1-608BB6A458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EEF63E-A7CD-4490-94C6-AEB7AAD1B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9BACE1-7062-406F-BF0A-2C8447CFAE78}"/>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5" name="Footer Placeholder 4">
            <a:extLst>
              <a:ext uri="{FF2B5EF4-FFF2-40B4-BE49-F238E27FC236}">
                <a16:creationId xmlns:a16="http://schemas.microsoft.com/office/drawing/2014/main" id="{6632EBEB-1EEC-4E59-8235-46F33B9CE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6F9D22-36EF-42CE-B503-C1BF182ECDE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56422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2340-6366-4615-8DFE-2032C089BB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CE8ADD-6026-4405-9B1A-DC1A4E8E9C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6CB263-B7A6-4EE6-AD11-928CE3CCDA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281AA1-B6F3-49F8-9075-131D0D8F3C6A}"/>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6" name="Footer Placeholder 5">
            <a:extLst>
              <a:ext uri="{FF2B5EF4-FFF2-40B4-BE49-F238E27FC236}">
                <a16:creationId xmlns:a16="http://schemas.microsoft.com/office/drawing/2014/main" id="{7DEF3FA6-1E5C-47CD-B247-F515761031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BB52BF-3F99-4B16-A3D9-0678B7555DDE}"/>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3836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DB32-2174-4376-9076-2632E8F8EE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9C407C-1D12-4D0A-A030-524BE0968A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71F0A9-77EE-4263-A67C-C16BE1477C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871FB3-AC11-4741-B1C4-DE03A7E6A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0ECBBDE-9050-4133-9844-54AB486662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15ABDF-CF3A-439F-B397-95AC73FB9257}"/>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8" name="Footer Placeholder 7">
            <a:extLst>
              <a:ext uri="{FF2B5EF4-FFF2-40B4-BE49-F238E27FC236}">
                <a16:creationId xmlns:a16="http://schemas.microsoft.com/office/drawing/2014/main" id="{35DB57C0-0EC2-4978-AEAD-7284450CDF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E9A207-153C-4FB7-89E6-D60D56800EA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98409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69E1-C2D7-469B-B685-5760A0E1E6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407BAE-D44B-45AB-A0B4-DD09062FCEBE}"/>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4" name="Footer Placeholder 3">
            <a:extLst>
              <a:ext uri="{FF2B5EF4-FFF2-40B4-BE49-F238E27FC236}">
                <a16:creationId xmlns:a16="http://schemas.microsoft.com/office/drawing/2014/main" id="{577F0041-930D-486E-B87C-35013F3E02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0610B2-BC3A-443A-B9FB-C8EA2F3584F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19301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BEFB7-3B9C-4B2B-95B4-92DD054CBC2A}"/>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3" name="Footer Placeholder 2">
            <a:extLst>
              <a:ext uri="{FF2B5EF4-FFF2-40B4-BE49-F238E27FC236}">
                <a16:creationId xmlns:a16="http://schemas.microsoft.com/office/drawing/2014/main" id="{8BAF9ABC-339A-4386-8967-389520926E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75CBE5-69F1-4976-9D60-7F316C1EDB17}"/>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02267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F17B-D2C9-40B9-8753-8BDCF691A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607120-E547-4935-95D5-4A8C8B267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7049DD-1391-4431-A734-4A3EEF73A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DA9439-D32A-4CA5-A1FB-743F92303F16}"/>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6" name="Footer Placeholder 5">
            <a:extLst>
              <a:ext uri="{FF2B5EF4-FFF2-40B4-BE49-F238E27FC236}">
                <a16:creationId xmlns:a16="http://schemas.microsoft.com/office/drawing/2014/main" id="{81F7D6D9-F57C-438C-8949-80113A39B8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3E0FAB-A3DF-4A5C-B3B2-F612BBFE353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1459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35F695-DEC3-4A3B-BC13-7CC4F5D1D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C168CC-6B45-4123-88A6-EF2DF64057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D7EFBD-4160-41DF-A314-BD6A64AB49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824F-FEE6-4FA6-87FA-56806D70CA3A}" type="datetimeFigureOut">
              <a:rPr lang="en-IN" smtClean="0"/>
              <a:pPr/>
              <a:t>23-02-2024</a:t>
            </a:fld>
            <a:endParaRPr lang="en-IN"/>
          </a:p>
        </p:txBody>
      </p:sp>
      <p:sp>
        <p:nvSpPr>
          <p:cNvPr id="5" name="Footer Placeholder 4">
            <a:extLst>
              <a:ext uri="{FF2B5EF4-FFF2-40B4-BE49-F238E27FC236}">
                <a16:creationId xmlns:a16="http://schemas.microsoft.com/office/drawing/2014/main" id="{518098CC-0E82-4F6E-B3C7-BBF562C23B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E83DAE-AED6-4530-8BC5-C76C7338E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3C1E7-9431-4A64-94FC-1D172EC0AB5A}" type="slidenum">
              <a:rPr lang="en-IN" smtClean="0"/>
              <a:pPr/>
              <a:t>‹#›</a:t>
            </a:fld>
            <a:endParaRPr lang="en-IN"/>
          </a:p>
        </p:txBody>
      </p:sp>
    </p:spTree>
    <p:extLst>
      <p:ext uri="{BB962C8B-B14F-4D97-AF65-F5344CB8AC3E}">
        <p14:creationId xmlns:p14="http://schemas.microsoft.com/office/powerpoint/2010/main" val="1762507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476500" y="1214175"/>
            <a:ext cx="8248650" cy="576525"/>
          </a:xfrm>
        </p:spPr>
        <p:txBody>
          <a:bodyPr>
            <a:noAutofit/>
          </a:bodyPr>
          <a:lstStyle/>
          <a:p>
            <a:pPr>
              <a:buNone/>
            </a:pPr>
            <a:r>
              <a:rPr lang="en-US" sz="6000" b="1" dirty="0">
                <a:solidFill>
                  <a:srgbClr val="FF0000"/>
                </a:solidFill>
                <a:latin typeface="Algerian" panose="04020705040A02060702" pitchFamily="82" charset="0"/>
              </a:rPr>
              <a:t>                                    DECISION MAKING</a:t>
            </a:r>
          </a:p>
          <a:p>
            <a:pPr>
              <a:buNone/>
            </a:pPr>
            <a:endParaRPr lang="en-US" sz="6000" b="1" dirty="0">
              <a:solidFill>
                <a:srgbClr val="FF0000"/>
              </a:solidFill>
              <a:latin typeface="Algerian" panose="04020705040A02060702"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4. </a:t>
            </a:r>
            <a:r>
              <a:rPr lang="en-US" b="1" dirty="0" err="1"/>
              <a:t>Rohit</a:t>
            </a:r>
            <a:r>
              <a:rPr lang="en-US" b="1" dirty="0"/>
              <a:t> scored 72% marks in B.Sc. (IT) and 76% marks in Electronics Engineering. His scores at selection test and interview are 58% and 52% respectively. He has been working as a System Analyst since 2001. His date of birth is 16.6.1979.</a:t>
            </a:r>
            <a:endParaRPr lang="en-US" b="1" i="1" dirty="0"/>
          </a:p>
          <a:p>
            <a:pPr>
              <a:buNone/>
            </a:pPr>
            <a:r>
              <a:rPr lang="en-US" dirty="0"/>
              <a:t> </a:t>
            </a:r>
            <a:endParaRPr lang="en-US" i="1" dirty="0"/>
          </a:p>
          <a:p>
            <a:pPr>
              <a:buNone/>
            </a:pPr>
            <a:r>
              <a:rPr lang="en-US" b="1" dirty="0"/>
              <a:t> </a:t>
            </a:r>
          </a:p>
        </p:txBody>
      </p:sp>
      <p:graphicFrame>
        <p:nvGraphicFramePr>
          <p:cNvPr id="4" name="Table 3"/>
          <p:cNvGraphicFramePr>
            <a:graphicFrameLocks noGrp="1"/>
          </p:cNvGraphicFramePr>
          <p:nvPr/>
        </p:nvGraphicFramePr>
        <p:xfrm>
          <a:off x="7489454" y="2686050"/>
          <a:ext cx="4448546" cy="3265764"/>
        </p:xfrm>
        <a:graphic>
          <a:graphicData uri="http://schemas.openxmlformats.org/drawingml/2006/table">
            <a:tbl>
              <a:tblPr firstRow="1" bandRow="1">
                <a:tableStyleId>{5C22544A-7EE6-4342-B048-85BDC9FD1C3A}</a:tableStyleId>
              </a:tblPr>
              <a:tblGrid>
                <a:gridCol w="468748">
                  <a:extLst>
                    <a:ext uri="{9D8B030D-6E8A-4147-A177-3AD203B41FA5}">
                      <a16:colId xmlns:a16="http://schemas.microsoft.com/office/drawing/2014/main" val="20000"/>
                    </a:ext>
                  </a:extLst>
                </a:gridCol>
                <a:gridCol w="2585302">
                  <a:extLst>
                    <a:ext uri="{9D8B030D-6E8A-4147-A177-3AD203B41FA5}">
                      <a16:colId xmlns:a16="http://schemas.microsoft.com/office/drawing/2014/main" val="20001"/>
                    </a:ext>
                  </a:extLst>
                </a:gridCol>
                <a:gridCol w="1394496">
                  <a:extLst>
                    <a:ext uri="{9D8B030D-6E8A-4147-A177-3AD203B41FA5}">
                      <a16:colId xmlns:a16="http://schemas.microsoft.com/office/drawing/2014/main" val="20002"/>
                    </a:ext>
                  </a:extLst>
                </a:gridCol>
              </a:tblGrid>
              <a:tr h="389529">
                <a:tc>
                  <a:txBody>
                    <a:bodyPr/>
                    <a:lstStyle/>
                    <a:p>
                      <a:pPr algn="ctr"/>
                      <a:r>
                        <a:rPr lang="en-US" dirty="0"/>
                        <a:t>NO.</a:t>
                      </a:r>
                    </a:p>
                  </a:txBody>
                  <a:tcPr/>
                </a:tc>
                <a:tc>
                  <a:txBody>
                    <a:bodyPr/>
                    <a:lstStyle/>
                    <a:p>
                      <a:pPr algn="ctr"/>
                      <a:r>
                        <a:rPr lang="en-US" dirty="0"/>
                        <a:t>CONDITION</a:t>
                      </a:r>
                    </a:p>
                  </a:txBody>
                  <a:tcPr/>
                </a:tc>
                <a:tc>
                  <a:txBody>
                    <a:bodyPr/>
                    <a:lstStyle/>
                    <a:p>
                      <a:pPr algn="ctr"/>
                      <a:r>
                        <a:rPr lang="en-US" dirty="0"/>
                        <a:t> OTHER COND.</a:t>
                      </a:r>
                    </a:p>
                  </a:txBody>
                  <a:tcPr/>
                </a:tc>
                <a:extLst>
                  <a:ext uri="{0D108BD9-81ED-4DB2-BD59-A6C34878D82A}">
                    <a16:rowId xmlns:a16="http://schemas.microsoft.com/office/drawing/2014/main" val="10000"/>
                  </a:ext>
                </a:extLst>
              </a:tr>
              <a:tr h="681675">
                <a:tc>
                  <a:txBody>
                    <a:bodyPr/>
                    <a:lstStyle/>
                    <a:p>
                      <a:pPr algn="ctr"/>
                      <a:r>
                        <a:rPr lang="en-US" dirty="0"/>
                        <a:t>1.</a:t>
                      </a:r>
                    </a:p>
                  </a:txBody>
                  <a:tcPr/>
                </a:tc>
                <a:tc>
                  <a:txBody>
                    <a:bodyPr/>
                    <a:lstStyle/>
                    <a:p>
                      <a:pPr algn="ctr"/>
                      <a:r>
                        <a:rPr lang="en-US" dirty="0"/>
                        <a:t>C.SC/MCA(65%)</a:t>
                      </a:r>
                    </a:p>
                  </a:txBody>
                  <a:tcPr/>
                </a:tc>
                <a:tc>
                  <a:txBody>
                    <a:bodyPr/>
                    <a:lstStyle/>
                    <a:p>
                      <a:pPr algn="ctr"/>
                      <a:r>
                        <a:rPr lang="en-US" dirty="0"/>
                        <a:t>ELECT.</a:t>
                      </a:r>
                      <a:r>
                        <a:rPr lang="en-US" baseline="0" dirty="0"/>
                        <a:t> ENG (70) = GM</a:t>
                      </a:r>
                      <a:endParaRPr lang="en-US" dirty="0"/>
                    </a:p>
                  </a:txBody>
                  <a:tcPr/>
                </a:tc>
                <a:extLst>
                  <a:ext uri="{0D108BD9-81ED-4DB2-BD59-A6C34878D82A}">
                    <a16:rowId xmlns:a16="http://schemas.microsoft.com/office/drawing/2014/main" val="10001"/>
                  </a:ext>
                </a:extLst>
              </a:tr>
              <a:tr h="634582">
                <a:tc>
                  <a:txBody>
                    <a:bodyPr/>
                    <a:lstStyle/>
                    <a:p>
                      <a:pPr algn="ctr"/>
                      <a:r>
                        <a:rPr lang="en-US" dirty="0"/>
                        <a:t>2.</a:t>
                      </a:r>
                    </a:p>
                  </a:txBody>
                  <a:tcPr/>
                </a:tc>
                <a:tc>
                  <a:txBody>
                    <a:bodyPr/>
                    <a:lstStyle/>
                    <a:p>
                      <a:pPr algn="ctr"/>
                      <a:r>
                        <a:rPr lang="en-US" dirty="0"/>
                        <a:t>SELECTION TEST(50%)</a:t>
                      </a:r>
                    </a:p>
                  </a:txBody>
                  <a:tcPr/>
                </a:tc>
                <a:tc>
                  <a:txBody>
                    <a:bodyPr/>
                    <a:lstStyle/>
                    <a:p>
                      <a:pPr algn="ctr"/>
                      <a:r>
                        <a:rPr lang="en-US" dirty="0"/>
                        <a:t>SYS. ANALYST(2Y)</a:t>
                      </a:r>
                    </a:p>
                    <a:p>
                      <a:pPr algn="ctr"/>
                      <a:r>
                        <a:rPr lang="en-US" dirty="0"/>
                        <a:t>=CHAIRMAN</a:t>
                      </a:r>
                    </a:p>
                  </a:txBody>
                  <a:tcPr/>
                </a:tc>
                <a:extLst>
                  <a:ext uri="{0D108BD9-81ED-4DB2-BD59-A6C34878D82A}">
                    <a16:rowId xmlns:a16="http://schemas.microsoft.com/office/drawing/2014/main" val="10002"/>
                  </a:ext>
                </a:extLst>
              </a:tr>
              <a:tr h="389529">
                <a:tc>
                  <a:txBody>
                    <a:bodyPr/>
                    <a:lstStyle/>
                    <a:p>
                      <a:pPr algn="ctr"/>
                      <a:r>
                        <a:rPr lang="en-US" dirty="0"/>
                        <a:t>3.</a:t>
                      </a:r>
                    </a:p>
                  </a:txBody>
                  <a:tcPr/>
                </a:tc>
                <a:tc>
                  <a:txBody>
                    <a:bodyPr/>
                    <a:lstStyle/>
                    <a:p>
                      <a:pPr algn="ctr"/>
                      <a:r>
                        <a:rPr lang="en-US" dirty="0"/>
                        <a:t>INTERVIEW (40%)</a:t>
                      </a:r>
                    </a:p>
                  </a:txBody>
                  <a:tcPr/>
                </a:tc>
                <a:tc>
                  <a:txBody>
                    <a:bodyPr/>
                    <a:lstStyle/>
                    <a:p>
                      <a:pPr algn="ctr"/>
                      <a:endParaRPr lang="en-US"/>
                    </a:p>
                  </a:txBody>
                  <a:tcPr/>
                </a:tc>
                <a:extLst>
                  <a:ext uri="{0D108BD9-81ED-4DB2-BD59-A6C34878D82A}">
                    <a16:rowId xmlns:a16="http://schemas.microsoft.com/office/drawing/2014/main" val="10003"/>
                  </a:ext>
                </a:extLst>
              </a:tr>
              <a:tr h="389529">
                <a:tc>
                  <a:txBody>
                    <a:bodyPr/>
                    <a:lstStyle/>
                    <a:p>
                      <a:pPr algn="ctr"/>
                      <a:r>
                        <a:rPr lang="en-US" dirty="0"/>
                        <a:t>4.</a:t>
                      </a:r>
                    </a:p>
                  </a:txBody>
                  <a:tcPr/>
                </a:tc>
                <a:tc>
                  <a:txBody>
                    <a:bodyPr/>
                    <a:lstStyle/>
                    <a:p>
                      <a:pPr algn="ctr"/>
                      <a:r>
                        <a:rPr lang="en-US" dirty="0"/>
                        <a:t>21&lt;AGE&gt;30 ON 1.10.2005</a:t>
                      </a:r>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6" name="TextBox 5">
            <a:extLst>
              <a:ext uri="{FF2B5EF4-FFF2-40B4-BE49-F238E27FC236}">
                <a16:creationId xmlns:a16="http://schemas.microsoft.com/office/drawing/2014/main" id="{5B31FE07-7188-0EE2-DF75-E814DA9F0B93}"/>
              </a:ext>
            </a:extLst>
          </p:cNvPr>
          <p:cNvSpPr txBox="1"/>
          <p:nvPr/>
        </p:nvSpPr>
        <p:spPr>
          <a:xfrm>
            <a:off x="85725" y="3000246"/>
            <a:ext cx="6096000" cy="3416320"/>
          </a:xfrm>
          <a:prstGeom prst="rect">
            <a:avLst/>
          </a:prstGeom>
          <a:noFill/>
        </p:spPr>
        <p:txBody>
          <a:bodyPr wrap="square">
            <a:spAutoFit/>
          </a:bodyPr>
          <a:lstStyle/>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to be selected.</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not to be selected.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Chairman of the recruitment committee.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solidFill>
                  <a:srgbClr val="FF0000"/>
                </a:solidFill>
                <a:latin typeface="Arial" panose="020B0604020202020204" pitchFamily="34" charset="0"/>
                <a:cs typeface="Arial" panose="020B0604020202020204" pitchFamily="34" charset="0"/>
              </a:rPr>
              <a:t>If the case is to be referred to the GM- Recruitment </a:t>
            </a:r>
            <a:endParaRPr lang="en-US" sz="2400" b="1" i="1" dirty="0">
              <a:solidFill>
                <a:srgbClr val="FF0000"/>
              </a:solidFill>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data provided are inadequate to take a decision. </a:t>
            </a:r>
            <a:endParaRPr lang="en-US" sz="24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4871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5</a:t>
            </a:r>
            <a:r>
              <a:rPr lang="en-US" dirty="0"/>
              <a:t>. </a:t>
            </a:r>
            <a:r>
              <a:rPr lang="en-US" b="1" dirty="0" err="1"/>
              <a:t>Vimal</a:t>
            </a:r>
            <a:r>
              <a:rPr lang="en-US" b="1" dirty="0"/>
              <a:t> </a:t>
            </a:r>
            <a:r>
              <a:rPr lang="en-US" b="1" dirty="0" err="1"/>
              <a:t>kapoor</a:t>
            </a:r>
            <a:r>
              <a:rPr lang="en-US" b="1" dirty="0"/>
              <a:t> is a Mechanical Engineer with 75% marks. He was born on 5th July 1976. He scored 66% marks in selection Test and 52% marks in interview</a:t>
            </a:r>
            <a:endParaRPr lang="en-US" b="1" i="1" dirty="0"/>
          </a:p>
          <a:p>
            <a:pPr>
              <a:buNone/>
            </a:pPr>
            <a:r>
              <a:rPr lang="en-US" b="1" dirty="0"/>
              <a:t>  </a:t>
            </a:r>
            <a:endParaRPr lang="en-US" b="1" i="1" dirty="0"/>
          </a:p>
          <a:p>
            <a:pPr>
              <a:buNone/>
            </a:pP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3624825634"/>
              </p:ext>
            </p:extLst>
          </p:nvPr>
        </p:nvGraphicFramePr>
        <p:xfrm>
          <a:off x="6983579" y="2847975"/>
          <a:ext cx="5003469" cy="3323889"/>
        </p:xfrm>
        <a:graphic>
          <a:graphicData uri="http://schemas.openxmlformats.org/drawingml/2006/table">
            <a:tbl>
              <a:tblPr firstRow="1" bandRow="1">
                <a:tableStyleId>{5C22544A-7EE6-4342-B048-85BDC9FD1C3A}</a:tableStyleId>
              </a:tblPr>
              <a:tblGrid>
                <a:gridCol w="527221">
                  <a:extLst>
                    <a:ext uri="{9D8B030D-6E8A-4147-A177-3AD203B41FA5}">
                      <a16:colId xmlns:a16="http://schemas.microsoft.com/office/drawing/2014/main" val="20000"/>
                    </a:ext>
                  </a:extLst>
                </a:gridCol>
                <a:gridCol w="2907799">
                  <a:extLst>
                    <a:ext uri="{9D8B030D-6E8A-4147-A177-3AD203B41FA5}">
                      <a16:colId xmlns:a16="http://schemas.microsoft.com/office/drawing/2014/main" val="20001"/>
                    </a:ext>
                  </a:extLst>
                </a:gridCol>
                <a:gridCol w="1568449">
                  <a:extLst>
                    <a:ext uri="{9D8B030D-6E8A-4147-A177-3AD203B41FA5}">
                      <a16:colId xmlns:a16="http://schemas.microsoft.com/office/drawing/2014/main" val="20002"/>
                    </a:ext>
                  </a:extLst>
                </a:gridCol>
              </a:tblGrid>
              <a:tr h="439245">
                <a:tc>
                  <a:txBody>
                    <a:bodyPr/>
                    <a:lstStyle/>
                    <a:p>
                      <a:pPr algn="ctr"/>
                      <a:r>
                        <a:rPr lang="en-US" dirty="0"/>
                        <a:t>NO.</a:t>
                      </a:r>
                    </a:p>
                  </a:txBody>
                  <a:tcPr/>
                </a:tc>
                <a:tc>
                  <a:txBody>
                    <a:bodyPr/>
                    <a:lstStyle/>
                    <a:p>
                      <a:pPr algn="ctr"/>
                      <a:r>
                        <a:rPr lang="en-US" dirty="0"/>
                        <a:t>CONDITION</a:t>
                      </a:r>
                    </a:p>
                  </a:txBody>
                  <a:tcPr/>
                </a:tc>
                <a:tc>
                  <a:txBody>
                    <a:bodyPr/>
                    <a:lstStyle/>
                    <a:p>
                      <a:pPr algn="ctr"/>
                      <a:r>
                        <a:rPr lang="en-US" dirty="0"/>
                        <a:t> OTHER COND.</a:t>
                      </a:r>
                    </a:p>
                  </a:txBody>
                  <a:tcPr/>
                </a:tc>
                <a:extLst>
                  <a:ext uri="{0D108BD9-81ED-4DB2-BD59-A6C34878D82A}">
                    <a16:rowId xmlns:a16="http://schemas.microsoft.com/office/drawing/2014/main" val="10000"/>
                  </a:ext>
                </a:extLst>
              </a:tr>
              <a:tr h="825723">
                <a:tc>
                  <a:txBody>
                    <a:bodyPr/>
                    <a:lstStyle/>
                    <a:p>
                      <a:pPr algn="ctr"/>
                      <a:r>
                        <a:rPr lang="en-US" dirty="0"/>
                        <a:t>1.</a:t>
                      </a:r>
                    </a:p>
                  </a:txBody>
                  <a:tcPr/>
                </a:tc>
                <a:tc>
                  <a:txBody>
                    <a:bodyPr/>
                    <a:lstStyle/>
                    <a:p>
                      <a:pPr algn="ctr"/>
                      <a:r>
                        <a:rPr lang="en-US" dirty="0"/>
                        <a:t>C.SC/MCA(65%)</a:t>
                      </a:r>
                    </a:p>
                  </a:txBody>
                  <a:tcPr/>
                </a:tc>
                <a:tc>
                  <a:txBody>
                    <a:bodyPr/>
                    <a:lstStyle/>
                    <a:p>
                      <a:pPr algn="ctr"/>
                      <a:r>
                        <a:rPr lang="en-US" dirty="0"/>
                        <a:t>ELECT.</a:t>
                      </a:r>
                      <a:r>
                        <a:rPr lang="en-US" baseline="0" dirty="0"/>
                        <a:t> ENG (70) = GM</a:t>
                      </a:r>
                      <a:endParaRPr lang="en-US" dirty="0"/>
                    </a:p>
                  </a:txBody>
                  <a:tcPr/>
                </a:tc>
                <a:extLst>
                  <a:ext uri="{0D108BD9-81ED-4DB2-BD59-A6C34878D82A}">
                    <a16:rowId xmlns:a16="http://schemas.microsoft.com/office/drawing/2014/main" val="10001"/>
                  </a:ext>
                </a:extLst>
              </a:tr>
              <a:tr h="768679">
                <a:tc>
                  <a:txBody>
                    <a:bodyPr/>
                    <a:lstStyle/>
                    <a:p>
                      <a:pPr algn="ctr"/>
                      <a:r>
                        <a:rPr lang="en-US" dirty="0"/>
                        <a:t>2.</a:t>
                      </a:r>
                    </a:p>
                  </a:txBody>
                  <a:tcPr/>
                </a:tc>
                <a:tc>
                  <a:txBody>
                    <a:bodyPr/>
                    <a:lstStyle/>
                    <a:p>
                      <a:pPr algn="ctr"/>
                      <a:r>
                        <a:rPr lang="en-US" dirty="0"/>
                        <a:t>SELECTION TEST(50%)</a:t>
                      </a:r>
                    </a:p>
                  </a:txBody>
                  <a:tcPr/>
                </a:tc>
                <a:tc>
                  <a:txBody>
                    <a:bodyPr/>
                    <a:lstStyle/>
                    <a:p>
                      <a:pPr algn="ctr"/>
                      <a:r>
                        <a:rPr lang="en-US" dirty="0"/>
                        <a:t>SYS. ANALYST(2Y)</a:t>
                      </a:r>
                    </a:p>
                    <a:p>
                      <a:pPr algn="ctr"/>
                      <a:r>
                        <a:rPr lang="en-US" dirty="0"/>
                        <a:t>=CHAIRMAN</a:t>
                      </a:r>
                    </a:p>
                  </a:txBody>
                  <a:tcPr/>
                </a:tc>
                <a:extLst>
                  <a:ext uri="{0D108BD9-81ED-4DB2-BD59-A6C34878D82A}">
                    <a16:rowId xmlns:a16="http://schemas.microsoft.com/office/drawing/2014/main" val="10002"/>
                  </a:ext>
                </a:extLst>
              </a:tr>
              <a:tr h="471843">
                <a:tc>
                  <a:txBody>
                    <a:bodyPr/>
                    <a:lstStyle/>
                    <a:p>
                      <a:pPr algn="ctr"/>
                      <a:r>
                        <a:rPr lang="en-US" dirty="0"/>
                        <a:t>3.</a:t>
                      </a:r>
                    </a:p>
                  </a:txBody>
                  <a:tcPr/>
                </a:tc>
                <a:tc>
                  <a:txBody>
                    <a:bodyPr/>
                    <a:lstStyle/>
                    <a:p>
                      <a:pPr algn="ctr"/>
                      <a:r>
                        <a:rPr lang="en-US" dirty="0"/>
                        <a:t>INTERVIEW (40%)</a:t>
                      </a:r>
                    </a:p>
                  </a:txBody>
                  <a:tcPr/>
                </a:tc>
                <a:tc>
                  <a:txBody>
                    <a:bodyPr/>
                    <a:lstStyle/>
                    <a:p>
                      <a:pPr algn="ctr"/>
                      <a:endParaRPr lang="en-US"/>
                    </a:p>
                  </a:txBody>
                  <a:tcPr/>
                </a:tc>
                <a:extLst>
                  <a:ext uri="{0D108BD9-81ED-4DB2-BD59-A6C34878D82A}">
                    <a16:rowId xmlns:a16="http://schemas.microsoft.com/office/drawing/2014/main" val="10003"/>
                  </a:ext>
                </a:extLst>
              </a:tr>
              <a:tr h="471843">
                <a:tc>
                  <a:txBody>
                    <a:bodyPr/>
                    <a:lstStyle/>
                    <a:p>
                      <a:pPr algn="ctr"/>
                      <a:r>
                        <a:rPr lang="en-US" dirty="0"/>
                        <a:t>4.</a:t>
                      </a:r>
                    </a:p>
                  </a:txBody>
                  <a:tcPr/>
                </a:tc>
                <a:tc>
                  <a:txBody>
                    <a:bodyPr/>
                    <a:lstStyle/>
                    <a:p>
                      <a:pPr algn="ctr"/>
                      <a:r>
                        <a:rPr lang="en-US" dirty="0"/>
                        <a:t>21&lt;AGE&gt;30 ON 1.10.2005</a:t>
                      </a:r>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6" name="TextBox 5">
            <a:extLst>
              <a:ext uri="{FF2B5EF4-FFF2-40B4-BE49-F238E27FC236}">
                <a16:creationId xmlns:a16="http://schemas.microsoft.com/office/drawing/2014/main" id="{CD0EFAEE-5C2B-F9BC-D8C6-6206A146B252}"/>
              </a:ext>
            </a:extLst>
          </p:cNvPr>
          <p:cNvSpPr txBox="1"/>
          <p:nvPr/>
        </p:nvSpPr>
        <p:spPr>
          <a:xfrm>
            <a:off x="0" y="2847975"/>
            <a:ext cx="6096000" cy="3416320"/>
          </a:xfrm>
          <a:prstGeom prst="rect">
            <a:avLst/>
          </a:prstGeom>
          <a:noFill/>
        </p:spPr>
        <p:txBody>
          <a:bodyPr wrap="square">
            <a:spAutoFit/>
          </a:bodyPr>
          <a:lstStyle/>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to be selected.</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not to be selected.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Chairman of the recruitment committee.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GM- Recruitment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data provided are inadequate to take a decision. </a:t>
            </a:r>
            <a:endParaRPr lang="en-US" sz="2400" b="1" i="1" dirty="0">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5</a:t>
            </a:r>
            <a:r>
              <a:rPr lang="en-US" dirty="0"/>
              <a:t>. </a:t>
            </a:r>
            <a:r>
              <a:rPr lang="en-US" b="1" dirty="0" err="1"/>
              <a:t>Vimal</a:t>
            </a:r>
            <a:r>
              <a:rPr lang="en-US" b="1" dirty="0"/>
              <a:t> </a:t>
            </a:r>
            <a:r>
              <a:rPr lang="en-US" b="1" dirty="0" err="1"/>
              <a:t>kapoor</a:t>
            </a:r>
            <a:r>
              <a:rPr lang="en-US" b="1" dirty="0"/>
              <a:t> is a Mechanical Engineer with 75% marks. He was born on 5th July 1976. He scored 66% marks in selection Test and 52% marks in interview</a:t>
            </a:r>
            <a:endParaRPr lang="en-US" b="1" i="1" dirty="0"/>
          </a:p>
          <a:p>
            <a:pPr>
              <a:buNone/>
            </a:pPr>
            <a:r>
              <a:rPr lang="en-US" b="1" dirty="0"/>
              <a:t>  </a:t>
            </a:r>
            <a:endParaRPr lang="en-US" b="1" i="1" dirty="0"/>
          </a:p>
          <a:p>
            <a:pPr>
              <a:buNone/>
            </a:pPr>
            <a:endParaRPr lang="en-US" b="1" dirty="0"/>
          </a:p>
        </p:txBody>
      </p:sp>
      <p:graphicFrame>
        <p:nvGraphicFramePr>
          <p:cNvPr id="4" name="Table 3"/>
          <p:cNvGraphicFramePr>
            <a:graphicFrameLocks noGrp="1"/>
          </p:cNvGraphicFramePr>
          <p:nvPr/>
        </p:nvGraphicFramePr>
        <p:xfrm>
          <a:off x="6983579" y="2847975"/>
          <a:ext cx="5003469" cy="3323889"/>
        </p:xfrm>
        <a:graphic>
          <a:graphicData uri="http://schemas.openxmlformats.org/drawingml/2006/table">
            <a:tbl>
              <a:tblPr firstRow="1" bandRow="1">
                <a:tableStyleId>{5C22544A-7EE6-4342-B048-85BDC9FD1C3A}</a:tableStyleId>
              </a:tblPr>
              <a:tblGrid>
                <a:gridCol w="527221">
                  <a:extLst>
                    <a:ext uri="{9D8B030D-6E8A-4147-A177-3AD203B41FA5}">
                      <a16:colId xmlns:a16="http://schemas.microsoft.com/office/drawing/2014/main" val="20000"/>
                    </a:ext>
                  </a:extLst>
                </a:gridCol>
                <a:gridCol w="2907799">
                  <a:extLst>
                    <a:ext uri="{9D8B030D-6E8A-4147-A177-3AD203B41FA5}">
                      <a16:colId xmlns:a16="http://schemas.microsoft.com/office/drawing/2014/main" val="20001"/>
                    </a:ext>
                  </a:extLst>
                </a:gridCol>
                <a:gridCol w="1568449">
                  <a:extLst>
                    <a:ext uri="{9D8B030D-6E8A-4147-A177-3AD203B41FA5}">
                      <a16:colId xmlns:a16="http://schemas.microsoft.com/office/drawing/2014/main" val="20002"/>
                    </a:ext>
                  </a:extLst>
                </a:gridCol>
              </a:tblGrid>
              <a:tr h="439245">
                <a:tc>
                  <a:txBody>
                    <a:bodyPr/>
                    <a:lstStyle/>
                    <a:p>
                      <a:pPr algn="ctr"/>
                      <a:r>
                        <a:rPr lang="en-US" dirty="0"/>
                        <a:t>NO.</a:t>
                      </a:r>
                    </a:p>
                  </a:txBody>
                  <a:tcPr/>
                </a:tc>
                <a:tc>
                  <a:txBody>
                    <a:bodyPr/>
                    <a:lstStyle/>
                    <a:p>
                      <a:pPr algn="ctr"/>
                      <a:r>
                        <a:rPr lang="en-US" dirty="0"/>
                        <a:t>CONDITION</a:t>
                      </a:r>
                    </a:p>
                  </a:txBody>
                  <a:tcPr/>
                </a:tc>
                <a:tc>
                  <a:txBody>
                    <a:bodyPr/>
                    <a:lstStyle/>
                    <a:p>
                      <a:pPr algn="ctr"/>
                      <a:r>
                        <a:rPr lang="en-US" dirty="0"/>
                        <a:t> OTHER COND.</a:t>
                      </a:r>
                    </a:p>
                  </a:txBody>
                  <a:tcPr/>
                </a:tc>
                <a:extLst>
                  <a:ext uri="{0D108BD9-81ED-4DB2-BD59-A6C34878D82A}">
                    <a16:rowId xmlns:a16="http://schemas.microsoft.com/office/drawing/2014/main" val="10000"/>
                  </a:ext>
                </a:extLst>
              </a:tr>
              <a:tr h="825723">
                <a:tc>
                  <a:txBody>
                    <a:bodyPr/>
                    <a:lstStyle/>
                    <a:p>
                      <a:pPr algn="ctr"/>
                      <a:r>
                        <a:rPr lang="en-US" dirty="0"/>
                        <a:t>1.</a:t>
                      </a:r>
                    </a:p>
                  </a:txBody>
                  <a:tcPr/>
                </a:tc>
                <a:tc>
                  <a:txBody>
                    <a:bodyPr/>
                    <a:lstStyle/>
                    <a:p>
                      <a:pPr algn="ctr"/>
                      <a:r>
                        <a:rPr lang="en-US" dirty="0"/>
                        <a:t>C.SC/MCA(65%)</a:t>
                      </a:r>
                    </a:p>
                  </a:txBody>
                  <a:tcPr/>
                </a:tc>
                <a:tc>
                  <a:txBody>
                    <a:bodyPr/>
                    <a:lstStyle/>
                    <a:p>
                      <a:pPr algn="ctr"/>
                      <a:r>
                        <a:rPr lang="en-US" dirty="0"/>
                        <a:t>ELECT.</a:t>
                      </a:r>
                      <a:r>
                        <a:rPr lang="en-US" baseline="0" dirty="0"/>
                        <a:t> ENG (70) = GM</a:t>
                      </a:r>
                      <a:endParaRPr lang="en-US" dirty="0"/>
                    </a:p>
                  </a:txBody>
                  <a:tcPr/>
                </a:tc>
                <a:extLst>
                  <a:ext uri="{0D108BD9-81ED-4DB2-BD59-A6C34878D82A}">
                    <a16:rowId xmlns:a16="http://schemas.microsoft.com/office/drawing/2014/main" val="10001"/>
                  </a:ext>
                </a:extLst>
              </a:tr>
              <a:tr h="768679">
                <a:tc>
                  <a:txBody>
                    <a:bodyPr/>
                    <a:lstStyle/>
                    <a:p>
                      <a:pPr algn="ctr"/>
                      <a:r>
                        <a:rPr lang="en-US" dirty="0"/>
                        <a:t>2.</a:t>
                      </a:r>
                    </a:p>
                  </a:txBody>
                  <a:tcPr/>
                </a:tc>
                <a:tc>
                  <a:txBody>
                    <a:bodyPr/>
                    <a:lstStyle/>
                    <a:p>
                      <a:pPr algn="ctr"/>
                      <a:r>
                        <a:rPr lang="en-US" dirty="0"/>
                        <a:t>SELECTION TEST(50%)</a:t>
                      </a:r>
                    </a:p>
                  </a:txBody>
                  <a:tcPr/>
                </a:tc>
                <a:tc>
                  <a:txBody>
                    <a:bodyPr/>
                    <a:lstStyle/>
                    <a:p>
                      <a:pPr algn="ctr"/>
                      <a:r>
                        <a:rPr lang="en-US" dirty="0"/>
                        <a:t>SYS. ANALYST(2Y)</a:t>
                      </a:r>
                    </a:p>
                    <a:p>
                      <a:pPr algn="ctr"/>
                      <a:r>
                        <a:rPr lang="en-US" dirty="0"/>
                        <a:t>=CHAIRMAN</a:t>
                      </a:r>
                    </a:p>
                  </a:txBody>
                  <a:tcPr/>
                </a:tc>
                <a:extLst>
                  <a:ext uri="{0D108BD9-81ED-4DB2-BD59-A6C34878D82A}">
                    <a16:rowId xmlns:a16="http://schemas.microsoft.com/office/drawing/2014/main" val="10002"/>
                  </a:ext>
                </a:extLst>
              </a:tr>
              <a:tr h="471843">
                <a:tc>
                  <a:txBody>
                    <a:bodyPr/>
                    <a:lstStyle/>
                    <a:p>
                      <a:pPr algn="ctr"/>
                      <a:r>
                        <a:rPr lang="en-US" dirty="0"/>
                        <a:t>3.</a:t>
                      </a:r>
                    </a:p>
                  </a:txBody>
                  <a:tcPr/>
                </a:tc>
                <a:tc>
                  <a:txBody>
                    <a:bodyPr/>
                    <a:lstStyle/>
                    <a:p>
                      <a:pPr algn="ctr"/>
                      <a:r>
                        <a:rPr lang="en-US" dirty="0"/>
                        <a:t>INTERVIEW (40%)</a:t>
                      </a:r>
                    </a:p>
                  </a:txBody>
                  <a:tcPr/>
                </a:tc>
                <a:tc>
                  <a:txBody>
                    <a:bodyPr/>
                    <a:lstStyle/>
                    <a:p>
                      <a:pPr algn="ctr"/>
                      <a:endParaRPr lang="en-US"/>
                    </a:p>
                  </a:txBody>
                  <a:tcPr/>
                </a:tc>
                <a:extLst>
                  <a:ext uri="{0D108BD9-81ED-4DB2-BD59-A6C34878D82A}">
                    <a16:rowId xmlns:a16="http://schemas.microsoft.com/office/drawing/2014/main" val="10003"/>
                  </a:ext>
                </a:extLst>
              </a:tr>
              <a:tr h="471843">
                <a:tc>
                  <a:txBody>
                    <a:bodyPr/>
                    <a:lstStyle/>
                    <a:p>
                      <a:pPr algn="ctr"/>
                      <a:r>
                        <a:rPr lang="en-US" dirty="0"/>
                        <a:t>4.</a:t>
                      </a:r>
                    </a:p>
                  </a:txBody>
                  <a:tcPr/>
                </a:tc>
                <a:tc>
                  <a:txBody>
                    <a:bodyPr/>
                    <a:lstStyle/>
                    <a:p>
                      <a:pPr algn="ctr"/>
                      <a:r>
                        <a:rPr lang="en-US" dirty="0"/>
                        <a:t>21&lt;AGE&gt;30 ON 1.10.2005</a:t>
                      </a:r>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6" name="TextBox 5">
            <a:extLst>
              <a:ext uri="{FF2B5EF4-FFF2-40B4-BE49-F238E27FC236}">
                <a16:creationId xmlns:a16="http://schemas.microsoft.com/office/drawing/2014/main" id="{CD0EFAEE-5C2B-F9BC-D8C6-6206A146B252}"/>
              </a:ext>
            </a:extLst>
          </p:cNvPr>
          <p:cNvSpPr txBox="1"/>
          <p:nvPr/>
        </p:nvSpPr>
        <p:spPr>
          <a:xfrm>
            <a:off x="0" y="2847975"/>
            <a:ext cx="6096000" cy="3416320"/>
          </a:xfrm>
          <a:prstGeom prst="rect">
            <a:avLst/>
          </a:prstGeom>
          <a:noFill/>
        </p:spPr>
        <p:txBody>
          <a:bodyPr wrap="square">
            <a:spAutoFit/>
          </a:bodyPr>
          <a:lstStyle/>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to be selected.</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solidFill>
                  <a:srgbClr val="FF0000"/>
                </a:solidFill>
                <a:latin typeface="Arial" panose="020B0604020202020204" pitchFamily="34" charset="0"/>
                <a:cs typeface="Arial" panose="020B0604020202020204" pitchFamily="34" charset="0"/>
              </a:rPr>
              <a:t>If the candidate is not to be selected. </a:t>
            </a:r>
            <a:endParaRPr lang="en-US" sz="2400" b="1" i="1" dirty="0">
              <a:solidFill>
                <a:srgbClr val="FF0000"/>
              </a:solidFill>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Chairman of the recruitment committee.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GM- Recruitment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data provided are inadequate to take a decision. </a:t>
            </a:r>
            <a:endParaRPr lang="en-US" sz="24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5344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6. </a:t>
            </a:r>
            <a:r>
              <a:rPr lang="en-US" b="1" dirty="0" err="1"/>
              <a:t>Anamika</a:t>
            </a:r>
            <a:r>
              <a:rPr lang="en-US" b="1" dirty="0"/>
              <a:t> Singh is MCA with 68% marks and is working as a programmer for last 3 years. She secured 48% marks in the selection test and 58% marks in interview,</a:t>
            </a:r>
            <a:endParaRPr lang="en-US" b="1" i="1" dirty="0"/>
          </a:p>
          <a:p>
            <a:pPr>
              <a:buNone/>
            </a:pPr>
            <a:r>
              <a:rPr lang="en-US" b="1" dirty="0"/>
              <a:t> </a:t>
            </a:r>
            <a:endParaRPr lang="en-US" b="1" i="1" dirty="0"/>
          </a:p>
        </p:txBody>
      </p:sp>
      <p:graphicFrame>
        <p:nvGraphicFramePr>
          <p:cNvPr id="4" name="Table 3"/>
          <p:cNvGraphicFramePr>
            <a:graphicFrameLocks noGrp="1"/>
          </p:cNvGraphicFramePr>
          <p:nvPr>
            <p:extLst>
              <p:ext uri="{D42A27DB-BD31-4B8C-83A1-F6EECF244321}">
                <p14:modId xmlns:p14="http://schemas.microsoft.com/office/powerpoint/2010/main" val="954040747"/>
              </p:ext>
            </p:extLst>
          </p:nvPr>
        </p:nvGraphicFramePr>
        <p:xfrm>
          <a:off x="7429499" y="2686051"/>
          <a:ext cx="4659209" cy="3441926"/>
        </p:xfrm>
        <a:graphic>
          <a:graphicData uri="http://schemas.openxmlformats.org/drawingml/2006/table">
            <a:tbl>
              <a:tblPr firstRow="1" bandRow="1">
                <a:tableStyleId>{5C22544A-7EE6-4342-B048-85BDC9FD1C3A}</a:tableStyleId>
              </a:tblPr>
              <a:tblGrid>
                <a:gridCol w="490946">
                  <a:extLst>
                    <a:ext uri="{9D8B030D-6E8A-4147-A177-3AD203B41FA5}">
                      <a16:colId xmlns:a16="http://schemas.microsoft.com/office/drawing/2014/main" val="20000"/>
                    </a:ext>
                  </a:extLst>
                </a:gridCol>
                <a:gridCol w="2707730">
                  <a:extLst>
                    <a:ext uri="{9D8B030D-6E8A-4147-A177-3AD203B41FA5}">
                      <a16:colId xmlns:a16="http://schemas.microsoft.com/office/drawing/2014/main" val="20001"/>
                    </a:ext>
                  </a:extLst>
                </a:gridCol>
                <a:gridCol w="1460533">
                  <a:extLst>
                    <a:ext uri="{9D8B030D-6E8A-4147-A177-3AD203B41FA5}">
                      <a16:colId xmlns:a16="http://schemas.microsoft.com/office/drawing/2014/main" val="20002"/>
                    </a:ext>
                  </a:extLst>
                </a:gridCol>
              </a:tblGrid>
              <a:tr h="503319">
                <a:tc>
                  <a:txBody>
                    <a:bodyPr/>
                    <a:lstStyle/>
                    <a:p>
                      <a:pPr algn="ctr"/>
                      <a:r>
                        <a:rPr lang="en-US" dirty="0"/>
                        <a:t>NO.</a:t>
                      </a:r>
                    </a:p>
                  </a:txBody>
                  <a:tcPr/>
                </a:tc>
                <a:tc>
                  <a:txBody>
                    <a:bodyPr/>
                    <a:lstStyle/>
                    <a:p>
                      <a:pPr algn="ctr"/>
                      <a:r>
                        <a:rPr lang="en-US" dirty="0"/>
                        <a:t>CONDITION</a:t>
                      </a:r>
                    </a:p>
                  </a:txBody>
                  <a:tcPr/>
                </a:tc>
                <a:tc>
                  <a:txBody>
                    <a:bodyPr/>
                    <a:lstStyle/>
                    <a:p>
                      <a:pPr algn="ctr"/>
                      <a:r>
                        <a:rPr lang="en-US" dirty="0"/>
                        <a:t> OTHER COND.</a:t>
                      </a:r>
                    </a:p>
                  </a:txBody>
                  <a:tcPr/>
                </a:tc>
                <a:extLst>
                  <a:ext uri="{0D108BD9-81ED-4DB2-BD59-A6C34878D82A}">
                    <a16:rowId xmlns:a16="http://schemas.microsoft.com/office/drawing/2014/main" val="10000"/>
                  </a:ext>
                </a:extLst>
              </a:tr>
              <a:tr h="880808">
                <a:tc>
                  <a:txBody>
                    <a:bodyPr/>
                    <a:lstStyle/>
                    <a:p>
                      <a:pPr algn="ctr"/>
                      <a:r>
                        <a:rPr lang="en-US" dirty="0"/>
                        <a:t>1.</a:t>
                      </a:r>
                    </a:p>
                  </a:txBody>
                  <a:tcPr/>
                </a:tc>
                <a:tc>
                  <a:txBody>
                    <a:bodyPr/>
                    <a:lstStyle/>
                    <a:p>
                      <a:pPr algn="ctr"/>
                      <a:r>
                        <a:rPr lang="en-US" dirty="0"/>
                        <a:t>C.SC/MCA(65%)</a:t>
                      </a:r>
                    </a:p>
                  </a:txBody>
                  <a:tcPr/>
                </a:tc>
                <a:tc>
                  <a:txBody>
                    <a:bodyPr/>
                    <a:lstStyle/>
                    <a:p>
                      <a:pPr algn="ctr"/>
                      <a:r>
                        <a:rPr lang="en-US" dirty="0"/>
                        <a:t>ELECT.</a:t>
                      </a:r>
                      <a:r>
                        <a:rPr lang="en-US" baseline="0" dirty="0"/>
                        <a:t> ENG (70) = GM</a:t>
                      </a:r>
                      <a:endParaRPr lang="en-US" dirty="0"/>
                    </a:p>
                  </a:txBody>
                  <a:tcPr/>
                </a:tc>
                <a:extLst>
                  <a:ext uri="{0D108BD9-81ED-4DB2-BD59-A6C34878D82A}">
                    <a16:rowId xmlns:a16="http://schemas.microsoft.com/office/drawing/2014/main" val="10001"/>
                  </a:ext>
                </a:extLst>
              </a:tr>
              <a:tr h="819958">
                <a:tc>
                  <a:txBody>
                    <a:bodyPr/>
                    <a:lstStyle/>
                    <a:p>
                      <a:pPr algn="ctr"/>
                      <a:r>
                        <a:rPr lang="en-US" dirty="0"/>
                        <a:t>2.</a:t>
                      </a:r>
                    </a:p>
                  </a:txBody>
                  <a:tcPr/>
                </a:tc>
                <a:tc>
                  <a:txBody>
                    <a:bodyPr/>
                    <a:lstStyle/>
                    <a:p>
                      <a:pPr algn="ctr"/>
                      <a:r>
                        <a:rPr lang="en-US" dirty="0"/>
                        <a:t>SELECTION TEST(50%)</a:t>
                      </a:r>
                    </a:p>
                  </a:txBody>
                  <a:tcPr/>
                </a:tc>
                <a:tc>
                  <a:txBody>
                    <a:bodyPr/>
                    <a:lstStyle/>
                    <a:p>
                      <a:pPr algn="ctr"/>
                      <a:r>
                        <a:rPr lang="en-US" dirty="0"/>
                        <a:t>SYS. ANALYST(2Y)</a:t>
                      </a:r>
                    </a:p>
                    <a:p>
                      <a:pPr algn="ctr"/>
                      <a:r>
                        <a:rPr lang="en-US" dirty="0"/>
                        <a:t>=CHAIRMAN</a:t>
                      </a:r>
                    </a:p>
                  </a:txBody>
                  <a:tcPr/>
                </a:tc>
                <a:extLst>
                  <a:ext uri="{0D108BD9-81ED-4DB2-BD59-A6C34878D82A}">
                    <a16:rowId xmlns:a16="http://schemas.microsoft.com/office/drawing/2014/main" val="10002"/>
                  </a:ext>
                </a:extLst>
              </a:tr>
              <a:tr h="503319">
                <a:tc>
                  <a:txBody>
                    <a:bodyPr/>
                    <a:lstStyle/>
                    <a:p>
                      <a:pPr algn="ctr"/>
                      <a:r>
                        <a:rPr lang="en-US" dirty="0"/>
                        <a:t>3.</a:t>
                      </a:r>
                    </a:p>
                  </a:txBody>
                  <a:tcPr/>
                </a:tc>
                <a:tc>
                  <a:txBody>
                    <a:bodyPr/>
                    <a:lstStyle/>
                    <a:p>
                      <a:pPr algn="ctr"/>
                      <a:r>
                        <a:rPr lang="en-US" dirty="0"/>
                        <a:t>INTERVIEW (40%)</a:t>
                      </a:r>
                    </a:p>
                  </a:txBody>
                  <a:tcPr/>
                </a:tc>
                <a:tc>
                  <a:txBody>
                    <a:bodyPr/>
                    <a:lstStyle/>
                    <a:p>
                      <a:pPr algn="ctr"/>
                      <a:endParaRPr lang="en-US"/>
                    </a:p>
                  </a:txBody>
                  <a:tcPr/>
                </a:tc>
                <a:extLst>
                  <a:ext uri="{0D108BD9-81ED-4DB2-BD59-A6C34878D82A}">
                    <a16:rowId xmlns:a16="http://schemas.microsoft.com/office/drawing/2014/main" val="10003"/>
                  </a:ext>
                </a:extLst>
              </a:tr>
              <a:tr h="503319">
                <a:tc>
                  <a:txBody>
                    <a:bodyPr/>
                    <a:lstStyle/>
                    <a:p>
                      <a:pPr algn="ctr"/>
                      <a:r>
                        <a:rPr lang="en-US" dirty="0"/>
                        <a:t>4.</a:t>
                      </a:r>
                    </a:p>
                  </a:txBody>
                  <a:tcPr/>
                </a:tc>
                <a:tc>
                  <a:txBody>
                    <a:bodyPr/>
                    <a:lstStyle/>
                    <a:p>
                      <a:pPr algn="ctr"/>
                      <a:r>
                        <a:rPr lang="en-US" dirty="0"/>
                        <a:t>21&lt;AGE&gt;30 ON 1.10.2005</a:t>
                      </a:r>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6" name="TextBox 5">
            <a:extLst>
              <a:ext uri="{FF2B5EF4-FFF2-40B4-BE49-F238E27FC236}">
                <a16:creationId xmlns:a16="http://schemas.microsoft.com/office/drawing/2014/main" id="{0CA0EB52-0631-5C31-DA61-15E0F451A11A}"/>
              </a:ext>
            </a:extLst>
          </p:cNvPr>
          <p:cNvSpPr txBox="1"/>
          <p:nvPr/>
        </p:nvSpPr>
        <p:spPr>
          <a:xfrm>
            <a:off x="103292" y="2962146"/>
            <a:ext cx="6096000" cy="3416320"/>
          </a:xfrm>
          <a:prstGeom prst="rect">
            <a:avLst/>
          </a:prstGeom>
          <a:noFill/>
        </p:spPr>
        <p:txBody>
          <a:bodyPr wrap="square">
            <a:spAutoFit/>
          </a:bodyPr>
          <a:lstStyle/>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to be selected.</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not to be selected.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Chairman of the recruitment committee.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GM- Recruitment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data provided are inadequate to take a decision. </a:t>
            </a:r>
            <a:endParaRPr lang="en-US" sz="2400" b="1" i="1" dirty="0">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6. </a:t>
            </a:r>
            <a:r>
              <a:rPr lang="en-US" b="1" dirty="0" err="1"/>
              <a:t>Anamika</a:t>
            </a:r>
            <a:r>
              <a:rPr lang="en-US" b="1" dirty="0"/>
              <a:t> Singh is MCA with 68% marks and is working as a programmer for last 3 years. She secured 48% marks in the selection test and 58% marks in interview,</a:t>
            </a:r>
            <a:endParaRPr lang="en-US" b="1" i="1" dirty="0"/>
          </a:p>
          <a:p>
            <a:pPr>
              <a:buNone/>
            </a:pPr>
            <a:r>
              <a:rPr lang="en-US" b="1" dirty="0"/>
              <a:t> </a:t>
            </a:r>
            <a:endParaRPr lang="en-US" b="1" i="1" dirty="0"/>
          </a:p>
        </p:txBody>
      </p:sp>
      <p:graphicFrame>
        <p:nvGraphicFramePr>
          <p:cNvPr id="4" name="Table 3"/>
          <p:cNvGraphicFramePr>
            <a:graphicFrameLocks noGrp="1"/>
          </p:cNvGraphicFramePr>
          <p:nvPr/>
        </p:nvGraphicFramePr>
        <p:xfrm>
          <a:off x="7429499" y="2686051"/>
          <a:ext cx="4659209" cy="3441926"/>
        </p:xfrm>
        <a:graphic>
          <a:graphicData uri="http://schemas.openxmlformats.org/drawingml/2006/table">
            <a:tbl>
              <a:tblPr firstRow="1" bandRow="1">
                <a:tableStyleId>{5C22544A-7EE6-4342-B048-85BDC9FD1C3A}</a:tableStyleId>
              </a:tblPr>
              <a:tblGrid>
                <a:gridCol w="490946">
                  <a:extLst>
                    <a:ext uri="{9D8B030D-6E8A-4147-A177-3AD203B41FA5}">
                      <a16:colId xmlns:a16="http://schemas.microsoft.com/office/drawing/2014/main" val="20000"/>
                    </a:ext>
                  </a:extLst>
                </a:gridCol>
                <a:gridCol w="2707730">
                  <a:extLst>
                    <a:ext uri="{9D8B030D-6E8A-4147-A177-3AD203B41FA5}">
                      <a16:colId xmlns:a16="http://schemas.microsoft.com/office/drawing/2014/main" val="20001"/>
                    </a:ext>
                  </a:extLst>
                </a:gridCol>
                <a:gridCol w="1460533">
                  <a:extLst>
                    <a:ext uri="{9D8B030D-6E8A-4147-A177-3AD203B41FA5}">
                      <a16:colId xmlns:a16="http://schemas.microsoft.com/office/drawing/2014/main" val="20002"/>
                    </a:ext>
                  </a:extLst>
                </a:gridCol>
              </a:tblGrid>
              <a:tr h="503319">
                <a:tc>
                  <a:txBody>
                    <a:bodyPr/>
                    <a:lstStyle/>
                    <a:p>
                      <a:pPr algn="ctr"/>
                      <a:r>
                        <a:rPr lang="en-US" dirty="0"/>
                        <a:t>NO.</a:t>
                      </a:r>
                    </a:p>
                  </a:txBody>
                  <a:tcPr/>
                </a:tc>
                <a:tc>
                  <a:txBody>
                    <a:bodyPr/>
                    <a:lstStyle/>
                    <a:p>
                      <a:pPr algn="ctr"/>
                      <a:r>
                        <a:rPr lang="en-US" dirty="0"/>
                        <a:t>CONDITION</a:t>
                      </a:r>
                    </a:p>
                  </a:txBody>
                  <a:tcPr/>
                </a:tc>
                <a:tc>
                  <a:txBody>
                    <a:bodyPr/>
                    <a:lstStyle/>
                    <a:p>
                      <a:pPr algn="ctr"/>
                      <a:r>
                        <a:rPr lang="en-US" dirty="0"/>
                        <a:t> OTHER COND.</a:t>
                      </a:r>
                    </a:p>
                  </a:txBody>
                  <a:tcPr/>
                </a:tc>
                <a:extLst>
                  <a:ext uri="{0D108BD9-81ED-4DB2-BD59-A6C34878D82A}">
                    <a16:rowId xmlns:a16="http://schemas.microsoft.com/office/drawing/2014/main" val="10000"/>
                  </a:ext>
                </a:extLst>
              </a:tr>
              <a:tr h="880808">
                <a:tc>
                  <a:txBody>
                    <a:bodyPr/>
                    <a:lstStyle/>
                    <a:p>
                      <a:pPr algn="ctr"/>
                      <a:r>
                        <a:rPr lang="en-US" dirty="0"/>
                        <a:t>1.</a:t>
                      </a:r>
                    </a:p>
                  </a:txBody>
                  <a:tcPr/>
                </a:tc>
                <a:tc>
                  <a:txBody>
                    <a:bodyPr/>
                    <a:lstStyle/>
                    <a:p>
                      <a:pPr algn="ctr"/>
                      <a:r>
                        <a:rPr lang="en-US" dirty="0"/>
                        <a:t>C.SC/MCA(65%)</a:t>
                      </a:r>
                    </a:p>
                  </a:txBody>
                  <a:tcPr/>
                </a:tc>
                <a:tc>
                  <a:txBody>
                    <a:bodyPr/>
                    <a:lstStyle/>
                    <a:p>
                      <a:pPr algn="ctr"/>
                      <a:r>
                        <a:rPr lang="en-US" dirty="0"/>
                        <a:t>ELECT.</a:t>
                      </a:r>
                      <a:r>
                        <a:rPr lang="en-US" baseline="0" dirty="0"/>
                        <a:t> ENG (70) = GM</a:t>
                      </a:r>
                      <a:endParaRPr lang="en-US" dirty="0"/>
                    </a:p>
                  </a:txBody>
                  <a:tcPr/>
                </a:tc>
                <a:extLst>
                  <a:ext uri="{0D108BD9-81ED-4DB2-BD59-A6C34878D82A}">
                    <a16:rowId xmlns:a16="http://schemas.microsoft.com/office/drawing/2014/main" val="10001"/>
                  </a:ext>
                </a:extLst>
              </a:tr>
              <a:tr h="819958">
                <a:tc>
                  <a:txBody>
                    <a:bodyPr/>
                    <a:lstStyle/>
                    <a:p>
                      <a:pPr algn="ctr"/>
                      <a:r>
                        <a:rPr lang="en-US" dirty="0"/>
                        <a:t>2.</a:t>
                      </a:r>
                    </a:p>
                  </a:txBody>
                  <a:tcPr/>
                </a:tc>
                <a:tc>
                  <a:txBody>
                    <a:bodyPr/>
                    <a:lstStyle/>
                    <a:p>
                      <a:pPr algn="ctr"/>
                      <a:r>
                        <a:rPr lang="en-US" dirty="0"/>
                        <a:t>SELECTION TEST(50%)</a:t>
                      </a:r>
                    </a:p>
                  </a:txBody>
                  <a:tcPr/>
                </a:tc>
                <a:tc>
                  <a:txBody>
                    <a:bodyPr/>
                    <a:lstStyle/>
                    <a:p>
                      <a:pPr algn="ctr"/>
                      <a:r>
                        <a:rPr lang="en-US" dirty="0"/>
                        <a:t>SYS. ANALYST(2Y)</a:t>
                      </a:r>
                    </a:p>
                    <a:p>
                      <a:pPr algn="ctr"/>
                      <a:r>
                        <a:rPr lang="en-US" dirty="0"/>
                        <a:t>=CHAIRMAN</a:t>
                      </a:r>
                    </a:p>
                  </a:txBody>
                  <a:tcPr/>
                </a:tc>
                <a:extLst>
                  <a:ext uri="{0D108BD9-81ED-4DB2-BD59-A6C34878D82A}">
                    <a16:rowId xmlns:a16="http://schemas.microsoft.com/office/drawing/2014/main" val="10002"/>
                  </a:ext>
                </a:extLst>
              </a:tr>
              <a:tr h="503319">
                <a:tc>
                  <a:txBody>
                    <a:bodyPr/>
                    <a:lstStyle/>
                    <a:p>
                      <a:pPr algn="ctr"/>
                      <a:r>
                        <a:rPr lang="en-US" dirty="0"/>
                        <a:t>3.</a:t>
                      </a:r>
                    </a:p>
                  </a:txBody>
                  <a:tcPr/>
                </a:tc>
                <a:tc>
                  <a:txBody>
                    <a:bodyPr/>
                    <a:lstStyle/>
                    <a:p>
                      <a:pPr algn="ctr"/>
                      <a:r>
                        <a:rPr lang="en-US" dirty="0"/>
                        <a:t>INTERVIEW (40%)</a:t>
                      </a:r>
                    </a:p>
                  </a:txBody>
                  <a:tcPr/>
                </a:tc>
                <a:tc>
                  <a:txBody>
                    <a:bodyPr/>
                    <a:lstStyle/>
                    <a:p>
                      <a:pPr algn="ctr"/>
                      <a:endParaRPr lang="en-US"/>
                    </a:p>
                  </a:txBody>
                  <a:tcPr/>
                </a:tc>
                <a:extLst>
                  <a:ext uri="{0D108BD9-81ED-4DB2-BD59-A6C34878D82A}">
                    <a16:rowId xmlns:a16="http://schemas.microsoft.com/office/drawing/2014/main" val="10003"/>
                  </a:ext>
                </a:extLst>
              </a:tr>
              <a:tr h="503319">
                <a:tc>
                  <a:txBody>
                    <a:bodyPr/>
                    <a:lstStyle/>
                    <a:p>
                      <a:pPr algn="ctr"/>
                      <a:r>
                        <a:rPr lang="en-US" dirty="0"/>
                        <a:t>4.</a:t>
                      </a:r>
                    </a:p>
                  </a:txBody>
                  <a:tcPr/>
                </a:tc>
                <a:tc>
                  <a:txBody>
                    <a:bodyPr/>
                    <a:lstStyle/>
                    <a:p>
                      <a:pPr algn="ctr"/>
                      <a:r>
                        <a:rPr lang="en-US" dirty="0"/>
                        <a:t>21&lt;AGE&gt;30 ON 1.10.2005</a:t>
                      </a:r>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6" name="TextBox 5">
            <a:extLst>
              <a:ext uri="{FF2B5EF4-FFF2-40B4-BE49-F238E27FC236}">
                <a16:creationId xmlns:a16="http://schemas.microsoft.com/office/drawing/2014/main" id="{0CA0EB52-0631-5C31-DA61-15E0F451A11A}"/>
              </a:ext>
            </a:extLst>
          </p:cNvPr>
          <p:cNvSpPr txBox="1"/>
          <p:nvPr/>
        </p:nvSpPr>
        <p:spPr>
          <a:xfrm>
            <a:off x="103292" y="2962146"/>
            <a:ext cx="6096000" cy="3416320"/>
          </a:xfrm>
          <a:prstGeom prst="rect">
            <a:avLst/>
          </a:prstGeom>
          <a:noFill/>
        </p:spPr>
        <p:txBody>
          <a:bodyPr wrap="square">
            <a:spAutoFit/>
          </a:bodyPr>
          <a:lstStyle/>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to be selected.</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not to be selected.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Chairman of the recruitment committee.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GM- Recruitment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solidFill>
                  <a:srgbClr val="FF0000"/>
                </a:solidFill>
                <a:latin typeface="Arial" panose="020B0604020202020204" pitchFamily="34" charset="0"/>
                <a:cs typeface="Arial" panose="020B0604020202020204" pitchFamily="34" charset="0"/>
              </a:rPr>
              <a:t>If the data provided are inadequate to take a decision</a:t>
            </a:r>
            <a:endParaRPr lang="en-US" sz="24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1751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7. </a:t>
            </a:r>
            <a:r>
              <a:rPr lang="en-US" b="1" dirty="0" err="1"/>
              <a:t>Suniti</a:t>
            </a:r>
            <a:r>
              <a:rPr lang="en-US" b="1" dirty="0"/>
              <a:t> is a computer engineer with 78% marks. She scored more than 60% marks in interview and selection test both.</a:t>
            </a:r>
            <a:endParaRPr lang="en-US" b="1" i="1" dirty="0"/>
          </a:p>
          <a:p>
            <a:pPr>
              <a:buNone/>
            </a:pPr>
            <a:r>
              <a:rPr lang="en-US" dirty="0"/>
              <a:t> </a:t>
            </a:r>
            <a:endParaRPr lang="en-US" i="1" dirty="0"/>
          </a:p>
          <a:p>
            <a:pPr>
              <a:buNone/>
            </a:pPr>
            <a:endParaRPr lang="en-US" b="1" dirty="0"/>
          </a:p>
          <a:p>
            <a:pPr>
              <a:buNone/>
            </a:pPr>
            <a:r>
              <a:rPr lang="en-US" b="1" dirty="0"/>
              <a:t> </a:t>
            </a:r>
          </a:p>
        </p:txBody>
      </p:sp>
      <p:graphicFrame>
        <p:nvGraphicFramePr>
          <p:cNvPr id="4" name="Table 3"/>
          <p:cNvGraphicFramePr>
            <a:graphicFrameLocks noGrp="1"/>
          </p:cNvGraphicFramePr>
          <p:nvPr>
            <p:extLst>
              <p:ext uri="{D42A27DB-BD31-4B8C-83A1-F6EECF244321}">
                <p14:modId xmlns:p14="http://schemas.microsoft.com/office/powerpoint/2010/main" val="521181734"/>
              </p:ext>
            </p:extLst>
          </p:nvPr>
        </p:nvGraphicFramePr>
        <p:xfrm>
          <a:off x="7096125" y="2409826"/>
          <a:ext cx="5022520" cy="3825537"/>
        </p:xfrm>
        <a:graphic>
          <a:graphicData uri="http://schemas.openxmlformats.org/drawingml/2006/table">
            <a:tbl>
              <a:tblPr firstRow="1" bandRow="1">
                <a:tableStyleId>{5C22544A-7EE6-4342-B048-85BDC9FD1C3A}</a:tableStyleId>
              </a:tblPr>
              <a:tblGrid>
                <a:gridCol w="529229">
                  <a:extLst>
                    <a:ext uri="{9D8B030D-6E8A-4147-A177-3AD203B41FA5}">
                      <a16:colId xmlns:a16="http://schemas.microsoft.com/office/drawing/2014/main" val="20000"/>
                    </a:ext>
                  </a:extLst>
                </a:gridCol>
                <a:gridCol w="2918870">
                  <a:extLst>
                    <a:ext uri="{9D8B030D-6E8A-4147-A177-3AD203B41FA5}">
                      <a16:colId xmlns:a16="http://schemas.microsoft.com/office/drawing/2014/main" val="20001"/>
                    </a:ext>
                  </a:extLst>
                </a:gridCol>
                <a:gridCol w="1574421">
                  <a:extLst>
                    <a:ext uri="{9D8B030D-6E8A-4147-A177-3AD203B41FA5}">
                      <a16:colId xmlns:a16="http://schemas.microsoft.com/office/drawing/2014/main" val="20002"/>
                    </a:ext>
                  </a:extLst>
                </a:gridCol>
              </a:tblGrid>
              <a:tr h="592192">
                <a:tc>
                  <a:txBody>
                    <a:bodyPr/>
                    <a:lstStyle/>
                    <a:p>
                      <a:pPr algn="ctr"/>
                      <a:r>
                        <a:rPr lang="en-US" dirty="0"/>
                        <a:t>NO.</a:t>
                      </a:r>
                    </a:p>
                  </a:txBody>
                  <a:tcPr/>
                </a:tc>
                <a:tc>
                  <a:txBody>
                    <a:bodyPr/>
                    <a:lstStyle/>
                    <a:p>
                      <a:pPr algn="ctr"/>
                      <a:r>
                        <a:rPr lang="en-US" dirty="0"/>
                        <a:t>CONDITION</a:t>
                      </a:r>
                    </a:p>
                  </a:txBody>
                  <a:tcPr/>
                </a:tc>
                <a:tc>
                  <a:txBody>
                    <a:bodyPr/>
                    <a:lstStyle/>
                    <a:p>
                      <a:pPr algn="ctr"/>
                      <a:r>
                        <a:rPr lang="en-US" dirty="0"/>
                        <a:t> OTHER COND.</a:t>
                      </a:r>
                    </a:p>
                  </a:txBody>
                  <a:tcPr/>
                </a:tc>
                <a:extLst>
                  <a:ext uri="{0D108BD9-81ED-4DB2-BD59-A6C34878D82A}">
                    <a16:rowId xmlns:a16="http://schemas.microsoft.com/office/drawing/2014/main" val="10000"/>
                  </a:ext>
                </a:extLst>
              </a:tr>
              <a:tr h="1036334">
                <a:tc>
                  <a:txBody>
                    <a:bodyPr/>
                    <a:lstStyle/>
                    <a:p>
                      <a:pPr algn="ctr"/>
                      <a:r>
                        <a:rPr lang="en-US" dirty="0"/>
                        <a:t>1.</a:t>
                      </a:r>
                    </a:p>
                  </a:txBody>
                  <a:tcPr/>
                </a:tc>
                <a:tc>
                  <a:txBody>
                    <a:bodyPr/>
                    <a:lstStyle/>
                    <a:p>
                      <a:pPr algn="ctr"/>
                      <a:r>
                        <a:rPr lang="en-US" dirty="0"/>
                        <a:t>C.SC/MCA(65%)</a:t>
                      </a:r>
                    </a:p>
                  </a:txBody>
                  <a:tcPr/>
                </a:tc>
                <a:tc>
                  <a:txBody>
                    <a:bodyPr/>
                    <a:lstStyle/>
                    <a:p>
                      <a:pPr algn="ctr"/>
                      <a:r>
                        <a:rPr lang="en-US" dirty="0"/>
                        <a:t>ELECT.</a:t>
                      </a:r>
                      <a:r>
                        <a:rPr lang="en-US" baseline="0" dirty="0"/>
                        <a:t> ENG (70) = GM</a:t>
                      </a:r>
                      <a:endParaRPr lang="en-US" dirty="0"/>
                    </a:p>
                  </a:txBody>
                  <a:tcPr/>
                </a:tc>
                <a:extLst>
                  <a:ext uri="{0D108BD9-81ED-4DB2-BD59-A6C34878D82A}">
                    <a16:rowId xmlns:a16="http://schemas.microsoft.com/office/drawing/2014/main" val="10001"/>
                  </a:ext>
                </a:extLst>
              </a:tr>
              <a:tr h="964739">
                <a:tc>
                  <a:txBody>
                    <a:bodyPr/>
                    <a:lstStyle/>
                    <a:p>
                      <a:pPr algn="ctr"/>
                      <a:r>
                        <a:rPr lang="en-US" dirty="0"/>
                        <a:t>2.</a:t>
                      </a:r>
                    </a:p>
                  </a:txBody>
                  <a:tcPr/>
                </a:tc>
                <a:tc>
                  <a:txBody>
                    <a:bodyPr/>
                    <a:lstStyle/>
                    <a:p>
                      <a:pPr algn="ctr"/>
                      <a:r>
                        <a:rPr lang="en-US" dirty="0"/>
                        <a:t>SELECTION TEST(50%)</a:t>
                      </a:r>
                    </a:p>
                  </a:txBody>
                  <a:tcPr/>
                </a:tc>
                <a:tc>
                  <a:txBody>
                    <a:bodyPr/>
                    <a:lstStyle/>
                    <a:p>
                      <a:pPr algn="ctr"/>
                      <a:r>
                        <a:rPr lang="en-US" dirty="0"/>
                        <a:t>SYS. ANALYST(2Y)</a:t>
                      </a:r>
                    </a:p>
                    <a:p>
                      <a:pPr algn="ctr"/>
                      <a:r>
                        <a:rPr lang="en-US" dirty="0"/>
                        <a:t>=CHAIRMAN</a:t>
                      </a:r>
                    </a:p>
                  </a:txBody>
                  <a:tcPr/>
                </a:tc>
                <a:extLst>
                  <a:ext uri="{0D108BD9-81ED-4DB2-BD59-A6C34878D82A}">
                    <a16:rowId xmlns:a16="http://schemas.microsoft.com/office/drawing/2014/main" val="10002"/>
                  </a:ext>
                </a:extLst>
              </a:tr>
              <a:tr h="592192">
                <a:tc>
                  <a:txBody>
                    <a:bodyPr/>
                    <a:lstStyle/>
                    <a:p>
                      <a:pPr algn="ctr"/>
                      <a:r>
                        <a:rPr lang="en-US" dirty="0"/>
                        <a:t>3.</a:t>
                      </a:r>
                    </a:p>
                  </a:txBody>
                  <a:tcPr/>
                </a:tc>
                <a:tc>
                  <a:txBody>
                    <a:bodyPr/>
                    <a:lstStyle/>
                    <a:p>
                      <a:pPr algn="ctr"/>
                      <a:r>
                        <a:rPr lang="en-US" dirty="0"/>
                        <a:t>INTERVIEW (40%)</a:t>
                      </a:r>
                    </a:p>
                  </a:txBody>
                  <a:tcPr/>
                </a:tc>
                <a:tc>
                  <a:txBody>
                    <a:bodyPr/>
                    <a:lstStyle/>
                    <a:p>
                      <a:pPr algn="ctr"/>
                      <a:endParaRPr lang="en-US" dirty="0"/>
                    </a:p>
                  </a:txBody>
                  <a:tcPr/>
                </a:tc>
                <a:extLst>
                  <a:ext uri="{0D108BD9-81ED-4DB2-BD59-A6C34878D82A}">
                    <a16:rowId xmlns:a16="http://schemas.microsoft.com/office/drawing/2014/main" val="10003"/>
                  </a:ext>
                </a:extLst>
              </a:tr>
              <a:tr h="592192">
                <a:tc>
                  <a:txBody>
                    <a:bodyPr/>
                    <a:lstStyle/>
                    <a:p>
                      <a:pPr algn="ctr"/>
                      <a:r>
                        <a:rPr lang="en-US" dirty="0"/>
                        <a:t>4.</a:t>
                      </a:r>
                    </a:p>
                  </a:txBody>
                  <a:tcPr/>
                </a:tc>
                <a:tc>
                  <a:txBody>
                    <a:bodyPr/>
                    <a:lstStyle/>
                    <a:p>
                      <a:pPr algn="ctr"/>
                      <a:r>
                        <a:rPr lang="en-US" dirty="0"/>
                        <a:t>21&lt;AGE&gt;30 ON 1.10.2005</a:t>
                      </a:r>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6" name="TextBox 5">
            <a:extLst>
              <a:ext uri="{FF2B5EF4-FFF2-40B4-BE49-F238E27FC236}">
                <a16:creationId xmlns:a16="http://schemas.microsoft.com/office/drawing/2014/main" id="{96F9CF2B-A31B-036D-FA01-832C01BA5994}"/>
              </a:ext>
            </a:extLst>
          </p:cNvPr>
          <p:cNvSpPr txBox="1"/>
          <p:nvPr/>
        </p:nvSpPr>
        <p:spPr>
          <a:xfrm>
            <a:off x="-24524" y="2920782"/>
            <a:ext cx="6096000" cy="3416320"/>
          </a:xfrm>
          <a:prstGeom prst="rect">
            <a:avLst/>
          </a:prstGeom>
          <a:noFill/>
        </p:spPr>
        <p:txBody>
          <a:bodyPr wrap="square">
            <a:spAutoFit/>
          </a:bodyPr>
          <a:lstStyle/>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to be selected.</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not to be selected.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Chairman of the recruitment committee.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GM- Recruitment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data provided are inadequate to take a decision. </a:t>
            </a:r>
            <a:endParaRPr lang="en-US" sz="2400" b="1" i="1" dirty="0">
              <a:latin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7. </a:t>
            </a:r>
            <a:r>
              <a:rPr lang="en-US" b="1" dirty="0" err="1"/>
              <a:t>Suniti</a:t>
            </a:r>
            <a:r>
              <a:rPr lang="en-US" b="1" dirty="0"/>
              <a:t> is a computer engineer with 78% marks. She scored more than 60% marks in interview and selection test both.</a:t>
            </a:r>
            <a:endParaRPr lang="en-US" b="1" i="1" dirty="0"/>
          </a:p>
          <a:p>
            <a:pPr>
              <a:buNone/>
            </a:pPr>
            <a:r>
              <a:rPr lang="en-US" dirty="0"/>
              <a:t> </a:t>
            </a:r>
            <a:endParaRPr lang="en-US" i="1" dirty="0"/>
          </a:p>
          <a:p>
            <a:pPr>
              <a:buNone/>
            </a:pPr>
            <a:endParaRPr lang="en-US" b="1" dirty="0"/>
          </a:p>
          <a:p>
            <a:pPr>
              <a:buNone/>
            </a:pPr>
            <a:r>
              <a:rPr lang="en-US" b="1" dirty="0"/>
              <a:t> </a:t>
            </a:r>
          </a:p>
        </p:txBody>
      </p:sp>
      <p:graphicFrame>
        <p:nvGraphicFramePr>
          <p:cNvPr id="4" name="Table 3"/>
          <p:cNvGraphicFramePr>
            <a:graphicFrameLocks noGrp="1"/>
          </p:cNvGraphicFramePr>
          <p:nvPr/>
        </p:nvGraphicFramePr>
        <p:xfrm>
          <a:off x="7096125" y="2409826"/>
          <a:ext cx="5022520" cy="3825537"/>
        </p:xfrm>
        <a:graphic>
          <a:graphicData uri="http://schemas.openxmlformats.org/drawingml/2006/table">
            <a:tbl>
              <a:tblPr firstRow="1" bandRow="1">
                <a:tableStyleId>{5C22544A-7EE6-4342-B048-85BDC9FD1C3A}</a:tableStyleId>
              </a:tblPr>
              <a:tblGrid>
                <a:gridCol w="529229">
                  <a:extLst>
                    <a:ext uri="{9D8B030D-6E8A-4147-A177-3AD203B41FA5}">
                      <a16:colId xmlns:a16="http://schemas.microsoft.com/office/drawing/2014/main" val="20000"/>
                    </a:ext>
                  </a:extLst>
                </a:gridCol>
                <a:gridCol w="2918870">
                  <a:extLst>
                    <a:ext uri="{9D8B030D-6E8A-4147-A177-3AD203B41FA5}">
                      <a16:colId xmlns:a16="http://schemas.microsoft.com/office/drawing/2014/main" val="20001"/>
                    </a:ext>
                  </a:extLst>
                </a:gridCol>
                <a:gridCol w="1574421">
                  <a:extLst>
                    <a:ext uri="{9D8B030D-6E8A-4147-A177-3AD203B41FA5}">
                      <a16:colId xmlns:a16="http://schemas.microsoft.com/office/drawing/2014/main" val="20002"/>
                    </a:ext>
                  </a:extLst>
                </a:gridCol>
              </a:tblGrid>
              <a:tr h="592192">
                <a:tc>
                  <a:txBody>
                    <a:bodyPr/>
                    <a:lstStyle/>
                    <a:p>
                      <a:pPr algn="ctr"/>
                      <a:r>
                        <a:rPr lang="en-US" dirty="0"/>
                        <a:t>NO.</a:t>
                      </a:r>
                    </a:p>
                  </a:txBody>
                  <a:tcPr/>
                </a:tc>
                <a:tc>
                  <a:txBody>
                    <a:bodyPr/>
                    <a:lstStyle/>
                    <a:p>
                      <a:pPr algn="ctr"/>
                      <a:r>
                        <a:rPr lang="en-US" dirty="0"/>
                        <a:t>CONDITION</a:t>
                      </a:r>
                    </a:p>
                  </a:txBody>
                  <a:tcPr/>
                </a:tc>
                <a:tc>
                  <a:txBody>
                    <a:bodyPr/>
                    <a:lstStyle/>
                    <a:p>
                      <a:pPr algn="ctr"/>
                      <a:r>
                        <a:rPr lang="en-US" dirty="0"/>
                        <a:t> OTHER COND.</a:t>
                      </a:r>
                    </a:p>
                  </a:txBody>
                  <a:tcPr/>
                </a:tc>
                <a:extLst>
                  <a:ext uri="{0D108BD9-81ED-4DB2-BD59-A6C34878D82A}">
                    <a16:rowId xmlns:a16="http://schemas.microsoft.com/office/drawing/2014/main" val="10000"/>
                  </a:ext>
                </a:extLst>
              </a:tr>
              <a:tr h="1036334">
                <a:tc>
                  <a:txBody>
                    <a:bodyPr/>
                    <a:lstStyle/>
                    <a:p>
                      <a:pPr algn="ctr"/>
                      <a:r>
                        <a:rPr lang="en-US" dirty="0"/>
                        <a:t>1.</a:t>
                      </a:r>
                    </a:p>
                  </a:txBody>
                  <a:tcPr/>
                </a:tc>
                <a:tc>
                  <a:txBody>
                    <a:bodyPr/>
                    <a:lstStyle/>
                    <a:p>
                      <a:pPr algn="ctr"/>
                      <a:r>
                        <a:rPr lang="en-US" dirty="0"/>
                        <a:t>C.SC/MCA(65%)</a:t>
                      </a:r>
                    </a:p>
                  </a:txBody>
                  <a:tcPr/>
                </a:tc>
                <a:tc>
                  <a:txBody>
                    <a:bodyPr/>
                    <a:lstStyle/>
                    <a:p>
                      <a:pPr algn="ctr"/>
                      <a:r>
                        <a:rPr lang="en-US" dirty="0"/>
                        <a:t>ELECT.</a:t>
                      </a:r>
                      <a:r>
                        <a:rPr lang="en-US" baseline="0" dirty="0"/>
                        <a:t> ENG (70) = GM</a:t>
                      </a:r>
                      <a:endParaRPr lang="en-US" dirty="0"/>
                    </a:p>
                  </a:txBody>
                  <a:tcPr/>
                </a:tc>
                <a:extLst>
                  <a:ext uri="{0D108BD9-81ED-4DB2-BD59-A6C34878D82A}">
                    <a16:rowId xmlns:a16="http://schemas.microsoft.com/office/drawing/2014/main" val="10001"/>
                  </a:ext>
                </a:extLst>
              </a:tr>
              <a:tr h="964739">
                <a:tc>
                  <a:txBody>
                    <a:bodyPr/>
                    <a:lstStyle/>
                    <a:p>
                      <a:pPr algn="ctr"/>
                      <a:r>
                        <a:rPr lang="en-US" dirty="0"/>
                        <a:t>2.</a:t>
                      </a:r>
                    </a:p>
                  </a:txBody>
                  <a:tcPr/>
                </a:tc>
                <a:tc>
                  <a:txBody>
                    <a:bodyPr/>
                    <a:lstStyle/>
                    <a:p>
                      <a:pPr algn="ctr"/>
                      <a:r>
                        <a:rPr lang="en-US" dirty="0"/>
                        <a:t>SELECTION TEST(50%)</a:t>
                      </a:r>
                    </a:p>
                  </a:txBody>
                  <a:tcPr/>
                </a:tc>
                <a:tc>
                  <a:txBody>
                    <a:bodyPr/>
                    <a:lstStyle/>
                    <a:p>
                      <a:pPr algn="ctr"/>
                      <a:r>
                        <a:rPr lang="en-US" dirty="0"/>
                        <a:t>SYS. ANALYST(2Y)</a:t>
                      </a:r>
                    </a:p>
                    <a:p>
                      <a:pPr algn="ctr"/>
                      <a:r>
                        <a:rPr lang="en-US" dirty="0"/>
                        <a:t>=CHAIRMAN</a:t>
                      </a:r>
                    </a:p>
                  </a:txBody>
                  <a:tcPr/>
                </a:tc>
                <a:extLst>
                  <a:ext uri="{0D108BD9-81ED-4DB2-BD59-A6C34878D82A}">
                    <a16:rowId xmlns:a16="http://schemas.microsoft.com/office/drawing/2014/main" val="10002"/>
                  </a:ext>
                </a:extLst>
              </a:tr>
              <a:tr h="592192">
                <a:tc>
                  <a:txBody>
                    <a:bodyPr/>
                    <a:lstStyle/>
                    <a:p>
                      <a:pPr algn="ctr"/>
                      <a:r>
                        <a:rPr lang="en-US" dirty="0"/>
                        <a:t>3.</a:t>
                      </a:r>
                    </a:p>
                  </a:txBody>
                  <a:tcPr/>
                </a:tc>
                <a:tc>
                  <a:txBody>
                    <a:bodyPr/>
                    <a:lstStyle/>
                    <a:p>
                      <a:pPr algn="ctr"/>
                      <a:r>
                        <a:rPr lang="en-US" dirty="0"/>
                        <a:t>INTERVIEW (40%)</a:t>
                      </a:r>
                    </a:p>
                  </a:txBody>
                  <a:tcPr/>
                </a:tc>
                <a:tc>
                  <a:txBody>
                    <a:bodyPr/>
                    <a:lstStyle/>
                    <a:p>
                      <a:pPr algn="ctr"/>
                      <a:endParaRPr lang="en-US" dirty="0"/>
                    </a:p>
                  </a:txBody>
                  <a:tcPr/>
                </a:tc>
                <a:extLst>
                  <a:ext uri="{0D108BD9-81ED-4DB2-BD59-A6C34878D82A}">
                    <a16:rowId xmlns:a16="http://schemas.microsoft.com/office/drawing/2014/main" val="10003"/>
                  </a:ext>
                </a:extLst>
              </a:tr>
              <a:tr h="592192">
                <a:tc>
                  <a:txBody>
                    <a:bodyPr/>
                    <a:lstStyle/>
                    <a:p>
                      <a:pPr algn="ctr"/>
                      <a:r>
                        <a:rPr lang="en-US" dirty="0"/>
                        <a:t>4.</a:t>
                      </a:r>
                    </a:p>
                  </a:txBody>
                  <a:tcPr/>
                </a:tc>
                <a:tc>
                  <a:txBody>
                    <a:bodyPr/>
                    <a:lstStyle/>
                    <a:p>
                      <a:pPr algn="ctr"/>
                      <a:r>
                        <a:rPr lang="en-US" dirty="0"/>
                        <a:t>21&lt;AGE&gt;30 ON 1.10.2005</a:t>
                      </a:r>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6" name="TextBox 5">
            <a:extLst>
              <a:ext uri="{FF2B5EF4-FFF2-40B4-BE49-F238E27FC236}">
                <a16:creationId xmlns:a16="http://schemas.microsoft.com/office/drawing/2014/main" id="{96F9CF2B-A31B-036D-FA01-832C01BA5994}"/>
              </a:ext>
            </a:extLst>
          </p:cNvPr>
          <p:cNvSpPr txBox="1"/>
          <p:nvPr/>
        </p:nvSpPr>
        <p:spPr>
          <a:xfrm>
            <a:off x="-24524" y="2920782"/>
            <a:ext cx="6096000" cy="3416320"/>
          </a:xfrm>
          <a:prstGeom prst="rect">
            <a:avLst/>
          </a:prstGeom>
          <a:noFill/>
        </p:spPr>
        <p:txBody>
          <a:bodyPr wrap="square">
            <a:spAutoFit/>
          </a:bodyPr>
          <a:lstStyle/>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to be selected.</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not to be selected.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Chairman of the recruitment committee.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GM- Recruitment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solidFill>
                  <a:srgbClr val="FF0000"/>
                </a:solidFill>
                <a:latin typeface="Arial" panose="020B0604020202020204" pitchFamily="34" charset="0"/>
                <a:cs typeface="Arial" panose="020B0604020202020204" pitchFamily="34" charset="0"/>
              </a:rPr>
              <a:t>If the data provided are inadequate to take a decision. </a:t>
            </a:r>
            <a:endParaRPr lang="en-US" sz="2400" b="1" i="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9960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8. </a:t>
            </a:r>
            <a:r>
              <a:rPr lang="en-US" b="1" dirty="0" err="1"/>
              <a:t>Sumona</a:t>
            </a:r>
            <a:r>
              <a:rPr lang="en-US" b="1" dirty="0"/>
              <a:t>  is MCA with 76% marks. She has been working as a System Analyst in an Engineering firm since 15th November 2003. She scored 72% marks in selection test and 65% marks in interview. Her date of birth is 23 rd October 1978.</a:t>
            </a:r>
            <a:endParaRPr lang="en-US" b="1" i="1" dirty="0"/>
          </a:p>
          <a:p>
            <a:pPr>
              <a:buNone/>
            </a:pPr>
            <a:r>
              <a:rPr lang="en-US" dirty="0"/>
              <a:t> </a:t>
            </a:r>
            <a:endParaRPr lang="en-US" i="1" dirty="0"/>
          </a:p>
        </p:txBody>
      </p:sp>
      <p:graphicFrame>
        <p:nvGraphicFramePr>
          <p:cNvPr id="4" name="Table 3"/>
          <p:cNvGraphicFramePr>
            <a:graphicFrameLocks noGrp="1"/>
          </p:cNvGraphicFramePr>
          <p:nvPr>
            <p:extLst>
              <p:ext uri="{D42A27DB-BD31-4B8C-83A1-F6EECF244321}">
                <p14:modId xmlns:p14="http://schemas.microsoft.com/office/powerpoint/2010/main" val="2236016320"/>
              </p:ext>
            </p:extLst>
          </p:nvPr>
        </p:nvGraphicFramePr>
        <p:xfrm>
          <a:off x="6410325" y="2667000"/>
          <a:ext cx="5556044" cy="3639473"/>
        </p:xfrm>
        <a:graphic>
          <a:graphicData uri="http://schemas.openxmlformats.org/drawingml/2006/table">
            <a:tbl>
              <a:tblPr firstRow="1" bandRow="1">
                <a:tableStyleId>{5C22544A-7EE6-4342-B048-85BDC9FD1C3A}</a:tableStyleId>
              </a:tblPr>
              <a:tblGrid>
                <a:gridCol w="585447">
                  <a:extLst>
                    <a:ext uri="{9D8B030D-6E8A-4147-A177-3AD203B41FA5}">
                      <a16:colId xmlns:a16="http://schemas.microsoft.com/office/drawing/2014/main" val="20000"/>
                    </a:ext>
                  </a:extLst>
                </a:gridCol>
                <a:gridCol w="3228931">
                  <a:extLst>
                    <a:ext uri="{9D8B030D-6E8A-4147-A177-3AD203B41FA5}">
                      <a16:colId xmlns:a16="http://schemas.microsoft.com/office/drawing/2014/main" val="20001"/>
                    </a:ext>
                  </a:extLst>
                </a:gridCol>
                <a:gridCol w="1741666">
                  <a:extLst>
                    <a:ext uri="{9D8B030D-6E8A-4147-A177-3AD203B41FA5}">
                      <a16:colId xmlns:a16="http://schemas.microsoft.com/office/drawing/2014/main" val="20002"/>
                    </a:ext>
                  </a:extLst>
                </a:gridCol>
              </a:tblGrid>
              <a:tr h="570531">
                <a:tc>
                  <a:txBody>
                    <a:bodyPr/>
                    <a:lstStyle/>
                    <a:p>
                      <a:pPr algn="ctr"/>
                      <a:r>
                        <a:rPr lang="en-US" dirty="0"/>
                        <a:t>NO.</a:t>
                      </a:r>
                    </a:p>
                  </a:txBody>
                  <a:tcPr/>
                </a:tc>
                <a:tc>
                  <a:txBody>
                    <a:bodyPr/>
                    <a:lstStyle/>
                    <a:p>
                      <a:pPr algn="ctr"/>
                      <a:r>
                        <a:rPr lang="en-US" dirty="0"/>
                        <a:t>CONDITION</a:t>
                      </a:r>
                    </a:p>
                  </a:txBody>
                  <a:tcPr/>
                </a:tc>
                <a:tc>
                  <a:txBody>
                    <a:bodyPr/>
                    <a:lstStyle/>
                    <a:p>
                      <a:pPr algn="ctr"/>
                      <a:r>
                        <a:rPr lang="en-US" dirty="0"/>
                        <a:t> OTHER COND.</a:t>
                      </a:r>
                    </a:p>
                  </a:txBody>
                  <a:tcPr/>
                </a:tc>
                <a:extLst>
                  <a:ext uri="{0D108BD9-81ED-4DB2-BD59-A6C34878D82A}">
                    <a16:rowId xmlns:a16="http://schemas.microsoft.com/office/drawing/2014/main" val="10000"/>
                  </a:ext>
                </a:extLst>
              </a:tr>
              <a:tr h="998428">
                <a:tc>
                  <a:txBody>
                    <a:bodyPr/>
                    <a:lstStyle/>
                    <a:p>
                      <a:pPr algn="ctr"/>
                      <a:r>
                        <a:rPr lang="en-US" dirty="0"/>
                        <a:t>1.</a:t>
                      </a:r>
                    </a:p>
                  </a:txBody>
                  <a:tcPr/>
                </a:tc>
                <a:tc>
                  <a:txBody>
                    <a:bodyPr/>
                    <a:lstStyle/>
                    <a:p>
                      <a:pPr algn="ctr"/>
                      <a:r>
                        <a:rPr lang="en-US" dirty="0"/>
                        <a:t>C.SC/MCA(65%)</a:t>
                      </a:r>
                    </a:p>
                  </a:txBody>
                  <a:tcPr/>
                </a:tc>
                <a:tc>
                  <a:txBody>
                    <a:bodyPr/>
                    <a:lstStyle/>
                    <a:p>
                      <a:pPr algn="ctr"/>
                      <a:r>
                        <a:rPr lang="en-US" dirty="0"/>
                        <a:t>ELECT.</a:t>
                      </a:r>
                      <a:r>
                        <a:rPr lang="en-US" baseline="0" dirty="0"/>
                        <a:t> ENG (70) = GM</a:t>
                      </a:r>
                      <a:endParaRPr lang="en-US" dirty="0"/>
                    </a:p>
                  </a:txBody>
                  <a:tcPr/>
                </a:tc>
                <a:extLst>
                  <a:ext uri="{0D108BD9-81ED-4DB2-BD59-A6C34878D82A}">
                    <a16:rowId xmlns:a16="http://schemas.microsoft.com/office/drawing/2014/main" val="10001"/>
                  </a:ext>
                </a:extLst>
              </a:tr>
              <a:tr h="929452">
                <a:tc>
                  <a:txBody>
                    <a:bodyPr/>
                    <a:lstStyle/>
                    <a:p>
                      <a:pPr algn="ctr"/>
                      <a:r>
                        <a:rPr lang="en-US" dirty="0"/>
                        <a:t>2.</a:t>
                      </a:r>
                    </a:p>
                  </a:txBody>
                  <a:tcPr/>
                </a:tc>
                <a:tc>
                  <a:txBody>
                    <a:bodyPr/>
                    <a:lstStyle/>
                    <a:p>
                      <a:pPr algn="ctr"/>
                      <a:r>
                        <a:rPr lang="en-US" dirty="0"/>
                        <a:t>SELECTION TEST(50%)</a:t>
                      </a:r>
                    </a:p>
                  </a:txBody>
                  <a:tcPr/>
                </a:tc>
                <a:tc>
                  <a:txBody>
                    <a:bodyPr/>
                    <a:lstStyle/>
                    <a:p>
                      <a:pPr algn="ctr"/>
                      <a:r>
                        <a:rPr lang="en-US" dirty="0"/>
                        <a:t>SYS. ANALYST(2Y)</a:t>
                      </a:r>
                    </a:p>
                    <a:p>
                      <a:pPr algn="ctr"/>
                      <a:r>
                        <a:rPr lang="en-US" dirty="0"/>
                        <a:t>=CHAIRMAN</a:t>
                      </a:r>
                    </a:p>
                  </a:txBody>
                  <a:tcPr/>
                </a:tc>
                <a:extLst>
                  <a:ext uri="{0D108BD9-81ED-4DB2-BD59-A6C34878D82A}">
                    <a16:rowId xmlns:a16="http://schemas.microsoft.com/office/drawing/2014/main" val="10002"/>
                  </a:ext>
                </a:extLst>
              </a:tr>
              <a:tr h="570531">
                <a:tc>
                  <a:txBody>
                    <a:bodyPr/>
                    <a:lstStyle/>
                    <a:p>
                      <a:pPr algn="ctr"/>
                      <a:r>
                        <a:rPr lang="en-US" dirty="0"/>
                        <a:t>3.</a:t>
                      </a:r>
                    </a:p>
                  </a:txBody>
                  <a:tcPr/>
                </a:tc>
                <a:tc>
                  <a:txBody>
                    <a:bodyPr/>
                    <a:lstStyle/>
                    <a:p>
                      <a:pPr algn="ctr"/>
                      <a:r>
                        <a:rPr lang="en-US" dirty="0"/>
                        <a:t>INTERVIEW (40%)</a:t>
                      </a:r>
                    </a:p>
                  </a:txBody>
                  <a:tcPr/>
                </a:tc>
                <a:tc>
                  <a:txBody>
                    <a:bodyPr/>
                    <a:lstStyle/>
                    <a:p>
                      <a:pPr algn="ctr"/>
                      <a:endParaRPr lang="en-US"/>
                    </a:p>
                  </a:txBody>
                  <a:tcPr/>
                </a:tc>
                <a:extLst>
                  <a:ext uri="{0D108BD9-81ED-4DB2-BD59-A6C34878D82A}">
                    <a16:rowId xmlns:a16="http://schemas.microsoft.com/office/drawing/2014/main" val="10003"/>
                  </a:ext>
                </a:extLst>
              </a:tr>
              <a:tr h="570531">
                <a:tc>
                  <a:txBody>
                    <a:bodyPr/>
                    <a:lstStyle/>
                    <a:p>
                      <a:pPr algn="ctr"/>
                      <a:r>
                        <a:rPr lang="en-US" dirty="0"/>
                        <a:t>4.</a:t>
                      </a:r>
                    </a:p>
                  </a:txBody>
                  <a:tcPr/>
                </a:tc>
                <a:tc>
                  <a:txBody>
                    <a:bodyPr/>
                    <a:lstStyle/>
                    <a:p>
                      <a:pPr algn="ctr"/>
                      <a:r>
                        <a:rPr lang="en-US" dirty="0"/>
                        <a:t>21&lt;AGE&gt;30 ON 1.10.2005</a:t>
                      </a:r>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6" name="TextBox 5">
            <a:extLst>
              <a:ext uri="{FF2B5EF4-FFF2-40B4-BE49-F238E27FC236}">
                <a16:creationId xmlns:a16="http://schemas.microsoft.com/office/drawing/2014/main" id="{331582F9-D7F5-B89F-1269-384A4E807B5D}"/>
              </a:ext>
            </a:extLst>
          </p:cNvPr>
          <p:cNvSpPr txBox="1"/>
          <p:nvPr/>
        </p:nvSpPr>
        <p:spPr>
          <a:xfrm>
            <a:off x="85725" y="3000246"/>
            <a:ext cx="6096000" cy="3416320"/>
          </a:xfrm>
          <a:prstGeom prst="rect">
            <a:avLst/>
          </a:prstGeom>
          <a:noFill/>
        </p:spPr>
        <p:txBody>
          <a:bodyPr wrap="square">
            <a:spAutoFit/>
          </a:bodyPr>
          <a:lstStyle/>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to be selected.</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not to be selected.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Chairman of the recruitment committee.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GM- Recruitment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data provided are inadequate to take a decision. </a:t>
            </a:r>
            <a:endParaRPr lang="en-US" sz="2400" b="1" i="1" dirty="0">
              <a:latin typeface="Arial" panose="020B0604020202020204" pitchFamily="34" charset="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8. </a:t>
            </a:r>
            <a:r>
              <a:rPr lang="en-US" b="1" dirty="0" err="1"/>
              <a:t>Sumona</a:t>
            </a:r>
            <a:r>
              <a:rPr lang="en-US" b="1" dirty="0"/>
              <a:t>  is MCA with 76% marks. She has been working as a System Analyst in an Engineering firm since 15th November 2003. She scored 72% marks in selection test and 65% marks in interview. Her date of birth is 23 rd October 1978.</a:t>
            </a:r>
            <a:endParaRPr lang="en-US" b="1" i="1" dirty="0"/>
          </a:p>
          <a:p>
            <a:pPr>
              <a:buNone/>
            </a:pPr>
            <a:r>
              <a:rPr lang="en-US" dirty="0"/>
              <a:t> </a:t>
            </a:r>
            <a:endParaRPr lang="en-US" i="1" dirty="0"/>
          </a:p>
        </p:txBody>
      </p:sp>
      <p:graphicFrame>
        <p:nvGraphicFramePr>
          <p:cNvPr id="4" name="Table 3"/>
          <p:cNvGraphicFramePr>
            <a:graphicFrameLocks noGrp="1"/>
          </p:cNvGraphicFramePr>
          <p:nvPr/>
        </p:nvGraphicFramePr>
        <p:xfrm>
          <a:off x="6410325" y="2667000"/>
          <a:ext cx="5556044" cy="3639473"/>
        </p:xfrm>
        <a:graphic>
          <a:graphicData uri="http://schemas.openxmlformats.org/drawingml/2006/table">
            <a:tbl>
              <a:tblPr firstRow="1" bandRow="1">
                <a:tableStyleId>{5C22544A-7EE6-4342-B048-85BDC9FD1C3A}</a:tableStyleId>
              </a:tblPr>
              <a:tblGrid>
                <a:gridCol w="585447">
                  <a:extLst>
                    <a:ext uri="{9D8B030D-6E8A-4147-A177-3AD203B41FA5}">
                      <a16:colId xmlns:a16="http://schemas.microsoft.com/office/drawing/2014/main" val="20000"/>
                    </a:ext>
                  </a:extLst>
                </a:gridCol>
                <a:gridCol w="3228931">
                  <a:extLst>
                    <a:ext uri="{9D8B030D-6E8A-4147-A177-3AD203B41FA5}">
                      <a16:colId xmlns:a16="http://schemas.microsoft.com/office/drawing/2014/main" val="20001"/>
                    </a:ext>
                  </a:extLst>
                </a:gridCol>
                <a:gridCol w="1741666">
                  <a:extLst>
                    <a:ext uri="{9D8B030D-6E8A-4147-A177-3AD203B41FA5}">
                      <a16:colId xmlns:a16="http://schemas.microsoft.com/office/drawing/2014/main" val="20002"/>
                    </a:ext>
                  </a:extLst>
                </a:gridCol>
              </a:tblGrid>
              <a:tr h="570531">
                <a:tc>
                  <a:txBody>
                    <a:bodyPr/>
                    <a:lstStyle/>
                    <a:p>
                      <a:pPr algn="ctr"/>
                      <a:r>
                        <a:rPr lang="en-US" dirty="0"/>
                        <a:t>NO.</a:t>
                      </a:r>
                    </a:p>
                  </a:txBody>
                  <a:tcPr/>
                </a:tc>
                <a:tc>
                  <a:txBody>
                    <a:bodyPr/>
                    <a:lstStyle/>
                    <a:p>
                      <a:pPr algn="ctr"/>
                      <a:r>
                        <a:rPr lang="en-US" dirty="0"/>
                        <a:t>CONDITION</a:t>
                      </a:r>
                    </a:p>
                  </a:txBody>
                  <a:tcPr/>
                </a:tc>
                <a:tc>
                  <a:txBody>
                    <a:bodyPr/>
                    <a:lstStyle/>
                    <a:p>
                      <a:pPr algn="ctr"/>
                      <a:r>
                        <a:rPr lang="en-US" dirty="0"/>
                        <a:t> OTHER COND.</a:t>
                      </a:r>
                    </a:p>
                  </a:txBody>
                  <a:tcPr/>
                </a:tc>
                <a:extLst>
                  <a:ext uri="{0D108BD9-81ED-4DB2-BD59-A6C34878D82A}">
                    <a16:rowId xmlns:a16="http://schemas.microsoft.com/office/drawing/2014/main" val="10000"/>
                  </a:ext>
                </a:extLst>
              </a:tr>
              <a:tr h="998428">
                <a:tc>
                  <a:txBody>
                    <a:bodyPr/>
                    <a:lstStyle/>
                    <a:p>
                      <a:pPr algn="ctr"/>
                      <a:r>
                        <a:rPr lang="en-US" dirty="0"/>
                        <a:t>1.</a:t>
                      </a:r>
                    </a:p>
                  </a:txBody>
                  <a:tcPr/>
                </a:tc>
                <a:tc>
                  <a:txBody>
                    <a:bodyPr/>
                    <a:lstStyle/>
                    <a:p>
                      <a:pPr algn="ctr"/>
                      <a:r>
                        <a:rPr lang="en-US" dirty="0"/>
                        <a:t>C.SC/MCA(65%)</a:t>
                      </a:r>
                    </a:p>
                  </a:txBody>
                  <a:tcPr/>
                </a:tc>
                <a:tc>
                  <a:txBody>
                    <a:bodyPr/>
                    <a:lstStyle/>
                    <a:p>
                      <a:pPr algn="ctr"/>
                      <a:r>
                        <a:rPr lang="en-US" dirty="0"/>
                        <a:t>ELECT.</a:t>
                      </a:r>
                      <a:r>
                        <a:rPr lang="en-US" baseline="0" dirty="0"/>
                        <a:t> ENG (70) = GM</a:t>
                      </a:r>
                      <a:endParaRPr lang="en-US" dirty="0"/>
                    </a:p>
                  </a:txBody>
                  <a:tcPr/>
                </a:tc>
                <a:extLst>
                  <a:ext uri="{0D108BD9-81ED-4DB2-BD59-A6C34878D82A}">
                    <a16:rowId xmlns:a16="http://schemas.microsoft.com/office/drawing/2014/main" val="10001"/>
                  </a:ext>
                </a:extLst>
              </a:tr>
              <a:tr h="929452">
                <a:tc>
                  <a:txBody>
                    <a:bodyPr/>
                    <a:lstStyle/>
                    <a:p>
                      <a:pPr algn="ctr"/>
                      <a:r>
                        <a:rPr lang="en-US" dirty="0"/>
                        <a:t>2.</a:t>
                      </a:r>
                    </a:p>
                  </a:txBody>
                  <a:tcPr/>
                </a:tc>
                <a:tc>
                  <a:txBody>
                    <a:bodyPr/>
                    <a:lstStyle/>
                    <a:p>
                      <a:pPr algn="ctr"/>
                      <a:r>
                        <a:rPr lang="en-US" dirty="0"/>
                        <a:t>SELECTION TEST(50%)</a:t>
                      </a:r>
                    </a:p>
                  </a:txBody>
                  <a:tcPr/>
                </a:tc>
                <a:tc>
                  <a:txBody>
                    <a:bodyPr/>
                    <a:lstStyle/>
                    <a:p>
                      <a:pPr algn="ctr"/>
                      <a:r>
                        <a:rPr lang="en-US" dirty="0"/>
                        <a:t>SYS. ANALYST(2Y)</a:t>
                      </a:r>
                    </a:p>
                    <a:p>
                      <a:pPr algn="ctr"/>
                      <a:r>
                        <a:rPr lang="en-US" dirty="0"/>
                        <a:t>=CHAIRMAN</a:t>
                      </a:r>
                    </a:p>
                  </a:txBody>
                  <a:tcPr/>
                </a:tc>
                <a:extLst>
                  <a:ext uri="{0D108BD9-81ED-4DB2-BD59-A6C34878D82A}">
                    <a16:rowId xmlns:a16="http://schemas.microsoft.com/office/drawing/2014/main" val="10002"/>
                  </a:ext>
                </a:extLst>
              </a:tr>
              <a:tr h="570531">
                <a:tc>
                  <a:txBody>
                    <a:bodyPr/>
                    <a:lstStyle/>
                    <a:p>
                      <a:pPr algn="ctr"/>
                      <a:r>
                        <a:rPr lang="en-US" dirty="0"/>
                        <a:t>3.</a:t>
                      </a:r>
                    </a:p>
                  </a:txBody>
                  <a:tcPr/>
                </a:tc>
                <a:tc>
                  <a:txBody>
                    <a:bodyPr/>
                    <a:lstStyle/>
                    <a:p>
                      <a:pPr algn="ctr"/>
                      <a:r>
                        <a:rPr lang="en-US" dirty="0"/>
                        <a:t>INTERVIEW (40%)</a:t>
                      </a:r>
                    </a:p>
                  </a:txBody>
                  <a:tcPr/>
                </a:tc>
                <a:tc>
                  <a:txBody>
                    <a:bodyPr/>
                    <a:lstStyle/>
                    <a:p>
                      <a:pPr algn="ctr"/>
                      <a:endParaRPr lang="en-US"/>
                    </a:p>
                  </a:txBody>
                  <a:tcPr/>
                </a:tc>
                <a:extLst>
                  <a:ext uri="{0D108BD9-81ED-4DB2-BD59-A6C34878D82A}">
                    <a16:rowId xmlns:a16="http://schemas.microsoft.com/office/drawing/2014/main" val="10003"/>
                  </a:ext>
                </a:extLst>
              </a:tr>
              <a:tr h="570531">
                <a:tc>
                  <a:txBody>
                    <a:bodyPr/>
                    <a:lstStyle/>
                    <a:p>
                      <a:pPr algn="ctr"/>
                      <a:r>
                        <a:rPr lang="en-US" dirty="0"/>
                        <a:t>4.</a:t>
                      </a:r>
                    </a:p>
                  </a:txBody>
                  <a:tcPr/>
                </a:tc>
                <a:tc>
                  <a:txBody>
                    <a:bodyPr/>
                    <a:lstStyle/>
                    <a:p>
                      <a:pPr algn="ctr"/>
                      <a:r>
                        <a:rPr lang="en-US" dirty="0"/>
                        <a:t>21&lt;AGE&gt;30 ON 1.10.2005</a:t>
                      </a:r>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6" name="TextBox 5">
            <a:extLst>
              <a:ext uri="{FF2B5EF4-FFF2-40B4-BE49-F238E27FC236}">
                <a16:creationId xmlns:a16="http://schemas.microsoft.com/office/drawing/2014/main" id="{331582F9-D7F5-B89F-1269-384A4E807B5D}"/>
              </a:ext>
            </a:extLst>
          </p:cNvPr>
          <p:cNvSpPr txBox="1"/>
          <p:nvPr/>
        </p:nvSpPr>
        <p:spPr>
          <a:xfrm>
            <a:off x="85725" y="3000246"/>
            <a:ext cx="6096000" cy="3416320"/>
          </a:xfrm>
          <a:prstGeom prst="rect">
            <a:avLst/>
          </a:prstGeom>
          <a:noFill/>
        </p:spPr>
        <p:txBody>
          <a:bodyPr wrap="square">
            <a:spAutoFit/>
          </a:bodyPr>
          <a:lstStyle/>
          <a:p>
            <a:pPr marL="457200" indent="-457200">
              <a:buFont typeface="+mj-lt"/>
              <a:buAutoNum type="alphaUcPeriod"/>
            </a:pPr>
            <a:r>
              <a:rPr lang="en-US" sz="2400" b="1" dirty="0">
                <a:solidFill>
                  <a:srgbClr val="FF0000"/>
                </a:solidFill>
                <a:latin typeface="Arial" panose="020B0604020202020204" pitchFamily="34" charset="0"/>
                <a:cs typeface="Arial" panose="020B0604020202020204" pitchFamily="34" charset="0"/>
              </a:rPr>
              <a:t>If the candidate is to be selected.</a:t>
            </a:r>
            <a:endParaRPr lang="en-US" sz="2400" b="1" i="1" dirty="0">
              <a:solidFill>
                <a:srgbClr val="FF0000"/>
              </a:solidFill>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not to be selected.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Chairman of the recruitment committee.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GM- Recruitment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data provided are inadequate to take a decision. </a:t>
            </a:r>
            <a:endParaRPr lang="en-US" sz="24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1405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9. Satyam is an Electronic Engineer passed out in 1999 at the age of 23 years with 82% marks. He scored 64% marks in selection test and 58% marks in interview. He has got the work experience as a programmer for 2½ years</a:t>
            </a:r>
            <a:endParaRPr lang="en-US" b="1" i="1" dirty="0"/>
          </a:p>
          <a:p>
            <a:pPr>
              <a:buNone/>
            </a:pPr>
            <a:r>
              <a:rPr lang="en-US" b="1" dirty="0"/>
              <a:t> </a:t>
            </a:r>
            <a:endParaRPr lang="en-US" b="1" i="1" dirty="0"/>
          </a:p>
        </p:txBody>
      </p:sp>
      <p:graphicFrame>
        <p:nvGraphicFramePr>
          <p:cNvPr id="4" name="Table 3"/>
          <p:cNvGraphicFramePr>
            <a:graphicFrameLocks noGrp="1"/>
          </p:cNvGraphicFramePr>
          <p:nvPr>
            <p:extLst>
              <p:ext uri="{D42A27DB-BD31-4B8C-83A1-F6EECF244321}">
                <p14:modId xmlns:p14="http://schemas.microsoft.com/office/powerpoint/2010/main" val="2302616795"/>
              </p:ext>
            </p:extLst>
          </p:nvPr>
        </p:nvGraphicFramePr>
        <p:xfrm>
          <a:off x="7267574" y="2647950"/>
          <a:ext cx="4675043" cy="3705058"/>
        </p:xfrm>
        <a:graphic>
          <a:graphicData uri="http://schemas.openxmlformats.org/drawingml/2006/table">
            <a:tbl>
              <a:tblPr firstRow="1" bandRow="1">
                <a:tableStyleId>{5C22544A-7EE6-4342-B048-85BDC9FD1C3A}</a:tableStyleId>
              </a:tblPr>
              <a:tblGrid>
                <a:gridCol w="492615">
                  <a:extLst>
                    <a:ext uri="{9D8B030D-6E8A-4147-A177-3AD203B41FA5}">
                      <a16:colId xmlns:a16="http://schemas.microsoft.com/office/drawing/2014/main" val="20000"/>
                    </a:ext>
                  </a:extLst>
                </a:gridCol>
                <a:gridCol w="2716932">
                  <a:extLst>
                    <a:ext uri="{9D8B030D-6E8A-4147-A177-3AD203B41FA5}">
                      <a16:colId xmlns:a16="http://schemas.microsoft.com/office/drawing/2014/main" val="20001"/>
                    </a:ext>
                  </a:extLst>
                </a:gridCol>
                <a:gridCol w="1465496">
                  <a:extLst>
                    <a:ext uri="{9D8B030D-6E8A-4147-A177-3AD203B41FA5}">
                      <a16:colId xmlns:a16="http://schemas.microsoft.com/office/drawing/2014/main" val="20002"/>
                    </a:ext>
                  </a:extLst>
                </a:gridCol>
              </a:tblGrid>
              <a:tr h="569794">
                <a:tc>
                  <a:txBody>
                    <a:bodyPr/>
                    <a:lstStyle/>
                    <a:p>
                      <a:pPr algn="ctr"/>
                      <a:r>
                        <a:rPr lang="en-US" dirty="0"/>
                        <a:t>NO.</a:t>
                      </a:r>
                    </a:p>
                  </a:txBody>
                  <a:tcPr/>
                </a:tc>
                <a:tc>
                  <a:txBody>
                    <a:bodyPr/>
                    <a:lstStyle/>
                    <a:p>
                      <a:pPr algn="ctr"/>
                      <a:r>
                        <a:rPr lang="en-US" dirty="0"/>
                        <a:t>CONDITION</a:t>
                      </a:r>
                    </a:p>
                  </a:txBody>
                  <a:tcPr/>
                </a:tc>
                <a:tc>
                  <a:txBody>
                    <a:bodyPr/>
                    <a:lstStyle/>
                    <a:p>
                      <a:pPr algn="ctr"/>
                      <a:r>
                        <a:rPr lang="en-US" dirty="0"/>
                        <a:t> OTHER COND.</a:t>
                      </a:r>
                    </a:p>
                  </a:txBody>
                  <a:tcPr/>
                </a:tc>
                <a:extLst>
                  <a:ext uri="{0D108BD9-81ED-4DB2-BD59-A6C34878D82A}">
                    <a16:rowId xmlns:a16="http://schemas.microsoft.com/office/drawing/2014/main" val="10000"/>
                  </a:ext>
                </a:extLst>
              </a:tr>
              <a:tr h="997138">
                <a:tc>
                  <a:txBody>
                    <a:bodyPr/>
                    <a:lstStyle/>
                    <a:p>
                      <a:pPr algn="ctr"/>
                      <a:r>
                        <a:rPr lang="en-US" dirty="0"/>
                        <a:t>1.</a:t>
                      </a:r>
                    </a:p>
                  </a:txBody>
                  <a:tcPr/>
                </a:tc>
                <a:tc>
                  <a:txBody>
                    <a:bodyPr/>
                    <a:lstStyle/>
                    <a:p>
                      <a:pPr algn="ctr"/>
                      <a:r>
                        <a:rPr lang="en-US" dirty="0"/>
                        <a:t>C.SC/MCA(65%)</a:t>
                      </a:r>
                    </a:p>
                  </a:txBody>
                  <a:tcPr/>
                </a:tc>
                <a:tc>
                  <a:txBody>
                    <a:bodyPr/>
                    <a:lstStyle/>
                    <a:p>
                      <a:pPr algn="ctr"/>
                      <a:r>
                        <a:rPr lang="en-US" dirty="0"/>
                        <a:t>ELECT.</a:t>
                      </a:r>
                      <a:r>
                        <a:rPr lang="en-US" baseline="0" dirty="0"/>
                        <a:t> ENG (70) = GM</a:t>
                      </a:r>
                      <a:endParaRPr lang="en-US" dirty="0"/>
                    </a:p>
                  </a:txBody>
                  <a:tcPr/>
                </a:tc>
                <a:extLst>
                  <a:ext uri="{0D108BD9-81ED-4DB2-BD59-A6C34878D82A}">
                    <a16:rowId xmlns:a16="http://schemas.microsoft.com/office/drawing/2014/main" val="10001"/>
                  </a:ext>
                </a:extLst>
              </a:tr>
              <a:tr h="928252">
                <a:tc>
                  <a:txBody>
                    <a:bodyPr/>
                    <a:lstStyle/>
                    <a:p>
                      <a:pPr algn="ctr"/>
                      <a:r>
                        <a:rPr lang="en-US" dirty="0"/>
                        <a:t>2.</a:t>
                      </a:r>
                    </a:p>
                  </a:txBody>
                  <a:tcPr/>
                </a:tc>
                <a:tc>
                  <a:txBody>
                    <a:bodyPr/>
                    <a:lstStyle/>
                    <a:p>
                      <a:pPr algn="ctr"/>
                      <a:r>
                        <a:rPr lang="en-US" dirty="0"/>
                        <a:t>SELECTION TEST(50%)</a:t>
                      </a:r>
                    </a:p>
                  </a:txBody>
                  <a:tcPr/>
                </a:tc>
                <a:tc>
                  <a:txBody>
                    <a:bodyPr/>
                    <a:lstStyle/>
                    <a:p>
                      <a:pPr algn="ctr"/>
                      <a:r>
                        <a:rPr lang="en-US" dirty="0"/>
                        <a:t>SYS. ANALYST(2Y)</a:t>
                      </a:r>
                    </a:p>
                    <a:p>
                      <a:pPr algn="ctr"/>
                      <a:r>
                        <a:rPr lang="en-US" dirty="0"/>
                        <a:t>=CHAIRMAN</a:t>
                      </a:r>
                    </a:p>
                  </a:txBody>
                  <a:tcPr/>
                </a:tc>
                <a:extLst>
                  <a:ext uri="{0D108BD9-81ED-4DB2-BD59-A6C34878D82A}">
                    <a16:rowId xmlns:a16="http://schemas.microsoft.com/office/drawing/2014/main" val="10002"/>
                  </a:ext>
                </a:extLst>
              </a:tr>
              <a:tr h="569794">
                <a:tc>
                  <a:txBody>
                    <a:bodyPr/>
                    <a:lstStyle/>
                    <a:p>
                      <a:pPr algn="ctr"/>
                      <a:r>
                        <a:rPr lang="en-US" dirty="0"/>
                        <a:t>3.</a:t>
                      </a:r>
                    </a:p>
                  </a:txBody>
                  <a:tcPr/>
                </a:tc>
                <a:tc>
                  <a:txBody>
                    <a:bodyPr/>
                    <a:lstStyle/>
                    <a:p>
                      <a:pPr algn="ctr"/>
                      <a:r>
                        <a:rPr lang="en-US" dirty="0"/>
                        <a:t>INTERVIEW (40%)</a:t>
                      </a:r>
                    </a:p>
                  </a:txBody>
                  <a:tcPr/>
                </a:tc>
                <a:tc>
                  <a:txBody>
                    <a:bodyPr/>
                    <a:lstStyle/>
                    <a:p>
                      <a:pPr algn="ctr"/>
                      <a:endParaRPr lang="en-US"/>
                    </a:p>
                  </a:txBody>
                  <a:tcPr/>
                </a:tc>
                <a:extLst>
                  <a:ext uri="{0D108BD9-81ED-4DB2-BD59-A6C34878D82A}">
                    <a16:rowId xmlns:a16="http://schemas.microsoft.com/office/drawing/2014/main" val="10003"/>
                  </a:ext>
                </a:extLst>
              </a:tr>
              <a:tr h="569794">
                <a:tc>
                  <a:txBody>
                    <a:bodyPr/>
                    <a:lstStyle/>
                    <a:p>
                      <a:pPr algn="ctr"/>
                      <a:r>
                        <a:rPr lang="en-US" dirty="0"/>
                        <a:t>4.</a:t>
                      </a:r>
                    </a:p>
                  </a:txBody>
                  <a:tcPr/>
                </a:tc>
                <a:tc>
                  <a:txBody>
                    <a:bodyPr/>
                    <a:lstStyle/>
                    <a:p>
                      <a:pPr algn="ctr"/>
                      <a:r>
                        <a:rPr lang="en-US" dirty="0"/>
                        <a:t>21&lt;AGE&gt;30 ON 1.10.2005</a:t>
                      </a:r>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6" name="TextBox 5">
            <a:extLst>
              <a:ext uri="{FF2B5EF4-FFF2-40B4-BE49-F238E27FC236}">
                <a16:creationId xmlns:a16="http://schemas.microsoft.com/office/drawing/2014/main" id="{E04039F8-7422-BC16-5EA6-23ADADF3A0C2}"/>
              </a:ext>
            </a:extLst>
          </p:cNvPr>
          <p:cNvSpPr txBox="1"/>
          <p:nvPr/>
        </p:nvSpPr>
        <p:spPr>
          <a:xfrm>
            <a:off x="95250" y="2722513"/>
            <a:ext cx="6096000" cy="3416320"/>
          </a:xfrm>
          <a:prstGeom prst="rect">
            <a:avLst/>
          </a:prstGeom>
          <a:noFill/>
        </p:spPr>
        <p:txBody>
          <a:bodyPr wrap="square">
            <a:spAutoFit/>
          </a:bodyPr>
          <a:lstStyle/>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to be selected.</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not to be selected.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Chairman of the recruitment committee.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GM- Recruitment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data provided are inadequate to take a decision. </a:t>
            </a:r>
            <a:endParaRPr lang="en-US" sz="2400" b="1" i="1" dirty="0">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4AE800C-079F-FB1B-B0CB-A7FA0AEC89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E4F30D-95AC-EB42-CB64-FD9D03D8EBEE}"/>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E528B8DE-426F-FB16-960D-5888ED9C4DF4}"/>
              </a:ext>
            </a:extLst>
          </p:cNvPr>
          <p:cNvSpPr>
            <a:spLocks noGrp="1"/>
          </p:cNvSpPr>
          <p:nvPr>
            <p:ph idx="1"/>
          </p:nvPr>
        </p:nvSpPr>
        <p:spPr>
          <a:xfrm>
            <a:off x="204952" y="861750"/>
            <a:ext cx="11733048" cy="5344511"/>
          </a:xfrm>
        </p:spPr>
        <p:txBody>
          <a:bodyPr>
            <a:normAutofit fontScale="62500" lnSpcReduction="20000"/>
          </a:bodyPr>
          <a:lstStyle/>
          <a:p>
            <a:pPr>
              <a:buNone/>
            </a:pPr>
            <a:r>
              <a:rPr lang="en-US" b="1" dirty="0">
                <a:solidFill>
                  <a:schemeClr val="tx1">
                    <a:lumMod val="95000"/>
                    <a:lumOff val="5000"/>
                  </a:schemeClr>
                </a:solidFill>
              </a:rPr>
              <a:t>                                    DECISION MAKING</a:t>
            </a:r>
            <a:endParaRPr lang="en-US" sz="1800" b="1" dirty="0">
              <a:solidFill>
                <a:schemeClr val="tx1">
                  <a:lumMod val="95000"/>
                  <a:lumOff val="5000"/>
                </a:schemeClr>
              </a:solidFill>
            </a:endParaRPr>
          </a:p>
          <a:p>
            <a:pPr>
              <a:buNone/>
            </a:pPr>
            <a:r>
              <a:rPr lang="en-US" b="1" dirty="0"/>
              <a:t>Questions (1 to 10): Study the following information carefully and answer the Questions given below. </a:t>
            </a:r>
            <a:endParaRPr lang="en-US" b="1" i="1" dirty="0"/>
          </a:p>
          <a:p>
            <a:pPr>
              <a:buNone/>
            </a:pPr>
            <a:r>
              <a:rPr lang="en-US" b="1" dirty="0"/>
              <a:t>Following are the criteria for selection of computer Professionals in an organization. The candidate must-</a:t>
            </a:r>
            <a:endParaRPr lang="en-US" b="1" i="1" dirty="0"/>
          </a:p>
          <a:p>
            <a:pPr>
              <a:buNone/>
            </a:pPr>
            <a:r>
              <a:rPr lang="en-US" b="1" dirty="0"/>
              <a:t>(</a:t>
            </a:r>
            <a:r>
              <a:rPr lang="en-US" b="1" dirty="0" err="1"/>
              <a:t>i</a:t>
            </a:r>
            <a:r>
              <a:rPr lang="en-US" b="1" dirty="0"/>
              <a:t>)	Be a Computer Engineer or MCA with first class having minimum 65% marks.</a:t>
            </a:r>
            <a:endParaRPr lang="en-US" b="1" i="1" dirty="0"/>
          </a:p>
          <a:p>
            <a:pPr>
              <a:buNone/>
            </a:pPr>
            <a:r>
              <a:rPr lang="en-US" b="1" dirty="0"/>
              <a:t>(ii) Have secured at least 50% marks in the selection test.</a:t>
            </a:r>
            <a:endParaRPr lang="en-US" b="1" i="1" dirty="0"/>
          </a:p>
          <a:p>
            <a:pPr>
              <a:buNone/>
            </a:pPr>
            <a:r>
              <a:rPr lang="en-US" b="1" dirty="0"/>
              <a:t>(iii) Have secured at least 40% marks in interview.</a:t>
            </a:r>
            <a:endParaRPr lang="en-US" b="1" i="1" dirty="0"/>
          </a:p>
          <a:p>
            <a:pPr>
              <a:buNone/>
            </a:pPr>
            <a:r>
              <a:rPr lang="en-US" b="1" dirty="0"/>
              <a:t>(iv) Be not less than 21 years and not more than 30 years of age as on 1.10.2005</a:t>
            </a:r>
            <a:endParaRPr lang="en-US" b="1" i="1" dirty="0"/>
          </a:p>
          <a:p>
            <a:pPr>
              <a:buNone/>
            </a:pPr>
            <a:r>
              <a:rPr lang="en-US" b="1" dirty="0"/>
              <a:t>In case if a candidate satisfies all other criteria expect-</a:t>
            </a:r>
            <a:endParaRPr lang="en-US" b="1" i="1" dirty="0"/>
          </a:p>
          <a:p>
            <a:pPr>
              <a:buNone/>
            </a:pPr>
            <a:r>
              <a:rPr lang="en-US" b="1" dirty="0"/>
              <a:t>(a) At (</a:t>
            </a:r>
            <a:r>
              <a:rPr lang="en-US" b="1" dirty="0" err="1"/>
              <a:t>i</a:t>
            </a:r>
            <a:r>
              <a:rPr lang="en-US" b="1" dirty="0"/>
              <a:t>) above but is an Electronics Engineer with 70% marks, the case may be referred to the GM- Recruitment. </a:t>
            </a:r>
            <a:endParaRPr lang="en-US" b="1" i="1" dirty="0"/>
          </a:p>
          <a:p>
            <a:pPr>
              <a:buNone/>
            </a:pPr>
            <a:r>
              <a:rPr lang="en-US" b="1" dirty="0"/>
              <a:t>(b) At (ii) above but is having at least 2 years’ experience of working as a Systems-Analyst, the case may be referred to the Chairman of the recruitment committee.</a:t>
            </a:r>
            <a:endParaRPr lang="en-US" b="1" i="1" dirty="0"/>
          </a:p>
          <a:p>
            <a:pPr>
              <a:buNone/>
            </a:pPr>
            <a:r>
              <a:rPr lang="en-US" b="1" dirty="0"/>
              <a:t>In each of the Questions below, information about one candidate is given. You have to </a:t>
            </a:r>
            <a:r>
              <a:rPr lang="en-US" b="1" dirty="0" err="1"/>
              <a:t>analyse</a:t>
            </a:r>
            <a:r>
              <a:rPr lang="en-US" b="1" dirty="0"/>
              <a:t> it with reference to the above   criteria and conditions and then decide the course of action. You are not to assume anything other than the given information. All these cases are given to you as on 1.10.2005.</a:t>
            </a:r>
            <a:endParaRPr lang="en-US" b="1" i="1" dirty="0"/>
          </a:p>
          <a:p>
            <a:pPr>
              <a:buNone/>
            </a:pPr>
            <a:r>
              <a:rPr lang="en-US" b="1" dirty="0"/>
              <a:t> Mark answer- </a:t>
            </a:r>
            <a:endParaRPr lang="en-US" b="1" i="1" dirty="0"/>
          </a:p>
          <a:p>
            <a:pPr>
              <a:buNone/>
            </a:pPr>
            <a:r>
              <a:rPr lang="en-US" b="1" dirty="0"/>
              <a:t>(1) If the candidate is to be selected.</a:t>
            </a:r>
            <a:endParaRPr lang="en-US" b="1" i="1" dirty="0"/>
          </a:p>
          <a:p>
            <a:pPr>
              <a:buNone/>
            </a:pPr>
            <a:r>
              <a:rPr lang="en-US" b="1" dirty="0"/>
              <a:t>(2) If the candidate is not to be selected. </a:t>
            </a:r>
            <a:endParaRPr lang="en-US" b="1" i="1" dirty="0"/>
          </a:p>
          <a:p>
            <a:pPr>
              <a:buNone/>
            </a:pPr>
            <a:r>
              <a:rPr lang="en-US" b="1" dirty="0"/>
              <a:t>(3) If the case is to be referred to the Chairman of the recruitment committee. </a:t>
            </a:r>
            <a:endParaRPr lang="en-US" b="1" i="1" dirty="0"/>
          </a:p>
          <a:p>
            <a:pPr>
              <a:buNone/>
            </a:pPr>
            <a:r>
              <a:rPr lang="en-US" b="1" dirty="0"/>
              <a:t>(4) If the case is to be referred to the GM- Recruitment </a:t>
            </a:r>
            <a:endParaRPr lang="en-US" b="1" i="1" dirty="0"/>
          </a:p>
          <a:p>
            <a:pPr>
              <a:buNone/>
            </a:pPr>
            <a:r>
              <a:rPr lang="en-US" b="1" dirty="0"/>
              <a:t>(5) If the data provided are inadequate to take a decision. </a:t>
            </a:r>
            <a:endParaRPr lang="en-US" b="1" i="1" dirty="0"/>
          </a:p>
          <a:p>
            <a:pPr>
              <a:buNone/>
            </a:pPr>
            <a:endParaRPr lang="en-US" b="1" dirty="0"/>
          </a:p>
        </p:txBody>
      </p:sp>
    </p:spTree>
    <p:extLst>
      <p:ext uri="{BB962C8B-B14F-4D97-AF65-F5344CB8AC3E}">
        <p14:creationId xmlns:p14="http://schemas.microsoft.com/office/powerpoint/2010/main" val="38369493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9. Satyam is an Electronic Engineer passed out in 1999 at the age of 23 years with 82% marks. He scored 64% marks in selection test and 58% marks in interview. He has got the work experience as a programmer for 2½ years</a:t>
            </a:r>
            <a:endParaRPr lang="en-US" b="1" i="1" dirty="0"/>
          </a:p>
          <a:p>
            <a:pPr>
              <a:buNone/>
            </a:pPr>
            <a:r>
              <a:rPr lang="en-US" b="1" dirty="0"/>
              <a:t> </a:t>
            </a:r>
            <a:endParaRPr lang="en-US" b="1" i="1" dirty="0"/>
          </a:p>
        </p:txBody>
      </p:sp>
      <p:graphicFrame>
        <p:nvGraphicFramePr>
          <p:cNvPr id="4" name="Table 3"/>
          <p:cNvGraphicFramePr>
            <a:graphicFrameLocks noGrp="1"/>
          </p:cNvGraphicFramePr>
          <p:nvPr/>
        </p:nvGraphicFramePr>
        <p:xfrm>
          <a:off x="7267574" y="2647950"/>
          <a:ext cx="4675043" cy="3705058"/>
        </p:xfrm>
        <a:graphic>
          <a:graphicData uri="http://schemas.openxmlformats.org/drawingml/2006/table">
            <a:tbl>
              <a:tblPr firstRow="1" bandRow="1">
                <a:tableStyleId>{5C22544A-7EE6-4342-B048-85BDC9FD1C3A}</a:tableStyleId>
              </a:tblPr>
              <a:tblGrid>
                <a:gridCol w="492615">
                  <a:extLst>
                    <a:ext uri="{9D8B030D-6E8A-4147-A177-3AD203B41FA5}">
                      <a16:colId xmlns:a16="http://schemas.microsoft.com/office/drawing/2014/main" val="20000"/>
                    </a:ext>
                  </a:extLst>
                </a:gridCol>
                <a:gridCol w="2716932">
                  <a:extLst>
                    <a:ext uri="{9D8B030D-6E8A-4147-A177-3AD203B41FA5}">
                      <a16:colId xmlns:a16="http://schemas.microsoft.com/office/drawing/2014/main" val="20001"/>
                    </a:ext>
                  </a:extLst>
                </a:gridCol>
                <a:gridCol w="1465496">
                  <a:extLst>
                    <a:ext uri="{9D8B030D-6E8A-4147-A177-3AD203B41FA5}">
                      <a16:colId xmlns:a16="http://schemas.microsoft.com/office/drawing/2014/main" val="20002"/>
                    </a:ext>
                  </a:extLst>
                </a:gridCol>
              </a:tblGrid>
              <a:tr h="569794">
                <a:tc>
                  <a:txBody>
                    <a:bodyPr/>
                    <a:lstStyle/>
                    <a:p>
                      <a:pPr algn="ctr"/>
                      <a:r>
                        <a:rPr lang="en-US" dirty="0"/>
                        <a:t>NO.</a:t>
                      </a:r>
                    </a:p>
                  </a:txBody>
                  <a:tcPr/>
                </a:tc>
                <a:tc>
                  <a:txBody>
                    <a:bodyPr/>
                    <a:lstStyle/>
                    <a:p>
                      <a:pPr algn="ctr"/>
                      <a:r>
                        <a:rPr lang="en-US" dirty="0"/>
                        <a:t>CONDITION</a:t>
                      </a:r>
                    </a:p>
                  </a:txBody>
                  <a:tcPr/>
                </a:tc>
                <a:tc>
                  <a:txBody>
                    <a:bodyPr/>
                    <a:lstStyle/>
                    <a:p>
                      <a:pPr algn="ctr"/>
                      <a:r>
                        <a:rPr lang="en-US" dirty="0"/>
                        <a:t> OTHER COND.</a:t>
                      </a:r>
                    </a:p>
                  </a:txBody>
                  <a:tcPr/>
                </a:tc>
                <a:extLst>
                  <a:ext uri="{0D108BD9-81ED-4DB2-BD59-A6C34878D82A}">
                    <a16:rowId xmlns:a16="http://schemas.microsoft.com/office/drawing/2014/main" val="10000"/>
                  </a:ext>
                </a:extLst>
              </a:tr>
              <a:tr h="997138">
                <a:tc>
                  <a:txBody>
                    <a:bodyPr/>
                    <a:lstStyle/>
                    <a:p>
                      <a:pPr algn="ctr"/>
                      <a:r>
                        <a:rPr lang="en-US" dirty="0"/>
                        <a:t>1.</a:t>
                      </a:r>
                    </a:p>
                  </a:txBody>
                  <a:tcPr/>
                </a:tc>
                <a:tc>
                  <a:txBody>
                    <a:bodyPr/>
                    <a:lstStyle/>
                    <a:p>
                      <a:pPr algn="ctr"/>
                      <a:r>
                        <a:rPr lang="en-US" dirty="0"/>
                        <a:t>C.SC/MCA(65%)</a:t>
                      </a:r>
                    </a:p>
                  </a:txBody>
                  <a:tcPr/>
                </a:tc>
                <a:tc>
                  <a:txBody>
                    <a:bodyPr/>
                    <a:lstStyle/>
                    <a:p>
                      <a:pPr algn="ctr"/>
                      <a:r>
                        <a:rPr lang="en-US" dirty="0"/>
                        <a:t>ELECT.</a:t>
                      </a:r>
                      <a:r>
                        <a:rPr lang="en-US" baseline="0" dirty="0"/>
                        <a:t> ENG (70) = GM</a:t>
                      </a:r>
                      <a:endParaRPr lang="en-US" dirty="0"/>
                    </a:p>
                  </a:txBody>
                  <a:tcPr/>
                </a:tc>
                <a:extLst>
                  <a:ext uri="{0D108BD9-81ED-4DB2-BD59-A6C34878D82A}">
                    <a16:rowId xmlns:a16="http://schemas.microsoft.com/office/drawing/2014/main" val="10001"/>
                  </a:ext>
                </a:extLst>
              </a:tr>
              <a:tr h="928252">
                <a:tc>
                  <a:txBody>
                    <a:bodyPr/>
                    <a:lstStyle/>
                    <a:p>
                      <a:pPr algn="ctr"/>
                      <a:r>
                        <a:rPr lang="en-US" dirty="0"/>
                        <a:t>2.</a:t>
                      </a:r>
                    </a:p>
                  </a:txBody>
                  <a:tcPr/>
                </a:tc>
                <a:tc>
                  <a:txBody>
                    <a:bodyPr/>
                    <a:lstStyle/>
                    <a:p>
                      <a:pPr algn="ctr"/>
                      <a:r>
                        <a:rPr lang="en-US" dirty="0"/>
                        <a:t>SELECTION TEST(50%)</a:t>
                      </a:r>
                    </a:p>
                  </a:txBody>
                  <a:tcPr/>
                </a:tc>
                <a:tc>
                  <a:txBody>
                    <a:bodyPr/>
                    <a:lstStyle/>
                    <a:p>
                      <a:pPr algn="ctr"/>
                      <a:r>
                        <a:rPr lang="en-US" dirty="0"/>
                        <a:t>SYS. ANALYST(2Y)</a:t>
                      </a:r>
                    </a:p>
                    <a:p>
                      <a:pPr algn="ctr"/>
                      <a:r>
                        <a:rPr lang="en-US" dirty="0"/>
                        <a:t>=CHAIRMAN</a:t>
                      </a:r>
                    </a:p>
                  </a:txBody>
                  <a:tcPr/>
                </a:tc>
                <a:extLst>
                  <a:ext uri="{0D108BD9-81ED-4DB2-BD59-A6C34878D82A}">
                    <a16:rowId xmlns:a16="http://schemas.microsoft.com/office/drawing/2014/main" val="10002"/>
                  </a:ext>
                </a:extLst>
              </a:tr>
              <a:tr h="569794">
                <a:tc>
                  <a:txBody>
                    <a:bodyPr/>
                    <a:lstStyle/>
                    <a:p>
                      <a:pPr algn="ctr"/>
                      <a:r>
                        <a:rPr lang="en-US" dirty="0"/>
                        <a:t>3.</a:t>
                      </a:r>
                    </a:p>
                  </a:txBody>
                  <a:tcPr/>
                </a:tc>
                <a:tc>
                  <a:txBody>
                    <a:bodyPr/>
                    <a:lstStyle/>
                    <a:p>
                      <a:pPr algn="ctr"/>
                      <a:r>
                        <a:rPr lang="en-US" dirty="0"/>
                        <a:t>INTERVIEW (40%)</a:t>
                      </a:r>
                    </a:p>
                  </a:txBody>
                  <a:tcPr/>
                </a:tc>
                <a:tc>
                  <a:txBody>
                    <a:bodyPr/>
                    <a:lstStyle/>
                    <a:p>
                      <a:pPr algn="ctr"/>
                      <a:endParaRPr lang="en-US"/>
                    </a:p>
                  </a:txBody>
                  <a:tcPr/>
                </a:tc>
                <a:extLst>
                  <a:ext uri="{0D108BD9-81ED-4DB2-BD59-A6C34878D82A}">
                    <a16:rowId xmlns:a16="http://schemas.microsoft.com/office/drawing/2014/main" val="10003"/>
                  </a:ext>
                </a:extLst>
              </a:tr>
              <a:tr h="569794">
                <a:tc>
                  <a:txBody>
                    <a:bodyPr/>
                    <a:lstStyle/>
                    <a:p>
                      <a:pPr algn="ctr"/>
                      <a:r>
                        <a:rPr lang="en-US" dirty="0"/>
                        <a:t>4.</a:t>
                      </a:r>
                    </a:p>
                  </a:txBody>
                  <a:tcPr/>
                </a:tc>
                <a:tc>
                  <a:txBody>
                    <a:bodyPr/>
                    <a:lstStyle/>
                    <a:p>
                      <a:pPr algn="ctr"/>
                      <a:r>
                        <a:rPr lang="en-US" dirty="0"/>
                        <a:t>21&lt;AGE&gt;30 ON 1.10.2005</a:t>
                      </a:r>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6" name="TextBox 5">
            <a:extLst>
              <a:ext uri="{FF2B5EF4-FFF2-40B4-BE49-F238E27FC236}">
                <a16:creationId xmlns:a16="http://schemas.microsoft.com/office/drawing/2014/main" id="{E04039F8-7422-BC16-5EA6-23ADADF3A0C2}"/>
              </a:ext>
            </a:extLst>
          </p:cNvPr>
          <p:cNvSpPr txBox="1"/>
          <p:nvPr/>
        </p:nvSpPr>
        <p:spPr>
          <a:xfrm>
            <a:off x="95250" y="2722513"/>
            <a:ext cx="6096000" cy="3416320"/>
          </a:xfrm>
          <a:prstGeom prst="rect">
            <a:avLst/>
          </a:prstGeom>
          <a:noFill/>
        </p:spPr>
        <p:txBody>
          <a:bodyPr wrap="square">
            <a:spAutoFit/>
          </a:bodyPr>
          <a:lstStyle/>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to be selected.</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not to be selected.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Chairman of the recruitment committee.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solidFill>
                  <a:srgbClr val="FF0000"/>
                </a:solidFill>
                <a:latin typeface="Arial" panose="020B0604020202020204" pitchFamily="34" charset="0"/>
                <a:cs typeface="Arial" panose="020B0604020202020204" pitchFamily="34" charset="0"/>
              </a:rPr>
              <a:t>If the case is to be referred to the GM- Recruitment </a:t>
            </a:r>
            <a:endParaRPr lang="en-US" sz="2400" b="1" i="1" dirty="0">
              <a:solidFill>
                <a:srgbClr val="FF0000"/>
              </a:solidFill>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data provided are inadequate to take a decision. </a:t>
            </a:r>
            <a:endParaRPr lang="en-US" sz="24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9235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10. </a:t>
            </a:r>
            <a:r>
              <a:rPr lang="en-US" b="1" dirty="0" err="1"/>
              <a:t>Pradeep</a:t>
            </a:r>
            <a:r>
              <a:rPr lang="en-US" b="1" dirty="0"/>
              <a:t> Kumar is an IT Engineer passed out with 87% marks in 2000 at the age of 22 years. He scored 70% marks in selection test and 76% marks in interview</a:t>
            </a:r>
            <a:endParaRPr lang="en-US" b="1" i="1" dirty="0"/>
          </a:p>
          <a:p>
            <a:pPr>
              <a:buNone/>
            </a:pPr>
            <a:r>
              <a:rPr lang="en-US" b="1" dirty="0"/>
              <a:t> </a:t>
            </a:r>
          </a:p>
          <a:p>
            <a:pPr>
              <a:buNone/>
            </a:pPr>
            <a:r>
              <a:rPr lang="en-US" b="1" dirty="0"/>
              <a:t> </a:t>
            </a:r>
          </a:p>
          <a:p>
            <a:pPr>
              <a:buNone/>
            </a:pP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2860291285"/>
              </p:ext>
            </p:extLst>
          </p:nvPr>
        </p:nvGraphicFramePr>
        <p:xfrm>
          <a:off x="6400800" y="2305050"/>
          <a:ext cx="5577444" cy="4072676"/>
        </p:xfrm>
        <a:graphic>
          <a:graphicData uri="http://schemas.openxmlformats.org/drawingml/2006/table">
            <a:tbl>
              <a:tblPr firstRow="1" bandRow="1">
                <a:tableStyleId>{5C22544A-7EE6-4342-B048-85BDC9FD1C3A}</a:tableStyleId>
              </a:tblPr>
              <a:tblGrid>
                <a:gridCol w="587702">
                  <a:extLst>
                    <a:ext uri="{9D8B030D-6E8A-4147-A177-3AD203B41FA5}">
                      <a16:colId xmlns:a16="http://schemas.microsoft.com/office/drawing/2014/main" val="20000"/>
                    </a:ext>
                  </a:extLst>
                </a:gridCol>
                <a:gridCol w="3241368">
                  <a:extLst>
                    <a:ext uri="{9D8B030D-6E8A-4147-A177-3AD203B41FA5}">
                      <a16:colId xmlns:a16="http://schemas.microsoft.com/office/drawing/2014/main" val="20001"/>
                    </a:ext>
                  </a:extLst>
                </a:gridCol>
                <a:gridCol w="1748374">
                  <a:extLst>
                    <a:ext uri="{9D8B030D-6E8A-4147-A177-3AD203B41FA5}">
                      <a16:colId xmlns:a16="http://schemas.microsoft.com/office/drawing/2014/main" val="20002"/>
                    </a:ext>
                  </a:extLst>
                </a:gridCol>
              </a:tblGrid>
              <a:tr h="638441">
                <a:tc>
                  <a:txBody>
                    <a:bodyPr/>
                    <a:lstStyle/>
                    <a:p>
                      <a:pPr algn="ctr"/>
                      <a:r>
                        <a:rPr lang="en-US" dirty="0"/>
                        <a:t>NO.</a:t>
                      </a:r>
                    </a:p>
                  </a:txBody>
                  <a:tcPr/>
                </a:tc>
                <a:tc>
                  <a:txBody>
                    <a:bodyPr/>
                    <a:lstStyle/>
                    <a:p>
                      <a:pPr algn="ctr"/>
                      <a:r>
                        <a:rPr lang="en-US" dirty="0"/>
                        <a:t>CONDITION</a:t>
                      </a:r>
                    </a:p>
                  </a:txBody>
                  <a:tcPr/>
                </a:tc>
                <a:tc>
                  <a:txBody>
                    <a:bodyPr/>
                    <a:lstStyle/>
                    <a:p>
                      <a:pPr algn="ctr"/>
                      <a:r>
                        <a:rPr lang="en-US" dirty="0"/>
                        <a:t> OTHER COND.</a:t>
                      </a:r>
                    </a:p>
                  </a:txBody>
                  <a:tcPr/>
                </a:tc>
                <a:extLst>
                  <a:ext uri="{0D108BD9-81ED-4DB2-BD59-A6C34878D82A}">
                    <a16:rowId xmlns:a16="http://schemas.microsoft.com/office/drawing/2014/main" val="10000"/>
                  </a:ext>
                </a:extLst>
              </a:tr>
              <a:tr h="1117269">
                <a:tc>
                  <a:txBody>
                    <a:bodyPr/>
                    <a:lstStyle/>
                    <a:p>
                      <a:pPr algn="ctr"/>
                      <a:r>
                        <a:rPr lang="en-US" dirty="0"/>
                        <a:t>1.</a:t>
                      </a:r>
                    </a:p>
                  </a:txBody>
                  <a:tcPr/>
                </a:tc>
                <a:tc>
                  <a:txBody>
                    <a:bodyPr/>
                    <a:lstStyle/>
                    <a:p>
                      <a:pPr algn="ctr"/>
                      <a:r>
                        <a:rPr lang="en-US" dirty="0"/>
                        <a:t>C.SC/MCA(65%)</a:t>
                      </a:r>
                    </a:p>
                  </a:txBody>
                  <a:tcPr/>
                </a:tc>
                <a:tc>
                  <a:txBody>
                    <a:bodyPr/>
                    <a:lstStyle/>
                    <a:p>
                      <a:pPr algn="ctr"/>
                      <a:r>
                        <a:rPr lang="en-US" dirty="0"/>
                        <a:t>ELECT.</a:t>
                      </a:r>
                      <a:r>
                        <a:rPr lang="en-US" baseline="0" dirty="0"/>
                        <a:t> ENG (70) = GM</a:t>
                      </a:r>
                      <a:endParaRPr lang="en-US" dirty="0"/>
                    </a:p>
                  </a:txBody>
                  <a:tcPr/>
                </a:tc>
                <a:extLst>
                  <a:ext uri="{0D108BD9-81ED-4DB2-BD59-A6C34878D82A}">
                    <a16:rowId xmlns:a16="http://schemas.microsoft.com/office/drawing/2014/main" val="10001"/>
                  </a:ext>
                </a:extLst>
              </a:tr>
              <a:tr h="1040084">
                <a:tc>
                  <a:txBody>
                    <a:bodyPr/>
                    <a:lstStyle/>
                    <a:p>
                      <a:pPr algn="ctr"/>
                      <a:r>
                        <a:rPr lang="en-US" dirty="0"/>
                        <a:t>2.</a:t>
                      </a:r>
                    </a:p>
                  </a:txBody>
                  <a:tcPr/>
                </a:tc>
                <a:tc>
                  <a:txBody>
                    <a:bodyPr/>
                    <a:lstStyle/>
                    <a:p>
                      <a:pPr algn="ctr"/>
                      <a:r>
                        <a:rPr lang="en-US" dirty="0"/>
                        <a:t>SELECTION TEST(50%)</a:t>
                      </a:r>
                    </a:p>
                  </a:txBody>
                  <a:tcPr/>
                </a:tc>
                <a:tc>
                  <a:txBody>
                    <a:bodyPr/>
                    <a:lstStyle/>
                    <a:p>
                      <a:pPr algn="ctr"/>
                      <a:r>
                        <a:rPr lang="en-US" dirty="0"/>
                        <a:t>SYS. ANALYST(2Y)</a:t>
                      </a:r>
                    </a:p>
                    <a:p>
                      <a:pPr algn="ctr"/>
                      <a:r>
                        <a:rPr lang="en-US" dirty="0"/>
                        <a:t>=CHAIRMAN</a:t>
                      </a:r>
                    </a:p>
                  </a:txBody>
                  <a:tcPr/>
                </a:tc>
                <a:extLst>
                  <a:ext uri="{0D108BD9-81ED-4DB2-BD59-A6C34878D82A}">
                    <a16:rowId xmlns:a16="http://schemas.microsoft.com/office/drawing/2014/main" val="10002"/>
                  </a:ext>
                </a:extLst>
              </a:tr>
              <a:tr h="638441">
                <a:tc>
                  <a:txBody>
                    <a:bodyPr/>
                    <a:lstStyle/>
                    <a:p>
                      <a:pPr algn="ctr"/>
                      <a:r>
                        <a:rPr lang="en-US" dirty="0"/>
                        <a:t>3.</a:t>
                      </a:r>
                    </a:p>
                  </a:txBody>
                  <a:tcPr/>
                </a:tc>
                <a:tc>
                  <a:txBody>
                    <a:bodyPr/>
                    <a:lstStyle/>
                    <a:p>
                      <a:pPr algn="ctr"/>
                      <a:r>
                        <a:rPr lang="en-US" dirty="0"/>
                        <a:t>INTERVIEW (40%)</a:t>
                      </a:r>
                    </a:p>
                  </a:txBody>
                  <a:tcPr/>
                </a:tc>
                <a:tc>
                  <a:txBody>
                    <a:bodyPr/>
                    <a:lstStyle/>
                    <a:p>
                      <a:pPr algn="ctr"/>
                      <a:endParaRPr lang="en-US"/>
                    </a:p>
                  </a:txBody>
                  <a:tcPr/>
                </a:tc>
                <a:extLst>
                  <a:ext uri="{0D108BD9-81ED-4DB2-BD59-A6C34878D82A}">
                    <a16:rowId xmlns:a16="http://schemas.microsoft.com/office/drawing/2014/main" val="10003"/>
                  </a:ext>
                </a:extLst>
              </a:tr>
              <a:tr h="638441">
                <a:tc>
                  <a:txBody>
                    <a:bodyPr/>
                    <a:lstStyle/>
                    <a:p>
                      <a:pPr algn="ctr"/>
                      <a:r>
                        <a:rPr lang="en-US" dirty="0"/>
                        <a:t>4.</a:t>
                      </a:r>
                    </a:p>
                  </a:txBody>
                  <a:tcPr/>
                </a:tc>
                <a:tc>
                  <a:txBody>
                    <a:bodyPr/>
                    <a:lstStyle/>
                    <a:p>
                      <a:pPr algn="ctr"/>
                      <a:r>
                        <a:rPr lang="en-US" dirty="0"/>
                        <a:t>21&lt;AGE&gt;30 ON 1.10.2005</a:t>
                      </a:r>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6" name="TextBox 5">
            <a:extLst>
              <a:ext uri="{FF2B5EF4-FFF2-40B4-BE49-F238E27FC236}">
                <a16:creationId xmlns:a16="http://schemas.microsoft.com/office/drawing/2014/main" id="{2033BE5B-6129-75AD-6F8F-D5FFDC4B7BCB}"/>
              </a:ext>
            </a:extLst>
          </p:cNvPr>
          <p:cNvSpPr txBox="1"/>
          <p:nvPr/>
        </p:nvSpPr>
        <p:spPr>
          <a:xfrm>
            <a:off x="66675" y="2693938"/>
            <a:ext cx="6096000" cy="3416320"/>
          </a:xfrm>
          <a:prstGeom prst="rect">
            <a:avLst/>
          </a:prstGeom>
          <a:noFill/>
        </p:spPr>
        <p:txBody>
          <a:bodyPr wrap="square">
            <a:spAutoFit/>
          </a:bodyPr>
          <a:lstStyle/>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to be selected.</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not to be selected.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Chairman of the recruitment committee.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GM- Recruitment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data provided are inadequate to take a decision. </a:t>
            </a:r>
            <a:endParaRPr lang="en-US" sz="2400" b="1" i="1" dirty="0">
              <a:latin typeface="Arial" panose="020B0604020202020204" pitchFamily="34" charset="0"/>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10. </a:t>
            </a:r>
            <a:r>
              <a:rPr lang="en-US" b="1" dirty="0" err="1"/>
              <a:t>Pradeep</a:t>
            </a:r>
            <a:r>
              <a:rPr lang="en-US" b="1" dirty="0"/>
              <a:t> Kumar is an IT Engineer passed out with 87% marks in 2000 at the age of 22 years. He scored 70% marks in selection test and 76% marks in interview</a:t>
            </a:r>
            <a:endParaRPr lang="en-US" b="1" i="1" dirty="0"/>
          </a:p>
          <a:p>
            <a:pPr>
              <a:buNone/>
            </a:pPr>
            <a:r>
              <a:rPr lang="en-US" b="1" dirty="0"/>
              <a:t> </a:t>
            </a:r>
          </a:p>
          <a:p>
            <a:pPr>
              <a:buNone/>
            </a:pPr>
            <a:r>
              <a:rPr lang="en-US" b="1" dirty="0"/>
              <a:t> </a:t>
            </a:r>
          </a:p>
          <a:p>
            <a:pPr>
              <a:buNone/>
            </a:pPr>
            <a:endParaRPr lang="en-US" b="1" dirty="0"/>
          </a:p>
        </p:txBody>
      </p:sp>
      <p:graphicFrame>
        <p:nvGraphicFramePr>
          <p:cNvPr id="4" name="Table 3"/>
          <p:cNvGraphicFramePr>
            <a:graphicFrameLocks noGrp="1"/>
          </p:cNvGraphicFramePr>
          <p:nvPr/>
        </p:nvGraphicFramePr>
        <p:xfrm>
          <a:off x="6400800" y="2305050"/>
          <a:ext cx="5577444" cy="4072676"/>
        </p:xfrm>
        <a:graphic>
          <a:graphicData uri="http://schemas.openxmlformats.org/drawingml/2006/table">
            <a:tbl>
              <a:tblPr firstRow="1" bandRow="1">
                <a:tableStyleId>{5C22544A-7EE6-4342-B048-85BDC9FD1C3A}</a:tableStyleId>
              </a:tblPr>
              <a:tblGrid>
                <a:gridCol w="587702">
                  <a:extLst>
                    <a:ext uri="{9D8B030D-6E8A-4147-A177-3AD203B41FA5}">
                      <a16:colId xmlns:a16="http://schemas.microsoft.com/office/drawing/2014/main" val="20000"/>
                    </a:ext>
                  </a:extLst>
                </a:gridCol>
                <a:gridCol w="3241368">
                  <a:extLst>
                    <a:ext uri="{9D8B030D-6E8A-4147-A177-3AD203B41FA5}">
                      <a16:colId xmlns:a16="http://schemas.microsoft.com/office/drawing/2014/main" val="20001"/>
                    </a:ext>
                  </a:extLst>
                </a:gridCol>
                <a:gridCol w="1748374">
                  <a:extLst>
                    <a:ext uri="{9D8B030D-6E8A-4147-A177-3AD203B41FA5}">
                      <a16:colId xmlns:a16="http://schemas.microsoft.com/office/drawing/2014/main" val="20002"/>
                    </a:ext>
                  </a:extLst>
                </a:gridCol>
              </a:tblGrid>
              <a:tr h="638441">
                <a:tc>
                  <a:txBody>
                    <a:bodyPr/>
                    <a:lstStyle/>
                    <a:p>
                      <a:pPr algn="ctr"/>
                      <a:r>
                        <a:rPr lang="en-US" dirty="0"/>
                        <a:t>NO.</a:t>
                      </a:r>
                    </a:p>
                  </a:txBody>
                  <a:tcPr/>
                </a:tc>
                <a:tc>
                  <a:txBody>
                    <a:bodyPr/>
                    <a:lstStyle/>
                    <a:p>
                      <a:pPr algn="ctr"/>
                      <a:r>
                        <a:rPr lang="en-US" dirty="0"/>
                        <a:t>CONDITION</a:t>
                      </a:r>
                    </a:p>
                  </a:txBody>
                  <a:tcPr/>
                </a:tc>
                <a:tc>
                  <a:txBody>
                    <a:bodyPr/>
                    <a:lstStyle/>
                    <a:p>
                      <a:pPr algn="ctr"/>
                      <a:r>
                        <a:rPr lang="en-US" dirty="0"/>
                        <a:t> OTHER COND.</a:t>
                      </a:r>
                    </a:p>
                  </a:txBody>
                  <a:tcPr/>
                </a:tc>
                <a:extLst>
                  <a:ext uri="{0D108BD9-81ED-4DB2-BD59-A6C34878D82A}">
                    <a16:rowId xmlns:a16="http://schemas.microsoft.com/office/drawing/2014/main" val="10000"/>
                  </a:ext>
                </a:extLst>
              </a:tr>
              <a:tr h="1117269">
                <a:tc>
                  <a:txBody>
                    <a:bodyPr/>
                    <a:lstStyle/>
                    <a:p>
                      <a:pPr algn="ctr"/>
                      <a:r>
                        <a:rPr lang="en-US" dirty="0"/>
                        <a:t>1.</a:t>
                      </a:r>
                    </a:p>
                  </a:txBody>
                  <a:tcPr/>
                </a:tc>
                <a:tc>
                  <a:txBody>
                    <a:bodyPr/>
                    <a:lstStyle/>
                    <a:p>
                      <a:pPr algn="ctr"/>
                      <a:r>
                        <a:rPr lang="en-US" dirty="0"/>
                        <a:t>C.SC/MCA(65%)</a:t>
                      </a:r>
                    </a:p>
                  </a:txBody>
                  <a:tcPr/>
                </a:tc>
                <a:tc>
                  <a:txBody>
                    <a:bodyPr/>
                    <a:lstStyle/>
                    <a:p>
                      <a:pPr algn="ctr"/>
                      <a:r>
                        <a:rPr lang="en-US" dirty="0"/>
                        <a:t>ELECT.</a:t>
                      </a:r>
                      <a:r>
                        <a:rPr lang="en-US" baseline="0" dirty="0"/>
                        <a:t> ENG (70) = GM</a:t>
                      </a:r>
                      <a:endParaRPr lang="en-US" dirty="0"/>
                    </a:p>
                  </a:txBody>
                  <a:tcPr/>
                </a:tc>
                <a:extLst>
                  <a:ext uri="{0D108BD9-81ED-4DB2-BD59-A6C34878D82A}">
                    <a16:rowId xmlns:a16="http://schemas.microsoft.com/office/drawing/2014/main" val="10001"/>
                  </a:ext>
                </a:extLst>
              </a:tr>
              <a:tr h="1040084">
                <a:tc>
                  <a:txBody>
                    <a:bodyPr/>
                    <a:lstStyle/>
                    <a:p>
                      <a:pPr algn="ctr"/>
                      <a:r>
                        <a:rPr lang="en-US" dirty="0"/>
                        <a:t>2.</a:t>
                      </a:r>
                    </a:p>
                  </a:txBody>
                  <a:tcPr/>
                </a:tc>
                <a:tc>
                  <a:txBody>
                    <a:bodyPr/>
                    <a:lstStyle/>
                    <a:p>
                      <a:pPr algn="ctr"/>
                      <a:r>
                        <a:rPr lang="en-US" dirty="0"/>
                        <a:t>SELECTION TEST(50%)</a:t>
                      </a:r>
                    </a:p>
                  </a:txBody>
                  <a:tcPr/>
                </a:tc>
                <a:tc>
                  <a:txBody>
                    <a:bodyPr/>
                    <a:lstStyle/>
                    <a:p>
                      <a:pPr algn="ctr"/>
                      <a:r>
                        <a:rPr lang="en-US" dirty="0"/>
                        <a:t>SYS. ANALYST(2Y)</a:t>
                      </a:r>
                    </a:p>
                    <a:p>
                      <a:pPr algn="ctr"/>
                      <a:r>
                        <a:rPr lang="en-US" dirty="0"/>
                        <a:t>=CHAIRMAN</a:t>
                      </a:r>
                    </a:p>
                  </a:txBody>
                  <a:tcPr/>
                </a:tc>
                <a:extLst>
                  <a:ext uri="{0D108BD9-81ED-4DB2-BD59-A6C34878D82A}">
                    <a16:rowId xmlns:a16="http://schemas.microsoft.com/office/drawing/2014/main" val="10002"/>
                  </a:ext>
                </a:extLst>
              </a:tr>
              <a:tr h="638441">
                <a:tc>
                  <a:txBody>
                    <a:bodyPr/>
                    <a:lstStyle/>
                    <a:p>
                      <a:pPr algn="ctr"/>
                      <a:r>
                        <a:rPr lang="en-US" dirty="0"/>
                        <a:t>3.</a:t>
                      </a:r>
                    </a:p>
                  </a:txBody>
                  <a:tcPr/>
                </a:tc>
                <a:tc>
                  <a:txBody>
                    <a:bodyPr/>
                    <a:lstStyle/>
                    <a:p>
                      <a:pPr algn="ctr"/>
                      <a:r>
                        <a:rPr lang="en-US" dirty="0"/>
                        <a:t>INTERVIEW (40%)</a:t>
                      </a:r>
                    </a:p>
                  </a:txBody>
                  <a:tcPr/>
                </a:tc>
                <a:tc>
                  <a:txBody>
                    <a:bodyPr/>
                    <a:lstStyle/>
                    <a:p>
                      <a:pPr algn="ctr"/>
                      <a:endParaRPr lang="en-US"/>
                    </a:p>
                  </a:txBody>
                  <a:tcPr/>
                </a:tc>
                <a:extLst>
                  <a:ext uri="{0D108BD9-81ED-4DB2-BD59-A6C34878D82A}">
                    <a16:rowId xmlns:a16="http://schemas.microsoft.com/office/drawing/2014/main" val="10003"/>
                  </a:ext>
                </a:extLst>
              </a:tr>
              <a:tr h="638441">
                <a:tc>
                  <a:txBody>
                    <a:bodyPr/>
                    <a:lstStyle/>
                    <a:p>
                      <a:pPr algn="ctr"/>
                      <a:r>
                        <a:rPr lang="en-US" dirty="0"/>
                        <a:t>4.</a:t>
                      </a:r>
                    </a:p>
                  </a:txBody>
                  <a:tcPr/>
                </a:tc>
                <a:tc>
                  <a:txBody>
                    <a:bodyPr/>
                    <a:lstStyle/>
                    <a:p>
                      <a:pPr algn="ctr"/>
                      <a:r>
                        <a:rPr lang="en-US" dirty="0"/>
                        <a:t>21&lt;AGE&gt;30 ON 1.10.2005</a:t>
                      </a:r>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6" name="TextBox 5">
            <a:extLst>
              <a:ext uri="{FF2B5EF4-FFF2-40B4-BE49-F238E27FC236}">
                <a16:creationId xmlns:a16="http://schemas.microsoft.com/office/drawing/2014/main" id="{2033BE5B-6129-75AD-6F8F-D5FFDC4B7BCB}"/>
              </a:ext>
            </a:extLst>
          </p:cNvPr>
          <p:cNvSpPr txBox="1"/>
          <p:nvPr/>
        </p:nvSpPr>
        <p:spPr>
          <a:xfrm>
            <a:off x="66675" y="2693938"/>
            <a:ext cx="6096000" cy="3416320"/>
          </a:xfrm>
          <a:prstGeom prst="rect">
            <a:avLst/>
          </a:prstGeom>
          <a:noFill/>
        </p:spPr>
        <p:txBody>
          <a:bodyPr wrap="square">
            <a:spAutoFit/>
          </a:bodyPr>
          <a:lstStyle/>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to be selected.</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solidFill>
                  <a:srgbClr val="FF0000"/>
                </a:solidFill>
                <a:latin typeface="Arial" panose="020B0604020202020204" pitchFamily="34" charset="0"/>
                <a:cs typeface="Arial" panose="020B0604020202020204" pitchFamily="34" charset="0"/>
              </a:rPr>
              <a:t>If the candidate is not to be selected. </a:t>
            </a:r>
            <a:endParaRPr lang="en-US" sz="2400" b="1" i="1" dirty="0">
              <a:solidFill>
                <a:srgbClr val="FF0000"/>
              </a:solidFill>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Chairman of the recruitment committee.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GM- Recruitment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data provided are inadequate to take a decision. </a:t>
            </a:r>
            <a:endParaRPr lang="en-US" sz="24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9866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861750"/>
            <a:ext cx="11733048" cy="5344511"/>
          </a:xfrm>
        </p:spPr>
        <p:txBody>
          <a:bodyPr>
            <a:noAutofit/>
          </a:bodyPr>
          <a:lstStyle/>
          <a:p>
            <a:pPr>
              <a:buNone/>
            </a:pPr>
            <a:r>
              <a:rPr lang="en-US" sz="1100" b="1" dirty="0">
                <a:solidFill>
                  <a:schemeClr val="tx1">
                    <a:lumMod val="95000"/>
                    <a:lumOff val="5000"/>
                  </a:schemeClr>
                </a:solidFill>
              </a:rPr>
              <a:t>			DECISION MAKING</a:t>
            </a:r>
          </a:p>
          <a:p>
            <a:pPr>
              <a:buNone/>
            </a:pPr>
            <a:r>
              <a:rPr lang="en-US" sz="1100" b="1" dirty="0"/>
              <a:t>Questions (11 to 20): Study the following information carefully and answer the Questions given below. </a:t>
            </a:r>
            <a:endParaRPr lang="en-US" sz="1100" b="1" i="1" dirty="0"/>
          </a:p>
          <a:p>
            <a:pPr>
              <a:buNone/>
            </a:pPr>
            <a:r>
              <a:rPr lang="en-US" sz="1100" b="1" dirty="0"/>
              <a:t>A Reputed education foundation is to select meritorious graduate students for the award</a:t>
            </a:r>
            <a:endParaRPr lang="en-US" sz="1100" b="1" i="1" dirty="0"/>
          </a:p>
          <a:p>
            <a:pPr>
              <a:buNone/>
            </a:pPr>
            <a:r>
              <a:rPr lang="en-US" sz="1100" b="1" dirty="0"/>
              <a:t>of scholarships for higher studies who fulfill the following criteria :</a:t>
            </a:r>
            <a:endParaRPr lang="en-US" sz="1100" b="1" i="1" dirty="0"/>
          </a:p>
          <a:p>
            <a:pPr marL="514350" indent="-514350">
              <a:buAutoNum type="romanUcParenBoth"/>
            </a:pPr>
            <a:r>
              <a:rPr lang="en-US" sz="1100" b="1" dirty="0"/>
              <a:t>Age: more than 20 years but less than 25 years, as on 1.4.2010.	</a:t>
            </a:r>
          </a:p>
          <a:p>
            <a:pPr marL="514350" indent="-514350">
              <a:buAutoNum type="romanUcParenBoth"/>
            </a:pPr>
            <a:r>
              <a:rPr lang="en-US" sz="1100" b="1" dirty="0"/>
              <a:t>Minimum percentage of marks: B.SC – 60% OR B.A -50% OR B.COM -55%</a:t>
            </a:r>
            <a:endParaRPr lang="en-US" sz="1100" b="1" i="1" dirty="0"/>
          </a:p>
          <a:p>
            <a:pPr marL="514350" indent="-514350">
              <a:buAutoNum type="romanUcParenBoth" startAt="3"/>
            </a:pPr>
            <a:r>
              <a:rPr lang="en-US" sz="1100" b="1" dirty="0"/>
              <a:t>Prizes awards: should have won at least one either in essay, debate or sports.	</a:t>
            </a:r>
          </a:p>
          <a:p>
            <a:pPr marL="514350" indent="-514350">
              <a:buAutoNum type="romanUcParenBoth" startAt="3"/>
            </a:pPr>
            <a:r>
              <a:rPr lang="en-US" sz="1100" b="1" dirty="0"/>
              <a:t>Annual family income: Not more than Rs.3,00,000/-</a:t>
            </a:r>
            <a:endParaRPr lang="en-US" sz="1100" b="1" i="1" dirty="0"/>
          </a:p>
          <a:p>
            <a:pPr>
              <a:buNone/>
            </a:pPr>
            <a:r>
              <a:rPr lang="en-US" sz="1100" b="1" dirty="0"/>
              <a:t>(V)	       Domicile: Must be staying in India for the last 15 years as on 1.4.2010.</a:t>
            </a:r>
            <a:endParaRPr lang="en-US" sz="1100" b="1" i="1" dirty="0"/>
          </a:p>
          <a:p>
            <a:pPr>
              <a:buNone/>
            </a:pPr>
            <a:r>
              <a:rPr lang="en-US" sz="1100" b="1" dirty="0"/>
              <a:t>Concessions:  One has to fulfill the above conditions. However, certain concessions are  available to the following categories:</a:t>
            </a:r>
            <a:endParaRPr lang="en-US" sz="1100" b="1" i="1" dirty="0"/>
          </a:p>
          <a:p>
            <a:pPr marL="457200" indent="-457200">
              <a:buNone/>
            </a:pPr>
            <a:r>
              <a:rPr lang="en-US" sz="1100" b="1" dirty="0"/>
              <a:t>(A) Ward of farmers (F) - Relaxation in the maximum age limit up to 5 years.</a:t>
            </a:r>
          </a:p>
          <a:p>
            <a:pPr marL="457200" indent="-457200">
              <a:buNone/>
            </a:pPr>
            <a:r>
              <a:rPr lang="en-US" sz="1100" b="1" dirty="0"/>
              <a:t>(B)  SC/ST applicants (S) - Relaxation in percentage of minimum marks up to 5%.</a:t>
            </a:r>
            <a:endParaRPr lang="en-US" sz="1100" b="1" i="1" dirty="0"/>
          </a:p>
          <a:p>
            <a:pPr>
              <a:buNone/>
            </a:pPr>
            <a:r>
              <a:rPr lang="en-US" sz="1100" b="1" dirty="0"/>
              <a:t>Considerations:</a:t>
            </a:r>
            <a:r>
              <a:rPr lang="en-US" sz="1100" b="1" i="1" dirty="0"/>
              <a:t> </a:t>
            </a:r>
            <a:r>
              <a:rPr lang="en-US" sz="1100" b="1" dirty="0"/>
              <a:t>(C) Not fulfilling criterion (iii) above: the case may be referred to the Secretary of the foundation.</a:t>
            </a:r>
            <a:endParaRPr lang="en-US" sz="1100" b="1" i="1" dirty="0"/>
          </a:p>
          <a:p>
            <a:pPr>
              <a:buNone/>
            </a:pPr>
            <a:r>
              <a:rPr lang="en-US" sz="1100" b="1" dirty="0"/>
              <a:t>(D) Not fulfilling criterion (iv) above: the case may be referred to the chairman of the foundation.</a:t>
            </a:r>
            <a:endParaRPr lang="en-US" sz="1100" b="1" i="1" dirty="0"/>
          </a:p>
          <a:p>
            <a:pPr>
              <a:buNone/>
            </a:pPr>
            <a:r>
              <a:rPr lang="en-US" sz="1100" b="1" dirty="0"/>
              <a:t>You have to study the information provided for a candidate in each of the following Question and decide the course of action.</a:t>
            </a:r>
            <a:endParaRPr lang="en-US" sz="1100" b="1" i="1" dirty="0"/>
          </a:p>
          <a:p>
            <a:pPr>
              <a:buNone/>
            </a:pPr>
            <a:r>
              <a:rPr lang="en-US" sz="1100" b="1" dirty="0"/>
              <a:t>Give answer:</a:t>
            </a:r>
            <a:endParaRPr lang="en-US" sz="1100" b="1" i="1" dirty="0"/>
          </a:p>
          <a:p>
            <a:pPr>
              <a:buNone/>
            </a:pPr>
            <a:r>
              <a:rPr lang="en-US" sz="1100" b="1" dirty="0"/>
              <a:t>(</a:t>
            </a:r>
            <a:r>
              <a:rPr lang="en-US" sz="1100" b="1" dirty="0" err="1"/>
              <a:t>i</a:t>
            </a:r>
            <a:r>
              <a:rPr lang="en-US" sz="1100" b="1" dirty="0"/>
              <a:t>)	If the candidate is to be selected.				(ii) If the candidate is to be selected under any concession.</a:t>
            </a:r>
            <a:endParaRPr lang="en-US" sz="1100" b="1" i="1" dirty="0"/>
          </a:p>
          <a:p>
            <a:pPr>
              <a:buNone/>
            </a:pPr>
            <a:r>
              <a:rPr lang="en-US" sz="1100" b="1" dirty="0"/>
              <a:t>(iii) If the case is to be referred to the Secretary of the foundation.		(iv) If the case to be referred to the Chairman of the foundation, or</a:t>
            </a:r>
            <a:endParaRPr lang="en-US" sz="1100" b="1" i="1" dirty="0"/>
          </a:p>
          <a:p>
            <a:pPr>
              <a:buNone/>
            </a:pPr>
            <a:r>
              <a:rPr lang="en-US" sz="1100" b="1" dirty="0"/>
              <a:t>(v)	If the candidate is not to be selected.</a:t>
            </a:r>
            <a:endParaRPr lang="en-US" sz="1100" b="1" i="1" dirty="0"/>
          </a:p>
          <a:p>
            <a:pPr>
              <a:buNone/>
            </a:pPr>
            <a:r>
              <a:rPr lang="en-US" sz="1100" b="1" dirty="0"/>
              <a:t>Note: The candidate is considered not to be selected if any required information regarding criteria (I) to (V) is not provided</a:t>
            </a:r>
            <a:endParaRPr lang="en-US" sz="1100" b="1" i="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861750"/>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11. </a:t>
            </a:r>
            <a:r>
              <a:rPr lang="en-US" b="1" dirty="0" err="1"/>
              <a:t>Kewal</a:t>
            </a:r>
            <a:r>
              <a:rPr lang="en-US" b="1" dirty="0"/>
              <a:t>, who will be 23 years old on 1.1.2012 passed B. Com with 52% marks. His father, a Government employee working in Kolkata since 1992 has a monthly income of Rs. 24,600/-at present. </a:t>
            </a:r>
            <a:r>
              <a:rPr lang="en-US" b="1" dirty="0" err="1"/>
              <a:t>Kewal</a:t>
            </a:r>
            <a:r>
              <a:rPr lang="en-US" b="1" dirty="0"/>
              <a:t> won the 3rd prize in the State Essay Competition.</a:t>
            </a:r>
            <a:endParaRPr lang="en-US" b="1" i="1" dirty="0"/>
          </a:p>
          <a:p>
            <a:pPr marL="457200" indent="-457200">
              <a:buFont typeface="+mj-lt"/>
              <a:buAutoNum type="alphaUcPeriod"/>
            </a:pPr>
            <a:r>
              <a:rPr lang="en-US" b="1" dirty="0"/>
              <a:t>II		</a:t>
            </a:r>
          </a:p>
          <a:p>
            <a:pPr marL="457200" indent="-457200">
              <a:buFont typeface="+mj-lt"/>
              <a:buAutoNum type="alphaUcPeriod"/>
            </a:pPr>
            <a:r>
              <a:rPr lang="en-US" b="1" dirty="0"/>
              <a:t> IV	</a:t>
            </a:r>
          </a:p>
          <a:p>
            <a:pPr marL="457200" indent="-457200">
              <a:buFont typeface="+mj-lt"/>
              <a:buAutoNum type="alphaUcPeriod"/>
            </a:pPr>
            <a:r>
              <a:rPr lang="en-US" b="1" dirty="0"/>
              <a:t> V		</a:t>
            </a:r>
          </a:p>
          <a:p>
            <a:pPr marL="457200" indent="-457200">
              <a:buFont typeface="+mj-lt"/>
              <a:buAutoNum type="alphaUcPeriod"/>
            </a:pPr>
            <a:r>
              <a:rPr lang="en-US" b="1" dirty="0"/>
              <a:t> None of these</a:t>
            </a:r>
            <a:endParaRPr lang="en-US" b="1" i="1" dirty="0"/>
          </a:p>
          <a:p>
            <a:pPr>
              <a:buNone/>
            </a:pPr>
            <a:r>
              <a:rPr lang="en-US" b="1" dirty="0"/>
              <a:t>  </a:t>
            </a:r>
          </a:p>
        </p:txBody>
      </p:sp>
      <p:graphicFrame>
        <p:nvGraphicFramePr>
          <p:cNvPr id="4" name="Table 3"/>
          <p:cNvGraphicFramePr>
            <a:graphicFrameLocks noGrp="1"/>
          </p:cNvGraphicFramePr>
          <p:nvPr>
            <p:extLst>
              <p:ext uri="{D42A27DB-BD31-4B8C-83A1-F6EECF244321}">
                <p14:modId xmlns:p14="http://schemas.microsoft.com/office/powerpoint/2010/main" val="1491961825"/>
              </p:ext>
            </p:extLst>
          </p:nvPr>
        </p:nvGraphicFramePr>
        <p:xfrm>
          <a:off x="5657849" y="2332010"/>
          <a:ext cx="6010276" cy="4114800"/>
        </p:xfrm>
        <a:graphic>
          <a:graphicData uri="http://schemas.openxmlformats.org/drawingml/2006/table">
            <a:tbl>
              <a:tblPr firstRow="1" bandRow="1">
                <a:tableStyleId>{5C22544A-7EE6-4342-B048-85BDC9FD1C3A}</a:tableStyleId>
              </a:tblPr>
              <a:tblGrid>
                <a:gridCol w="277725">
                  <a:extLst>
                    <a:ext uri="{9D8B030D-6E8A-4147-A177-3AD203B41FA5}">
                      <a16:colId xmlns:a16="http://schemas.microsoft.com/office/drawing/2014/main" val="20000"/>
                    </a:ext>
                  </a:extLst>
                </a:gridCol>
                <a:gridCol w="2214687">
                  <a:extLst>
                    <a:ext uri="{9D8B030D-6E8A-4147-A177-3AD203B41FA5}">
                      <a16:colId xmlns:a16="http://schemas.microsoft.com/office/drawing/2014/main" val="20001"/>
                    </a:ext>
                  </a:extLst>
                </a:gridCol>
                <a:gridCol w="3517864">
                  <a:extLst>
                    <a:ext uri="{9D8B030D-6E8A-4147-A177-3AD203B41FA5}">
                      <a16:colId xmlns:a16="http://schemas.microsoft.com/office/drawing/2014/main" val="20002"/>
                    </a:ext>
                  </a:extLst>
                </a:gridCol>
              </a:tblGrid>
              <a:tr h="729891">
                <a:tc>
                  <a:txBody>
                    <a:bodyPr/>
                    <a:lstStyle/>
                    <a:p>
                      <a:pPr algn="ctr"/>
                      <a:r>
                        <a:rPr lang="en-US" b="1" dirty="0"/>
                        <a:t>NO.</a:t>
                      </a:r>
                    </a:p>
                  </a:txBody>
                  <a:tcPr/>
                </a:tc>
                <a:tc>
                  <a:txBody>
                    <a:bodyPr/>
                    <a:lstStyle/>
                    <a:p>
                      <a:pPr algn="ctr"/>
                      <a:r>
                        <a:rPr lang="en-US" b="1" dirty="0"/>
                        <a:t>CONDITION</a:t>
                      </a:r>
                    </a:p>
                  </a:txBody>
                  <a:tcPr/>
                </a:tc>
                <a:tc>
                  <a:txBody>
                    <a:bodyPr/>
                    <a:lstStyle/>
                    <a:p>
                      <a:pPr algn="ctr"/>
                      <a:r>
                        <a:rPr lang="en-US" b="1" dirty="0"/>
                        <a:t> OTHER COND.</a:t>
                      </a:r>
                    </a:p>
                  </a:txBody>
                  <a:tcPr/>
                </a:tc>
                <a:extLst>
                  <a:ext uri="{0D108BD9-81ED-4DB2-BD59-A6C34878D82A}">
                    <a16:rowId xmlns:a16="http://schemas.microsoft.com/office/drawing/2014/main" val="10000"/>
                  </a:ext>
                </a:extLst>
              </a:tr>
              <a:tr h="510924">
                <a:tc>
                  <a:txBody>
                    <a:bodyPr/>
                    <a:lstStyle/>
                    <a:p>
                      <a:pPr algn="ctr"/>
                      <a:r>
                        <a:rPr lang="en-US" b="1" dirty="0"/>
                        <a:t>1.</a:t>
                      </a:r>
                    </a:p>
                  </a:txBody>
                  <a:tcPr/>
                </a:tc>
                <a:tc>
                  <a:txBody>
                    <a:bodyPr/>
                    <a:lstStyle/>
                    <a:p>
                      <a:pPr algn="ctr"/>
                      <a:r>
                        <a:rPr lang="en-US" b="1" dirty="0"/>
                        <a:t>20&lt;AGE&gt;25 ON 1.4.2010</a:t>
                      </a:r>
                    </a:p>
                  </a:txBody>
                  <a:tcPr/>
                </a:tc>
                <a:tc>
                  <a:txBody>
                    <a:bodyPr/>
                    <a:lstStyle/>
                    <a:p>
                      <a:pPr algn="ctr"/>
                      <a:r>
                        <a:rPr lang="en-US" b="1" dirty="0"/>
                        <a:t>Ward of farmers =</a:t>
                      </a:r>
                    </a:p>
                    <a:p>
                      <a:pPr algn="ctr"/>
                      <a:r>
                        <a:rPr lang="en-US" b="1" dirty="0"/>
                        <a:t>Relaxation 15 years </a:t>
                      </a:r>
                    </a:p>
                  </a:txBody>
                  <a:tcPr/>
                </a:tc>
                <a:extLst>
                  <a:ext uri="{0D108BD9-81ED-4DB2-BD59-A6C34878D82A}">
                    <a16:rowId xmlns:a16="http://schemas.microsoft.com/office/drawing/2014/main" val="10001"/>
                  </a:ext>
                </a:extLst>
              </a:tr>
              <a:tr h="510924">
                <a:tc>
                  <a:txBody>
                    <a:bodyPr/>
                    <a:lstStyle/>
                    <a:p>
                      <a:pPr algn="ctr"/>
                      <a:r>
                        <a:rPr lang="en-US" b="1" dirty="0"/>
                        <a:t>2.</a:t>
                      </a:r>
                    </a:p>
                  </a:txBody>
                  <a:tcPr/>
                </a:tc>
                <a:tc>
                  <a:txBody>
                    <a:bodyPr/>
                    <a:lstStyle/>
                    <a:p>
                      <a:pPr algn="ctr"/>
                      <a:r>
                        <a:rPr lang="en-US" b="1" dirty="0"/>
                        <a:t>BSC=60%,BA=50%,BCOM=55%</a:t>
                      </a:r>
                    </a:p>
                  </a:txBody>
                  <a:tcPr/>
                </a:tc>
                <a:tc>
                  <a:txBody>
                    <a:bodyPr/>
                    <a:lstStyle/>
                    <a:p>
                      <a:pPr marL="457200" indent="-457200">
                        <a:buNone/>
                      </a:pPr>
                      <a:r>
                        <a:rPr lang="en-US" b="1" dirty="0"/>
                        <a:t>SC/ST applicants (S) = Relaxation minimum marks up to 5%.</a:t>
                      </a:r>
                      <a:endParaRPr lang="en-US" b="1" i="1" dirty="0"/>
                    </a:p>
                  </a:txBody>
                  <a:tcPr/>
                </a:tc>
                <a:extLst>
                  <a:ext uri="{0D108BD9-81ED-4DB2-BD59-A6C34878D82A}">
                    <a16:rowId xmlns:a16="http://schemas.microsoft.com/office/drawing/2014/main" val="10002"/>
                  </a:ext>
                </a:extLst>
              </a:tr>
              <a:tr h="510924">
                <a:tc>
                  <a:txBody>
                    <a:bodyPr/>
                    <a:lstStyle/>
                    <a:p>
                      <a:pPr algn="ctr"/>
                      <a:r>
                        <a:rPr lang="en-US" b="1" dirty="0"/>
                        <a:t>3.</a:t>
                      </a:r>
                    </a:p>
                  </a:txBody>
                  <a:tcPr/>
                </a:tc>
                <a:tc>
                  <a:txBody>
                    <a:bodyPr/>
                    <a:lstStyle/>
                    <a:p>
                      <a:pPr algn="ctr"/>
                      <a:r>
                        <a:rPr lang="en-US" b="1" dirty="0"/>
                        <a:t>Prizes=essay, debate or sports </a:t>
                      </a:r>
                    </a:p>
                  </a:txBody>
                  <a:tcPr/>
                </a:tc>
                <a:tc>
                  <a:txBody>
                    <a:bodyPr/>
                    <a:lstStyle/>
                    <a:p>
                      <a:pPr algn="ctr"/>
                      <a:r>
                        <a:rPr lang="en-US" b="1" dirty="0"/>
                        <a:t>Secretary of the foundation</a:t>
                      </a:r>
                    </a:p>
                  </a:txBody>
                  <a:tcPr/>
                </a:tc>
                <a:extLst>
                  <a:ext uri="{0D108BD9-81ED-4DB2-BD59-A6C34878D82A}">
                    <a16:rowId xmlns:a16="http://schemas.microsoft.com/office/drawing/2014/main" val="10003"/>
                  </a:ext>
                </a:extLst>
              </a:tr>
              <a:tr h="510924">
                <a:tc>
                  <a:txBody>
                    <a:bodyPr/>
                    <a:lstStyle/>
                    <a:p>
                      <a:pPr algn="ctr"/>
                      <a:r>
                        <a:rPr lang="en-US" b="1" dirty="0"/>
                        <a:t>4.</a:t>
                      </a:r>
                    </a:p>
                  </a:txBody>
                  <a:tcPr/>
                </a:tc>
                <a:tc>
                  <a:txBody>
                    <a:bodyPr/>
                    <a:lstStyle/>
                    <a:p>
                      <a:pPr algn="ctr"/>
                      <a:r>
                        <a:rPr lang="en-US" b="1" dirty="0"/>
                        <a:t>income: Not more than Rs.3,00,000/-</a:t>
                      </a:r>
                    </a:p>
                  </a:txBody>
                  <a:tcPr/>
                </a:tc>
                <a:tc>
                  <a:txBody>
                    <a:bodyPr/>
                    <a:lstStyle/>
                    <a:p>
                      <a:pPr algn="ctr"/>
                      <a:r>
                        <a:rPr lang="en-US" b="1" dirty="0"/>
                        <a:t>chairman of the foundation</a:t>
                      </a:r>
                    </a:p>
                  </a:txBody>
                  <a:tcPr/>
                </a:tc>
                <a:extLst>
                  <a:ext uri="{0D108BD9-81ED-4DB2-BD59-A6C34878D82A}">
                    <a16:rowId xmlns:a16="http://schemas.microsoft.com/office/drawing/2014/main" val="10004"/>
                  </a:ext>
                </a:extLst>
              </a:tr>
              <a:tr h="510924">
                <a:tc>
                  <a:txBody>
                    <a:bodyPr/>
                    <a:lstStyle/>
                    <a:p>
                      <a:pPr algn="ctr"/>
                      <a:r>
                        <a:rPr lang="en-US" b="1" dirty="0"/>
                        <a:t>5.</a:t>
                      </a:r>
                    </a:p>
                  </a:txBody>
                  <a:tcPr/>
                </a:tc>
                <a:tc>
                  <a:txBody>
                    <a:bodyPr/>
                    <a:lstStyle/>
                    <a:p>
                      <a:pPr algn="ctr"/>
                      <a:r>
                        <a:rPr lang="en-US" b="1" dirty="0"/>
                        <a:t> Domicile=15 years as on 1.4.2010.</a:t>
                      </a:r>
                    </a:p>
                  </a:txBody>
                  <a:tcPr/>
                </a:tc>
                <a:tc>
                  <a:txBody>
                    <a:bodyPr/>
                    <a:lstStyle/>
                    <a:p>
                      <a:pPr algn="ctr"/>
                      <a:endParaRPr lang="en-US" b="1"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861750"/>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11. </a:t>
            </a:r>
            <a:r>
              <a:rPr lang="en-US" b="1" dirty="0" err="1"/>
              <a:t>Kewal</a:t>
            </a:r>
            <a:r>
              <a:rPr lang="en-US" b="1" dirty="0"/>
              <a:t>, who will be 23 years old on 1.1.2012 passed B. Com with 52% marks. His father, a Government employee working in Kolkata since 1992 has a monthly income of Rs. 24,600/-at present. </a:t>
            </a:r>
            <a:r>
              <a:rPr lang="en-US" b="1" dirty="0" err="1"/>
              <a:t>Kewal</a:t>
            </a:r>
            <a:r>
              <a:rPr lang="en-US" b="1" dirty="0"/>
              <a:t> won the 3rd prize in the State Essay Competition.</a:t>
            </a:r>
            <a:endParaRPr lang="en-US" b="1" i="1" dirty="0"/>
          </a:p>
          <a:p>
            <a:pPr marL="457200" indent="-457200">
              <a:buFont typeface="+mj-lt"/>
              <a:buAutoNum type="alphaUcPeriod"/>
            </a:pPr>
            <a:r>
              <a:rPr lang="en-US" b="1" dirty="0"/>
              <a:t>II		</a:t>
            </a:r>
          </a:p>
          <a:p>
            <a:pPr marL="457200" indent="-457200">
              <a:buFont typeface="+mj-lt"/>
              <a:buAutoNum type="alphaUcPeriod"/>
            </a:pPr>
            <a:r>
              <a:rPr lang="en-US" b="1" dirty="0"/>
              <a:t> IV	</a:t>
            </a:r>
          </a:p>
          <a:p>
            <a:pPr marL="457200" indent="-457200">
              <a:buFont typeface="+mj-lt"/>
              <a:buAutoNum type="alphaUcPeriod"/>
            </a:pPr>
            <a:r>
              <a:rPr lang="en-US" b="1" dirty="0">
                <a:solidFill>
                  <a:srgbClr val="FF0000"/>
                </a:solidFill>
              </a:rPr>
              <a:t> V	</a:t>
            </a:r>
            <a:r>
              <a:rPr lang="en-US" b="1" dirty="0"/>
              <a:t>	</a:t>
            </a:r>
          </a:p>
          <a:p>
            <a:pPr marL="457200" indent="-457200">
              <a:buFont typeface="+mj-lt"/>
              <a:buAutoNum type="alphaUcPeriod"/>
            </a:pPr>
            <a:r>
              <a:rPr lang="en-US" b="1" dirty="0"/>
              <a:t> None of these</a:t>
            </a:r>
            <a:endParaRPr lang="en-US" b="1" i="1" dirty="0"/>
          </a:p>
          <a:p>
            <a:pPr>
              <a:buNone/>
            </a:pPr>
            <a:r>
              <a:rPr lang="en-US" b="1" dirty="0"/>
              <a:t>  </a:t>
            </a:r>
          </a:p>
        </p:txBody>
      </p:sp>
      <p:graphicFrame>
        <p:nvGraphicFramePr>
          <p:cNvPr id="4" name="Table 3"/>
          <p:cNvGraphicFramePr>
            <a:graphicFrameLocks noGrp="1"/>
          </p:cNvGraphicFramePr>
          <p:nvPr/>
        </p:nvGraphicFramePr>
        <p:xfrm>
          <a:off x="5657849" y="2332010"/>
          <a:ext cx="6010276" cy="4114800"/>
        </p:xfrm>
        <a:graphic>
          <a:graphicData uri="http://schemas.openxmlformats.org/drawingml/2006/table">
            <a:tbl>
              <a:tblPr firstRow="1" bandRow="1">
                <a:tableStyleId>{5C22544A-7EE6-4342-B048-85BDC9FD1C3A}</a:tableStyleId>
              </a:tblPr>
              <a:tblGrid>
                <a:gridCol w="277725">
                  <a:extLst>
                    <a:ext uri="{9D8B030D-6E8A-4147-A177-3AD203B41FA5}">
                      <a16:colId xmlns:a16="http://schemas.microsoft.com/office/drawing/2014/main" val="20000"/>
                    </a:ext>
                  </a:extLst>
                </a:gridCol>
                <a:gridCol w="2214687">
                  <a:extLst>
                    <a:ext uri="{9D8B030D-6E8A-4147-A177-3AD203B41FA5}">
                      <a16:colId xmlns:a16="http://schemas.microsoft.com/office/drawing/2014/main" val="20001"/>
                    </a:ext>
                  </a:extLst>
                </a:gridCol>
                <a:gridCol w="3517864">
                  <a:extLst>
                    <a:ext uri="{9D8B030D-6E8A-4147-A177-3AD203B41FA5}">
                      <a16:colId xmlns:a16="http://schemas.microsoft.com/office/drawing/2014/main" val="20002"/>
                    </a:ext>
                  </a:extLst>
                </a:gridCol>
              </a:tblGrid>
              <a:tr h="729891">
                <a:tc>
                  <a:txBody>
                    <a:bodyPr/>
                    <a:lstStyle/>
                    <a:p>
                      <a:pPr algn="ctr"/>
                      <a:r>
                        <a:rPr lang="en-US" b="1" dirty="0"/>
                        <a:t>NO.</a:t>
                      </a:r>
                    </a:p>
                  </a:txBody>
                  <a:tcPr/>
                </a:tc>
                <a:tc>
                  <a:txBody>
                    <a:bodyPr/>
                    <a:lstStyle/>
                    <a:p>
                      <a:pPr algn="ctr"/>
                      <a:r>
                        <a:rPr lang="en-US" b="1" dirty="0"/>
                        <a:t>CONDITION</a:t>
                      </a:r>
                    </a:p>
                  </a:txBody>
                  <a:tcPr/>
                </a:tc>
                <a:tc>
                  <a:txBody>
                    <a:bodyPr/>
                    <a:lstStyle/>
                    <a:p>
                      <a:pPr algn="ctr"/>
                      <a:r>
                        <a:rPr lang="en-US" b="1" dirty="0"/>
                        <a:t> OTHER COND.</a:t>
                      </a:r>
                    </a:p>
                  </a:txBody>
                  <a:tcPr/>
                </a:tc>
                <a:extLst>
                  <a:ext uri="{0D108BD9-81ED-4DB2-BD59-A6C34878D82A}">
                    <a16:rowId xmlns:a16="http://schemas.microsoft.com/office/drawing/2014/main" val="10000"/>
                  </a:ext>
                </a:extLst>
              </a:tr>
              <a:tr h="510924">
                <a:tc>
                  <a:txBody>
                    <a:bodyPr/>
                    <a:lstStyle/>
                    <a:p>
                      <a:pPr algn="ctr"/>
                      <a:r>
                        <a:rPr lang="en-US" b="1" dirty="0"/>
                        <a:t>1.</a:t>
                      </a:r>
                    </a:p>
                  </a:txBody>
                  <a:tcPr/>
                </a:tc>
                <a:tc>
                  <a:txBody>
                    <a:bodyPr/>
                    <a:lstStyle/>
                    <a:p>
                      <a:pPr algn="ctr"/>
                      <a:r>
                        <a:rPr lang="en-US" b="1" dirty="0"/>
                        <a:t>20&lt;AGE&gt;25 ON 1.4.2010</a:t>
                      </a:r>
                    </a:p>
                  </a:txBody>
                  <a:tcPr/>
                </a:tc>
                <a:tc>
                  <a:txBody>
                    <a:bodyPr/>
                    <a:lstStyle/>
                    <a:p>
                      <a:pPr algn="ctr"/>
                      <a:r>
                        <a:rPr lang="en-US" b="1" dirty="0"/>
                        <a:t>Ward of farmers =</a:t>
                      </a:r>
                    </a:p>
                    <a:p>
                      <a:pPr algn="ctr"/>
                      <a:r>
                        <a:rPr lang="en-US" b="1" dirty="0"/>
                        <a:t>Relaxation 15 years </a:t>
                      </a:r>
                    </a:p>
                  </a:txBody>
                  <a:tcPr/>
                </a:tc>
                <a:extLst>
                  <a:ext uri="{0D108BD9-81ED-4DB2-BD59-A6C34878D82A}">
                    <a16:rowId xmlns:a16="http://schemas.microsoft.com/office/drawing/2014/main" val="10001"/>
                  </a:ext>
                </a:extLst>
              </a:tr>
              <a:tr h="510924">
                <a:tc>
                  <a:txBody>
                    <a:bodyPr/>
                    <a:lstStyle/>
                    <a:p>
                      <a:pPr algn="ctr"/>
                      <a:r>
                        <a:rPr lang="en-US" b="1" dirty="0"/>
                        <a:t>2.</a:t>
                      </a:r>
                    </a:p>
                  </a:txBody>
                  <a:tcPr/>
                </a:tc>
                <a:tc>
                  <a:txBody>
                    <a:bodyPr/>
                    <a:lstStyle/>
                    <a:p>
                      <a:pPr algn="ctr"/>
                      <a:r>
                        <a:rPr lang="en-US" b="1" dirty="0"/>
                        <a:t>BSC=60%,BA=50%,BCOM=55%</a:t>
                      </a:r>
                    </a:p>
                  </a:txBody>
                  <a:tcPr/>
                </a:tc>
                <a:tc>
                  <a:txBody>
                    <a:bodyPr/>
                    <a:lstStyle/>
                    <a:p>
                      <a:pPr marL="457200" indent="-457200">
                        <a:buNone/>
                      </a:pPr>
                      <a:r>
                        <a:rPr lang="en-US" b="1" dirty="0"/>
                        <a:t>SC/ST applicants (S) = Relaxation minimum marks up to 5%.</a:t>
                      </a:r>
                      <a:endParaRPr lang="en-US" b="1" i="1" dirty="0"/>
                    </a:p>
                  </a:txBody>
                  <a:tcPr/>
                </a:tc>
                <a:extLst>
                  <a:ext uri="{0D108BD9-81ED-4DB2-BD59-A6C34878D82A}">
                    <a16:rowId xmlns:a16="http://schemas.microsoft.com/office/drawing/2014/main" val="10002"/>
                  </a:ext>
                </a:extLst>
              </a:tr>
              <a:tr h="510924">
                <a:tc>
                  <a:txBody>
                    <a:bodyPr/>
                    <a:lstStyle/>
                    <a:p>
                      <a:pPr algn="ctr"/>
                      <a:r>
                        <a:rPr lang="en-US" b="1" dirty="0"/>
                        <a:t>3.</a:t>
                      </a:r>
                    </a:p>
                  </a:txBody>
                  <a:tcPr/>
                </a:tc>
                <a:tc>
                  <a:txBody>
                    <a:bodyPr/>
                    <a:lstStyle/>
                    <a:p>
                      <a:pPr algn="ctr"/>
                      <a:r>
                        <a:rPr lang="en-US" b="1" dirty="0"/>
                        <a:t>Prizes=essay, debate or sports </a:t>
                      </a:r>
                    </a:p>
                  </a:txBody>
                  <a:tcPr/>
                </a:tc>
                <a:tc>
                  <a:txBody>
                    <a:bodyPr/>
                    <a:lstStyle/>
                    <a:p>
                      <a:pPr algn="ctr"/>
                      <a:r>
                        <a:rPr lang="en-US" b="1" dirty="0"/>
                        <a:t>Secretary of the foundation</a:t>
                      </a:r>
                    </a:p>
                  </a:txBody>
                  <a:tcPr/>
                </a:tc>
                <a:extLst>
                  <a:ext uri="{0D108BD9-81ED-4DB2-BD59-A6C34878D82A}">
                    <a16:rowId xmlns:a16="http://schemas.microsoft.com/office/drawing/2014/main" val="10003"/>
                  </a:ext>
                </a:extLst>
              </a:tr>
              <a:tr h="510924">
                <a:tc>
                  <a:txBody>
                    <a:bodyPr/>
                    <a:lstStyle/>
                    <a:p>
                      <a:pPr algn="ctr"/>
                      <a:r>
                        <a:rPr lang="en-US" b="1" dirty="0"/>
                        <a:t>4.</a:t>
                      </a:r>
                    </a:p>
                  </a:txBody>
                  <a:tcPr/>
                </a:tc>
                <a:tc>
                  <a:txBody>
                    <a:bodyPr/>
                    <a:lstStyle/>
                    <a:p>
                      <a:pPr algn="ctr"/>
                      <a:r>
                        <a:rPr lang="en-US" b="1" dirty="0"/>
                        <a:t>income: Not more than Rs.3,00,000/-</a:t>
                      </a:r>
                    </a:p>
                  </a:txBody>
                  <a:tcPr/>
                </a:tc>
                <a:tc>
                  <a:txBody>
                    <a:bodyPr/>
                    <a:lstStyle/>
                    <a:p>
                      <a:pPr algn="ctr"/>
                      <a:r>
                        <a:rPr lang="en-US" b="1" dirty="0"/>
                        <a:t>chairman of the foundation</a:t>
                      </a:r>
                    </a:p>
                  </a:txBody>
                  <a:tcPr/>
                </a:tc>
                <a:extLst>
                  <a:ext uri="{0D108BD9-81ED-4DB2-BD59-A6C34878D82A}">
                    <a16:rowId xmlns:a16="http://schemas.microsoft.com/office/drawing/2014/main" val="10004"/>
                  </a:ext>
                </a:extLst>
              </a:tr>
              <a:tr h="510924">
                <a:tc>
                  <a:txBody>
                    <a:bodyPr/>
                    <a:lstStyle/>
                    <a:p>
                      <a:pPr algn="ctr"/>
                      <a:r>
                        <a:rPr lang="en-US" b="1" dirty="0"/>
                        <a:t>5.</a:t>
                      </a:r>
                    </a:p>
                  </a:txBody>
                  <a:tcPr/>
                </a:tc>
                <a:tc>
                  <a:txBody>
                    <a:bodyPr/>
                    <a:lstStyle/>
                    <a:p>
                      <a:pPr algn="ctr"/>
                      <a:r>
                        <a:rPr lang="en-US" b="1" dirty="0"/>
                        <a:t> Domicile=15 years as on 1.4.2010.</a:t>
                      </a:r>
                    </a:p>
                  </a:txBody>
                  <a:tcPr/>
                </a:tc>
                <a:tc>
                  <a:txBody>
                    <a:bodyPr/>
                    <a:lstStyle/>
                    <a:p>
                      <a:pPr algn="ctr"/>
                      <a:endParaRPr lang="en-US" b="1"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80549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861750"/>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12. </a:t>
            </a:r>
            <a:r>
              <a:rPr lang="en-US" b="1" dirty="0" err="1"/>
              <a:t>Rudra</a:t>
            </a:r>
            <a:r>
              <a:rPr lang="en-US" b="1" dirty="0"/>
              <a:t>, son of a farmer, who has been staying in Tripura for the last five decades, passed B.A. with 51% marks. He won second prize in the District Level Weightlifting Championship. His date of birth is 4.9.1987 and his father’s annual income is Rs. 2,49,000/-</a:t>
            </a:r>
            <a:endParaRPr lang="en-US" b="1" i="1" dirty="0"/>
          </a:p>
          <a:p>
            <a:pPr marL="457200" indent="-457200">
              <a:buFont typeface="+mj-lt"/>
              <a:buAutoNum type="alphaUcPeriod"/>
            </a:pPr>
            <a:r>
              <a:rPr lang="en-US" b="1" dirty="0"/>
              <a:t>I		</a:t>
            </a:r>
          </a:p>
          <a:p>
            <a:pPr marL="457200" indent="-457200">
              <a:buFont typeface="+mj-lt"/>
              <a:buAutoNum type="alphaUcPeriod"/>
            </a:pPr>
            <a:r>
              <a:rPr lang="en-US" b="1" dirty="0"/>
              <a:t> II		</a:t>
            </a:r>
          </a:p>
          <a:p>
            <a:pPr marL="457200" indent="-457200">
              <a:buFont typeface="+mj-lt"/>
              <a:buAutoNum type="alphaUcPeriod"/>
            </a:pPr>
            <a:r>
              <a:rPr lang="en-US" b="1" dirty="0"/>
              <a:t> V		</a:t>
            </a:r>
          </a:p>
          <a:p>
            <a:pPr marL="457200" indent="-457200">
              <a:buFont typeface="+mj-lt"/>
              <a:buAutoNum type="alphaUcPeriod"/>
            </a:pPr>
            <a:r>
              <a:rPr lang="en-US" b="1" dirty="0"/>
              <a:t> None of these</a:t>
            </a:r>
            <a:endParaRPr lang="en-US" b="1" i="1" dirty="0"/>
          </a:p>
          <a:p>
            <a:pPr marL="0" indent="0">
              <a:buNone/>
            </a:pPr>
            <a:r>
              <a:rPr lang="en-US" b="1" dirty="0"/>
              <a:t> </a:t>
            </a:r>
            <a:endParaRPr lang="en-US" b="1" i="1" dirty="0"/>
          </a:p>
          <a:p>
            <a:pPr>
              <a:buNone/>
            </a:pPr>
            <a:r>
              <a:rPr lang="en-US" dirty="0"/>
              <a:t> </a:t>
            </a:r>
            <a:endParaRPr lang="en-US" i="1" dirty="0"/>
          </a:p>
          <a:p>
            <a:pPr>
              <a:buNone/>
            </a:pPr>
            <a:r>
              <a:rPr lang="en-US" b="1" dirty="0"/>
              <a:t> </a:t>
            </a:r>
          </a:p>
        </p:txBody>
      </p:sp>
      <p:graphicFrame>
        <p:nvGraphicFramePr>
          <p:cNvPr id="5" name="Table 4"/>
          <p:cNvGraphicFramePr>
            <a:graphicFrameLocks noGrp="1"/>
          </p:cNvGraphicFramePr>
          <p:nvPr>
            <p:extLst>
              <p:ext uri="{D42A27DB-BD31-4B8C-83A1-F6EECF244321}">
                <p14:modId xmlns:p14="http://schemas.microsoft.com/office/powerpoint/2010/main" val="2650008960"/>
              </p:ext>
            </p:extLst>
          </p:nvPr>
        </p:nvGraphicFramePr>
        <p:xfrm>
          <a:off x="6669974" y="2419350"/>
          <a:ext cx="5522026" cy="4637811"/>
        </p:xfrm>
        <a:graphic>
          <a:graphicData uri="http://schemas.openxmlformats.org/drawingml/2006/table">
            <a:tbl>
              <a:tblPr firstRow="1" bandRow="1">
                <a:tableStyleId>{5C22544A-7EE6-4342-B048-85BDC9FD1C3A}</a:tableStyleId>
              </a:tblPr>
              <a:tblGrid>
                <a:gridCol w="255163">
                  <a:extLst>
                    <a:ext uri="{9D8B030D-6E8A-4147-A177-3AD203B41FA5}">
                      <a16:colId xmlns:a16="http://schemas.microsoft.com/office/drawing/2014/main" val="20000"/>
                    </a:ext>
                  </a:extLst>
                </a:gridCol>
                <a:gridCol w="2034776">
                  <a:extLst>
                    <a:ext uri="{9D8B030D-6E8A-4147-A177-3AD203B41FA5}">
                      <a16:colId xmlns:a16="http://schemas.microsoft.com/office/drawing/2014/main" val="20001"/>
                    </a:ext>
                  </a:extLst>
                </a:gridCol>
                <a:gridCol w="3232087">
                  <a:extLst>
                    <a:ext uri="{9D8B030D-6E8A-4147-A177-3AD203B41FA5}">
                      <a16:colId xmlns:a16="http://schemas.microsoft.com/office/drawing/2014/main" val="20002"/>
                    </a:ext>
                  </a:extLst>
                </a:gridCol>
              </a:tblGrid>
              <a:tr h="827371">
                <a:tc>
                  <a:txBody>
                    <a:bodyPr/>
                    <a:lstStyle/>
                    <a:p>
                      <a:pPr algn="ctr"/>
                      <a:r>
                        <a:rPr lang="en-US" b="1" dirty="0"/>
                        <a:t>NO.</a:t>
                      </a:r>
                    </a:p>
                  </a:txBody>
                  <a:tcPr/>
                </a:tc>
                <a:tc>
                  <a:txBody>
                    <a:bodyPr/>
                    <a:lstStyle/>
                    <a:p>
                      <a:pPr algn="ctr"/>
                      <a:r>
                        <a:rPr lang="en-US" b="1" dirty="0"/>
                        <a:t>CONDITION</a:t>
                      </a:r>
                    </a:p>
                  </a:txBody>
                  <a:tcPr/>
                </a:tc>
                <a:tc>
                  <a:txBody>
                    <a:bodyPr/>
                    <a:lstStyle/>
                    <a:p>
                      <a:pPr algn="ctr"/>
                      <a:r>
                        <a:rPr lang="en-US" b="1" dirty="0"/>
                        <a:t> OTHER COND.</a:t>
                      </a:r>
                    </a:p>
                  </a:txBody>
                  <a:tcPr/>
                </a:tc>
                <a:extLst>
                  <a:ext uri="{0D108BD9-81ED-4DB2-BD59-A6C34878D82A}">
                    <a16:rowId xmlns:a16="http://schemas.microsoft.com/office/drawing/2014/main" val="10000"/>
                  </a:ext>
                </a:extLst>
              </a:tr>
              <a:tr h="888771">
                <a:tc>
                  <a:txBody>
                    <a:bodyPr/>
                    <a:lstStyle/>
                    <a:p>
                      <a:pPr algn="ctr"/>
                      <a:r>
                        <a:rPr lang="en-US" b="1" dirty="0"/>
                        <a:t>1.</a:t>
                      </a:r>
                    </a:p>
                  </a:txBody>
                  <a:tcPr/>
                </a:tc>
                <a:tc>
                  <a:txBody>
                    <a:bodyPr/>
                    <a:lstStyle/>
                    <a:p>
                      <a:pPr algn="ctr"/>
                      <a:r>
                        <a:rPr lang="en-US" b="1" dirty="0"/>
                        <a:t>20&lt;AGE&gt;25 ON 1.4.2010</a:t>
                      </a:r>
                    </a:p>
                  </a:txBody>
                  <a:tcPr/>
                </a:tc>
                <a:tc>
                  <a:txBody>
                    <a:bodyPr/>
                    <a:lstStyle/>
                    <a:p>
                      <a:pPr algn="ctr"/>
                      <a:r>
                        <a:rPr lang="en-US" b="1" dirty="0"/>
                        <a:t>Ward of farmers =</a:t>
                      </a:r>
                    </a:p>
                    <a:p>
                      <a:pPr algn="ctr"/>
                      <a:r>
                        <a:rPr lang="en-US" b="1" dirty="0"/>
                        <a:t>Relaxation 15 years </a:t>
                      </a:r>
                    </a:p>
                  </a:txBody>
                  <a:tcPr/>
                </a:tc>
                <a:extLst>
                  <a:ext uri="{0D108BD9-81ED-4DB2-BD59-A6C34878D82A}">
                    <a16:rowId xmlns:a16="http://schemas.microsoft.com/office/drawing/2014/main" val="10001"/>
                  </a:ext>
                </a:extLst>
              </a:tr>
              <a:tr h="507870">
                <a:tc>
                  <a:txBody>
                    <a:bodyPr/>
                    <a:lstStyle/>
                    <a:p>
                      <a:pPr algn="ctr"/>
                      <a:r>
                        <a:rPr lang="en-US" b="1" dirty="0"/>
                        <a:t>2.</a:t>
                      </a:r>
                    </a:p>
                  </a:txBody>
                  <a:tcPr/>
                </a:tc>
                <a:tc>
                  <a:txBody>
                    <a:bodyPr/>
                    <a:lstStyle/>
                    <a:p>
                      <a:pPr algn="ctr"/>
                      <a:r>
                        <a:rPr lang="en-US" b="1" dirty="0"/>
                        <a:t>BSC=60%,BA=50%,BCOM=55%</a:t>
                      </a:r>
                    </a:p>
                  </a:txBody>
                  <a:tcPr/>
                </a:tc>
                <a:tc>
                  <a:txBody>
                    <a:bodyPr/>
                    <a:lstStyle/>
                    <a:p>
                      <a:pPr marL="457200" indent="-457200">
                        <a:buNone/>
                      </a:pPr>
                      <a:r>
                        <a:rPr lang="en-US" b="1" dirty="0"/>
                        <a:t>SC/ST applicants (S) = Relaxation minimum marks up to 5%.</a:t>
                      </a:r>
                      <a:endParaRPr lang="en-US" b="1" i="1" dirty="0"/>
                    </a:p>
                  </a:txBody>
                  <a:tcPr/>
                </a:tc>
                <a:extLst>
                  <a:ext uri="{0D108BD9-81ED-4DB2-BD59-A6C34878D82A}">
                    <a16:rowId xmlns:a16="http://schemas.microsoft.com/office/drawing/2014/main" val="10002"/>
                  </a:ext>
                </a:extLst>
              </a:tr>
              <a:tr h="507870">
                <a:tc>
                  <a:txBody>
                    <a:bodyPr/>
                    <a:lstStyle/>
                    <a:p>
                      <a:pPr algn="ctr"/>
                      <a:r>
                        <a:rPr lang="en-US" b="1" dirty="0"/>
                        <a:t>3.</a:t>
                      </a:r>
                    </a:p>
                  </a:txBody>
                  <a:tcPr/>
                </a:tc>
                <a:tc>
                  <a:txBody>
                    <a:bodyPr/>
                    <a:lstStyle/>
                    <a:p>
                      <a:pPr algn="ctr"/>
                      <a:r>
                        <a:rPr lang="en-US" b="1" dirty="0"/>
                        <a:t>Prizes=essay, debate or sports </a:t>
                      </a:r>
                    </a:p>
                  </a:txBody>
                  <a:tcPr/>
                </a:tc>
                <a:tc>
                  <a:txBody>
                    <a:bodyPr/>
                    <a:lstStyle/>
                    <a:p>
                      <a:pPr algn="ctr"/>
                      <a:r>
                        <a:rPr lang="en-US" b="1" dirty="0"/>
                        <a:t>Secretary of the foundation</a:t>
                      </a:r>
                    </a:p>
                  </a:txBody>
                  <a:tcPr/>
                </a:tc>
                <a:extLst>
                  <a:ext uri="{0D108BD9-81ED-4DB2-BD59-A6C34878D82A}">
                    <a16:rowId xmlns:a16="http://schemas.microsoft.com/office/drawing/2014/main" val="10003"/>
                  </a:ext>
                </a:extLst>
              </a:tr>
              <a:tr h="507870">
                <a:tc>
                  <a:txBody>
                    <a:bodyPr/>
                    <a:lstStyle/>
                    <a:p>
                      <a:pPr algn="ctr"/>
                      <a:r>
                        <a:rPr lang="en-US" b="1" dirty="0"/>
                        <a:t>4.</a:t>
                      </a:r>
                    </a:p>
                  </a:txBody>
                  <a:tcPr/>
                </a:tc>
                <a:tc>
                  <a:txBody>
                    <a:bodyPr/>
                    <a:lstStyle/>
                    <a:p>
                      <a:pPr algn="ctr"/>
                      <a:r>
                        <a:rPr lang="en-US" b="1" dirty="0"/>
                        <a:t>income: Not more than Rs.3,00,000/-</a:t>
                      </a:r>
                    </a:p>
                  </a:txBody>
                  <a:tcPr/>
                </a:tc>
                <a:tc>
                  <a:txBody>
                    <a:bodyPr/>
                    <a:lstStyle/>
                    <a:p>
                      <a:pPr algn="ctr"/>
                      <a:r>
                        <a:rPr lang="en-US" b="1" dirty="0"/>
                        <a:t>chairman of the foundation</a:t>
                      </a:r>
                    </a:p>
                  </a:txBody>
                  <a:tcPr/>
                </a:tc>
                <a:extLst>
                  <a:ext uri="{0D108BD9-81ED-4DB2-BD59-A6C34878D82A}">
                    <a16:rowId xmlns:a16="http://schemas.microsoft.com/office/drawing/2014/main" val="10004"/>
                  </a:ext>
                </a:extLst>
              </a:tr>
              <a:tr h="507870">
                <a:tc>
                  <a:txBody>
                    <a:bodyPr/>
                    <a:lstStyle/>
                    <a:p>
                      <a:pPr algn="ctr"/>
                      <a:r>
                        <a:rPr lang="en-US" b="1" dirty="0"/>
                        <a:t>5.</a:t>
                      </a:r>
                    </a:p>
                  </a:txBody>
                  <a:tcPr/>
                </a:tc>
                <a:tc>
                  <a:txBody>
                    <a:bodyPr/>
                    <a:lstStyle/>
                    <a:p>
                      <a:pPr algn="ctr"/>
                      <a:r>
                        <a:rPr lang="en-US" b="1" dirty="0"/>
                        <a:t> Domicile=15 years as on 1.4.2010.</a:t>
                      </a:r>
                    </a:p>
                  </a:txBody>
                  <a:tcPr/>
                </a:tc>
                <a:tc>
                  <a:txBody>
                    <a:bodyPr/>
                    <a:lstStyle/>
                    <a:p>
                      <a:pPr algn="ctr"/>
                      <a:endParaRPr lang="en-US" b="1"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861750"/>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12. </a:t>
            </a:r>
            <a:r>
              <a:rPr lang="en-US" b="1" dirty="0" err="1"/>
              <a:t>Rudra</a:t>
            </a:r>
            <a:r>
              <a:rPr lang="en-US" b="1" dirty="0"/>
              <a:t>, son of a farmer, who has been staying in Tripura for the last five decades, passed B.A. with 51% marks. He won second prize in the District Level Weightlifting Championship. His date of birth is 4.9.1987 and his father’s annual income is Rs. 2,49,000/-</a:t>
            </a:r>
            <a:endParaRPr lang="en-US" b="1" i="1" dirty="0"/>
          </a:p>
          <a:p>
            <a:pPr marL="457200" indent="-457200">
              <a:buFont typeface="+mj-lt"/>
              <a:buAutoNum type="alphaUcPeriod"/>
            </a:pPr>
            <a:r>
              <a:rPr lang="en-US" b="1" dirty="0">
                <a:solidFill>
                  <a:srgbClr val="FF0000"/>
                </a:solidFill>
              </a:rPr>
              <a:t>I</a:t>
            </a:r>
            <a:r>
              <a:rPr lang="en-US" b="1" dirty="0"/>
              <a:t>		</a:t>
            </a:r>
          </a:p>
          <a:p>
            <a:pPr marL="457200" indent="-457200">
              <a:buFont typeface="+mj-lt"/>
              <a:buAutoNum type="alphaUcPeriod"/>
            </a:pPr>
            <a:r>
              <a:rPr lang="en-US" b="1" dirty="0"/>
              <a:t> II		</a:t>
            </a:r>
          </a:p>
          <a:p>
            <a:pPr marL="457200" indent="-457200">
              <a:buFont typeface="+mj-lt"/>
              <a:buAutoNum type="alphaUcPeriod"/>
            </a:pPr>
            <a:r>
              <a:rPr lang="en-US" b="1" dirty="0"/>
              <a:t> V		</a:t>
            </a:r>
          </a:p>
          <a:p>
            <a:pPr marL="457200" indent="-457200">
              <a:buFont typeface="+mj-lt"/>
              <a:buAutoNum type="alphaUcPeriod"/>
            </a:pPr>
            <a:r>
              <a:rPr lang="en-US" b="1" dirty="0"/>
              <a:t> None of these</a:t>
            </a:r>
            <a:endParaRPr lang="en-US" b="1" i="1" dirty="0"/>
          </a:p>
          <a:p>
            <a:pPr marL="0" indent="0">
              <a:buNone/>
            </a:pPr>
            <a:r>
              <a:rPr lang="en-US" b="1" dirty="0"/>
              <a:t> </a:t>
            </a:r>
            <a:endParaRPr lang="en-US" b="1" i="1" dirty="0"/>
          </a:p>
          <a:p>
            <a:pPr>
              <a:buNone/>
            </a:pPr>
            <a:r>
              <a:rPr lang="en-US" dirty="0"/>
              <a:t> </a:t>
            </a:r>
            <a:endParaRPr lang="en-US" i="1" dirty="0"/>
          </a:p>
          <a:p>
            <a:pPr>
              <a:buNone/>
            </a:pPr>
            <a:r>
              <a:rPr lang="en-US" b="1" dirty="0"/>
              <a:t> </a:t>
            </a:r>
          </a:p>
        </p:txBody>
      </p:sp>
      <p:graphicFrame>
        <p:nvGraphicFramePr>
          <p:cNvPr id="5" name="Table 4"/>
          <p:cNvGraphicFramePr>
            <a:graphicFrameLocks noGrp="1"/>
          </p:cNvGraphicFramePr>
          <p:nvPr/>
        </p:nvGraphicFramePr>
        <p:xfrm>
          <a:off x="6669974" y="2419350"/>
          <a:ext cx="5522026" cy="4637811"/>
        </p:xfrm>
        <a:graphic>
          <a:graphicData uri="http://schemas.openxmlformats.org/drawingml/2006/table">
            <a:tbl>
              <a:tblPr firstRow="1" bandRow="1">
                <a:tableStyleId>{5C22544A-7EE6-4342-B048-85BDC9FD1C3A}</a:tableStyleId>
              </a:tblPr>
              <a:tblGrid>
                <a:gridCol w="255163">
                  <a:extLst>
                    <a:ext uri="{9D8B030D-6E8A-4147-A177-3AD203B41FA5}">
                      <a16:colId xmlns:a16="http://schemas.microsoft.com/office/drawing/2014/main" val="20000"/>
                    </a:ext>
                  </a:extLst>
                </a:gridCol>
                <a:gridCol w="2034776">
                  <a:extLst>
                    <a:ext uri="{9D8B030D-6E8A-4147-A177-3AD203B41FA5}">
                      <a16:colId xmlns:a16="http://schemas.microsoft.com/office/drawing/2014/main" val="20001"/>
                    </a:ext>
                  </a:extLst>
                </a:gridCol>
                <a:gridCol w="3232087">
                  <a:extLst>
                    <a:ext uri="{9D8B030D-6E8A-4147-A177-3AD203B41FA5}">
                      <a16:colId xmlns:a16="http://schemas.microsoft.com/office/drawing/2014/main" val="20002"/>
                    </a:ext>
                  </a:extLst>
                </a:gridCol>
              </a:tblGrid>
              <a:tr h="827371">
                <a:tc>
                  <a:txBody>
                    <a:bodyPr/>
                    <a:lstStyle/>
                    <a:p>
                      <a:pPr algn="ctr"/>
                      <a:r>
                        <a:rPr lang="en-US" b="1" dirty="0"/>
                        <a:t>NO.</a:t>
                      </a:r>
                    </a:p>
                  </a:txBody>
                  <a:tcPr/>
                </a:tc>
                <a:tc>
                  <a:txBody>
                    <a:bodyPr/>
                    <a:lstStyle/>
                    <a:p>
                      <a:pPr algn="ctr"/>
                      <a:r>
                        <a:rPr lang="en-US" b="1" dirty="0"/>
                        <a:t>CONDITION</a:t>
                      </a:r>
                    </a:p>
                  </a:txBody>
                  <a:tcPr/>
                </a:tc>
                <a:tc>
                  <a:txBody>
                    <a:bodyPr/>
                    <a:lstStyle/>
                    <a:p>
                      <a:pPr algn="ctr"/>
                      <a:r>
                        <a:rPr lang="en-US" b="1" dirty="0"/>
                        <a:t> OTHER COND.</a:t>
                      </a:r>
                    </a:p>
                  </a:txBody>
                  <a:tcPr/>
                </a:tc>
                <a:extLst>
                  <a:ext uri="{0D108BD9-81ED-4DB2-BD59-A6C34878D82A}">
                    <a16:rowId xmlns:a16="http://schemas.microsoft.com/office/drawing/2014/main" val="10000"/>
                  </a:ext>
                </a:extLst>
              </a:tr>
              <a:tr h="888771">
                <a:tc>
                  <a:txBody>
                    <a:bodyPr/>
                    <a:lstStyle/>
                    <a:p>
                      <a:pPr algn="ctr"/>
                      <a:r>
                        <a:rPr lang="en-US" b="1" dirty="0"/>
                        <a:t>1.</a:t>
                      </a:r>
                    </a:p>
                  </a:txBody>
                  <a:tcPr/>
                </a:tc>
                <a:tc>
                  <a:txBody>
                    <a:bodyPr/>
                    <a:lstStyle/>
                    <a:p>
                      <a:pPr algn="ctr"/>
                      <a:r>
                        <a:rPr lang="en-US" b="1" dirty="0"/>
                        <a:t>20&lt;AGE&gt;25 ON 1.4.2010</a:t>
                      </a:r>
                    </a:p>
                  </a:txBody>
                  <a:tcPr/>
                </a:tc>
                <a:tc>
                  <a:txBody>
                    <a:bodyPr/>
                    <a:lstStyle/>
                    <a:p>
                      <a:pPr algn="ctr"/>
                      <a:r>
                        <a:rPr lang="en-US" b="1" dirty="0"/>
                        <a:t>Ward of farmers =</a:t>
                      </a:r>
                    </a:p>
                    <a:p>
                      <a:pPr algn="ctr"/>
                      <a:r>
                        <a:rPr lang="en-US" b="1" dirty="0"/>
                        <a:t>Relaxation 15 years </a:t>
                      </a:r>
                    </a:p>
                  </a:txBody>
                  <a:tcPr/>
                </a:tc>
                <a:extLst>
                  <a:ext uri="{0D108BD9-81ED-4DB2-BD59-A6C34878D82A}">
                    <a16:rowId xmlns:a16="http://schemas.microsoft.com/office/drawing/2014/main" val="10001"/>
                  </a:ext>
                </a:extLst>
              </a:tr>
              <a:tr h="507870">
                <a:tc>
                  <a:txBody>
                    <a:bodyPr/>
                    <a:lstStyle/>
                    <a:p>
                      <a:pPr algn="ctr"/>
                      <a:r>
                        <a:rPr lang="en-US" b="1" dirty="0"/>
                        <a:t>2.</a:t>
                      </a:r>
                    </a:p>
                  </a:txBody>
                  <a:tcPr/>
                </a:tc>
                <a:tc>
                  <a:txBody>
                    <a:bodyPr/>
                    <a:lstStyle/>
                    <a:p>
                      <a:pPr algn="ctr"/>
                      <a:r>
                        <a:rPr lang="en-US" b="1" dirty="0"/>
                        <a:t>BSC=60%,BA=50%,BCOM=55%</a:t>
                      </a:r>
                    </a:p>
                  </a:txBody>
                  <a:tcPr/>
                </a:tc>
                <a:tc>
                  <a:txBody>
                    <a:bodyPr/>
                    <a:lstStyle/>
                    <a:p>
                      <a:pPr marL="457200" indent="-457200">
                        <a:buNone/>
                      </a:pPr>
                      <a:r>
                        <a:rPr lang="en-US" b="1" dirty="0"/>
                        <a:t>SC/ST applicants (S) = Relaxation minimum marks up to 5%.</a:t>
                      </a:r>
                      <a:endParaRPr lang="en-US" b="1" i="1" dirty="0"/>
                    </a:p>
                  </a:txBody>
                  <a:tcPr/>
                </a:tc>
                <a:extLst>
                  <a:ext uri="{0D108BD9-81ED-4DB2-BD59-A6C34878D82A}">
                    <a16:rowId xmlns:a16="http://schemas.microsoft.com/office/drawing/2014/main" val="10002"/>
                  </a:ext>
                </a:extLst>
              </a:tr>
              <a:tr h="507870">
                <a:tc>
                  <a:txBody>
                    <a:bodyPr/>
                    <a:lstStyle/>
                    <a:p>
                      <a:pPr algn="ctr"/>
                      <a:r>
                        <a:rPr lang="en-US" b="1" dirty="0"/>
                        <a:t>3.</a:t>
                      </a:r>
                    </a:p>
                  </a:txBody>
                  <a:tcPr/>
                </a:tc>
                <a:tc>
                  <a:txBody>
                    <a:bodyPr/>
                    <a:lstStyle/>
                    <a:p>
                      <a:pPr algn="ctr"/>
                      <a:r>
                        <a:rPr lang="en-US" b="1" dirty="0"/>
                        <a:t>Prizes=essay, debate or sports </a:t>
                      </a:r>
                    </a:p>
                  </a:txBody>
                  <a:tcPr/>
                </a:tc>
                <a:tc>
                  <a:txBody>
                    <a:bodyPr/>
                    <a:lstStyle/>
                    <a:p>
                      <a:pPr algn="ctr"/>
                      <a:r>
                        <a:rPr lang="en-US" b="1" dirty="0"/>
                        <a:t>Secretary of the foundation</a:t>
                      </a:r>
                    </a:p>
                  </a:txBody>
                  <a:tcPr/>
                </a:tc>
                <a:extLst>
                  <a:ext uri="{0D108BD9-81ED-4DB2-BD59-A6C34878D82A}">
                    <a16:rowId xmlns:a16="http://schemas.microsoft.com/office/drawing/2014/main" val="10003"/>
                  </a:ext>
                </a:extLst>
              </a:tr>
              <a:tr h="507870">
                <a:tc>
                  <a:txBody>
                    <a:bodyPr/>
                    <a:lstStyle/>
                    <a:p>
                      <a:pPr algn="ctr"/>
                      <a:r>
                        <a:rPr lang="en-US" b="1" dirty="0"/>
                        <a:t>4.</a:t>
                      </a:r>
                    </a:p>
                  </a:txBody>
                  <a:tcPr/>
                </a:tc>
                <a:tc>
                  <a:txBody>
                    <a:bodyPr/>
                    <a:lstStyle/>
                    <a:p>
                      <a:pPr algn="ctr"/>
                      <a:r>
                        <a:rPr lang="en-US" b="1" dirty="0"/>
                        <a:t>income: Not more than Rs.3,00,000/-</a:t>
                      </a:r>
                    </a:p>
                  </a:txBody>
                  <a:tcPr/>
                </a:tc>
                <a:tc>
                  <a:txBody>
                    <a:bodyPr/>
                    <a:lstStyle/>
                    <a:p>
                      <a:pPr algn="ctr"/>
                      <a:r>
                        <a:rPr lang="en-US" b="1" dirty="0"/>
                        <a:t>chairman of the foundation</a:t>
                      </a:r>
                    </a:p>
                  </a:txBody>
                  <a:tcPr/>
                </a:tc>
                <a:extLst>
                  <a:ext uri="{0D108BD9-81ED-4DB2-BD59-A6C34878D82A}">
                    <a16:rowId xmlns:a16="http://schemas.microsoft.com/office/drawing/2014/main" val="10004"/>
                  </a:ext>
                </a:extLst>
              </a:tr>
              <a:tr h="507870">
                <a:tc>
                  <a:txBody>
                    <a:bodyPr/>
                    <a:lstStyle/>
                    <a:p>
                      <a:pPr algn="ctr"/>
                      <a:r>
                        <a:rPr lang="en-US" b="1" dirty="0"/>
                        <a:t>5.</a:t>
                      </a:r>
                    </a:p>
                  </a:txBody>
                  <a:tcPr/>
                </a:tc>
                <a:tc>
                  <a:txBody>
                    <a:bodyPr/>
                    <a:lstStyle/>
                    <a:p>
                      <a:pPr algn="ctr"/>
                      <a:r>
                        <a:rPr lang="en-US" b="1" dirty="0"/>
                        <a:t> Domicile=15 years as on 1.4.2010.</a:t>
                      </a:r>
                    </a:p>
                  </a:txBody>
                  <a:tcPr/>
                </a:tc>
                <a:tc>
                  <a:txBody>
                    <a:bodyPr/>
                    <a:lstStyle/>
                    <a:p>
                      <a:pPr algn="ctr"/>
                      <a:endParaRPr lang="en-US" b="1"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05111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13. </a:t>
            </a:r>
            <a:r>
              <a:rPr lang="en-US" b="1" dirty="0" err="1"/>
              <a:t>Sonali</a:t>
            </a:r>
            <a:r>
              <a:rPr lang="en-US" b="1" dirty="0"/>
              <a:t> was born on 2.4.1990 and recently passed B.Sc. with 63% marks. Her father, an Assistant Professor at Ranchi since 1991, has an annual family income of Rs. 2,46,000/- She won third prize in State Level Athletic Championship.</a:t>
            </a:r>
            <a:endParaRPr lang="en-US" b="1" i="1" dirty="0"/>
          </a:p>
          <a:p>
            <a:pPr marL="457200" indent="-457200">
              <a:buFont typeface="+mj-lt"/>
              <a:buAutoNum type="alphaUcPeriod"/>
            </a:pPr>
            <a:r>
              <a:rPr lang="en-US" b="1" dirty="0"/>
              <a:t>I		</a:t>
            </a:r>
          </a:p>
          <a:p>
            <a:pPr marL="457200" indent="-457200">
              <a:buFont typeface="+mj-lt"/>
              <a:buAutoNum type="alphaUcPeriod"/>
            </a:pPr>
            <a:r>
              <a:rPr lang="en-US" b="1" dirty="0"/>
              <a:t>III		</a:t>
            </a:r>
          </a:p>
          <a:p>
            <a:pPr marL="457200" indent="-457200">
              <a:buFont typeface="+mj-lt"/>
              <a:buAutoNum type="alphaUcPeriod"/>
            </a:pPr>
            <a:r>
              <a:rPr lang="en-US" b="1" dirty="0"/>
              <a:t>V	</a:t>
            </a:r>
          </a:p>
          <a:p>
            <a:pPr marL="457200" indent="-457200">
              <a:buFont typeface="+mj-lt"/>
              <a:buAutoNum type="alphaUcPeriod"/>
            </a:pPr>
            <a:r>
              <a:rPr lang="en-US" b="1" dirty="0"/>
              <a:t>None of these</a:t>
            </a:r>
            <a:endParaRPr lang="en-US" b="1" i="1" dirty="0"/>
          </a:p>
          <a:p>
            <a:pPr>
              <a:buNone/>
            </a:pPr>
            <a:r>
              <a:rPr lang="en-US" b="1" dirty="0"/>
              <a:t> </a:t>
            </a:r>
            <a:endParaRPr lang="en-US" b="1" i="1" dirty="0"/>
          </a:p>
          <a:p>
            <a:pPr>
              <a:buNone/>
            </a:pP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1878711253"/>
              </p:ext>
            </p:extLst>
          </p:nvPr>
        </p:nvGraphicFramePr>
        <p:xfrm>
          <a:off x="3629025" y="2659503"/>
          <a:ext cx="8439149" cy="3630425"/>
        </p:xfrm>
        <a:graphic>
          <a:graphicData uri="http://schemas.openxmlformats.org/drawingml/2006/table">
            <a:tbl>
              <a:tblPr firstRow="1" bandRow="1">
                <a:tableStyleId>{5C22544A-7EE6-4342-B048-85BDC9FD1C3A}</a:tableStyleId>
              </a:tblPr>
              <a:tblGrid>
                <a:gridCol w="519167">
                  <a:extLst>
                    <a:ext uri="{9D8B030D-6E8A-4147-A177-3AD203B41FA5}">
                      <a16:colId xmlns:a16="http://schemas.microsoft.com/office/drawing/2014/main" val="20000"/>
                    </a:ext>
                  </a:extLst>
                </a:gridCol>
                <a:gridCol w="3059770">
                  <a:extLst>
                    <a:ext uri="{9D8B030D-6E8A-4147-A177-3AD203B41FA5}">
                      <a16:colId xmlns:a16="http://schemas.microsoft.com/office/drawing/2014/main" val="20001"/>
                    </a:ext>
                  </a:extLst>
                </a:gridCol>
                <a:gridCol w="4860212">
                  <a:extLst>
                    <a:ext uri="{9D8B030D-6E8A-4147-A177-3AD203B41FA5}">
                      <a16:colId xmlns:a16="http://schemas.microsoft.com/office/drawing/2014/main" val="20002"/>
                    </a:ext>
                  </a:extLst>
                </a:gridCol>
              </a:tblGrid>
              <a:tr h="614321">
                <a:tc>
                  <a:txBody>
                    <a:bodyPr/>
                    <a:lstStyle/>
                    <a:p>
                      <a:pPr algn="ctr"/>
                      <a:r>
                        <a:rPr lang="en-US" b="1" dirty="0"/>
                        <a:t>NO.</a:t>
                      </a:r>
                    </a:p>
                  </a:txBody>
                  <a:tcPr/>
                </a:tc>
                <a:tc>
                  <a:txBody>
                    <a:bodyPr/>
                    <a:lstStyle/>
                    <a:p>
                      <a:pPr algn="ctr"/>
                      <a:r>
                        <a:rPr lang="en-US" b="1" dirty="0"/>
                        <a:t>CONDITION</a:t>
                      </a:r>
                    </a:p>
                  </a:txBody>
                  <a:tcPr/>
                </a:tc>
                <a:tc>
                  <a:txBody>
                    <a:bodyPr/>
                    <a:lstStyle/>
                    <a:p>
                      <a:pPr algn="ctr"/>
                      <a:r>
                        <a:rPr lang="en-US" b="1" dirty="0"/>
                        <a:t> OTHER COND.</a:t>
                      </a:r>
                    </a:p>
                  </a:txBody>
                  <a:tcPr/>
                </a:tc>
                <a:extLst>
                  <a:ext uri="{0D108BD9-81ED-4DB2-BD59-A6C34878D82A}">
                    <a16:rowId xmlns:a16="http://schemas.microsoft.com/office/drawing/2014/main" val="10000"/>
                  </a:ext>
                </a:extLst>
              </a:tr>
              <a:tr h="430025">
                <a:tc>
                  <a:txBody>
                    <a:bodyPr/>
                    <a:lstStyle/>
                    <a:p>
                      <a:pPr algn="ctr"/>
                      <a:r>
                        <a:rPr lang="en-US" b="1" dirty="0"/>
                        <a:t>1.</a:t>
                      </a:r>
                    </a:p>
                  </a:txBody>
                  <a:tcPr/>
                </a:tc>
                <a:tc>
                  <a:txBody>
                    <a:bodyPr/>
                    <a:lstStyle/>
                    <a:p>
                      <a:pPr algn="ctr"/>
                      <a:r>
                        <a:rPr lang="en-US" b="1" dirty="0"/>
                        <a:t>20&lt;AGE&gt;25 ON 1.4.2010</a:t>
                      </a:r>
                    </a:p>
                  </a:txBody>
                  <a:tcPr/>
                </a:tc>
                <a:tc>
                  <a:txBody>
                    <a:bodyPr/>
                    <a:lstStyle/>
                    <a:p>
                      <a:pPr algn="ctr"/>
                      <a:r>
                        <a:rPr lang="en-US" b="1" dirty="0"/>
                        <a:t>Ward of farmers =</a:t>
                      </a:r>
                    </a:p>
                    <a:p>
                      <a:pPr algn="ctr"/>
                      <a:r>
                        <a:rPr lang="en-US" b="1" dirty="0"/>
                        <a:t>Relaxation 15 years </a:t>
                      </a:r>
                    </a:p>
                  </a:txBody>
                  <a:tcPr/>
                </a:tc>
                <a:extLst>
                  <a:ext uri="{0D108BD9-81ED-4DB2-BD59-A6C34878D82A}">
                    <a16:rowId xmlns:a16="http://schemas.microsoft.com/office/drawing/2014/main" val="10001"/>
                  </a:ext>
                </a:extLst>
              </a:tr>
              <a:tr h="614321">
                <a:tc>
                  <a:txBody>
                    <a:bodyPr/>
                    <a:lstStyle/>
                    <a:p>
                      <a:pPr algn="ctr"/>
                      <a:r>
                        <a:rPr lang="en-US" b="1" dirty="0"/>
                        <a:t>2.</a:t>
                      </a:r>
                    </a:p>
                  </a:txBody>
                  <a:tcPr/>
                </a:tc>
                <a:tc>
                  <a:txBody>
                    <a:bodyPr/>
                    <a:lstStyle/>
                    <a:p>
                      <a:pPr algn="ctr"/>
                      <a:r>
                        <a:rPr lang="en-US" b="1" dirty="0"/>
                        <a:t>BSC=60%,BA=50%,BCOM=55%</a:t>
                      </a:r>
                    </a:p>
                  </a:txBody>
                  <a:tcPr/>
                </a:tc>
                <a:tc>
                  <a:txBody>
                    <a:bodyPr/>
                    <a:lstStyle/>
                    <a:p>
                      <a:pPr marL="457200" indent="-457200">
                        <a:buNone/>
                      </a:pPr>
                      <a:r>
                        <a:rPr lang="en-US" b="1" dirty="0"/>
                        <a:t>SC/ST applicants (S) = Relaxation minimum marks up to 5%.</a:t>
                      </a:r>
                      <a:endParaRPr lang="en-US" b="1" i="1" dirty="0"/>
                    </a:p>
                  </a:txBody>
                  <a:tcPr/>
                </a:tc>
                <a:extLst>
                  <a:ext uri="{0D108BD9-81ED-4DB2-BD59-A6C34878D82A}">
                    <a16:rowId xmlns:a16="http://schemas.microsoft.com/office/drawing/2014/main" val="10002"/>
                  </a:ext>
                </a:extLst>
              </a:tr>
              <a:tr h="430025">
                <a:tc>
                  <a:txBody>
                    <a:bodyPr/>
                    <a:lstStyle/>
                    <a:p>
                      <a:pPr algn="ctr"/>
                      <a:r>
                        <a:rPr lang="en-US" b="1" dirty="0"/>
                        <a:t>3.</a:t>
                      </a:r>
                    </a:p>
                  </a:txBody>
                  <a:tcPr/>
                </a:tc>
                <a:tc>
                  <a:txBody>
                    <a:bodyPr/>
                    <a:lstStyle/>
                    <a:p>
                      <a:pPr algn="ctr"/>
                      <a:r>
                        <a:rPr lang="en-US" b="1" dirty="0"/>
                        <a:t>Prizes=essay, debate or sports </a:t>
                      </a:r>
                    </a:p>
                  </a:txBody>
                  <a:tcPr/>
                </a:tc>
                <a:tc>
                  <a:txBody>
                    <a:bodyPr/>
                    <a:lstStyle/>
                    <a:p>
                      <a:pPr algn="ctr"/>
                      <a:r>
                        <a:rPr lang="en-US" b="1" dirty="0"/>
                        <a:t>Secretary of the foundation</a:t>
                      </a:r>
                    </a:p>
                  </a:txBody>
                  <a:tcPr/>
                </a:tc>
                <a:extLst>
                  <a:ext uri="{0D108BD9-81ED-4DB2-BD59-A6C34878D82A}">
                    <a16:rowId xmlns:a16="http://schemas.microsoft.com/office/drawing/2014/main" val="10003"/>
                  </a:ext>
                </a:extLst>
              </a:tr>
              <a:tr h="484478">
                <a:tc>
                  <a:txBody>
                    <a:bodyPr/>
                    <a:lstStyle/>
                    <a:p>
                      <a:pPr algn="ctr"/>
                      <a:r>
                        <a:rPr lang="en-US" b="1" dirty="0"/>
                        <a:t>4.</a:t>
                      </a:r>
                    </a:p>
                  </a:txBody>
                  <a:tcPr/>
                </a:tc>
                <a:tc>
                  <a:txBody>
                    <a:bodyPr/>
                    <a:lstStyle/>
                    <a:p>
                      <a:pPr algn="ctr"/>
                      <a:r>
                        <a:rPr lang="en-US" b="1" dirty="0"/>
                        <a:t>income: Not more than Rs.3,00,000/-</a:t>
                      </a:r>
                    </a:p>
                  </a:txBody>
                  <a:tcPr/>
                </a:tc>
                <a:tc>
                  <a:txBody>
                    <a:bodyPr/>
                    <a:lstStyle/>
                    <a:p>
                      <a:pPr algn="ctr"/>
                      <a:r>
                        <a:rPr lang="en-US" b="1" dirty="0"/>
                        <a:t>chairman of the foundation</a:t>
                      </a:r>
                    </a:p>
                  </a:txBody>
                  <a:tcPr/>
                </a:tc>
                <a:extLst>
                  <a:ext uri="{0D108BD9-81ED-4DB2-BD59-A6C34878D82A}">
                    <a16:rowId xmlns:a16="http://schemas.microsoft.com/office/drawing/2014/main" val="10004"/>
                  </a:ext>
                </a:extLst>
              </a:tr>
              <a:tr h="484478">
                <a:tc>
                  <a:txBody>
                    <a:bodyPr/>
                    <a:lstStyle/>
                    <a:p>
                      <a:pPr algn="ctr"/>
                      <a:r>
                        <a:rPr lang="en-US" b="1" dirty="0"/>
                        <a:t>5.</a:t>
                      </a:r>
                    </a:p>
                  </a:txBody>
                  <a:tcPr/>
                </a:tc>
                <a:tc>
                  <a:txBody>
                    <a:bodyPr/>
                    <a:lstStyle/>
                    <a:p>
                      <a:pPr algn="ctr"/>
                      <a:r>
                        <a:rPr lang="en-US" b="1" dirty="0"/>
                        <a:t> Domicile=15 years as on 1.4.2010.</a:t>
                      </a:r>
                    </a:p>
                  </a:txBody>
                  <a:tcPr/>
                </a:tc>
                <a:tc>
                  <a:txBody>
                    <a:bodyPr/>
                    <a:lstStyle/>
                    <a:p>
                      <a:pPr algn="ctr"/>
                      <a:endParaRPr lang="en-US" b="1"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13. </a:t>
            </a:r>
            <a:r>
              <a:rPr lang="en-US" b="1" dirty="0" err="1"/>
              <a:t>Sonali</a:t>
            </a:r>
            <a:r>
              <a:rPr lang="en-US" b="1" dirty="0"/>
              <a:t> was born on 2.4.1990 and recently passed B.Sc. with 63% marks. Her father, an Assistant Professor at Ranchi since 1991, has an annual family income of Rs. 2,46,000/- She won third prize in State Level Athletic Championship.</a:t>
            </a:r>
            <a:endParaRPr lang="en-US" b="1" i="1" dirty="0"/>
          </a:p>
          <a:p>
            <a:pPr marL="457200" indent="-457200">
              <a:buFont typeface="+mj-lt"/>
              <a:buAutoNum type="alphaUcPeriod"/>
            </a:pPr>
            <a:r>
              <a:rPr lang="en-US" b="1" dirty="0"/>
              <a:t>I		</a:t>
            </a:r>
          </a:p>
          <a:p>
            <a:pPr marL="457200" indent="-457200">
              <a:buFont typeface="+mj-lt"/>
              <a:buAutoNum type="alphaUcPeriod"/>
            </a:pPr>
            <a:r>
              <a:rPr lang="en-US" b="1" dirty="0"/>
              <a:t>III		</a:t>
            </a:r>
          </a:p>
          <a:p>
            <a:pPr marL="457200" indent="-457200">
              <a:buFont typeface="+mj-lt"/>
              <a:buAutoNum type="alphaUcPeriod"/>
            </a:pPr>
            <a:r>
              <a:rPr lang="en-US" b="1" dirty="0">
                <a:solidFill>
                  <a:srgbClr val="FF0000"/>
                </a:solidFill>
              </a:rPr>
              <a:t>V</a:t>
            </a:r>
            <a:r>
              <a:rPr lang="en-US" b="1" dirty="0"/>
              <a:t>	</a:t>
            </a:r>
          </a:p>
          <a:p>
            <a:pPr marL="457200" indent="-457200">
              <a:buFont typeface="+mj-lt"/>
              <a:buAutoNum type="alphaUcPeriod"/>
            </a:pPr>
            <a:r>
              <a:rPr lang="en-US" b="1" dirty="0"/>
              <a:t>None of these</a:t>
            </a:r>
            <a:endParaRPr lang="en-US" b="1" i="1" dirty="0"/>
          </a:p>
          <a:p>
            <a:pPr>
              <a:buNone/>
            </a:pPr>
            <a:r>
              <a:rPr lang="en-US" b="1" dirty="0"/>
              <a:t> </a:t>
            </a:r>
            <a:endParaRPr lang="en-US" b="1" i="1" dirty="0"/>
          </a:p>
          <a:p>
            <a:pPr>
              <a:buNone/>
            </a:pPr>
            <a:endParaRPr lang="en-US" b="1" dirty="0"/>
          </a:p>
        </p:txBody>
      </p:sp>
      <p:graphicFrame>
        <p:nvGraphicFramePr>
          <p:cNvPr id="5" name="Table 4"/>
          <p:cNvGraphicFramePr>
            <a:graphicFrameLocks noGrp="1"/>
          </p:cNvGraphicFramePr>
          <p:nvPr/>
        </p:nvGraphicFramePr>
        <p:xfrm>
          <a:off x="3629025" y="2659503"/>
          <a:ext cx="8439149" cy="3630425"/>
        </p:xfrm>
        <a:graphic>
          <a:graphicData uri="http://schemas.openxmlformats.org/drawingml/2006/table">
            <a:tbl>
              <a:tblPr firstRow="1" bandRow="1">
                <a:tableStyleId>{5C22544A-7EE6-4342-B048-85BDC9FD1C3A}</a:tableStyleId>
              </a:tblPr>
              <a:tblGrid>
                <a:gridCol w="519167">
                  <a:extLst>
                    <a:ext uri="{9D8B030D-6E8A-4147-A177-3AD203B41FA5}">
                      <a16:colId xmlns:a16="http://schemas.microsoft.com/office/drawing/2014/main" val="20000"/>
                    </a:ext>
                  </a:extLst>
                </a:gridCol>
                <a:gridCol w="3059770">
                  <a:extLst>
                    <a:ext uri="{9D8B030D-6E8A-4147-A177-3AD203B41FA5}">
                      <a16:colId xmlns:a16="http://schemas.microsoft.com/office/drawing/2014/main" val="20001"/>
                    </a:ext>
                  </a:extLst>
                </a:gridCol>
                <a:gridCol w="4860212">
                  <a:extLst>
                    <a:ext uri="{9D8B030D-6E8A-4147-A177-3AD203B41FA5}">
                      <a16:colId xmlns:a16="http://schemas.microsoft.com/office/drawing/2014/main" val="20002"/>
                    </a:ext>
                  </a:extLst>
                </a:gridCol>
              </a:tblGrid>
              <a:tr h="614321">
                <a:tc>
                  <a:txBody>
                    <a:bodyPr/>
                    <a:lstStyle/>
                    <a:p>
                      <a:pPr algn="ctr"/>
                      <a:r>
                        <a:rPr lang="en-US" b="1" dirty="0"/>
                        <a:t>NO.</a:t>
                      </a:r>
                    </a:p>
                  </a:txBody>
                  <a:tcPr/>
                </a:tc>
                <a:tc>
                  <a:txBody>
                    <a:bodyPr/>
                    <a:lstStyle/>
                    <a:p>
                      <a:pPr algn="ctr"/>
                      <a:r>
                        <a:rPr lang="en-US" b="1" dirty="0"/>
                        <a:t>CONDITION</a:t>
                      </a:r>
                    </a:p>
                  </a:txBody>
                  <a:tcPr/>
                </a:tc>
                <a:tc>
                  <a:txBody>
                    <a:bodyPr/>
                    <a:lstStyle/>
                    <a:p>
                      <a:pPr algn="ctr"/>
                      <a:r>
                        <a:rPr lang="en-US" b="1" dirty="0"/>
                        <a:t> OTHER COND.</a:t>
                      </a:r>
                    </a:p>
                  </a:txBody>
                  <a:tcPr/>
                </a:tc>
                <a:extLst>
                  <a:ext uri="{0D108BD9-81ED-4DB2-BD59-A6C34878D82A}">
                    <a16:rowId xmlns:a16="http://schemas.microsoft.com/office/drawing/2014/main" val="10000"/>
                  </a:ext>
                </a:extLst>
              </a:tr>
              <a:tr h="430025">
                <a:tc>
                  <a:txBody>
                    <a:bodyPr/>
                    <a:lstStyle/>
                    <a:p>
                      <a:pPr algn="ctr"/>
                      <a:r>
                        <a:rPr lang="en-US" b="1" dirty="0"/>
                        <a:t>1.</a:t>
                      </a:r>
                    </a:p>
                  </a:txBody>
                  <a:tcPr/>
                </a:tc>
                <a:tc>
                  <a:txBody>
                    <a:bodyPr/>
                    <a:lstStyle/>
                    <a:p>
                      <a:pPr algn="ctr"/>
                      <a:r>
                        <a:rPr lang="en-US" b="1" dirty="0"/>
                        <a:t>20&lt;AGE&gt;25 ON 1.4.2010</a:t>
                      </a:r>
                    </a:p>
                  </a:txBody>
                  <a:tcPr/>
                </a:tc>
                <a:tc>
                  <a:txBody>
                    <a:bodyPr/>
                    <a:lstStyle/>
                    <a:p>
                      <a:pPr algn="ctr"/>
                      <a:r>
                        <a:rPr lang="en-US" b="1" dirty="0"/>
                        <a:t>Ward of farmers =</a:t>
                      </a:r>
                    </a:p>
                    <a:p>
                      <a:pPr algn="ctr"/>
                      <a:r>
                        <a:rPr lang="en-US" b="1" dirty="0"/>
                        <a:t>Relaxation 15 years </a:t>
                      </a:r>
                    </a:p>
                  </a:txBody>
                  <a:tcPr/>
                </a:tc>
                <a:extLst>
                  <a:ext uri="{0D108BD9-81ED-4DB2-BD59-A6C34878D82A}">
                    <a16:rowId xmlns:a16="http://schemas.microsoft.com/office/drawing/2014/main" val="10001"/>
                  </a:ext>
                </a:extLst>
              </a:tr>
              <a:tr h="614321">
                <a:tc>
                  <a:txBody>
                    <a:bodyPr/>
                    <a:lstStyle/>
                    <a:p>
                      <a:pPr algn="ctr"/>
                      <a:r>
                        <a:rPr lang="en-US" b="1" dirty="0"/>
                        <a:t>2.</a:t>
                      </a:r>
                    </a:p>
                  </a:txBody>
                  <a:tcPr/>
                </a:tc>
                <a:tc>
                  <a:txBody>
                    <a:bodyPr/>
                    <a:lstStyle/>
                    <a:p>
                      <a:pPr algn="ctr"/>
                      <a:r>
                        <a:rPr lang="en-US" b="1" dirty="0"/>
                        <a:t>BSC=60%,BA=50%,BCOM=55%</a:t>
                      </a:r>
                    </a:p>
                  </a:txBody>
                  <a:tcPr/>
                </a:tc>
                <a:tc>
                  <a:txBody>
                    <a:bodyPr/>
                    <a:lstStyle/>
                    <a:p>
                      <a:pPr marL="457200" indent="-457200">
                        <a:buNone/>
                      </a:pPr>
                      <a:r>
                        <a:rPr lang="en-US" b="1" dirty="0"/>
                        <a:t>SC/ST applicants (S) = Relaxation minimum marks up to 5%.</a:t>
                      </a:r>
                      <a:endParaRPr lang="en-US" b="1" i="1" dirty="0"/>
                    </a:p>
                  </a:txBody>
                  <a:tcPr/>
                </a:tc>
                <a:extLst>
                  <a:ext uri="{0D108BD9-81ED-4DB2-BD59-A6C34878D82A}">
                    <a16:rowId xmlns:a16="http://schemas.microsoft.com/office/drawing/2014/main" val="10002"/>
                  </a:ext>
                </a:extLst>
              </a:tr>
              <a:tr h="430025">
                <a:tc>
                  <a:txBody>
                    <a:bodyPr/>
                    <a:lstStyle/>
                    <a:p>
                      <a:pPr algn="ctr"/>
                      <a:r>
                        <a:rPr lang="en-US" b="1" dirty="0"/>
                        <a:t>3.</a:t>
                      </a:r>
                    </a:p>
                  </a:txBody>
                  <a:tcPr/>
                </a:tc>
                <a:tc>
                  <a:txBody>
                    <a:bodyPr/>
                    <a:lstStyle/>
                    <a:p>
                      <a:pPr algn="ctr"/>
                      <a:r>
                        <a:rPr lang="en-US" b="1" dirty="0"/>
                        <a:t>Prizes=essay, debate or sports </a:t>
                      </a:r>
                    </a:p>
                  </a:txBody>
                  <a:tcPr/>
                </a:tc>
                <a:tc>
                  <a:txBody>
                    <a:bodyPr/>
                    <a:lstStyle/>
                    <a:p>
                      <a:pPr algn="ctr"/>
                      <a:r>
                        <a:rPr lang="en-US" b="1" dirty="0"/>
                        <a:t>Secretary of the foundation</a:t>
                      </a:r>
                    </a:p>
                  </a:txBody>
                  <a:tcPr/>
                </a:tc>
                <a:extLst>
                  <a:ext uri="{0D108BD9-81ED-4DB2-BD59-A6C34878D82A}">
                    <a16:rowId xmlns:a16="http://schemas.microsoft.com/office/drawing/2014/main" val="10003"/>
                  </a:ext>
                </a:extLst>
              </a:tr>
              <a:tr h="484478">
                <a:tc>
                  <a:txBody>
                    <a:bodyPr/>
                    <a:lstStyle/>
                    <a:p>
                      <a:pPr algn="ctr"/>
                      <a:r>
                        <a:rPr lang="en-US" b="1" dirty="0"/>
                        <a:t>4.</a:t>
                      </a:r>
                    </a:p>
                  </a:txBody>
                  <a:tcPr/>
                </a:tc>
                <a:tc>
                  <a:txBody>
                    <a:bodyPr/>
                    <a:lstStyle/>
                    <a:p>
                      <a:pPr algn="ctr"/>
                      <a:r>
                        <a:rPr lang="en-US" b="1" dirty="0"/>
                        <a:t>income: Not more than Rs.3,00,000/-</a:t>
                      </a:r>
                    </a:p>
                  </a:txBody>
                  <a:tcPr/>
                </a:tc>
                <a:tc>
                  <a:txBody>
                    <a:bodyPr/>
                    <a:lstStyle/>
                    <a:p>
                      <a:pPr algn="ctr"/>
                      <a:r>
                        <a:rPr lang="en-US" b="1" dirty="0"/>
                        <a:t>chairman of the foundation</a:t>
                      </a:r>
                    </a:p>
                  </a:txBody>
                  <a:tcPr/>
                </a:tc>
                <a:extLst>
                  <a:ext uri="{0D108BD9-81ED-4DB2-BD59-A6C34878D82A}">
                    <a16:rowId xmlns:a16="http://schemas.microsoft.com/office/drawing/2014/main" val="10004"/>
                  </a:ext>
                </a:extLst>
              </a:tr>
              <a:tr h="484478">
                <a:tc>
                  <a:txBody>
                    <a:bodyPr/>
                    <a:lstStyle/>
                    <a:p>
                      <a:pPr algn="ctr"/>
                      <a:r>
                        <a:rPr lang="en-US" b="1" dirty="0"/>
                        <a:t>5.</a:t>
                      </a:r>
                    </a:p>
                  </a:txBody>
                  <a:tcPr/>
                </a:tc>
                <a:tc>
                  <a:txBody>
                    <a:bodyPr/>
                    <a:lstStyle/>
                    <a:p>
                      <a:pPr algn="ctr"/>
                      <a:r>
                        <a:rPr lang="en-US" b="1" dirty="0"/>
                        <a:t> Domicile=15 years as on 1.4.2010.</a:t>
                      </a:r>
                    </a:p>
                  </a:txBody>
                  <a:tcPr/>
                </a:tc>
                <a:tc>
                  <a:txBody>
                    <a:bodyPr/>
                    <a:lstStyle/>
                    <a:p>
                      <a:pPr algn="ctr"/>
                      <a:endParaRPr lang="en-US" b="1"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00352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1. </a:t>
            </a:r>
            <a:r>
              <a:rPr lang="en-US" b="1" dirty="0" err="1"/>
              <a:t>Satish</a:t>
            </a:r>
            <a:r>
              <a:rPr lang="en-US" b="1" dirty="0"/>
              <a:t> Singh did MCA in1998 with 67% marks at the age of 22 years. He scored 52% marks in interview and 45% marks in selection test. He joined an IT company in 1999 as a programmer and got promoted as a System Analyst in December 2002.</a:t>
            </a:r>
            <a:endParaRPr lang="en-US" b="1" i="1" dirty="0"/>
          </a:p>
          <a:p>
            <a:pPr>
              <a:buNone/>
            </a:pPr>
            <a:endParaRPr lang="en-US" b="1" i="1" dirty="0"/>
          </a:p>
          <a:p>
            <a:pPr>
              <a:buNone/>
            </a:pP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3860373924"/>
              </p:ext>
            </p:extLst>
          </p:nvPr>
        </p:nvGraphicFramePr>
        <p:xfrm>
          <a:off x="7162800" y="2977065"/>
          <a:ext cx="5029201" cy="2926080"/>
        </p:xfrm>
        <a:graphic>
          <a:graphicData uri="http://schemas.openxmlformats.org/drawingml/2006/table">
            <a:tbl>
              <a:tblPr firstRow="1" bandRow="1">
                <a:tableStyleId>{5C22544A-7EE6-4342-B048-85BDC9FD1C3A}</a:tableStyleId>
              </a:tblPr>
              <a:tblGrid>
                <a:gridCol w="529933">
                  <a:extLst>
                    <a:ext uri="{9D8B030D-6E8A-4147-A177-3AD203B41FA5}">
                      <a16:colId xmlns:a16="http://schemas.microsoft.com/office/drawing/2014/main" val="20000"/>
                    </a:ext>
                  </a:extLst>
                </a:gridCol>
                <a:gridCol w="2922753">
                  <a:extLst>
                    <a:ext uri="{9D8B030D-6E8A-4147-A177-3AD203B41FA5}">
                      <a16:colId xmlns:a16="http://schemas.microsoft.com/office/drawing/2014/main" val="20001"/>
                    </a:ext>
                  </a:extLst>
                </a:gridCol>
                <a:gridCol w="1576515">
                  <a:extLst>
                    <a:ext uri="{9D8B030D-6E8A-4147-A177-3AD203B41FA5}">
                      <a16:colId xmlns:a16="http://schemas.microsoft.com/office/drawing/2014/main" val="20002"/>
                    </a:ext>
                  </a:extLst>
                </a:gridCol>
              </a:tblGrid>
              <a:tr h="301846">
                <a:tc>
                  <a:txBody>
                    <a:bodyPr/>
                    <a:lstStyle/>
                    <a:p>
                      <a:pPr algn="ctr"/>
                      <a:r>
                        <a:rPr lang="en-US" dirty="0"/>
                        <a:t>NO.</a:t>
                      </a:r>
                    </a:p>
                  </a:txBody>
                  <a:tcPr/>
                </a:tc>
                <a:tc>
                  <a:txBody>
                    <a:bodyPr/>
                    <a:lstStyle/>
                    <a:p>
                      <a:pPr algn="ctr"/>
                      <a:r>
                        <a:rPr lang="en-US" dirty="0"/>
                        <a:t>CONDITION</a:t>
                      </a:r>
                    </a:p>
                  </a:txBody>
                  <a:tcPr/>
                </a:tc>
                <a:tc>
                  <a:txBody>
                    <a:bodyPr/>
                    <a:lstStyle/>
                    <a:p>
                      <a:pPr algn="ctr"/>
                      <a:r>
                        <a:rPr lang="en-US" dirty="0"/>
                        <a:t> OTHER COND.</a:t>
                      </a:r>
                    </a:p>
                  </a:txBody>
                  <a:tcPr/>
                </a:tc>
                <a:extLst>
                  <a:ext uri="{0D108BD9-81ED-4DB2-BD59-A6C34878D82A}">
                    <a16:rowId xmlns:a16="http://schemas.microsoft.com/office/drawing/2014/main" val="10000"/>
                  </a:ext>
                </a:extLst>
              </a:tr>
              <a:tr h="528230">
                <a:tc>
                  <a:txBody>
                    <a:bodyPr/>
                    <a:lstStyle/>
                    <a:p>
                      <a:pPr algn="ctr"/>
                      <a:r>
                        <a:rPr lang="en-US" dirty="0"/>
                        <a:t>1.</a:t>
                      </a:r>
                    </a:p>
                  </a:txBody>
                  <a:tcPr/>
                </a:tc>
                <a:tc>
                  <a:txBody>
                    <a:bodyPr/>
                    <a:lstStyle/>
                    <a:p>
                      <a:pPr algn="ctr"/>
                      <a:r>
                        <a:rPr lang="en-US" dirty="0"/>
                        <a:t>C.SC/MCA(65%)</a:t>
                      </a:r>
                    </a:p>
                  </a:txBody>
                  <a:tcPr/>
                </a:tc>
                <a:tc>
                  <a:txBody>
                    <a:bodyPr/>
                    <a:lstStyle/>
                    <a:p>
                      <a:pPr algn="ctr"/>
                      <a:r>
                        <a:rPr lang="en-US" dirty="0"/>
                        <a:t>ELECT.</a:t>
                      </a:r>
                      <a:r>
                        <a:rPr lang="en-US" baseline="0" dirty="0"/>
                        <a:t> ENG (70) = GM</a:t>
                      </a:r>
                      <a:endParaRPr lang="en-US" dirty="0"/>
                    </a:p>
                  </a:txBody>
                  <a:tcPr/>
                </a:tc>
                <a:extLst>
                  <a:ext uri="{0D108BD9-81ED-4DB2-BD59-A6C34878D82A}">
                    <a16:rowId xmlns:a16="http://schemas.microsoft.com/office/drawing/2014/main" val="10001"/>
                  </a:ext>
                </a:extLst>
              </a:tr>
              <a:tr h="491737">
                <a:tc>
                  <a:txBody>
                    <a:bodyPr/>
                    <a:lstStyle/>
                    <a:p>
                      <a:pPr algn="ctr"/>
                      <a:r>
                        <a:rPr lang="en-US" dirty="0"/>
                        <a:t>2.</a:t>
                      </a:r>
                    </a:p>
                  </a:txBody>
                  <a:tcPr/>
                </a:tc>
                <a:tc>
                  <a:txBody>
                    <a:bodyPr/>
                    <a:lstStyle/>
                    <a:p>
                      <a:pPr algn="ctr"/>
                      <a:r>
                        <a:rPr lang="en-US" dirty="0"/>
                        <a:t>SELECTION TEST(50%)</a:t>
                      </a:r>
                    </a:p>
                  </a:txBody>
                  <a:tcPr/>
                </a:tc>
                <a:tc>
                  <a:txBody>
                    <a:bodyPr/>
                    <a:lstStyle/>
                    <a:p>
                      <a:pPr algn="ctr"/>
                      <a:r>
                        <a:rPr lang="en-US" dirty="0"/>
                        <a:t>SYS. ANALYST(2Y)</a:t>
                      </a:r>
                    </a:p>
                    <a:p>
                      <a:pPr algn="ctr"/>
                      <a:r>
                        <a:rPr lang="en-US" dirty="0"/>
                        <a:t>=CHAIRMAN</a:t>
                      </a:r>
                    </a:p>
                  </a:txBody>
                  <a:tcPr/>
                </a:tc>
                <a:extLst>
                  <a:ext uri="{0D108BD9-81ED-4DB2-BD59-A6C34878D82A}">
                    <a16:rowId xmlns:a16="http://schemas.microsoft.com/office/drawing/2014/main" val="10002"/>
                  </a:ext>
                </a:extLst>
              </a:tr>
              <a:tr h="301846">
                <a:tc>
                  <a:txBody>
                    <a:bodyPr/>
                    <a:lstStyle/>
                    <a:p>
                      <a:pPr algn="ctr"/>
                      <a:r>
                        <a:rPr lang="en-US" dirty="0"/>
                        <a:t>3.</a:t>
                      </a:r>
                    </a:p>
                  </a:txBody>
                  <a:tcPr/>
                </a:tc>
                <a:tc>
                  <a:txBody>
                    <a:bodyPr/>
                    <a:lstStyle/>
                    <a:p>
                      <a:pPr algn="ctr"/>
                      <a:r>
                        <a:rPr lang="en-US" dirty="0"/>
                        <a:t>INTERVIEW (40%)</a:t>
                      </a:r>
                    </a:p>
                  </a:txBody>
                  <a:tcPr/>
                </a:tc>
                <a:tc>
                  <a:txBody>
                    <a:bodyPr/>
                    <a:lstStyle/>
                    <a:p>
                      <a:pPr algn="ctr"/>
                      <a:endParaRPr lang="en-US"/>
                    </a:p>
                  </a:txBody>
                  <a:tcPr/>
                </a:tc>
                <a:extLst>
                  <a:ext uri="{0D108BD9-81ED-4DB2-BD59-A6C34878D82A}">
                    <a16:rowId xmlns:a16="http://schemas.microsoft.com/office/drawing/2014/main" val="10003"/>
                  </a:ext>
                </a:extLst>
              </a:tr>
              <a:tr h="301846">
                <a:tc>
                  <a:txBody>
                    <a:bodyPr/>
                    <a:lstStyle/>
                    <a:p>
                      <a:pPr algn="ctr"/>
                      <a:r>
                        <a:rPr lang="en-US" dirty="0"/>
                        <a:t>4.</a:t>
                      </a:r>
                    </a:p>
                  </a:txBody>
                  <a:tcPr/>
                </a:tc>
                <a:tc>
                  <a:txBody>
                    <a:bodyPr/>
                    <a:lstStyle/>
                    <a:p>
                      <a:pPr algn="ctr"/>
                      <a:r>
                        <a:rPr lang="en-US" dirty="0"/>
                        <a:t>21&lt;AGE&gt;30 ON 1.10.2005</a:t>
                      </a:r>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6" name="TextBox 5">
            <a:extLst>
              <a:ext uri="{FF2B5EF4-FFF2-40B4-BE49-F238E27FC236}">
                <a16:creationId xmlns:a16="http://schemas.microsoft.com/office/drawing/2014/main" id="{96810E49-ECA7-F2FC-6F46-E18753B122E0}"/>
              </a:ext>
            </a:extLst>
          </p:cNvPr>
          <p:cNvSpPr txBox="1"/>
          <p:nvPr/>
        </p:nvSpPr>
        <p:spPr>
          <a:xfrm>
            <a:off x="254000" y="3369578"/>
            <a:ext cx="6696075" cy="3046988"/>
          </a:xfrm>
          <a:prstGeom prst="rect">
            <a:avLst/>
          </a:prstGeom>
          <a:noFill/>
        </p:spPr>
        <p:txBody>
          <a:bodyPr wrap="square">
            <a:spAutoFit/>
          </a:bodyPr>
          <a:lstStyle/>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to be selected.</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not to be selected.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Chairman of the recruitment committee.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GM- Recruitment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data provided are inadequate to take a decision. </a:t>
            </a:r>
            <a:endParaRPr lang="en-US" sz="2400" b="1" i="1" dirty="0">
              <a:latin typeface="Arial" panose="020B0604020202020204" pitchFamily="34" charset="0"/>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14. 23 years old Tania has 58% in </a:t>
            </a:r>
            <a:r>
              <a:rPr lang="en-US" b="1" dirty="0" err="1"/>
              <a:t>B.Com</a:t>
            </a:r>
            <a:r>
              <a:rPr lang="en-US" b="1" dirty="0"/>
              <a:t> and had won the 1st prize in her final year Debate Competition. Her family income is about Rs. 3,75,000/- Her father is settled at </a:t>
            </a:r>
            <a:r>
              <a:rPr lang="en-US" b="1" dirty="0" err="1"/>
              <a:t>Shillong</a:t>
            </a:r>
            <a:r>
              <a:rPr lang="en-US" b="1" dirty="0"/>
              <a:t> for the last 21 years.</a:t>
            </a:r>
            <a:endParaRPr lang="en-US" b="1" i="1" dirty="0"/>
          </a:p>
          <a:p>
            <a:pPr marL="457200" indent="-457200">
              <a:buFont typeface="+mj-lt"/>
              <a:buAutoNum type="alphaUcPeriod"/>
            </a:pPr>
            <a:r>
              <a:rPr lang="en-US" b="1" dirty="0"/>
              <a:t>II		</a:t>
            </a:r>
          </a:p>
          <a:p>
            <a:pPr marL="457200" indent="-457200">
              <a:buFont typeface="+mj-lt"/>
              <a:buAutoNum type="alphaUcPeriod"/>
            </a:pPr>
            <a:r>
              <a:rPr lang="en-US" b="1" dirty="0"/>
              <a:t>IV		</a:t>
            </a:r>
          </a:p>
          <a:p>
            <a:pPr marL="457200" indent="-457200">
              <a:buFont typeface="+mj-lt"/>
              <a:buAutoNum type="alphaUcPeriod"/>
            </a:pPr>
            <a:r>
              <a:rPr lang="en-US" b="1" dirty="0"/>
              <a:t>V		</a:t>
            </a:r>
          </a:p>
          <a:p>
            <a:pPr marL="457200" indent="-457200">
              <a:buFont typeface="+mj-lt"/>
              <a:buAutoNum type="alphaUcPeriod"/>
            </a:pPr>
            <a:r>
              <a:rPr lang="en-US" b="1" dirty="0"/>
              <a:t>None of these</a:t>
            </a:r>
            <a:endParaRPr lang="en-US" b="1" i="1" dirty="0"/>
          </a:p>
          <a:p>
            <a:pPr>
              <a:buNone/>
            </a:pPr>
            <a:r>
              <a:rPr lang="en-US" dirty="0"/>
              <a:t> </a:t>
            </a:r>
            <a:endParaRPr lang="en-US" i="1" dirty="0"/>
          </a:p>
        </p:txBody>
      </p:sp>
      <p:graphicFrame>
        <p:nvGraphicFramePr>
          <p:cNvPr id="5" name="Table 4"/>
          <p:cNvGraphicFramePr>
            <a:graphicFrameLocks noGrp="1"/>
          </p:cNvGraphicFramePr>
          <p:nvPr>
            <p:extLst>
              <p:ext uri="{D42A27DB-BD31-4B8C-83A1-F6EECF244321}">
                <p14:modId xmlns:p14="http://schemas.microsoft.com/office/powerpoint/2010/main" val="1149659808"/>
              </p:ext>
            </p:extLst>
          </p:nvPr>
        </p:nvGraphicFramePr>
        <p:xfrm>
          <a:off x="3848099" y="2558242"/>
          <a:ext cx="8274751" cy="3858324"/>
        </p:xfrm>
        <a:graphic>
          <a:graphicData uri="http://schemas.openxmlformats.org/drawingml/2006/table">
            <a:tbl>
              <a:tblPr firstRow="1" bandRow="1">
                <a:tableStyleId>{5C22544A-7EE6-4342-B048-85BDC9FD1C3A}</a:tableStyleId>
              </a:tblPr>
              <a:tblGrid>
                <a:gridCol w="382362">
                  <a:extLst>
                    <a:ext uri="{9D8B030D-6E8A-4147-A177-3AD203B41FA5}">
                      <a16:colId xmlns:a16="http://schemas.microsoft.com/office/drawing/2014/main" val="20000"/>
                    </a:ext>
                  </a:extLst>
                </a:gridCol>
                <a:gridCol w="3049110">
                  <a:extLst>
                    <a:ext uri="{9D8B030D-6E8A-4147-A177-3AD203B41FA5}">
                      <a16:colId xmlns:a16="http://schemas.microsoft.com/office/drawing/2014/main" val="20001"/>
                    </a:ext>
                  </a:extLst>
                </a:gridCol>
                <a:gridCol w="4843279">
                  <a:extLst>
                    <a:ext uri="{9D8B030D-6E8A-4147-A177-3AD203B41FA5}">
                      <a16:colId xmlns:a16="http://schemas.microsoft.com/office/drawing/2014/main" val="20002"/>
                    </a:ext>
                  </a:extLst>
                </a:gridCol>
              </a:tblGrid>
              <a:tr h="606431">
                <a:tc>
                  <a:txBody>
                    <a:bodyPr/>
                    <a:lstStyle/>
                    <a:p>
                      <a:pPr algn="ctr"/>
                      <a:r>
                        <a:rPr lang="en-US" b="1" dirty="0"/>
                        <a:t>NO.</a:t>
                      </a:r>
                    </a:p>
                  </a:txBody>
                  <a:tcPr/>
                </a:tc>
                <a:tc>
                  <a:txBody>
                    <a:bodyPr/>
                    <a:lstStyle/>
                    <a:p>
                      <a:pPr algn="ctr"/>
                      <a:r>
                        <a:rPr lang="en-US" b="1" dirty="0"/>
                        <a:t>CONDITION</a:t>
                      </a:r>
                    </a:p>
                  </a:txBody>
                  <a:tcPr/>
                </a:tc>
                <a:tc>
                  <a:txBody>
                    <a:bodyPr/>
                    <a:lstStyle/>
                    <a:p>
                      <a:pPr algn="ctr"/>
                      <a:r>
                        <a:rPr lang="en-US" b="1" dirty="0"/>
                        <a:t> OTHER COND.</a:t>
                      </a:r>
                    </a:p>
                  </a:txBody>
                  <a:tcPr/>
                </a:tc>
                <a:extLst>
                  <a:ext uri="{0D108BD9-81ED-4DB2-BD59-A6C34878D82A}">
                    <a16:rowId xmlns:a16="http://schemas.microsoft.com/office/drawing/2014/main" val="10000"/>
                  </a:ext>
                </a:extLst>
              </a:tr>
              <a:tr h="651435">
                <a:tc>
                  <a:txBody>
                    <a:bodyPr/>
                    <a:lstStyle/>
                    <a:p>
                      <a:pPr algn="ctr"/>
                      <a:r>
                        <a:rPr lang="en-US" b="1" dirty="0"/>
                        <a:t>1.</a:t>
                      </a:r>
                    </a:p>
                  </a:txBody>
                  <a:tcPr/>
                </a:tc>
                <a:tc>
                  <a:txBody>
                    <a:bodyPr/>
                    <a:lstStyle/>
                    <a:p>
                      <a:pPr algn="ctr"/>
                      <a:r>
                        <a:rPr lang="en-US" b="1" dirty="0"/>
                        <a:t>20&lt;AGE&gt;25 ON 1.4.2010</a:t>
                      </a:r>
                    </a:p>
                  </a:txBody>
                  <a:tcPr/>
                </a:tc>
                <a:tc>
                  <a:txBody>
                    <a:bodyPr/>
                    <a:lstStyle/>
                    <a:p>
                      <a:pPr algn="ctr"/>
                      <a:r>
                        <a:rPr lang="en-US" b="1" dirty="0"/>
                        <a:t>Ward of farmers =</a:t>
                      </a:r>
                    </a:p>
                    <a:p>
                      <a:pPr algn="ctr"/>
                      <a:r>
                        <a:rPr lang="en-US" b="1" dirty="0"/>
                        <a:t>Relaxation 15 years </a:t>
                      </a:r>
                    </a:p>
                  </a:txBody>
                  <a:tcPr/>
                </a:tc>
                <a:extLst>
                  <a:ext uri="{0D108BD9-81ED-4DB2-BD59-A6C34878D82A}">
                    <a16:rowId xmlns:a16="http://schemas.microsoft.com/office/drawing/2014/main" val="10001"/>
                  </a:ext>
                </a:extLst>
              </a:tr>
              <a:tr h="372249">
                <a:tc>
                  <a:txBody>
                    <a:bodyPr/>
                    <a:lstStyle/>
                    <a:p>
                      <a:pPr algn="ctr"/>
                      <a:r>
                        <a:rPr lang="en-US" b="1" dirty="0"/>
                        <a:t>2.</a:t>
                      </a:r>
                    </a:p>
                  </a:txBody>
                  <a:tcPr/>
                </a:tc>
                <a:tc>
                  <a:txBody>
                    <a:bodyPr/>
                    <a:lstStyle/>
                    <a:p>
                      <a:pPr algn="ctr"/>
                      <a:r>
                        <a:rPr lang="en-US" b="1" dirty="0"/>
                        <a:t>BSC=60%,BA=50%,BCOM=55%</a:t>
                      </a:r>
                    </a:p>
                  </a:txBody>
                  <a:tcPr/>
                </a:tc>
                <a:tc>
                  <a:txBody>
                    <a:bodyPr/>
                    <a:lstStyle/>
                    <a:p>
                      <a:pPr marL="457200" indent="-457200">
                        <a:buNone/>
                      </a:pPr>
                      <a:r>
                        <a:rPr lang="en-US" b="1" dirty="0"/>
                        <a:t>SC/ST applicants (S) = Relaxation minimum marks up to 5%.</a:t>
                      </a:r>
                      <a:endParaRPr lang="en-US" b="1" i="1" dirty="0"/>
                    </a:p>
                  </a:txBody>
                  <a:tcPr/>
                </a:tc>
                <a:extLst>
                  <a:ext uri="{0D108BD9-81ED-4DB2-BD59-A6C34878D82A}">
                    <a16:rowId xmlns:a16="http://schemas.microsoft.com/office/drawing/2014/main" val="10002"/>
                  </a:ext>
                </a:extLst>
              </a:tr>
              <a:tr h="372249">
                <a:tc>
                  <a:txBody>
                    <a:bodyPr/>
                    <a:lstStyle/>
                    <a:p>
                      <a:pPr algn="ctr"/>
                      <a:r>
                        <a:rPr lang="en-US" b="1" dirty="0"/>
                        <a:t>3.</a:t>
                      </a:r>
                    </a:p>
                  </a:txBody>
                  <a:tcPr/>
                </a:tc>
                <a:tc>
                  <a:txBody>
                    <a:bodyPr/>
                    <a:lstStyle/>
                    <a:p>
                      <a:pPr algn="ctr"/>
                      <a:r>
                        <a:rPr lang="en-US" b="1" dirty="0"/>
                        <a:t>Prizes=essay, debate or sports </a:t>
                      </a:r>
                    </a:p>
                  </a:txBody>
                  <a:tcPr/>
                </a:tc>
                <a:tc>
                  <a:txBody>
                    <a:bodyPr/>
                    <a:lstStyle/>
                    <a:p>
                      <a:pPr algn="ctr"/>
                      <a:r>
                        <a:rPr lang="en-US" b="1" dirty="0"/>
                        <a:t>Secretary of the foundation</a:t>
                      </a:r>
                    </a:p>
                  </a:txBody>
                  <a:tcPr/>
                </a:tc>
                <a:extLst>
                  <a:ext uri="{0D108BD9-81ED-4DB2-BD59-A6C34878D82A}">
                    <a16:rowId xmlns:a16="http://schemas.microsoft.com/office/drawing/2014/main" val="10003"/>
                  </a:ext>
                </a:extLst>
              </a:tr>
              <a:tr h="372249">
                <a:tc>
                  <a:txBody>
                    <a:bodyPr/>
                    <a:lstStyle/>
                    <a:p>
                      <a:pPr algn="ctr"/>
                      <a:r>
                        <a:rPr lang="en-US" b="1" dirty="0"/>
                        <a:t>4.</a:t>
                      </a:r>
                    </a:p>
                  </a:txBody>
                  <a:tcPr/>
                </a:tc>
                <a:tc>
                  <a:txBody>
                    <a:bodyPr/>
                    <a:lstStyle/>
                    <a:p>
                      <a:pPr algn="ctr"/>
                      <a:r>
                        <a:rPr lang="en-US" b="1" dirty="0"/>
                        <a:t>income: Not more than Rs.3,00,000/-</a:t>
                      </a:r>
                    </a:p>
                  </a:txBody>
                  <a:tcPr/>
                </a:tc>
                <a:tc>
                  <a:txBody>
                    <a:bodyPr/>
                    <a:lstStyle/>
                    <a:p>
                      <a:pPr algn="ctr"/>
                      <a:r>
                        <a:rPr lang="en-US" b="1" dirty="0"/>
                        <a:t>chairman of the foundation</a:t>
                      </a:r>
                    </a:p>
                  </a:txBody>
                  <a:tcPr/>
                </a:tc>
                <a:extLst>
                  <a:ext uri="{0D108BD9-81ED-4DB2-BD59-A6C34878D82A}">
                    <a16:rowId xmlns:a16="http://schemas.microsoft.com/office/drawing/2014/main" val="10004"/>
                  </a:ext>
                </a:extLst>
              </a:tr>
              <a:tr h="372249">
                <a:tc>
                  <a:txBody>
                    <a:bodyPr/>
                    <a:lstStyle/>
                    <a:p>
                      <a:pPr algn="ctr"/>
                      <a:r>
                        <a:rPr lang="en-US" b="1" dirty="0"/>
                        <a:t>5.</a:t>
                      </a:r>
                    </a:p>
                  </a:txBody>
                  <a:tcPr/>
                </a:tc>
                <a:tc>
                  <a:txBody>
                    <a:bodyPr/>
                    <a:lstStyle/>
                    <a:p>
                      <a:pPr algn="ctr"/>
                      <a:r>
                        <a:rPr lang="en-US" b="1" dirty="0"/>
                        <a:t> Domicile=15 years as on 1.4.2010.</a:t>
                      </a:r>
                    </a:p>
                  </a:txBody>
                  <a:tcPr/>
                </a:tc>
                <a:tc>
                  <a:txBody>
                    <a:bodyPr/>
                    <a:lstStyle/>
                    <a:p>
                      <a:pPr algn="ctr"/>
                      <a:endParaRPr lang="en-US" b="1"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14. 23 years old Tania has 58% in </a:t>
            </a:r>
            <a:r>
              <a:rPr lang="en-US" b="1" dirty="0" err="1"/>
              <a:t>B.Com</a:t>
            </a:r>
            <a:r>
              <a:rPr lang="en-US" b="1" dirty="0"/>
              <a:t> and had won the 1st prize in her final year Debate Competition. Her family income is about Rs. 3,75,000/- Her father is settled at </a:t>
            </a:r>
            <a:r>
              <a:rPr lang="en-US" b="1" dirty="0" err="1"/>
              <a:t>Shillong</a:t>
            </a:r>
            <a:r>
              <a:rPr lang="en-US" b="1" dirty="0"/>
              <a:t> for the last 21 years.</a:t>
            </a:r>
            <a:endParaRPr lang="en-US" b="1" i="1" dirty="0"/>
          </a:p>
          <a:p>
            <a:pPr marL="457200" indent="-457200">
              <a:buFont typeface="+mj-lt"/>
              <a:buAutoNum type="alphaUcPeriod"/>
            </a:pPr>
            <a:r>
              <a:rPr lang="en-US" b="1" dirty="0"/>
              <a:t>II		</a:t>
            </a:r>
          </a:p>
          <a:p>
            <a:pPr marL="457200" indent="-457200">
              <a:buFont typeface="+mj-lt"/>
              <a:buAutoNum type="alphaUcPeriod"/>
            </a:pPr>
            <a:r>
              <a:rPr lang="en-US" b="1" dirty="0">
                <a:solidFill>
                  <a:srgbClr val="FF0000"/>
                </a:solidFill>
              </a:rPr>
              <a:t>IV</a:t>
            </a:r>
            <a:r>
              <a:rPr lang="en-US" b="1" dirty="0"/>
              <a:t>		</a:t>
            </a:r>
          </a:p>
          <a:p>
            <a:pPr marL="457200" indent="-457200">
              <a:buFont typeface="+mj-lt"/>
              <a:buAutoNum type="alphaUcPeriod"/>
            </a:pPr>
            <a:r>
              <a:rPr lang="en-US" b="1" dirty="0"/>
              <a:t>V		</a:t>
            </a:r>
          </a:p>
          <a:p>
            <a:pPr marL="457200" indent="-457200">
              <a:buFont typeface="+mj-lt"/>
              <a:buAutoNum type="alphaUcPeriod"/>
            </a:pPr>
            <a:r>
              <a:rPr lang="en-US" b="1" dirty="0"/>
              <a:t>None of these</a:t>
            </a:r>
            <a:endParaRPr lang="en-US" b="1" i="1" dirty="0"/>
          </a:p>
          <a:p>
            <a:pPr>
              <a:buNone/>
            </a:pPr>
            <a:r>
              <a:rPr lang="en-US" dirty="0"/>
              <a:t> </a:t>
            </a:r>
            <a:endParaRPr lang="en-US" i="1" dirty="0"/>
          </a:p>
        </p:txBody>
      </p:sp>
      <p:graphicFrame>
        <p:nvGraphicFramePr>
          <p:cNvPr id="5" name="Table 4"/>
          <p:cNvGraphicFramePr>
            <a:graphicFrameLocks noGrp="1"/>
          </p:cNvGraphicFramePr>
          <p:nvPr/>
        </p:nvGraphicFramePr>
        <p:xfrm>
          <a:off x="3848099" y="2558242"/>
          <a:ext cx="8274751" cy="3858324"/>
        </p:xfrm>
        <a:graphic>
          <a:graphicData uri="http://schemas.openxmlformats.org/drawingml/2006/table">
            <a:tbl>
              <a:tblPr firstRow="1" bandRow="1">
                <a:tableStyleId>{5C22544A-7EE6-4342-B048-85BDC9FD1C3A}</a:tableStyleId>
              </a:tblPr>
              <a:tblGrid>
                <a:gridCol w="382362">
                  <a:extLst>
                    <a:ext uri="{9D8B030D-6E8A-4147-A177-3AD203B41FA5}">
                      <a16:colId xmlns:a16="http://schemas.microsoft.com/office/drawing/2014/main" val="20000"/>
                    </a:ext>
                  </a:extLst>
                </a:gridCol>
                <a:gridCol w="3049110">
                  <a:extLst>
                    <a:ext uri="{9D8B030D-6E8A-4147-A177-3AD203B41FA5}">
                      <a16:colId xmlns:a16="http://schemas.microsoft.com/office/drawing/2014/main" val="20001"/>
                    </a:ext>
                  </a:extLst>
                </a:gridCol>
                <a:gridCol w="4843279">
                  <a:extLst>
                    <a:ext uri="{9D8B030D-6E8A-4147-A177-3AD203B41FA5}">
                      <a16:colId xmlns:a16="http://schemas.microsoft.com/office/drawing/2014/main" val="20002"/>
                    </a:ext>
                  </a:extLst>
                </a:gridCol>
              </a:tblGrid>
              <a:tr h="606431">
                <a:tc>
                  <a:txBody>
                    <a:bodyPr/>
                    <a:lstStyle/>
                    <a:p>
                      <a:pPr algn="ctr"/>
                      <a:r>
                        <a:rPr lang="en-US" b="1" dirty="0"/>
                        <a:t>NO.</a:t>
                      </a:r>
                    </a:p>
                  </a:txBody>
                  <a:tcPr/>
                </a:tc>
                <a:tc>
                  <a:txBody>
                    <a:bodyPr/>
                    <a:lstStyle/>
                    <a:p>
                      <a:pPr algn="ctr"/>
                      <a:r>
                        <a:rPr lang="en-US" b="1" dirty="0"/>
                        <a:t>CONDITION</a:t>
                      </a:r>
                    </a:p>
                  </a:txBody>
                  <a:tcPr/>
                </a:tc>
                <a:tc>
                  <a:txBody>
                    <a:bodyPr/>
                    <a:lstStyle/>
                    <a:p>
                      <a:pPr algn="ctr"/>
                      <a:r>
                        <a:rPr lang="en-US" b="1" dirty="0"/>
                        <a:t> OTHER COND.</a:t>
                      </a:r>
                    </a:p>
                  </a:txBody>
                  <a:tcPr/>
                </a:tc>
                <a:extLst>
                  <a:ext uri="{0D108BD9-81ED-4DB2-BD59-A6C34878D82A}">
                    <a16:rowId xmlns:a16="http://schemas.microsoft.com/office/drawing/2014/main" val="10000"/>
                  </a:ext>
                </a:extLst>
              </a:tr>
              <a:tr h="651435">
                <a:tc>
                  <a:txBody>
                    <a:bodyPr/>
                    <a:lstStyle/>
                    <a:p>
                      <a:pPr algn="ctr"/>
                      <a:r>
                        <a:rPr lang="en-US" b="1" dirty="0"/>
                        <a:t>1.</a:t>
                      </a:r>
                    </a:p>
                  </a:txBody>
                  <a:tcPr/>
                </a:tc>
                <a:tc>
                  <a:txBody>
                    <a:bodyPr/>
                    <a:lstStyle/>
                    <a:p>
                      <a:pPr algn="ctr"/>
                      <a:r>
                        <a:rPr lang="en-US" b="1" dirty="0"/>
                        <a:t>20&lt;AGE&gt;25 ON 1.4.2010</a:t>
                      </a:r>
                    </a:p>
                  </a:txBody>
                  <a:tcPr/>
                </a:tc>
                <a:tc>
                  <a:txBody>
                    <a:bodyPr/>
                    <a:lstStyle/>
                    <a:p>
                      <a:pPr algn="ctr"/>
                      <a:r>
                        <a:rPr lang="en-US" b="1" dirty="0"/>
                        <a:t>Ward of farmers =</a:t>
                      </a:r>
                    </a:p>
                    <a:p>
                      <a:pPr algn="ctr"/>
                      <a:r>
                        <a:rPr lang="en-US" b="1" dirty="0"/>
                        <a:t>Relaxation 15 years </a:t>
                      </a:r>
                    </a:p>
                  </a:txBody>
                  <a:tcPr/>
                </a:tc>
                <a:extLst>
                  <a:ext uri="{0D108BD9-81ED-4DB2-BD59-A6C34878D82A}">
                    <a16:rowId xmlns:a16="http://schemas.microsoft.com/office/drawing/2014/main" val="10001"/>
                  </a:ext>
                </a:extLst>
              </a:tr>
              <a:tr h="372249">
                <a:tc>
                  <a:txBody>
                    <a:bodyPr/>
                    <a:lstStyle/>
                    <a:p>
                      <a:pPr algn="ctr"/>
                      <a:r>
                        <a:rPr lang="en-US" b="1" dirty="0"/>
                        <a:t>2.</a:t>
                      </a:r>
                    </a:p>
                  </a:txBody>
                  <a:tcPr/>
                </a:tc>
                <a:tc>
                  <a:txBody>
                    <a:bodyPr/>
                    <a:lstStyle/>
                    <a:p>
                      <a:pPr algn="ctr"/>
                      <a:r>
                        <a:rPr lang="en-US" b="1" dirty="0"/>
                        <a:t>BSC=60%,BA=50%,BCOM=55%</a:t>
                      </a:r>
                    </a:p>
                  </a:txBody>
                  <a:tcPr/>
                </a:tc>
                <a:tc>
                  <a:txBody>
                    <a:bodyPr/>
                    <a:lstStyle/>
                    <a:p>
                      <a:pPr marL="457200" indent="-457200">
                        <a:buNone/>
                      </a:pPr>
                      <a:r>
                        <a:rPr lang="en-US" b="1" dirty="0"/>
                        <a:t>SC/ST applicants (S) = Relaxation minimum marks up to 5%.</a:t>
                      </a:r>
                      <a:endParaRPr lang="en-US" b="1" i="1" dirty="0"/>
                    </a:p>
                  </a:txBody>
                  <a:tcPr/>
                </a:tc>
                <a:extLst>
                  <a:ext uri="{0D108BD9-81ED-4DB2-BD59-A6C34878D82A}">
                    <a16:rowId xmlns:a16="http://schemas.microsoft.com/office/drawing/2014/main" val="10002"/>
                  </a:ext>
                </a:extLst>
              </a:tr>
              <a:tr h="372249">
                <a:tc>
                  <a:txBody>
                    <a:bodyPr/>
                    <a:lstStyle/>
                    <a:p>
                      <a:pPr algn="ctr"/>
                      <a:r>
                        <a:rPr lang="en-US" b="1" dirty="0"/>
                        <a:t>3.</a:t>
                      </a:r>
                    </a:p>
                  </a:txBody>
                  <a:tcPr/>
                </a:tc>
                <a:tc>
                  <a:txBody>
                    <a:bodyPr/>
                    <a:lstStyle/>
                    <a:p>
                      <a:pPr algn="ctr"/>
                      <a:r>
                        <a:rPr lang="en-US" b="1" dirty="0"/>
                        <a:t>Prizes=essay, debate or sports </a:t>
                      </a:r>
                    </a:p>
                  </a:txBody>
                  <a:tcPr/>
                </a:tc>
                <a:tc>
                  <a:txBody>
                    <a:bodyPr/>
                    <a:lstStyle/>
                    <a:p>
                      <a:pPr algn="ctr"/>
                      <a:r>
                        <a:rPr lang="en-US" b="1" dirty="0"/>
                        <a:t>Secretary of the foundation</a:t>
                      </a:r>
                    </a:p>
                  </a:txBody>
                  <a:tcPr/>
                </a:tc>
                <a:extLst>
                  <a:ext uri="{0D108BD9-81ED-4DB2-BD59-A6C34878D82A}">
                    <a16:rowId xmlns:a16="http://schemas.microsoft.com/office/drawing/2014/main" val="10003"/>
                  </a:ext>
                </a:extLst>
              </a:tr>
              <a:tr h="372249">
                <a:tc>
                  <a:txBody>
                    <a:bodyPr/>
                    <a:lstStyle/>
                    <a:p>
                      <a:pPr algn="ctr"/>
                      <a:r>
                        <a:rPr lang="en-US" b="1" dirty="0"/>
                        <a:t>4.</a:t>
                      </a:r>
                    </a:p>
                  </a:txBody>
                  <a:tcPr/>
                </a:tc>
                <a:tc>
                  <a:txBody>
                    <a:bodyPr/>
                    <a:lstStyle/>
                    <a:p>
                      <a:pPr algn="ctr"/>
                      <a:r>
                        <a:rPr lang="en-US" b="1" dirty="0"/>
                        <a:t>income: Not more than Rs.3,00,000/-</a:t>
                      </a:r>
                    </a:p>
                  </a:txBody>
                  <a:tcPr/>
                </a:tc>
                <a:tc>
                  <a:txBody>
                    <a:bodyPr/>
                    <a:lstStyle/>
                    <a:p>
                      <a:pPr algn="ctr"/>
                      <a:r>
                        <a:rPr lang="en-US" b="1" dirty="0"/>
                        <a:t>chairman of the foundation</a:t>
                      </a:r>
                    </a:p>
                  </a:txBody>
                  <a:tcPr/>
                </a:tc>
                <a:extLst>
                  <a:ext uri="{0D108BD9-81ED-4DB2-BD59-A6C34878D82A}">
                    <a16:rowId xmlns:a16="http://schemas.microsoft.com/office/drawing/2014/main" val="10004"/>
                  </a:ext>
                </a:extLst>
              </a:tr>
              <a:tr h="372249">
                <a:tc>
                  <a:txBody>
                    <a:bodyPr/>
                    <a:lstStyle/>
                    <a:p>
                      <a:pPr algn="ctr"/>
                      <a:r>
                        <a:rPr lang="en-US" b="1" dirty="0"/>
                        <a:t>5.</a:t>
                      </a:r>
                    </a:p>
                  </a:txBody>
                  <a:tcPr/>
                </a:tc>
                <a:tc>
                  <a:txBody>
                    <a:bodyPr/>
                    <a:lstStyle/>
                    <a:p>
                      <a:pPr algn="ctr"/>
                      <a:r>
                        <a:rPr lang="en-US" b="1" dirty="0"/>
                        <a:t> Domicile=15 years as on 1.4.2010.</a:t>
                      </a:r>
                    </a:p>
                  </a:txBody>
                  <a:tcPr/>
                </a:tc>
                <a:tc>
                  <a:txBody>
                    <a:bodyPr/>
                    <a:lstStyle/>
                    <a:p>
                      <a:pPr algn="ctr"/>
                      <a:endParaRPr lang="en-US" b="1"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527031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15</a:t>
            </a:r>
            <a:r>
              <a:rPr lang="en-US" dirty="0"/>
              <a:t>. </a:t>
            </a:r>
            <a:r>
              <a:rPr lang="en-US" b="1" dirty="0"/>
              <a:t>26 years old </a:t>
            </a:r>
            <a:r>
              <a:rPr lang="en-US" b="1" dirty="0" err="1"/>
              <a:t>Reena</a:t>
            </a:r>
            <a:r>
              <a:rPr lang="en-US" b="1" dirty="0"/>
              <a:t> has been staying with her father at </a:t>
            </a:r>
            <a:r>
              <a:rPr lang="en-US" b="1" dirty="0" err="1"/>
              <a:t>Chandpur</a:t>
            </a:r>
            <a:r>
              <a:rPr lang="en-US" b="1" dirty="0"/>
              <a:t> village in Tripura since her birth. Her father, a farmer has an annual income of Rs. 2,34,000/- She obtained 59% marks in </a:t>
            </a:r>
            <a:r>
              <a:rPr lang="en-US" b="1" dirty="0" err="1"/>
              <a:t>B.Com</a:t>
            </a:r>
            <a:r>
              <a:rPr lang="en-US" b="1" dirty="0"/>
              <a:t> and won prize in College Sports Competition.</a:t>
            </a:r>
            <a:endParaRPr lang="en-US" b="1" i="1" dirty="0"/>
          </a:p>
          <a:p>
            <a:pPr marL="457200" indent="-457200">
              <a:buFont typeface="+mj-lt"/>
              <a:buAutoNum type="alphaUcPeriod"/>
            </a:pPr>
            <a:r>
              <a:rPr lang="en-US" b="1" dirty="0"/>
              <a:t>II		</a:t>
            </a:r>
          </a:p>
          <a:p>
            <a:pPr marL="457200" indent="-457200">
              <a:buFont typeface="+mj-lt"/>
              <a:buAutoNum type="alphaUcPeriod"/>
            </a:pPr>
            <a:r>
              <a:rPr lang="en-US" b="1" dirty="0"/>
              <a:t>III		</a:t>
            </a:r>
          </a:p>
          <a:p>
            <a:pPr marL="457200" indent="-457200">
              <a:buFont typeface="+mj-lt"/>
              <a:buAutoNum type="alphaUcPeriod"/>
            </a:pPr>
            <a:r>
              <a:rPr lang="en-US" b="1" dirty="0"/>
              <a:t>V		</a:t>
            </a:r>
          </a:p>
          <a:p>
            <a:pPr marL="457200" indent="-457200">
              <a:buFont typeface="+mj-lt"/>
              <a:buAutoNum type="alphaUcPeriod"/>
            </a:pPr>
            <a:r>
              <a:rPr lang="en-US" b="1" dirty="0"/>
              <a:t>None of these</a:t>
            </a:r>
            <a:endParaRPr lang="en-US" b="1" i="1" dirty="0"/>
          </a:p>
          <a:p>
            <a:pPr>
              <a:buNone/>
            </a:pPr>
            <a:r>
              <a:rPr lang="en-US" b="1" dirty="0"/>
              <a:t> </a:t>
            </a:r>
          </a:p>
          <a:p>
            <a:pPr>
              <a:buNone/>
            </a:pPr>
            <a:r>
              <a:rPr lang="en-US" b="1" dirty="0"/>
              <a:t> </a:t>
            </a:r>
          </a:p>
        </p:txBody>
      </p:sp>
      <p:graphicFrame>
        <p:nvGraphicFramePr>
          <p:cNvPr id="5" name="Table 4"/>
          <p:cNvGraphicFramePr>
            <a:graphicFrameLocks noGrp="1"/>
          </p:cNvGraphicFramePr>
          <p:nvPr>
            <p:extLst>
              <p:ext uri="{D42A27DB-BD31-4B8C-83A1-F6EECF244321}">
                <p14:modId xmlns:p14="http://schemas.microsoft.com/office/powerpoint/2010/main" val="4140834341"/>
              </p:ext>
            </p:extLst>
          </p:nvPr>
        </p:nvGraphicFramePr>
        <p:xfrm>
          <a:off x="2886075" y="2609849"/>
          <a:ext cx="8734425" cy="3735116"/>
        </p:xfrm>
        <a:graphic>
          <a:graphicData uri="http://schemas.openxmlformats.org/drawingml/2006/table">
            <a:tbl>
              <a:tblPr firstRow="1" bandRow="1">
                <a:tableStyleId>{5C22544A-7EE6-4342-B048-85BDC9FD1C3A}</a:tableStyleId>
              </a:tblPr>
              <a:tblGrid>
                <a:gridCol w="403603">
                  <a:extLst>
                    <a:ext uri="{9D8B030D-6E8A-4147-A177-3AD203B41FA5}">
                      <a16:colId xmlns:a16="http://schemas.microsoft.com/office/drawing/2014/main" val="20000"/>
                    </a:ext>
                  </a:extLst>
                </a:gridCol>
                <a:gridCol w="3218492">
                  <a:extLst>
                    <a:ext uri="{9D8B030D-6E8A-4147-A177-3AD203B41FA5}">
                      <a16:colId xmlns:a16="http://schemas.microsoft.com/office/drawing/2014/main" val="20001"/>
                    </a:ext>
                  </a:extLst>
                </a:gridCol>
                <a:gridCol w="5112330">
                  <a:extLst>
                    <a:ext uri="{9D8B030D-6E8A-4147-A177-3AD203B41FA5}">
                      <a16:colId xmlns:a16="http://schemas.microsoft.com/office/drawing/2014/main" val="20002"/>
                    </a:ext>
                  </a:extLst>
                </a:gridCol>
              </a:tblGrid>
              <a:tr h="762677">
                <a:tc>
                  <a:txBody>
                    <a:bodyPr/>
                    <a:lstStyle/>
                    <a:p>
                      <a:pPr algn="ctr"/>
                      <a:r>
                        <a:rPr lang="en-US" b="1" dirty="0"/>
                        <a:t>NO.</a:t>
                      </a:r>
                    </a:p>
                  </a:txBody>
                  <a:tcPr/>
                </a:tc>
                <a:tc>
                  <a:txBody>
                    <a:bodyPr/>
                    <a:lstStyle/>
                    <a:p>
                      <a:pPr algn="ctr"/>
                      <a:r>
                        <a:rPr lang="en-US" b="1" dirty="0"/>
                        <a:t>CONDITION</a:t>
                      </a:r>
                    </a:p>
                  </a:txBody>
                  <a:tcPr/>
                </a:tc>
                <a:tc>
                  <a:txBody>
                    <a:bodyPr/>
                    <a:lstStyle/>
                    <a:p>
                      <a:pPr algn="ctr"/>
                      <a:r>
                        <a:rPr lang="en-US" b="1" dirty="0"/>
                        <a:t> OTHER COND.</a:t>
                      </a:r>
                    </a:p>
                  </a:txBody>
                  <a:tcPr/>
                </a:tc>
                <a:extLst>
                  <a:ext uri="{0D108BD9-81ED-4DB2-BD59-A6C34878D82A}">
                    <a16:rowId xmlns:a16="http://schemas.microsoft.com/office/drawing/2014/main" val="10000"/>
                  </a:ext>
                </a:extLst>
              </a:tr>
              <a:tr h="669581">
                <a:tc>
                  <a:txBody>
                    <a:bodyPr/>
                    <a:lstStyle/>
                    <a:p>
                      <a:pPr algn="ctr"/>
                      <a:r>
                        <a:rPr lang="en-US" b="1" dirty="0"/>
                        <a:t>1.</a:t>
                      </a:r>
                    </a:p>
                  </a:txBody>
                  <a:tcPr/>
                </a:tc>
                <a:tc>
                  <a:txBody>
                    <a:bodyPr/>
                    <a:lstStyle/>
                    <a:p>
                      <a:pPr algn="ctr"/>
                      <a:r>
                        <a:rPr lang="en-US" b="1" dirty="0"/>
                        <a:t>20&lt;AGE&gt;25 ON 1.4.2010</a:t>
                      </a:r>
                    </a:p>
                  </a:txBody>
                  <a:tcPr/>
                </a:tc>
                <a:tc>
                  <a:txBody>
                    <a:bodyPr/>
                    <a:lstStyle/>
                    <a:p>
                      <a:pPr algn="ctr"/>
                      <a:r>
                        <a:rPr lang="en-US" b="1" dirty="0"/>
                        <a:t>Ward of farmers =</a:t>
                      </a:r>
                    </a:p>
                    <a:p>
                      <a:pPr algn="ctr"/>
                      <a:r>
                        <a:rPr lang="en-US" b="1" dirty="0"/>
                        <a:t>Relaxation 15 years </a:t>
                      </a:r>
                    </a:p>
                  </a:txBody>
                  <a:tcPr/>
                </a:tc>
                <a:extLst>
                  <a:ext uri="{0D108BD9-81ED-4DB2-BD59-A6C34878D82A}">
                    <a16:rowId xmlns:a16="http://schemas.microsoft.com/office/drawing/2014/main" val="10001"/>
                  </a:ext>
                </a:extLst>
              </a:tr>
              <a:tr h="544391">
                <a:tc>
                  <a:txBody>
                    <a:bodyPr/>
                    <a:lstStyle/>
                    <a:p>
                      <a:pPr algn="ctr"/>
                      <a:r>
                        <a:rPr lang="en-US" b="1" dirty="0"/>
                        <a:t>2.</a:t>
                      </a:r>
                    </a:p>
                  </a:txBody>
                  <a:tcPr/>
                </a:tc>
                <a:tc>
                  <a:txBody>
                    <a:bodyPr/>
                    <a:lstStyle/>
                    <a:p>
                      <a:pPr algn="ctr"/>
                      <a:r>
                        <a:rPr lang="en-US" b="1" dirty="0"/>
                        <a:t>BSC=60%,BA=50%,BCOM=55%</a:t>
                      </a:r>
                    </a:p>
                  </a:txBody>
                  <a:tcPr/>
                </a:tc>
                <a:tc>
                  <a:txBody>
                    <a:bodyPr/>
                    <a:lstStyle/>
                    <a:p>
                      <a:pPr marL="457200" indent="-457200">
                        <a:buNone/>
                      </a:pPr>
                      <a:r>
                        <a:rPr lang="en-US" b="1" dirty="0"/>
                        <a:t>SC/ST applicants (S) = Relaxation minimum marks up to 5%.</a:t>
                      </a:r>
                      <a:endParaRPr lang="en-US" b="1" i="1" dirty="0"/>
                    </a:p>
                  </a:txBody>
                  <a:tcPr/>
                </a:tc>
                <a:extLst>
                  <a:ext uri="{0D108BD9-81ED-4DB2-BD59-A6C34878D82A}">
                    <a16:rowId xmlns:a16="http://schemas.microsoft.com/office/drawing/2014/main" val="10002"/>
                  </a:ext>
                </a:extLst>
              </a:tr>
              <a:tr h="382618">
                <a:tc>
                  <a:txBody>
                    <a:bodyPr/>
                    <a:lstStyle/>
                    <a:p>
                      <a:pPr algn="ctr"/>
                      <a:r>
                        <a:rPr lang="en-US" b="1" dirty="0"/>
                        <a:t>3.</a:t>
                      </a:r>
                    </a:p>
                  </a:txBody>
                  <a:tcPr/>
                </a:tc>
                <a:tc>
                  <a:txBody>
                    <a:bodyPr/>
                    <a:lstStyle/>
                    <a:p>
                      <a:pPr algn="ctr"/>
                      <a:r>
                        <a:rPr lang="en-US" b="1" dirty="0"/>
                        <a:t>Prizes=essay, debate or sports </a:t>
                      </a:r>
                    </a:p>
                  </a:txBody>
                  <a:tcPr/>
                </a:tc>
                <a:tc>
                  <a:txBody>
                    <a:bodyPr/>
                    <a:lstStyle/>
                    <a:p>
                      <a:pPr algn="ctr"/>
                      <a:r>
                        <a:rPr lang="en-US" b="1" dirty="0"/>
                        <a:t>Secretary of the foundation</a:t>
                      </a:r>
                    </a:p>
                  </a:txBody>
                  <a:tcPr/>
                </a:tc>
                <a:extLst>
                  <a:ext uri="{0D108BD9-81ED-4DB2-BD59-A6C34878D82A}">
                    <a16:rowId xmlns:a16="http://schemas.microsoft.com/office/drawing/2014/main" val="10003"/>
                  </a:ext>
                </a:extLst>
              </a:tr>
              <a:tr h="544391">
                <a:tc>
                  <a:txBody>
                    <a:bodyPr/>
                    <a:lstStyle/>
                    <a:p>
                      <a:pPr algn="ctr"/>
                      <a:r>
                        <a:rPr lang="en-US" b="1" dirty="0"/>
                        <a:t>4.</a:t>
                      </a:r>
                    </a:p>
                  </a:txBody>
                  <a:tcPr/>
                </a:tc>
                <a:tc>
                  <a:txBody>
                    <a:bodyPr/>
                    <a:lstStyle/>
                    <a:p>
                      <a:pPr algn="ctr"/>
                      <a:r>
                        <a:rPr lang="en-US" b="1" dirty="0"/>
                        <a:t>income: Not more than Rs.3,00,000/-</a:t>
                      </a:r>
                    </a:p>
                  </a:txBody>
                  <a:tcPr/>
                </a:tc>
                <a:tc>
                  <a:txBody>
                    <a:bodyPr/>
                    <a:lstStyle/>
                    <a:p>
                      <a:pPr algn="ctr"/>
                      <a:r>
                        <a:rPr lang="en-US" b="1" dirty="0"/>
                        <a:t>chairman of the foundation</a:t>
                      </a:r>
                    </a:p>
                  </a:txBody>
                  <a:tcPr/>
                </a:tc>
                <a:extLst>
                  <a:ext uri="{0D108BD9-81ED-4DB2-BD59-A6C34878D82A}">
                    <a16:rowId xmlns:a16="http://schemas.microsoft.com/office/drawing/2014/main" val="10004"/>
                  </a:ext>
                </a:extLst>
              </a:tr>
              <a:tr h="544391">
                <a:tc>
                  <a:txBody>
                    <a:bodyPr/>
                    <a:lstStyle/>
                    <a:p>
                      <a:pPr algn="ctr"/>
                      <a:r>
                        <a:rPr lang="en-US" b="1" dirty="0"/>
                        <a:t>5.</a:t>
                      </a:r>
                    </a:p>
                  </a:txBody>
                  <a:tcPr/>
                </a:tc>
                <a:tc>
                  <a:txBody>
                    <a:bodyPr/>
                    <a:lstStyle/>
                    <a:p>
                      <a:pPr algn="ctr"/>
                      <a:r>
                        <a:rPr lang="en-US" b="1" dirty="0"/>
                        <a:t> Domicile=15 years as on 1.4.2010.</a:t>
                      </a:r>
                    </a:p>
                  </a:txBody>
                  <a:tcPr/>
                </a:tc>
                <a:tc>
                  <a:txBody>
                    <a:bodyPr/>
                    <a:lstStyle/>
                    <a:p>
                      <a:pPr algn="ctr"/>
                      <a:endParaRPr lang="en-US" b="1"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15</a:t>
            </a:r>
            <a:r>
              <a:rPr lang="en-US" dirty="0"/>
              <a:t>. </a:t>
            </a:r>
            <a:r>
              <a:rPr lang="en-US" b="1" dirty="0"/>
              <a:t>26 years old </a:t>
            </a:r>
            <a:r>
              <a:rPr lang="en-US" b="1" dirty="0" err="1"/>
              <a:t>Reena</a:t>
            </a:r>
            <a:r>
              <a:rPr lang="en-US" b="1" dirty="0"/>
              <a:t> has been staying with her father at </a:t>
            </a:r>
            <a:r>
              <a:rPr lang="en-US" b="1" dirty="0" err="1"/>
              <a:t>Chandpur</a:t>
            </a:r>
            <a:r>
              <a:rPr lang="en-US" b="1" dirty="0"/>
              <a:t> village in Tripura since her birth. Her father, a farmer has an annual income of Rs. 2,34,000/- She obtained 59% marks in </a:t>
            </a:r>
            <a:r>
              <a:rPr lang="en-US" b="1" dirty="0" err="1"/>
              <a:t>B.Com</a:t>
            </a:r>
            <a:r>
              <a:rPr lang="en-US" b="1" dirty="0"/>
              <a:t> and won prize in College Sports Competition.</a:t>
            </a:r>
            <a:endParaRPr lang="en-US" b="1" i="1" dirty="0"/>
          </a:p>
          <a:p>
            <a:pPr marL="457200" indent="-457200">
              <a:buFont typeface="+mj-lt"/>
              <a:buAutoNum type="alphaUcPeriod"/>
            </a:pPr>
            <a:r>
              <a:rPr lang="en-US" b="1" dirty="0"/>
              <a:t>II		</a:t>
            </a:r>
          </a:p>
          <a:p>
            <a:pPr marL="457200" indent="-457200">
              <a:buFont typeface="+mj-lt"/>
              <a:buAutoNum type="alphaUcPeriod"/>
            </a:pPr>
            <a:r>
              <a:rPr lang="en-US" b="1" dirty="0"/>
              <a:t>III		</a:t>
            </a:r>
          </a:p>
          <a:p>
            <a:pPr marL="457200" indent="-457200">
              <a:buFont typeface="+mj-lt"/>
              <a:buAutoNum type="alphaUcPeriod"/>
            </a:pPr>
            <a:r>
              <a:rPr lang="en-US" b="1" dirty="0"/>
              <a:t>V		</a:t>
            </a:r>
          </a:p>
          <a:p>
            <a:pPr marL="457200" indent="-457200">
              <a:buFont typeface="+mj-lt"/>
              <a:buAutoNum type="alphaUcPeriod"/>
            </a:pPr>
            <a:r>
              <a:rPr lang="en-US" b="1" dirty="0">
                <a:solidFill>
                  <a:srgbClr val="FF0000"/>
                </a:solidFill>
              </a:rPr>
              <a:t>None of these</a:t>
            </a:r>
            <a:endParaRPr lang="en-US" b="1" i="1" dirty="0">
              <a:solidFill>
                <a:srgbClr val="FF0000"/>
              </a:solidFill>
            </a:endParaRPr>
          </a:p>
          <a:p>
            <a:pPr>
              <a:buNone/>
            </a:pPr>
            <a:r>
              <a:rPr lang="en-US" b="1" dirty="0"/>
              <a:t> </a:t>
            </a:r>
          </a:p>
          <a:p>
            <a:pPr>
              <a:buNone/>
            </a:pPr>
            <a:r>
              <a:rPr lang="en-US" b="1" dirty="0"/>
              <a:t> </a:t>
            </a:r>
          </a:p>
        </p:txBody>
      </p:sp>
      <p:graphicFrame>
        <p:nvGraphicFramePr>
          <p:cNvPr id="5" name="Table 4"/>
          <p:cNvGraphicFramePr>
            <a:graphicFrameLocks noGrp="1"/>
          </p:cNvGraphicFramePr>
          <p:nvPr/>
        </p:nvGraphicFramePr>
        <p:xfrm>
          <a:off x="2886075" y="2609849"/>
          <a:ext cx="8734425" cy="3735116"/>
        </p:xfrm>
        <a:graphic>
          <a:graphicData uri="http://schemas.openxmlformats.org/drawingml/2006/table">
            <a:tbl>
              <a:tblPr firstRow="1" bandRow="1">
                <a:tableStyleId>{5C22544A-7EE6-4342-B048-85BDC9FD1C3A}</a:tableStyleId>
              </a:tblPr>
              <a:tblGrid>
                <a:gridCol w="403603">
                  <a:extLst>
                    <a:ext uri="{9D8B030D-6E8A-4147-A177-3AD203B41FA5}">
                      <a16:colId xmlns:a16="http://schemas.microsoft.com/office/drawing/2014/main" val="20000"/>
                    </a:ext>
                  </a:extLst>
                </a:gridCol>
                <a:gridCol w="3218492">
                  <a:extLst>
                    <a:ext uri="{9D8B030D-6E8A-4147-A177-3AD203B41FA5}">
                      <a16:colId xmlns:a16="http://schemas.microsoft.com/office/drawing/2014/main" val="20001"/>
                    </a:ext>
                  </a:extLst>
                </a:gridCol>
                <a:gridCol w="5112330">
                  <a:extLst>
                    <a:ext uri="{9D8B030D-6E8A-4147-A177-3AD203B41FA5}">
                      <a16:colId xmlns:a16="http://schemas.microsoft.com/office/drawing/2014/main" val="20002"/>
                    </a:ext>
                  </a:extLst>
                </a:gridCol>
              </a:tblGrid>
              <a:tr h="762677">
                <a:tc>
                  <a:txBody>
                    <a:bodyPr/>
                    <a:lstStyle/>
                    <a:p>
                      <a:pPr algn="ctr"/>
                      <a:r>
                        <a:rPr lang="en-US" b="1" dirty="0"/>
                        <a:t>NO.</a:t>
                      </a:r>
                    </a:p>
                  </a:txBody>
                  <a:tcPr/>
                </a:tc>
                <a:tc>
                  <a:txBody>
                    <a:bodyPr/>
                    <a:lstStyle/>
                    <a:p>
                      <a:pPr algn="ctr"/>
                      <a:r>
                        <a:rPr lang="en-US" b="1" dirty="0"/>
                        <a:t>CONDITION</a:t>
                      </a:r>
                    </a:p>
                  </a:txBody>
                  <a:tcPr/>
                </a:tc>
                <a:tc>
                  <a:txBody>
                    <a:bodyPr/>
                    <a:lstStyle/>
                    <a:p>
                      <a:pPr algn="ctr"/>
                      <a:r>
                        <a:rPr lang="en-US" b="1" dirty="0"/>
                        <a:t> OTHER COND.</a:t>
                      </a:r>
                    </a:p>
                  </a:txBody>
                  <a:tcPr/>
                </a:tc>
                <a:extLst>
                  <a:ext uri="{0D108BD9-81ED-4DB2-BD59-A6C34878D82A}">
                    <a16:rowId xmlns:a16="http://schemas.microsoft.com/office/drawing/2014/main" val="10000"/>
                  </a:ext>
                </a:extLst>
              </a:tr>
              <a:tr h="669581">
                <a:tc>
                  <a:txBody>
                    <a:bodyPr/>
                    <a:lstStyle/>
                    <a:p>
                      <a:pPr algn="ctr"/>
                      <a:r>
                        <a:rPr lang="en-US" b="1" dirty="0"/>
                        <a:t>1.</a:t>
                      </a:r>
                    </a:p>
                  </a:txBody>
                  <a:tcPr/>
                </a:tc>
                <a:tc>
                  <a:txBody>
                    <a:bodyPr/>
                    <a:lstStyle/>
                    <a:p>
                      <a:pPr algn="ctr"/>
                      <a:r>
                        <a:rPr lang="en-US" b="1" dirty="0"/>
                        <a:t>20&lt;AGE&gt;25 ON 1.4.2010</a:t>
                      </a:r>
                    </a:p>
                  </a:txBody>
                  <a:tcPr/>
                </a:tc>
                <a:tc>
                  <a:txBody>
                    <a:bodyPr/>
                    <a:lstStyle/>
                    <a:p>
                      <a:pPr algn="ctr"/>
                      <a:r>
                        <a:rPr lang="en-US" b="1" dirty="0"/>
                        <a:t>Ward of farmers =</a:t>
                      </a:r>
                    </a:p>
                    <a:p>
                      <a:pPr algn="ctr"/>
                      <a:r>
                        <a:rPr lang="en-US" b="1" dirty="0"/>
                        <a:t>Relaxation 15 years </a:t>
                      </a:r>
                    </a:p>
                  </a:txBody>
                  <a:tcPr/>
                </a:tc>
                <a:extLst>
                  <a:ext uri="{0D108BD9-81ED-4DB2-BD59-A6C34878D82A}">
                    <a16:rowId xmlns:a16="http://schemas.microsoft.com/office/drawing/2014/main" val="10001"/>
                  </a:ext>
                </a:extLst>
              </a:tr>
              <a:tr h="544391">
                <a:tc>
                  <a:txBody>
                    <a:bodyPr/>
                    <a:lstStyle/>
                    <a:p>
                      <a:pPr algn="ctr"/>
                      <a:r>
                        <a:rPr lang="en-US" b="1" dirty="0"/>
                        <a:t>2.</a:t>
                      </a:r>
                    </a:p>
                  </a:txBody>
                  <a:tcPr/>
                </a:tc>
                <a:tc>
                  <a:txBody>
                    <a:bodyPr/>
                    <a:lstStyle/>
                    <a:p>
                      <a:pPr algn="ctr"/>
                      <a:r>
                        <a:rPr lang="en-US" b="1" dirty="0"/>
                        <a:t>BSC=60%,BA=50%,BCOM=55%</a:t>
                      </a:r>
                    </a:p>
                  </a:txBody>
                  <a:tcPr/>
                </a:tc>
                <a:tc>
                  <a:txBody>
                    <a:bodyPr/>
                    <a:lstStyle/>
                    <a:p>
                      <a:pPr marL="457200" indent="-457200">
                        <a:buNone/>
                      </a:pPr>
                      <a:r>
                        <a:rPr lang="en-US" b="1" dirty="0"/>
                        <a:t>SC/ST applicants (S) = Relaxation minimum marks up to 5%.</a:t>
                      </a:r>
                      <a:endParaRPr lang="en-US" b="1" i="1" dirty="0"/>
                    </a:p>
                  </a:txBody>
                  <a:tcPr/>
                </a:tc>
                <a:extLst>
                  <a:ext uri="{0D108BD9-81ED-4DB2-BD59-A6C34878D82A}">
                    <a16:rowId xmlns:a16="http://schemas.microsoft.com/office/drawing/2014/main" val="10002"/>
                  </a:ext>
                </a:extLst>
              </a:tr>
              <a:tr h="382618">
                <a:tc>
                  <a:txBody>
                    <a:bodyPr/>
                    <a:lstStyle/>
                    <a:p>
                      <a:pPr algn="ctr"/>
                      <a:r>
                        <a:rPr lang="en-US" b="1" dirty="0"/>
                        <a:t>3.</a:t>
                      </a:r>
                    </a:p>
                  </a:txBody>
                  <a:tcPr/>
                </a:tc>
                <a:tc>
                  <a:txBody>
                    <a:bodyPr/>
                    <a:lstStyle/>
                    <a:p>
                      <a:pPr algn="ctr"/>
                      <a:r>
                        <a:rPr lang="en-US" b="1" dirty="0"/>
                        <a:t>Prizes=essay, debate or sports </a:t>
                      </a:r>
                    </a:p>
                  </a:txBody>
                  <a:tcPr/>
                </a:tc>
                <a:tc>
                  <a:txBody>
                    <a:bodyPr/>
                    <a:lstStyle/>
                    <a:p>
                      <a:pPr algn="ctr"/>
                      <a:r>
                        <a:rPr lang="en-US" b="1" dirty="0"/>
                        <a:t>Secretary of the foundation</a:t>
                      </a:r>
                    </a:p>
                  </a:txBody>
                  <a:tcPr/>
                </a:tc>
                <a:extLst>
                  <a:ext uri="{0D108BD9-81ED-4DB2-BD59-A6C34878D82A}">
                    <a16:rowId xmlns:a16="http://schemas.microsoft.com/office/drawing/2014/main" val="10003"/>
                  </a:ext>
                </a:extLst>
              </a:tr>
              <a:tr h="544391">
                <a:tc>
                  <a:txBody>
                    <a:bodyPr/>
                    <a:lstStyle/>
                    <a:p>
                      <a:pPr algn="ctr"/>
                      <a:r>
                        <a:rPr lang="en-US" b="1" dirty="0"/>
                        <a:t>4.</a:t>
                      </a:r>
                    </a:p>
                  </a:txBody>
                  <a:tcPr/>
                </a:tc>
                <a:tc>
                  <a:txBody>
                    <a:bodyPr/>
                    <a:lstStyle/>
                    <a:p>
                      <a:pPr algn="ctr"/>
                      <a:r>
                        <a:rPr lang="en-US" b="1" dirty="0"/>
                        <a:t>income: Not more than Rs.3,00,000/-</a:t>
                      </a:r>
                    </a:p>
                  </a:txBody>
                  <a:tcPr/>
                </a:tc>
                <a:tc>
                  <a:txBody>
                    <a:bodyPr/>
                    <a:lstStyle/>
                    <a:p>
                      <a:pPr algn="ctr"/>
                      <a:r>
                        <a:rPr lang="en-US" b="1" dirty="0"/>
                        <a:t>chairman of the foundation</a:t>
                      </a:r>
                    </a:p>
                  </a:txBody>
                  <a:tcPr/>
                </a:tc>
                <a:extLst>
                  <a:ext uri="{0D108BD9-81ED-4DB2-BD59-A6C34878D82A}">
                    <a16:rowId xmlns:a16="http://schemas.microsoft.com/office/drawing/2014/main" val="10004"/>
                  </a:ext>
                </a:extLst>
              </a:tr>
              <a:tr h="544391">
                <a:tc>
                  <a:txBody>
                    <a:bodyPr/>
                    <a:lstStyle/>
                    <a:p>
                      <a:pPr algn="ctr"/>
                      <a:r>
                        <a:rPr lang="en-US" b="1" dirty="0"/>
                        <a:t>5.</a:t>
                      </a:r>
                    </a:p>
                  </a:txBody>
                  <a:tcPr/>
                </a:tc>
                <a:tc>
                  <a:txBody>
                    <a:bodyPr/>
                    <a:lstStyle/>
                    <a:p>
                      <a:pPr algn="ctr"/>
                      <a:r>
                        <a:rPr lang="en-US" b="1" dirty="0"/>
                        <a:t> Domicile=15 years as on 1.4.2010.</a:t>
                      </a:r>
                    </a:p>
                  </a:txBody>
                  <a:tcPr/>
                </a:tc>
                <a:tc>
                  <a:txBody>
                    <a:bodyPr/>
                    <a:lstStyle/>
                    <a:p>
                      <a:pPr algn="ctr"/>
                      <a:endParaRPr lang="en-US" b="1"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732247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16. </a:t>
            </a:r>
            <a:r>
              <a:rPr lang="en-US" b="1" dirty="0" err="1"/>
              <a:t>Javed</a:t>
            </a:r>
            <a:r>
              <a:rPr lang="en-US" b="1" dirty="0"/>
              <a:t> son of a Foreman in Indonesia came to India with his family in 1983 and since then settled in Aligarh. He won the 1st prize in International Debate Competition. He is a graduate in science with 69% marks. His annual family income is Rs. 2,88,000/-</a:t>
            </a:r>
            <a:endParaRPr lang="en-US" b="1" i="1" dirty="0"/>
          </a:p>
          <a:p>
            <a:pPr marL="457200" indent="-457200">
              <a:buFont typeface="+mj-lt"/>
              <a:buAutoNum type="alphaUcPeriod"/>
            </a:pPr>
            <a:r>
              <a:rPr lang="en-US" b="1" dirty="0"/>
              <a:t>I		</a:t>
            </a:r>
          </a:p>
          <a:p>
            <a:pPr marL="457200" indent="-457200">
              <a:buFont typeface="+mj-lt"/>
              <a:buAutoNum type="alphaUcPeriod"/>
            </a:pPr>
            <a:r>
              <a:rPr lang="en-US" b="1" dirty="0"/>
              <a:t> III		</a:t>
            </a:r>
          </a:p>
          <a:p>
            <a:pPr marL="457200" indent="-457200">
              <a:buFont typeface="+mj-lt"/>
              <a:buAutoNum type="alphaUcPeriod"/>
            </a:pPr>
            <a:r>
              <a:rPr lang="en-US" b="1" dirty="0"/>
              <a:t>V		</a:t>
            </a:r>
          </a:p>
          <a:p>
            <a:pPr marL="457200" indent="-457200">
              <a:buFont typeface="+mj-lt"/>
              <a:buAutoNum type="alphaUcPeriod"/>
            </a:pPr>
            <a:r>
              <a:rPr lang="en-US" b="1" dirty="0"/>
              <a:t>None of these </a:t>
            </a:r>
            <a:endParaRPr lang="en-US" b="1" i="1" dirty="0"/>
          </a:p>
          <a:p>
            <a:pPr marL="0" indent="0">
              <a:buNone/>
            </a:pPr>
            <a:r>
              <a:rPr lang="en-US" b="1" dirty="0"/>
              <a:t> </a:t>
            </a:r>
            <a:endParaRPr lang="en-US" b="1" i="1" dirty="0"/>
          </a:p>
        </p:txBody>
      </p:sp>
      <p:graphicFrame>
        <p:nvGraphicFramePr>
          <p:cNvPr id="5" name="Table 4"/>
          <p:cNvGraphicFramePr>
            <a:graphicFrameLocks noGrp="1"/>
          </p:cNvGraphicFramePr>
          <p:nvPr>
            <p:extLst>
              <p:ext uri="{D42A27DB-BD31-4B8C-83A1-F6EECF244321}">
                <p14:modId xmlns:p14="http://schemas.microsoft.com/office/powerpoint/2010/main" val="3393009966"/>
              </p:ext>
            </p:extLst>
          </p:nvPr>
        </p:nvGraphicFramePr>
        <p:xfrm>
          <a:off x="3324225" y="2827020"/>
          <a:ext cx="8384139" cy="3596207"/>
        </p:xfrm>
        <a:graphic>
          <a:graphicData uri="http://schemas.openxmlformats.org/drawingml/2006/table">
            <a:tbl>
              <a:tblPr firstRow="1" bandRow="1">
                <a:tableStyleId>{5C22544A-7EE6-4342-B048-85BDC9FD1C3A}</a:tableStyleId>
              </a:tblPr>
              <a:tblGrid>
                <a:gridCol w="395776">
                  <a:extLst>
                    <a:ext uri="{9D8B030D-6E8A-4147-A177-3AD203B41FA5}">
                      <a16:colId xmlns:a16="http://schemas.microsoft.com/office/drawing/2014/main" val="20000"/>
                    </a:ext>
                  </a:extLst>
                </a:gridCol>
                <a:gridCol w="3086187">
                  <a:extLst>
                    <a:ext uri="{9D8B030D-6E8A-4147-A177-3AD203B41FA5}">
                      <a16:colId xmlns:a16="http://schemas.microsoft.com/office/drawing/2014/main" val="20001"/>
                    </a:ext>
                  </a:extLst>
                </a:gridCol>
                <a:gridCol w="4902176">
                  <a:extLst>
                    <a:ext uri="{9D8B030D-6E8A-4147-A177-3AD203B41FA5}">
                      <a16:colId xmlns:a16="http://schemas.microsoft.com/office/drawing/2014/main" val="20002"/>
                    </a:ext>
                  </a:extLst>
                </a:gridCol>
              </a:tblGrid>
              <a:tr h="670127">
                <a:tc>
                  <a:txBody>
                    <a:bodyPr/>
                    <a:lstStyle/>
                    <a:p>
                      <a:pPr algn="ctr"/>
                      <a:r>
                        <a:rPr lang="en-US" b="1" dirty="0"/>
                        <a:t>NO.</a:t>
                      </a:r>
                    </a:p>
                  </a:txBody>
                  <a:tcPr/>
                </a:tc>
                <a:tc>
                  <a:txBody>
                    <a:bodyPr/>
                    <a:lstStyle/>
                    <a:p>
                      <a:pPr algn="ctr"/>
                      <a:r>
                        <a:rPr lang="en-US" b="1" dirty="0"/>
                        <a:t>CONDITION</a:t>
                      </a:r>
                    </a:p>
                  </a:txBody>
                  <a:tcPr/>
                </a:tc>
                <a:tc>
                  <a:txBody>
                    <a:bodyPr/>
                    <a:lstStyle/>
                    <a:p>
                      <a:pPr algn="ctr"/>
                      <a:r>
                        <a:rPr lang="en-US" b="1" dirty="0"/>
                        <a:t> OTHER COND.</a:t>
                      </a:r>
                    </a:p>
                  </a:txBody>
                  <a:tcPr/>
                </a:tc>
                <a:extLst>
                  <a:ext uri="{0D108BD9-81ED-4DB2-BD59-A6C34878D82A}">
                    <a16:rowId xmlns:a16="http://schemas.microsoft.com/office/drawing/2014/main" val="10000"/>
                  </a:ext>
                </a:extLst>
              </a:tr>
              <a:tr h="543496">
                <a:tc>
                  <a:txBody>
                    <a:bodyPr/>
                    <a:lstStyle/>
                    <a:p>
                      <a:pPr algn="ctr"/>
                      <a:r>
                        <a:rPr lang="en-US" b="1" dirty="0"/>
                        <a:t>1.</a:t>
                      </a:r>
                    </a:p>
                  </a:txBody>
                  <a:tcPr/>
                </a:tc>
                <a:tc>
                  <a:txBody>
                    <a:bodyPr/>
                    <a:lstStyle/>
                    <a:p>
                      <a:pPr algn="ctr"/>
                      <a:r>
                        <a:rPr lang="en-US" b="1" dirty="0"/>
                        <a:t>20&lt;AGE&gt;25 ON 1.4.2010</a:t>
                      </a:r>
                    </a:p>
                  </a:txBody>
                  <a:tcPr/>
                </a:tc>
                <a:tc>
                  <a:txBody>
                    <a:bodyPr/>
                    <a:lstStyle/>
                    <a:p>
                      <a:pPr algn="ctr"/>
                      <a:r>
                        <a:rPr lang="en-US" b="1" dirty="0"/>
                        <a:t>Ward of farmers =</a:t>
                      </a:r>
                    </a:p>
                    <a:p>
                      <a:pPr algn="ctr"/>
                      <a:r>
                        <a:rPr lang="en-US" b="1" dirty="0"/>
                        <a:t>Relaxation 15 years </a:t>
                      </a:r>
                    </a:p>
                  </a:txBody>
                  <a:tcPr/>
                </a:tc>
                <a:extLst>
                  <a:ext uri="{0D108BD9-81ED-4DB2-BD59-A6C34878D82A}">
                    <a16:rowId xmlns:a16="http://schemas.microsoft.com/office/drawing/2014/main" val="10001"/>
                  </a:ext>
                </a:extLst>
              </a:tr>
              <a:tr h="543496">
                <a:tc>
                  <a:txBody>
                    <a:bodyPr/>
                    <a:lstStyle/>
                    <a:p>
                      <a:pPr algn="ctr"/>
                      <a:r>
                        <a:rPr lang="en-US" b="1" dirty="0"/>
                        <a:t>2.</a:t>
                      </a:r>
                    </a:p>
                  </a:txBody>
                  <a:tcPr/>
                </a:tc>
                <a:tc>
                  <a:txBody>
                    <a:bodyPr/>
                    <a:lstStyle/>
                    <a:p>
                      <a:pPr algn="ctr"/>
                      <a:r>
                        <a:rPr lang="en-US" b="1" dirty="0"/>
                        <a:t>BSC=60%,BA=50%,BCOM=55%</a:t>
                      </a:r>
                    </a:p>
                  </a:txBody>
                  <a:tcPr/>
                </a:tc>
                <a:tc>
                  <a:txBody>
                    <a:bodyPr/>
                    <a:lstStyle/>
                    <a:p>
                      <a:pPr marL="457200" indent="-457200">
                        <a:buNone/>
                      </a:pPr>
                      <a:r>
                        <a:rPr lang="en-US" b="1" dirty="0"/>
                        <a:t>SC/ST applicants (S) = Relaxation minimum marks up to 5%.</a:t>
                      </a:r>
                      <a:endParaRPr lang="en-US" b="1" i="1" dirty="0"/>
                    </a:p>
                  </a:txBody>
                  <a:tcPr/>
                </a:tc>
                <a:extLst>
                  <a:ext uri="{0D108BD9-81ED-4DB2-BD59-A6C34878D82A}">
                    <a16:rowId xmlns:a16="http://schemas.microsoft.com/office/drawing/2014/main" val="10002"/>
                  </a:ext>
                </a:extLst>
              </a:tr>
              <a:tr h="310569">
                <a:tc>
                  <a:txBody>
                    <a:bodyPr/>
                    <a:lstStyle/>
                    <a:p>
                      <a:pPr algn="ctr"/>
                      <a:r>
                        <a:rPr lang="en-US" b="1" dirty="0"/>
                        <a:t>3.</a:t>
                      </a:r>
                    </a:p>
                  </a:txBody>
                  <a:tcPr/>
                </a:tc>
                <a:tc>
                  <a:txBody>
                    <a:bodyPr/>
                    <a:lstStyle/>
                    <a:p>
                      <a:pPr algn="ctr"/>
                      <a:r>
                        <a:rPr lang="en-US" b="1" dirty="0"/>
                        <a:t>Prizes=essay, debate or sports </a:t>
                      </a:r>
                    </a:p>
                  </a:txBody>
                  <a:tcPr/>
                </a:tc>
                <a:tc>
                  <a:txBody>
                    <a:bodyPr/>
                    <a:lstStyle/>
                    <a:p>
                      <a:pPr algn="ctr"/>
                      <a:r>
                        <a:rPr lang="en-US" b="1" dirty="0"/>
                        <a:t>Secretary of the foundation</a:t>
                      </a:r>
                    </a:p>
                  </a:txBody>
                  <a:tcPr/>
                </a:tc>
                <a:extLst>
                  <a:ext uri="{0D108BD9-81ED-4DB2-BD59-A6C34878D82A}">
                    <a16:rowId xmlns:a16="http://schemas.microsoft.com/office/drawing/2014/main" val="10003"/>
                  </a:ext>
                </a:extLst>
              </a:tr>
              <a:tr h="543496">
                <a:tc>
                  <a:txBody>
                    <a:bodyPr/>
                    <a:lstStyle/>
                    <a:p>
                      <a:pPr algn="ctr"/>
                      <a:r>
                        <a:rPr lang="en-US" b="1" dirty="0"/>
                        <a:t>4.</a:t>
                      </a:r>
                    </a:p>
                  </a:txBody>
                  <a:tcPr/>
                </a:tc>
                <a:tc>
                  <a:txBody>
                    <a:bodyPr/>
                    <a:lstStyle/>
                    <a:p>
                      <a:pPr algn="ctr"/>
                      <a:r>
                        <a:rPr lang="en-US" b="1" dirty="0"/>
                        <a:t>income: Not more than Rs.3,00,000/-</a:t>
                      </a:r>
                    </a:p>
                  </a:txBody>
                  <a:tcPr/>
                </a:tc>
                <a:tc>
                  <a:txBody>
                    <a:bodyPr/>
                    <a:lstStyle/>
                    <a:p>
                      <a:pPr algn="ctr"/>
                      <a:r>
                        <a:rPr lang="en-US" b="1" dirty="0"/>
                        <a:t>chairman of the foundation</a:t>
                      </a:r>
                    </a:p>
                  </a:txBody>
                  <a:tcPr/>
                </a:tc>
                <a:extLst>
                  <a:ext uri="{0D108BD9-81ED-4DB2-BD59-A6C34878D82A}">
                    <a16:rowId xmlns:a16="http://schemas.microsoft.com/office/drawing/2014/main" val="10004"/>
                  </a:ext>
                </a:extLst>
              </a:tr>
              <a:tr h="543496">
                <a:tc>
                  <a:txBody>
                    <a:bodyPr/>
                    <a:lstStyle/>
                    <a:p>
                      <a:pPr algn="ctr"/>
                      <a:r>
                        <a:rPr lang="en-US" b="1" dirty="0"/>
                        <a:t>5.</a:t>
                      </a:r>
                    </a:p>
                  </a:txBody>
                  <a:tcPr/>
                </a:tc>
                <a:tc>
                  <a:txBody>
                    <a:bodyPr/>
                    <a:lstStyle/>
                    <a:p>
                      <a:pPr algn="ctr"/>
                      <a:r>
                        <a:rPr lang="en-US" b="1" dirty="0"/>
                        <a:t> Domicile=15 years as on 1.4.2010.</a:t>
                      </a:r>
                    </a:p>
                  </a:txBody>
                  <a:tcPr/>
                </a:tc>
                <a:tc>
                  <a:txBody>
                    <a:bodyPr/>
                    <a:lstStyle/>
                    <a:p>
                      <a:pPr algn="ctr"/>
                      <a:endParaRPr lang="en-US" b="1"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16. </a:t>
            </a:r>
            <a:r>
              <a:rPr lang="en-US" b="1" dirty="0" err="1"/>
              <a:t>Javed</a:t>
            </a:r>
            <a:r>
              <a:rPr lang="en-US" b="1" dirty="0"/>
              <a:t> son of a Foreman in Indonesia came to India with his family in 1983 and since then settled in Aligarh. He won the 1st prize in International Debate Competition. He is a graduate in science with 69% marks. His annual family income is Rs. 2,88,000/-</a:t>
            </a:r>
            <a:endParaRPr lang="en-US" b="1" i="1" dirty="0"/>
          </a:p>
          <a:p>
            <a:pPr marL="457200" indent="-457200">
              <a:buFont typeface="+mj-lt"/>
              <a:buAutoNum type="alphaUcPeriod"/>
            </a:pPr>
            <a:r>
              <a:rPr lang="en-US" b="1" dirty="0"/>
              <a:t>I		</a:t>
            </a:r>
          </a:p>
          <a:p>
            <a:pPr marL="457200" indent="-457200">
              <a:buFont typeface="+mj-lt"/>
              <a:buAutoNum type="alphaUcPeriod"/>
            </a:pPr>
            <a:r>
              <a:rPr lang="en-US" b="1" dirty="0"/>
              <a:t> III		</a:t>
            </a:r>
          </a:p>
          <a:p>
            <a:pPr marL="457200" indent="-457200">
              <a:buFont typeface="+mj-lt"/>
              <a:buAutoNum type="alphaUcPeriod"/>
            </a:pPr>
            <a:r>
              <a:rPr lang="en-US" b="1" dirty="0">
                <a:solidFill>
                  <a:srgbClr val="FF0000"/>
                </a:solidFill>
              </a:rPr>
              <a:t>V</a:t>
            </a:r>
            <a:r>
              <a:rPr lang="en-US" b="1" dirty="0"/>
              <a:t>		</a:t>
            </a:r>
          </a:p>
          <a:p>
            <a:pPr marL="457200" indent="-457200">
              <a:buFont typeface="+mj-lt"/>
              <a:buAutoNum type="alphaUcPeriod"/>
            </a:pPr>
            <a:r>
              <a:rPr lang="en-US" b="1" dirty="0"/>
              <a:t>None of these </a:t>
            </a:r>
            <a:endParaRPr lang="en-US" b="1" i="1" dirty="0"/>
          </a:p>
          <a:p>
            <a:pPr marL="0" indent="0">
              <a:buNone/>
            </a:pPr>
            <a:r>
              <a:rPr lang="en-US" b="1" dirty="0"/>
              <a:t> </a:t>
            </a:r>
            <a:endParaRPr lang="en-US" b="1" i="1" dirty="0"/>
          </a:p>
        </p:txBody>
      </p:sp>
      <p:graphicFrame>
        <p:nvGraphicFramePr>
          <p:cNvPr id="5" name="Table 4"/>
          <p:cNvGraphicFramePr>
            <a:graphicFrameLocks noGrp="1"/>
          </p:cNvGraphicFramePr>
          <p:nvPr/>
        </p:nvGraphicFramePr>
        <p:xfrm>
          <a:off x="3324225" y="2827020"/>
          <a:ext cx="8384139" cy="3596207"/>
        </p:xfrm>
        <a:graphic>
          <a:graphicData uri="http://schemas.openxmlformats.org/drawingml/2006/table">
            <a:tbl>
              <a:tblPr firstRow="1" bandRow="1">
                <a:tableStyleId>{5C22544A-7EE6-4342-B048-85BDC9FD1C3A}</a:tableStyleId>
              </a:tblPr>
              <a:tblGrid>
                <a:gridCol w="395776">
                  <a:extLst>
                    <a:ext uri="{9D8B030D-6E8A-4147-A177-3AD203B41FA5}">
                      <a16:colId xmlns:a16="http://schemas.microsoft.com/office/drawing/2014/main" val="20000"/>
                    </a:ext>
                  </a:extLst>
                </a:gridCol>
                <a:gridCol w="3086187">
                  <a:extLst>
                    <a:ext uri="{9D8B030D-6E8A-4147-A177-3AD203B41FA5}">
                      <a16:colId xmlns:a16="http://schemas.microsoft.com/office/drawing/2014/main" val="20001"/>
                    </a:ext>
                  </a:extLst>
                </a:gridCol>
                <a:gridCol w="4902176">
                  <a:extLst>
                    <a:ext uri="{9D8B030D-6E8A-4147-A177-3AD203B41FA5}">
                      <a16:colId xmlns:a16="http://schemas.microsoft.com/office/drawing/2014/main" val="20002"/>
                    </a:ext>
                  </a:extLst>
                </a:gridCol>
              </a:tblGrid>
              <a:tr h="670127">
                <a:tc>
                  <a:txBody>
                    <a:bodyPr/>
                    <a:lstStyle/>
                    <a:p>
                      <a:pPr algn="ctr"/>
                      <a:r>
                        <a:rPr lang="en-US" b="1" dirty="0"/>
                        <a:t>NO.</a:t>
                      </a:r>
                    </a:p>
                  </a:txBody>
                  <a:tcPr/>
                </a:tc>
                <a:tc>
                  <a:txBody>
                    <a:bodyPr/>
                    <a:lstStyle/>
                    <a:p>
                      <a:pPr algn="ctr"/>
                      <a:r>
                        <a:rPr lang="en-US" b="1" dirty="0"/>
                        <a:t>CONDITION</a:t>
                      </a:r>
                    </a:p>
                  </a:txBody>
                  <a:tcPr/>
                </a:tc>
                <a:tc>
                  <a:txBody>
                    <a:bodyPr/>
                    <a:lstStyle/>
                    <a:p>
                      <a:pPr algn="ctr"/>
                      <a:r>
                        <a:rPr lang="en-US" b="1" dirty="0"/>
                        <a:t> OTHER COND.</a:t>
                      </a:r>
                    </a:p>
                  </a:txBody>
                  <a:tcPr/>
                </a:tc>
                <a:extLst>
                  <a:ext uri="{0D108BD9-81ED-4DB2-BD59-A6C34878D82A}">
                    <a16:rowId xmlns:a16="http://schemas.microsoft.com/office/drawing/2014/main" val="10000"/>
                  </a:ext>
                </a:extLst>
              </a:tr>
              <a:tr h="543496">
                <a:tc>
                  <a:txBody>
                    <a:bodyPr/>
                    <a:lstStyle/>
                    <a:p>
                      <a:pPr algn="ctr"/>
                      <a:r>
                        <a:rPr lang="en-US" b="1" dirty="0"/>
                        <a:t>1.</a:t>
                      </a:r>
                    </a:p>
                  </a:txBody>
                  <a:tcPr/>
                </a:tc>
                <a:tc>
                  <a:txBody>
                    <a:bodyPr/>
                    <a:lstStyle/>
                    <a:p>
                      <a:pPr algn="ctr"/>
                      <a:r>
                        <a:rPr lang="en-US" b="1" dirty="0"/>
                        <a:t>20&lt;AGE&gt;25 ON 1.4.2010</a:t>
                      </a:r>
                    </a:p>
                  </a:txBody>
                  <a:tcPr/>
                </a:tc>
                <a:tc>
                  <a:txBody>
                    <a:bodyPr/>
                    <a:lstStyle/>
                    <a:p>
                      <a:pPr algn="ctr"/>
                      <a:r>
                        <a:rPr lang="en-US" b="1" dirty="0"/>
                        <a:t>Ward of farmers =</a:t>
                      </a:r>
                    </a:p>
                    <a:p>
                      <a:pPr algn="ctr"/>
                      <a:r>
                        <a:rPr lang="en-US" b="1" dirty="0"/>
                        <a:t>Relaxation 15 years </a:t>
                      </a:r>
                    </a:p>
                  </a:txBody>
                  <a:tcPr/>
                </a:tc>
                <a:extLst>
                  <a:ext uri="{0D108BD9-81ED-4DB2-BD59-A6C34878D82A}">
                    <a16:rowId xmlns:a16="http://schemas.microsoft.com/office/drawing/2014/main" val="10001"/>
                  </a:ext>
                </a:extLst>
              </a:tr>
              <a:tr h="543496">
                <a:tc>
                  <a:txBody>
                    <a:bodyPr/>
                    <a:lstStyle/>
                    <a:p>
                      <a:pPr algn="ctr"/>
                      <a:r>
                        <a:rPr lang="en-US" b="1" dirty="0"/>
                        <a:t>2.</a:t>
                      </a:r>
                    </a:p>
                  </a:txBody>
                  <a:tcPr/>
                </a:tc>
                <a:tc>
                  <a:txBody>
                    <a:bodyPr/>
                    <a:lstStyle/>
                    <a:p>
                      <a:pPr algn="ctr"/>
                      <a:r>
                        <a:rPr lang="en-US" b="1" dirty="0"/>
                        <a:t>BSC=60%,BA=50%,BCOM=55%</a:t>
                      </a:r>
                    </a:p>
                  </a:txBody>
                  <a:tcPr/>
                </a:tc>
                <a:tc>
                  <a:txBody>
                    <a:bodyPr/>
                    <a:lstStyle/>
                    <a:p>
                      <a:pPr marL="457200" indent="-457200">
                        <a:buNone/>
                      </a:pPr>
                      <a:r>
                        <a:rPr lang="en-US" b="1" dirty="0"/>
                        <a:t>SC/ST applicants (S) = Relaxation minimum marks up to 5%.</a:t>
                      </a:r>
                      <a:endParaRPr lang="en-US" b="1" i="1" dirty="0"/>
                    </a:p>
                  </a:txBody>
                  <a:tcPr/>
                </a:tc>
                <a:extLst>
                  <a:ext uri="{0D108BD9-81ED-4DB2-BD59-A6C34878D82A}">
                    <a16:rowId xmlns:a16="http://schemas.microsoft.com/office/drawing/2014/main" val="10002"/>
                  </a:ext>
                </a:extLst>
              </a:tr>
              <a:tr h="310569">
                <a:tc>
                  <a:txBody>
                    <a:bodyPr/>
                    <a:lstStyle/>
                    <a:p>
                      <a:pPr algn="ctr"/>
                      <a:r>
                        <a:rPr lang="en-US" b="1" dirty="0"/>
                        <a:t>3.</a:t>
                      </a:r>
                    </a:p>
                  </a:txBody>
                  <a:tcPr/>
                </a:tc>
                <a:tc>
                  <a:txBody>
                    <a:bodyPr/>
                    <a:lstStyle/>
                    <a:p>
                      <a:pPr algn="ctr"/>
                      <a:r>
                        <a:rPr lang="en-US" b="1" dirty="0"/>
                        <a:t>Prizes=essay, debate or sports </a:t>
                      </a:r>
                    </a:p>
                  </a:txBody>
                  <a:tcPr/>
                </a:tc>
                <a:tc>
                  <a:txBody>
                    <a:bodyPr/>
                    <a:lstStyle/>
                    <a:p>
                      <a:pPr algn="ctr"/>
                      <a:r>
                        <a:rPr lang="en-US" b="1" dirty="0"/>
                        <a:t>Secretary of the foundation</a:t>
                      </a:r>
                    </a:p>
                  </a:txBody>
                  <a:tcPr/>
                </a:tc>
                <a:extLst>
                  <a:ext uri="{0D108BD9-81ED-4DB2-BD59-A6C34878D82A}">
                    <a16:rowId xmlns:a16="http://schemas.microsoft.com/office/drawing/2014/main" val="10003"/>
                  </a:ext>
                </a:extLst>
              </a:tr>
              <a:tr h="543496">
                <a:tc>
                  <a:txBody>
                    <a:bodyPr/>
                    <a:lstStyle/>
                    <a:p>
                      <a:pPr algn="ctr"/>
                      <a:r>
                        <a:rPr lang="en-US" b="1" dirty="0"/>
                        <a:t>4.</a:t>
                      </a:r>
                    </a:p>
                  </a:txBody>
                  <a:tcPr/>
                </a:tc>
                <a:tc>
                  <a:txBody>
                    <a:bodyPr/>
                    <a:lstStyle/>
                    <a:p>
                      <a:pPr algn="ctr"/>
                      <a:r>
                        <a:rPr lang="en-US" b="1" dirty="0"/>
                        <a:t>income: Not more than Rs.3,00,000/-</a:t>
                      </a:r>
                    </a:p>
                  </a:txBody>
                  <a:tcPr/>
                </a:tc>
                <a:tc>
                  <a:txBody>
                    <a:bodyPr/>
                    <a:lstStyle/>
                    <a:p>
                      <a:pPr algn="ctr"/>
                      <a:r>
                        <a:rPr lang="en-US" b="1" dirty="0"/>
                        <a:t>chairman of the foundation</a:t>
                      </a:r>
                    </a:p>
                  </a:txBody>
                  <a:tcPr/>
                </a:tc>
                <a:extLst>
                  <a:ext uri="{0D108BD9-81ED-4DB2-BD59-A6C34878D82A}">
                    <a16:rowId xmlns:a16="http://schemas.microsoft.com/office/drawing/2014/main" val="10004"/>
                  </a:ext>
                </a:extLst>
              </a:tr>
              <a:tr h="543496">
                <a:tc>
                  <a:txBody>
                    <a:bodyPr/>
                    <a:lstStyle/>
                    <a:p>
                      <a:pPr algn="ctr"/>
                      <a:r>
                        <a:rPr lang="en-US" b="1" dirty="0"/>
                        <a:t>5.</a:t>
                      </a:r>
                    </a:p>
                  </a:txBody>
                  <a:tcPr/>
                </a:tc>
                <a:tc>
                  <a:txBody>
                    <a:bodyPr/>
                    <a:lstStyle/>
                    <a:p>
                      <a:pPr algn="ctr"/>
                      <a:r>
                        <a:rPr lang="en-US" b="1" dirty="0"/>
                        <a:t> Domicile=15 years as on 1.4.2010.</a:t>
                      </a:r>
                    </a:p>
                  </a:txBody>
                  <a:tcPr/>
                </a:tc>
                <a:tc>
                  <a:txBody>
                    <a:bodyPr/>
                    <a:lstStyle/>
                    <a:p>
                      <a:pPr algn="ctr"/>
                      <a:endParaRPr lang="en-US" b="1"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918910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17. Hailing from a Scheduled Tribe family living near Rourkela since 1963, 21 year old </a:t>
            </a:r>
            <a:r>
              <a:rPr lang="en-US" b="1" dirty="0" err="1"/>
              <a:t>Hardik</a:t>
            </a:r>
            <a:r>
              <a:rPr lang="en-US" b="1" dirty="0"/>
              <a:t> got his B.A. degree with 49% marks. His father, the sole earning member in the family has a monthly income of Rs. 12,600/- </a:t>
            </a:r>
            <a:r>
              <a:rPr lang="en-US" b="1" dirty="0" err="1"/>
              <a:t>Hardik</a:t>
            </a:r>
            <a:r>
              <a:rPr lang="en-US" b="1" dirty="0"/>
              <a:t> won 1st prize in a District Level Essay Competition.</a:t>
            </a:r>
            <a:endParaRPr lang="en-US" b="1" i="1" dirty="0"/>
          </a:p>
          <a:p>
            <a:pPr marL="457200" indent="-457200">
              <a:buFont typeface="+mj-lt"/>
              <a:buAutoNum type="alphaUcPeriod"/>
            </a:pPr>
            <a:r>
              <a:rPr lang="en-US" b="1" dirty="0"/>
              <a:t>II	</a:t>
            </a:r>
          </a:p>
          <a:p>
            <a:pPr marL="457200" indent="-457200">
              <a:buFont typeface="+mj-lt"/>
              <a:buAutoNum type="alphaUcPeriod"/>
            </a:pPr>
            <a:r>
              <a:rPr lang="en-US" b="1" dirty="0"/>
              <a:t>IV		</a:t>
            </a:r>
          </a:p>
          <a:p>
            <a:pPr marL="457200" indent="-457200">
              <a:buFont typeface="+mj-lt"/>
              <a:buAutoNum type="alphaUcPeriod"/>
            </a:pPr>
            <a:r>
              <a:rPr lang="en-US" b="1" dirty="0"/>
              <a:t>V		</a:t>
            </a:r>
          </a:p>
          <a:p>
            <a:pPr marL="457200" indent="-457200">
              <a:buFont typeface="+mj-lt"/>
              <a:buAutoNum type="alphaUcPeriod"/>
            </a:pPr>
            <a:r>
              <a:rPr lang="en-US" b="1" dirty="0"/>
              <a:t>None of these</a:t>
            </a:r>
            <a:endParaRPr lang="en-US" b="1" i="1" dirty="0"/>
          </a:p>
          <a:p>
            <a:pPr>
              <a:buNone/>
            </a:pPr>
            <a:r>
              <a:rPr lang="en-US" b="1" dirty="0"/>
              <a:t> </a:t>
            </a:r>
            <a:endParaRPr lang="en-US" b="1" i="1" dirty="0"/>
          </a:p>
        </p:txBody>
      </p:sp>
      <p:graphicFrame>
        <p:nvGraphicFramePr>
          <p:cNvPr id="5" name="Table 4"/>
          <p:cNvGraphicFramePr>
            <a:graphicFrameLocks noGrp="1"/>
          </p:cNvGraphicFramePr>
          <p:nvPr>
            <p:extLst>
              <p:ext uri="{D42A27DB-BD31-4B8C-83A1-F6EECF244321}">
                <p14:modId xmlns:p14="http://schemas.microsoft.com/office/powerpoint/2010/main" val="3029621376"/>
              </p:ext>
            </p:extLst>
          </p:nvPr>
        </p:nvGraphicFramePr>
        <p:xfrm>
          <a:off x="3052599" y="2801646"/>
          <a:ext cx="8934449" cy="3729024"/>
        </p:xfrm>
        <a:graphic>
          <a:graphicData uri="http://schemas.openxmlformats.org/drawingml/2006/table">
            <a:tbl>
              <a:tblPr firstRow="1" bandRow="1">
                <a:tableStyleId>{5C22544A-7EE6-4342-B048-85BDC9FD1C3A}</a:tableStyleId>
              </a:tblPr>
              <a:tblGrid>
                <a:gridCol w="412846">
                  <a:extLst>
                    <a:ext uri="{9D8B030D-6E8A-4147-A177-3AD203B41FA5}">
                      <a16:colId xmlns:a16="http://schemas.microsoft.com/office/drawing/2014/main" val="20000"/>
                    </a:ext>
                  </a:extLst>
                </a:gridCol>
                <a:gridCol w="3292197">
                  <a:extLst>
                    <a:ext uri="{9D8B030D-6E8A-4147-A177-3AD203B41FA5}">
                      <a16:colId xmlns:a16="http://schemas.microsoft.com/office/drawing/2014/main" val="20001"/>
                    </a:ext>
                  </a:extLst>
                </a:gridCol>
                <a:gridCol w="5229406">
                  <a:extLst>
                    <a:ext uri="{9D8B030D-6E8A-4147-A177-3AD203B41FA5}">
                      <a16:colId xmlns:a16="http://schemas.microsoft.com/office/drawing/2014/main" val="20002"/>
                    </a:ext>
                  </a:extLst>
                </a:gridCol>
              </a:tblGrid>
              <a:tr h="672899">
                <a:tc>
                  <a:txBody>
                    <a:bodyPr/>
                    <a:lstStyle/>
                    <a:p>
                      <a:pPr algn="ctr"/>
                      <a:r>
                        <a:rPr lang="en-US" b="1" dirty="0"/>
                        <a:t>NO.</a:t>
                      </a:r>
                    </a:p>
                  </a:txBody>
                  <a:tcPr/>
                </a:tc>
                <a:tc>
                  <a:txBody>
                    <a:bodyPr/>
                    <a:lstStyle/>
                    <a:p>
                      <a:pPr algn="ctr"/>
                      <a:r>
                        <a:rPr lang="en-US" b="1" dirty="0"/>
                        <a:t>CONDITION</a:t>
                      </a:r>
                    </a:p>
                  </a:txBody>
                  <a:tcPr/>
                </a:tc>
                <a:tc>
                  <a:txBody>
                    <a:bodyPr/>
                    <a:lstStyle/>
                    <a:p>
                      <a:pPr algn="ctr"/>
                      <a:r>
                        <a:rPr lang="en-US" b="1" dirty="0"/>
                        <a:t> OTHER COND.</a:t>
                      </a:r>
                    </a:p>
                  </a:txBody>
                  <a:tcPr/>
                </a:tc>
                <a:extLst>
                  <a:ext uri="{0D108BD9-81ED-4DB2-BD59-A6C34878D82A}">
                    <a16:rowId xmlns:a16="http://schemas.microsoft.com/office/drawing/2014/main" val="10000"/>
                  </a:ext>
                </a:extLst>
              </a:tr>
              <a:tr h="722836">
                <a:tc>
                  <a:txBody>
                    <a:bodyPr/>
                    <a:lstStyle/>
                    <a:p>
                      <a:pPr algn="ctr"/>
                      <a:r>
                        <a:rPr lang="en-US" b="1" dirty="0"/>
                        <a:t>1.</a:t>
                      </a:r>
                    </a:p>
                  </a:txBody>
                  <a:tcPr/>
                </a:tc>
                <a:tc>
                  <a:txBody>
                    <a:bodyPr/>
                    <a:lstStyle/>
                    <a:p>
                      <a:pPr algn="ctr"/>
                      <a:r>
                        <a:rPr lang="en-US" b="1" dirty="0"/>
                        <a:t>20&lt;AGE&gt;25 ON 1.4.2010</a:t>
                      </a:r>
                    </a:p>
                  </a:txBody>
                  <a:tcPr/>
                </a:tc>
                <a:tc>
                  <a:txBody>
                    <a:bodyPr/>
                    <a:lstStyle/>
                    <a:p>
                      <a:pPr algn="ctr"/>
                      <a:r>
                        <a:rPr lang="en-US" b="1" dirty="0"/>
                        <a:t>Ward of farmers =</a:t>
                      </a:r>
                    </a:p>
                    <a:p>
                      <a:pPr algn="ctr"/>
                      <a:r>
                        <a:rPr lang="en-US" b="1" dirty="0"/>
                        <a:t>Relaxation 15 years </a:t>
                      </a:r>
                    </a:p>
                  </a:txBody>
                  <a:tcPr/>
                </a:tc>
                <a:extLst>
                  <a:ext uri="{0D108BD9-81ED-4DB2-BD59-A6C34878D82A}">
                    <a16:rowId xmlns:a16="http://schemas.microsoft.com/office/drawing/2014/main" val="10001"/>
                  </a:ext>
                </a:extLst>
              </a:tr>
              <a:tr h="573524">
                <a:tc>
                  <a:txBody>
                    <a:bodyPr/>
                    <a:lstStyle/>
                    <a:p>
                      <a:pPr algn="ctr"/>
                      <a:r>
                        <a:rPr lang="en-US" b="1" dirty="0"/>
                        <a:t>2.</a:t>
                      </a:r>
                    </a:p>
                  </a:txBody>
                  <a:tcPr/>
                </a:tc>
                <a:tc>
                  <a:txBody>
                    <a:bodyPr/>
                    <a:lstStyle/>
                    <a:p>
                      <a:pPr algn="ctr"/>
                      <a:r>
                        <a:rPr lang="en-US" b="1" dirty="0"/>
                        <a:t>BSC=60%,BA=50%,BCOM=55%</a:t>
                      </a:r>
                    </a:p>
                  </a:txBody>
                  <a:tcPr/>
                </a:tc>
                <a:tc>
                  <a:txBody>
                    <a:bodyPr/>
                    <a:lstStyle/>
                    <a:p>
                      <a:pPr marL="457200" indent="-457200">
                        <a:buNone/>
                      </a:pPr>
                      <a:r>
                        <a:rPr lang="en-US" b="1" dirty="0"/>
                        <a:t>SC/ST applicants (S) = Relaxation minimum marks up to 5%.</a:t>
                      </a:r>
                      <a:endParaRPr lang="en-US" b="1" i="1" dirty="0"/>
                    </a:p>
                  </a:txBody>
                  <a:tcPr/>
                </a:tc>
                <a:extLst>
                  <a:ext uri="{0D108BD9-81ED-4DB2-BD59-A6C34878D82A}">
                    <a16:rowId xmlns:a16="http://schemas.microsoft.com/office/drawing/2014/main" val="10002"/>
                  </a:ext>
                </a:extLst>
              </a:tr>
              <a:tr h="413049">
                <a:tc>
                  <a:txBody>
                    <a:bodyPr/>
                    <a:lstStyle/>
                    <a:p>
                      <a:pPr algn="ctr"/>
                      <a:r>
                        <a:rPr lang="en-US" b="1" dirty="0"/>
                        <a:t>3.</a:t>
                      </a:r>
                    </a:p>
                  </a:txBody>
                  <a:tcPr/>
                </a:tc>
                <a:tc>
                  <a:txBody>
                    <a:bodyPr/>
                    <a:lstStyle/>
                    <a:p>
                      <a:pPr algn="ctr"/>
                      <a:r>
                        <a:rPr lang="en-US" b="1" dirty="0"/>
                        <a:t>Prizes=essay, debate or sports </a:t>
                      </a:r>
                    </a:p>
                  </a:txBody>
                  <a:tcPr/>
                </a:tc>
                <a:tc>
                  <a:txBody>
                    <a:bodyPr/>
                    <a:lstStyle/>
                    <a:p>
                      <a:pPr algn="ctr"/>
                      <a:r>
                        <a:rPr lang="en-US" b="1" dirty="0"/>
                        <a:t>Secretary of the foundation</a:t>
                      </a:r>
                    </a:p>
                  </a:txBody>
                  <a:tcPr/>
                </a:tc>
                <a:extLst>
                  <a:ext uri="{0D108BD9-81ED-4DB2-BD59-A6C34878D82A}">
                    <a16:rowId xmlns:a16="http://schemas.microsoft.com/office/drawing/2014/main" val="10003"/>
                  </a:ext>
                </a:extLst>
              </a:tr>
              <a:tr h="573524">
                <a:tc>
                  <a:txBody>
                    <a:bodyPr/>
                    <a:lstStyle/>
                    <a:p>
                      <a:pPr algn="ctr"/>
                      <a:r>
                        <a:rPr lang="en-US" b="1" dirty="0"/>
                        <a:t>4.</a:t>
                      </a:r>
                    </a:p>
                  </a:txBody>
                  <a:tcPr/>
                </a:tc>
                <a:tc>
                  <a:txBody>
                    <a:bodyPr/>
                    <a:lstStyle/>
                    <a:p>
                      <a:pPr algn="ctr"/>
                      <a:r>
                        <a:rPr lang="en-US" b="1" dirty="0"/>
                        <a:t>income: Not more than Rs.3,00,000/-</a:t>
                      </a:r>
                    </a:p>
                  </a:txBody>
                  <a:tcPr/>
                </a:tc>
                <a:tc>
                  <a:txBody>
                    <a:bodyPr/>
                    <a:lstStyle/>
                    <a:p>
                      <a:pPr algn="ctr"/>
                      <a:r>
                        <a:rPr lang="en-US" b="1" dirty="0"/>
                        <a:t>chairman of the foundation</a:t>
                      </a:r>
                    </a:p>
                  </a:txBody>
                  <a:tcPr/>
                </a:tc>
                <a:extLst>
                  <a:ext uri="{0D108BD9-81ED-4DB2-BD59-A6C34878D82A}">
                    <a16:rowId xmlns:a16="http://schemas.microsoft.com/office/drawing/2014/main" val="10004"/>
                  </a:ext>
                </a:extLst>
              </a:tr>
              <a:tr h="573524">
                <a:tc>
                  <a:txBody>
                    <a:bodyPr/>
                    <a:lstStyle/>
                    <a:p>
                      <a:pPr algn="ctr"/>
                      <a:r>
                        <a:rPr lang="en-US" b="1" dirty="0"/>
                        <a:t>5.</a:t>
                      </a:r>
                    </a:p>
                  </a:txBody>
                  <a:tcPr/>
                </a:tc>
                <a:tc>
                  <a:txBody>
                    <a:bodyPr/>
                    <a:lstStyle/>
                    <a:p>
                      <a:pPr algn="ctr"/>
                      <a:r>
                        <a:rPr lang="en-US" b="1" dirty="0"/>
                        <a:t> Domicile=15 years as on 1.4.2010.</a:t>
                      </a:r>
                    </a:p>
                  </a:txBody>
                  <a:tcPr/>
                </a:tc>
                <a:tc>
                  <a:txBody>
                    <a:bodyPr/>
                    <a:lstStyle/>
                    <a:p>
                      <a:pPr algn="ctr"/>
                      <a:endParaRPr lang="en-US" b="1"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17. Hailing from a Scheduled Tribe family living near Rourkela since 1963, 21 year old </a:t>
            </a:r>
            <a:r>
              <a:rPr lang="en-US" b="1" dirty="0" err="1"/>
              <a:t>Hardik</a:t>
            </a:r>
            <a:r>
              <a:rPr lang="en-US" b="1" dirty="0"/>
              <a:t> got his B.A. degree with 49% marks. His father, the sole earning member in the family has a monthly income of Rs. 12,600/- </a:t>
            </a:r>
            <a:r>
              <a:rPr lang="en-US" b="1" dirty="0" err="1"/>
              <a:t>Hardik</a:t>
            </a:r>
            <a:r>
              <a:rPr lang="en-US" b="1" dirty="0"/>
              <a:t> won 1st prize in a District Level Essay Competition.</a:t>
            </a:r>
            <a:endParaRPr lang="en-US" b="1" i="1" dirty="0"/>
          </a:p>
          <a:p>
            <a:pPr marL="457200" indent="-457200">
              <a:buFont typeface="+mj-lt"/>
              <a:buAutoNum type="alphaUcPeriod"/>
            </a:pPr>
            <a:r>
              <a:rPr lang="en-US" b="1" dirty="0">
                <a:solidFill>
                  <a:srgbClr val="FF0000"/>
                </a:solidFill>
              </a:rPr>
              <a:t>II</a:t>
            </a:r>
            <a:r>
              <a:rPr lang="en-US" b="1" dirty="0"/>
              <a:t>	</a:t>
            </a:r>
          </a:p>
          <a:p>
            <a:pPr marL="457200" indent="-457200">
              <a:buFont typeface="+mj-lt"/>
              <a:buAutoNum type="alphaUcPeriod"/>
            </a:pPr>
            <a:r>
              <a:rPr lang="en-US" b="1" dirty="0"/>
              <a:t>IV		</a:t>
            </a:r>
          </a:p>
          <a:p>
            <a:pPr marL="457200" indent="-457200">
              <a:buFont typeface="+mj-lt"/>
              <a:buAutoNum type="alphaUcPeriod"/>
            </a:pPr>
            <a:r>
              <a:rPr lang="en-US" b="1" dirty="0"/>
              <a:t>V		</a:t>
            </a:r>
          </a:p>
          <a:p>
            <a:pPr marL="457200" indent="-457200">
              <a:buFont typeface="+mj-lt"/>
              <a:buAutoNum type="alphaUcPeriod"/>
            </a:pPr>
            <a:r>
              <a:rPr lang="en-US" b="1" dirty="0"/>
              <a:t>None of these</a:t>
            </a:r>
            <a:endParaRPr lang="en-US" b="1" i="1" dirty="0"/>
          </a:p>
          <a:p>
            <a:pPr>
              <a:buNone/>
            </a:pPr>
            <a:r>
              <a:rPr lang="en-US" b="1" dirty="0"/>
              <a:t> </a:t>
            </a:r>
            <a:endParaRPr lang="en-US" b="1" i="1" dirty="0"/>
          </a:p>
        </p:txBody>
      </p:sp>
      <p:graphicFrame>
        <p:nvGraphicFramePr>
          <p:cNvPr id="5" name="Table 4"/>
          <p:cNvGraphicFramePr>
            <a:graphicFrameLocks noGrp="1"/>
          </p:cNvGraphicFramePr>
          <p:nvPr/>
        </p:nvGraphicFramePr>
        <p:xfrm>
          <a:off x="3052599" y="2801646"/>
          <a:ext cx="8934449" cy="3729024"/>
        </p:xfrm>
        <a:graphic>
          <a:graphicData uri="http://schemas.openxmlformats.org/drawingml/2006/table">
            <a:tbl>
              <a:tblPr firstRow="1" bandRow="1">
                <a:tableStyleId>{5C22544A-7EE6-4342-B048-85BDC9FD1C3A}</a:tableStyleId>
              </a:tblPr>
              <a:tblGrid>
                <a:gridCol w="412846">
                  <a:extLst>
                    <a:ext uri="{9D8B030D-6E8A-4147-A177-3AD203B41FA5}">
                      <a16:colId xmlns:a16="http://schemas.microsoft.com/office/drawing/2014/main" val="20000"/>
                    </a:ext>
                  </a:extLst>
                </a:gridCol>
                <a:gridCol w="3292197">
                  <a:extLst>
                    <a:ext uri="{9D8B030D-6E8A-4147-A177-3AD203B41FA5}">
                      <a16:colId xmlns:a16="http://schemas.microsoft.com/office/drawing/2014/main" val="20001"/>
                    </a:ext>
                  </a:extLst>
                </a:gridCol>
                <a:gridCol w="5229406">
                  <a:extLst>
                    <a:ext uri="{9D8B030D-6E8A-4147-A177-3AD203B41FA5}">
                      <a16:colId xmlns:a16="http://schemas.microsoft.com/office/drawing/2014/main" val="20002"/>
                    </a:ext>
                  </a:extLst>
                </a:gridCol>
              </a:tblGrid>
              <a:tr h="672899">
                <a:tc>
                  <a:txBody>
                    <a:bodyPr/>
                    <a:lstStyle/>
                    <a:p>
                      <a:pPr algn="ctr"/>
                      <a:r>
                        <a:rPr lang="en-US" b="1" dirty="0"/>
                        <a:t>NO.</a:t>
                      </a:r>
                    </a:p>
                  </a:txBody>
                  <a:tcPr/>
                </a:tc>
                <a:tc>
                  <a:txBody>
                    <a:bodyPr/>
                    <a:lstStyle/>
                    <a:p>
                      <a:pPr algn="ctr"/>
                      <a:r>
                        <a:rPr lang="en-US" b="1" dirty="0"/>
                        <a:t>CONDITION</a:t>
                      </a:r>
                    </a:p>
                  </a:txBody>
                  <a:tcPr/>
                </a:tc>
                <a:tc>
                  <a:txBody>
                    <a:bodyPr/>
                    <a:lstStyle/>
                    <a:p>
                      <a:pPr algn="ctr"/>
                      <a:r>
                        <a:rPr lang="en-US" b="1" dirty="0"/>
                        <a:t> OTHER COND.</a:t>
                      </a:r>
                    </a:p>
                  </a:txBody>
                  <a:tcPr/>
                </a:tc>
                <a:extLst>
                  <a:ext uri="{0D108BD9-81ED-4DB2-BD59-A6C34878D82A}">
                    <a16:rowId xmlns:a16="http://schemas.microsoft.com/office/drawing/2014/main" val="10000"/>
                  </a:ext>
                </a:extLst>
              </a:tr>
              <a:tr h="722836">
                <a:tc>
                  <a:txBody>
                    <a:bodyPr/>
                    <a:lstStyle/>
                    <a:p>
                      <a:pPr algn="ctr"/>
                      <a:r>
                        <a:rPr lang="en-US" b="1" dirty="0"/>
                        <a:t>1.</a:t>
                      </a:r>
                    </a:p>
                  </a:txBody>
                  <a:tcPr/>
                </a:tc>
                <a:tc>
                  <a:txBody>
                    <a:bodyPr/>
                    <a:lstStyle/>
                    <a:p>
                      <a:pPr algn="ctr"/>
                      <a:r>
                        <a:rPr lang="en-US" b="1" dirty="0"/>
                        <a:t>20&lt;AGE&gt;25 ON 1.4.2010</a:t>
                      </a:r>
                    </a:p>
                  </a:txBody>
                  <a:tcPr/>
                </a:tc>
                <a:tc>
                  <a:txBody>
                    <a:bodyPr/>
                    <a:lstStyle/>
                    <a:p>
                      <a:pPr algn="ctr"/>
                      <a:r>
                        <a:rPr lang="en-US" b="1" dirty="0"/>
                        <a:t>Ward of farmers =</a:t>
                      </a:r>
                    </a:p>
                    <a:p>
                      <a:pPr algn="ctr"/>
                      <a:r>
                        <a:rPr lang="en-US" b="1" dirty="0"/>
                        <a:t>Relaxation 15 years </a:t>
                      </a:r>
                    </a:p>
                  </a:txBody>
                  <a:tcPr/>
                </a:tc>
                <a:extLst>
                  <a:ext uri="{0D108BD9-81ED-4DB2-BD59-A6C34878D82A}">
                    <a16:rowId xmlns:a16="http://schemas.microsoft.com/office/drawing/2014/main" val="10001"/>
                  </a:ext>
                </a:extLst>
              </a:tr>
              <a:tr h="573524">
                <a:tc>
                  <a:txBody>
                    <a:bodyPr/>
                    <a:lstStyle/>
                    <a:p>
                      <a:pPr algn="ctr"/>
                      <a:r>
                        <a:rPr lang="en-US" b="1" dirty="0"/>
                        <a:t>2.</a:t>
                      </a:r>
                    </a:p>
                  </a:txBody>
                  <a:tcPr/>
                </a:tc>
                <a:tc>
                  <a:txBody>
                    <a:bodyPr/>
                    <a:lstStyle/>
                    <a:p>
                      <a:pPr algn="ctr"/>
                      <a:r>
                        <a:rPr lang="en-US" b="1" dirty="0"/>
                        <a:t>BSC=60%,BA=50%,BCOM=55%</a:t>
                      </a:r>
                    </a:p>
                  </a:txBody>
                  <a:tcPr/>
                </a:tc>
                <a:tc>
                  <a:txBody>
                    <a:bodyPr/>
                    <a:lstStyle/>
                    <a:p>
                      <a:pPr marL="457200" indent="-457200">
                        <a:buNone/>
                      </a:pPr>
                      <a:r>
                        <a:rPr lang="en-US" b="1" dirty="0"/>
                        <a:t>SC/ST applicants (S) = Relaxation minimum marks up to 5%.</a:t>
                      </a:r>
                      <a:endParaRPr lang="en-US" b="1" i="1" dirty="0"/>
                    </a:p>
                  </a:txBody>
                  <a:tcPr/>
                </a:tc>
                <a:extLst>
                  <a:ext uri="{0D108BD9-81ED-4DB2-BD59-A6C34878D82A}">
                    <a16:rowId xmlns:a16="http://schemas.microsoft.com/office/drawing/2014/main" val="10002"/>
                  </a:ext>
                </a:extLst>
              </a:tr>
              <a:tr h="413049">
                <a:tc>
                  <a:txBody>
                    <a:bodyPr/>
                    <a:lstStyle/>
                    <a:p>
                      <a:pPr algn="ctr"/>
                      <a:r>
                        <a:rPr lang="en-US" b="1" dirty="0"/>
                        <a:t>3.</a:t>
                      </a:r>
                    </a:p>
                  </a:txBody>
                  <a:tcPr/>
                </a:tc>
                <a:tc>
                  <a:txBody>
                    <a:bodyPr/>
                    <a:lstStyle/>
                    <a:p>
                      <a:pPr algn="ctr"/>
                      <a:r>
                        <a:rPr lang="en-US" b="1" dirty="0"/>
                        <a:t>Prizes=essay, debate or sports </a:t>
                      </a:r>
                    </a:p>
                  </a:txBody>
                  <a:tcPr/>
                </a:tc>
                <a:tc>
                  <a:txBody>
                    <a:bodyPr/>
                    <a:lstStyle/>
                    <a:p>
                      <a:pPr algn="ctr"/>
                      <a:r>
                        <a:rPr lang="en-US" b="1" dirty="0"/>
                        <a:t>Secretary of the foundation</a:t>
                      </a:r>
                    </a:p>
                  </a:txBody>
                  <a:tcPr/>
                </a:tc>
                <a:extLst>
                  <a:ext uri="{0D108BD9-81ED-4DB2-BD59-A6C34878D82A}">
                    <a16:rowId xmlns:a16="http://schemas.microsoft.com/office/drawing/2014/main" val="10003"/>
                  </a:ext>
                </a:extLst>
              </a:tr>
              <a:tr h="573524">
                <a:tc>
                  <a:txBody>
                    <a:bodyPr/>
                    <a:lstStyle/>
                    <a:p>
                      <a:pPr algn="ctr"/>
                      <a:r>
                        <a:rPr lang="en-US" b="1" dirty="0"/>
                        <a:t>4.</a:t>
                      </a:r>
                    </a:p>
                  </a:txBody>
                  <a:tcPr/>
                </a:tc>
                <a:tc>
                  <a:txBody>
                    <a:bodyPr/>
                    <a:lstStyle/>
                    <a:p>
                      <a:pPr algn="ctr"/>
                      <a:r>
                        <a:rPr lang="en-US" b="1" dirty="0"/>
                        <a:t>income: Not more than Rs.3,00,000/-</a:t>
                      </a:r>
                    </a:p>
                  </a:txBody>
                  <a:tcPr/>
                </a:tc>
                <a:tc>
                  <a:txBody>
                    <a:bodyPr/>
                    <a:lstStyle/>
                    <a:p>
                      <a:pPr algn="ctr"/>
                      <a:r>
                        <a:rPr lang="en-US" b="1" dirty="0"/>
                        <a:t>chairman of the foundation</a:t>
                      </a:r>
                    </a:p>
                  </a:txBody>
                  <a:tcPr/>
                </a:tc>
                <a:extLst>
                  <a:ext uri="{0D108BD9-81ED-4DB2-BD59-A6C34878D82A}">
                    <a16:rowId xmlns:a16="http://schemas.microsoft.com/office/drawing/2014/main" val="10004"/>
                  </a:ext>
                </a:extLst>
              </a:tr>
              <a:tr h="573524">
                <a:tc>
                  <a:txBody>
                    <a:bodyPr/>
                    <a:lstStyle/>
                    <a:p>
                      <a:pPr algn="ctr"/>
                      <a:r>
                        <a:rPr lang="en-US" b="1" dirty="0"/>
                        <a:t>5.</a:t>
                      </a:r>
                    </a:p>
                  </a:txBody>
                  <a:tcPr/>
                </a:tc>
                <a:tc>
                  <a:txBody>
                    <a:bodyPr/>
                    <a:lstStyle/>
                    <a:p>
                      <a:pPr algn="ctr"/>
                      <a:r>
                        <a:rPr lang="en-US" b="1" dirty="0"/>
                        <a:t> Domicile=15 years as on 1.4.2010.</a:t>
                      </a:r>
                    </a:p>
                  </a:txBody>
                  <a:tcPr/>
                </a:tc>
                <a:tc>
                  <a:txBody>
                    <a:bodyPr/>
                    <a:lstStyle/>
                    <a:p>
                      <a:pPr algn="ctr"/>
                      <a:endParaRPr lang="en-US" b="1"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425303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18. Born on 20,2,1989 </a:t>
            </a:r>
            <a:r>
              <a:rPr lang="en-US" b="1" dirty="0" err="1"/>
              <a:t>Deepali</a:t>
            </a:r>
            <a:r>
              <a:rPr lang="en-US" b="1" dirty="0"/>
              <a:t> completed her B.Sc. in March 2009. Her is a farmer settled in Assam for the last 32 years. She is a State Champion In Badminton. Her family’s annual income is Rs. 2,73,000/-</a:t>
            </a:r>
            <a:endParaRPr lang="en-US" b="1" i="1" dirty="0"/>
          </a:p>
          <a:p>
            <a:pPr marL="457200" indent="-457200">
              <a:buFont typeface="+mj-lt"/>
              <a:buAutoNum type="alphaUcPeriod"/>
            </a:pPr>
            <a:r>
              <a:rPr lang="en-US" b="1" dirty="0"/>
              <a:t>I		</a:t>
            </a:r>
          </a:p>
          <a:p>
            <a:pPr marL="457200" indent="-457200">
              <a:buFont typeface="+mj-lt"/>
              <a:buAutoNum type="alphaUcPeriod"/>
            </a:pPr>
            <a:r>
              <a:rPr lang="en-US" b="1" dirty="0"/>
              <a:t>III		</a:t>
            </a:r>
          </a:p>
          <a:p>
            <a:pPr marL="457200" indent="-457200">
              <a:buFont typeface="+mj-lt"/>
              <a:buAutoNum type="alphaUcPeriod"/>
            </a:pPr>
            <a:r>
              <a:rPr lang="en-US" b="1" dirty="0"/>
              <a:t>V		</a:t>
            </a:r>
          </a:p>
          <a:p>
            <a:pPr marL="457200" indent="-457200">
              <a:buFont typeface="+mj-lt"/>
              <a:buAutoNum type="alphaUcPeriod"/>
            </a:pPr>
            <a:r>
              <a:rPr lang="en-US" b="1" dirty="0"/>
              <a:t>None of these</a:t>
            </a:r>
            <a:endParaRPr lang="en-US" b="1" i="1" dirty="0"/>
          </a:p>
          <a:p>
            <a:pPr marL="0" indent="0">
              <a:buNone/>
            </a:pPr>
            <a:endParaRPr lang="en-US" b="1" i="1" dirty="0"/>
          </a:p>
          <a:p>
            <a:pPr>
              <a:buNone/>
            </a:pPr>
            <a:r>
              <a:rPr lang="en-US" b="1" dirty="0"/>
              <a:t> </a:t>
            </a:r>
          </a:p>
        </p:txBody>
      </p:sp>
      <p:graphicFrame>
        <p:nvGraphicFramePr>
          <p:cNvPr id="5" name="Table 4"/>
          <p:cNvGraphicFramePr>
            <a:graphicFrameLocks noGrp="1"/>
          </p:cNvGraphicFramePr>
          <p:nvPr>
            <p:extLst>
              <p:ext uri="{D42A27DB-BD31-4B8C-83A1-F6EECF244321}">
                <p14:modId xmlns:p14="http://schemas.microsoft.com/office/powerpoint/2010/main" val="1378173428"/>
              </p:ext>
            </p:extLst>
          </p:nvPr>
        </p:nvGraphicFramePr>
        <p:xfrm>
          <a:off x="3138323" y="2569661"/>
          <a:ext cx="8848725" cy="3846905"/>
        </p:xfrm>
        <a:graphic>
          <a:graphicData uri="http://schemas.openxmlformats.org/drawingml/2006/table">
            <a:tbl>
              <a:tblPr firstRow="1" bandRow="1">
                <a:tableStyleId>{5C22544A-7EE6-4342-B048-85BDC9FD1C3A}</a:tableStyleId>
              </a:tblPr>
              <a:tblGrid>
                <a:gridCol w="408885">
                  <a:extLst>
                    <a:ext uri="{9D8B030D-6E8A-4147-A177-3AD203B41FA5}">
                      <a16:colId xmlns:a16="http://schemas.microsoft.com/office/drawing/2014/main" val="20000"/>
                    </a:ext>
                  </a:extLst>
                </a:gridCol>
                <a:gridCol w="3260610">
                  <a:extLst>
                    <a:ext uri="{9D8B030D-6E8A-4147-A177-3AD203B41FA5}">
                      <a16:colId xmlns:a16="http://schemas.microsoft.com/office/drawing/2014/main" val="20001"/>
                    </a:ext>
                  </a:extLst>
                </a:gridCol>
                <a:gridCol w="5179230">
                  <a:extLst>
                    <a:ext uri="{9D8B030D-6E8A-4147-A177-3AD203B41FA5}">
                      <a16:colId xmlns:a16="http://schemas.microsoft.com/office/drawing/2014/main" val="20002"/>
                    </a:ext>
                  </a:extLst>
                </a:gridCol>
              </a:tblGrid>
              <a:tr h="695562">
                <a:tc>
                  <a:txBody>
                    <a:bodyPr/>
                    <a:lstStyle/>
                    <a:p>
                      <a:pPr algn="ctr"/>
                      <a:r>
                        <a:rPr lang="en-US" b="1" dirty="0"/>
                        <a:t>NO.</a:t>
                      </a:r>
                    </a:p>
                  </a:txBody>
                  <a:tcPr/>
                </a:tc>
                <a:tc>
                  <a:txBody>
                    <a:bodyPr/>
                    <a:lstStyle/>
                    <a:p>
                      <a:pPr algn="ctr"/>
                      <a:r>
                        <a:rPr lang="en-US" b="1" dirty="0"/>
                        <a:t>CONDITION</a:t>
                      </a:r>
                    </a:p>
                  </a:txBody>
                  <a:tcPr/>
                </a:tc>
                <a:tc>
                  <a:txBody>
                    <a:bodyPr/>
                    <a:lstStyle/>
                    <a:p>
                      <a:pPr algn="ctr"/>
                      <a:r>
                        <a:rPr lang="en-US" b="1" dirty="0"/>
                        <a:t> OTHER COND.</a:t>
                      </a:r>
                    </a:p>
                  </a:txBody>
                  <a:tcPr/>
                </a:tc>
                <a:extLst>
                  <a:ext uri="{0D108BD9-81ED-4DB2-BD59-A6C34878D82A}">
                    <a16:rowId xmlns:a16="http://schemas.microsoft.com/office/drawing/2014/main" val="10000"/>
                  </a:ext>
                </a:extLst>
              </a:tr>
              <a:tr h="747181">
                <a:tc>
                  <a:txBody>
                    <a:bodyPr/>
                    <a:lstStyle/>
                    <a:p>
                      <a:pPr algn="ctr"/>
                      <a:r>
                        <a:rPr lang="en-US" b="1" dirty="0"/>
                        <a:t>1.</a:t>
                      </a:r>
                    </a:p>
                  </a:txBody>
                  <a:tcPr/>
                </a:tc>
                <a:tc>
                  <a:txBody>
                    <a:bodyPr/>
                    <a:lstStyle/>
                    <a:p>
                      <a:pPr algn="ctr"/>
                      <a:r>
                        <a:rPr lang="en-US" b="1" dirty="0"/>
                        <a:t>20&lt;AGE&gt;25 ON 1.4.2010</a:t>
                      </a:r>
                    </a:p>
                  </a:txBody>
                  <a:tcPr/>
                </a:tc>
                <a:tc>
                  <a:txBody>
                    <a:bodyPr/>
                    <a:lstStyle/>
                    <a:p>
                      <a:pPr algn="ctr"/>
                      <a:r>
                        <a:rPr lang="en-US" b="1" dirty="0"/>
                        <a:t>Ward of farmers =</a:t>
                      </a:r>
                    </a:p>
                    <a:p>
                      <a:pPr algn="ctr"/>
                      <a:r>
                        <a:rPr lang="en-US" b="1" dirty="0"/>
                        <a:t>Relaxation 15 years </a:t>
                      </a:r>
                    </a:p>
                  </a:txBody>
                  <a:tcPr/>
                </a:tc>
                <a:extLst>
                  <a:ext uri="{0D108BD9-81ED-4DB2-BD59-A6C34878D82A}">
                    <a16:rowId xmlns:a16="http://schemas.microsoft.com/office/drawing/2014/main" val="10001"/>
                  </a:ext>
                </a:extLst>
              </a:tr>
              <a:tr h="661178">
                <a:tc>
                  <a:txBody>
                    <a:bodyPr/>
                    <a:lstStyle/>
                    <a:p>
                      <a:pPr algn="ctr"/>
                      <a:r>
                        <a:rPr lang="en-US" b="1" dirty="0"/>
                        <a:t>2.</a:t>
                      </a:r>
                    </a:p>
                  </a:txBody>
                  <a:tcPr/>
                </a:tc>
                <a:tc>
                  <a:txBody>
                    <a:bodyPr/>
                    <a:lstStyle/>
                    <a:p>
                      <a:pPr algn="ctr"/>
                      <a:r>
                        <a:rPr lang="en-US" b="1" dirty="0"/>
                        <a:t>BSC=60%,BA=50%,BCOM=55%</a:t>
                      </a:r>
                    </a:p>
                  </a:txBody>
                  <a:tcPr/>
                </a:tc>
                <a:tc>
                  <a:txBody>
                    <a:bodyPr/>
                    <a:lstStyle/>
                    <a:p>
                      <a:pPr marL="457200" indent="-457200">
                        <a:buNone/>
                      </a:pPr>
                      <a:r>
                        <a:rPr lang="en-US" b="1" dirty="0"/>
                        <a:t>SC/ST applicants (S) = Relaxation minimum marks up to 5%.</a:t>
                      </a:r>
                      <a:endParaRPr lang="en-US" b="1" i="1" dirty="0"/>
                    </a:p>
                  </a:txBody>
                  <a:tcPr/>
                </a:tc>
                <a:extLst>
                  <a:ext uri="{0D108BD9-81ED-4DB2-BD59-A6C34878D82A}">
                    <a16:rowId xmlns:a16="http://schemas.microsoft.com/office/drawing/2014/main" val="10002"/>
                  </a:ext>
                </a:extLst>
              </a:tr>
              <a:tr h="462824">
                <a:tc>
                  <a:txBody>
                    <a:bodyPr/>
                    <a:lstStyle/>
                    <a:p>
                      <a:pPr algn="ctr"/>
                      <a:r>
                        <a:rPr lang="en-US" b="1" dirty="0"/>
                        <a:t>3.</a:t>
                      </a:r>
                    </a:p>
                  </a:txBody>
                  <a:tcPr/>
                </a:tc>
                <a:tc>
                  <a:txBody>
                    <a:bodyPr/>
                    <a:lstStyle/>
                    <a:p>
                      <a:pPr algn="ctr"/>
                      <a:r>
                        <a:rPr lang="en-US" b="1" dirty="0"/>
                        <a:t>Prizes=essay, debate or sports </a:t>
                      </a:r>
                    </a:p>
                  </a:txBody>
                  <a:tcPr/>
                </a:tc>
                <a:tc>
                  <a:txBody>
                    <a:bodyPr/>
                    <a:lstStyle/>
                    <a:p>
                      <a:pPr algn="ctr"/>
                      <a:r>
                        <a:rPr lang="en-US" b="1" dirty="0"/>
                        <a:t>Secretary of the foundation</a:t>
                      </a:r>
                    </a:p>
                  </a:txBody>
                  <a:tcPr/>
                </a:tc>
                <a:extLst>
                  <a:ext uri="{0D108BD9-81ED-4DB2-BD59-A6C34878D82A}">
                    <a16:rowId xmlns:a16="http://schemas.microsoft.com/office/drawing/2014/main" val="10003"/>
                  </a:ext>
                </a:extLst>
              </a:tr>
              <a:tr h="520282">
                <a:tc>
                  <a:txBody>
                    <a:bodyPr/>
                    <a:lstStyle/>
                    <a:p>
                      <a:pPr algn="ctr"/>
                      <a:r>
                        <a:rPr lang="en-US" b="1" dirty="0"/>
                        <a:t>4.</a:t>
                      </a:r>
                    </a:p>
                  </a:txBody>
                  <a:tcPr/>
                </a:tc>
                <a:tc>
                  <a:txBody>
                    <a:bodyPr/>
                    <a:lstStyle/>
                    <a:p>
                      <a:pPr algn="ctr"/>
                      <a:r>
                        <a:rPr lang="en-US" b="1" dirty="0"/>
                        <a:t>income: Not more than Rs.3,00,000/-</a:t>
                      </a:r>
                    </a:p>
                  </a:txBody>
                  <a:tcPr/>
                </a:tc>
                <a:tc>
                  <a:txBody>
                    <a:bodyPr/>
                    <a:lstStyle/>
                    <a:p>
                      <a:pPr algn="ctr"/>
                      <a:r>
                        <a:rPr lang="en-US" b="1" dirty="0"/>
                        <a:t>chairman of the foundation</a:t>
                      </a:r>
                    </a:p>
                  </a:txBody>
                  <a:tcPr/>
                </a:tc>
                <a:extLst>
                  <a:ext uri="{0D108BD9-81ED-4DB2-BD59-A6C34878D82A}">
                    <a16:rowId xmlns:a16="http://schemas.microsoft.com/office/drawing/2014/main" val="10004"/>
                  </a:ext>
                </a:extLst>
              </a:tr>
              <a:tr h="520282">
                <a:tc>
                  <a:txBody>
                    <a:bodyPr/>
                    <a:lstStyle/>
                    <a:p>
                      <a:pPr algn="ctr"/>
                      <a:r>
                        <a:rPr lang="en-US" b="1" dirty="0"/>
                        <a:t>5.</a:t>
                      </a:r>
                    </a:p>
                  </a:txBody>
                  <a:tcPr/>
                </a:tc>
                <a:tc>
                  <a:txBody>
                    <a:bodyPr/>
                    <a:lstStyle/>
                    <a:p>
                      <a:pPr algn="ctr"/>
                      <a:r>
                        <a:rPr lang="en-US" b="1" dirty="0"/>
                        <a:t> Domicile=15 years as on 1.4.2010.</a:t>
                      </a:r>
                    </a:p>
                  </a:txBody>
                  <a:tcPr/>
                </a:tc>
                <a:tc>
                  <a:txBody>
                    <a:bodyPr/>
                    <a:lstStyle/>
                    <a:p>
                      <a:pPr algn="ctr"/>
                      <a:endParaRPr lang="en-US" b="1"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18. Born on 20,2,1989 </a:t>
            </a:r>
            <a:r>
              <a:rPr lang="en-US" b="1" dirty="0" err="1"/>
              <a:t>Deepali</a:t>
            </a:r>
            <a:r>
              <a:rPr lang="en-US" b="1" dirty="0"/>
              <a:t> completed her B.Sc. in March 2009. Her is a farmer settled in Assam for the last 32 years. She is a State Champion In Badminton. Her family’s annual income is Rs. 2,73,000/-</a:t>
            </a:r>
            <a:endParaRPr lang="en-US" b="1" i="1" dirty="0"/>
          </a:p>
          <a:p>
            <a:pPr marL="457200" indent="-457200">
              <a:buFont typeface="+mj-lt"/>
              <a:buAutoNum type="alphaUcPeriod"/>
            </a:pPr>
            <a:r>
              <a:rPr lang="en-US" b="1" dirty="0"/>
              <a:t>I		</a:t>
            </a:r>
          </a:p>
          <a:p>
            <a:pPr marL="457200" indent="-457200">
              <a:buFont typeface="+mj-lt"/>
              <a:buAutoNum type="alphaUcPeriod"/>
            </a:pPr>
            <a:r>
              <a:rPr lang="en-US" b="1" dirty="0"/>
              <a:t>III		</a:t>
            </a:r>
          </a:p>
          <a:p>
            <a:pPr marL="457200" indent="-457200">
              <a:buFont typeface="+mj-lt"/>
              <a:buAutoNum type="alphaUcPeriod"/>
            </a:pPr>
            <a:r>
              <a:rPr lang="en-US" b="1" dirty="0">
                <a:solidFill>
                  <a:srgbClr val="FF0000"/>
                </a:solidFill>
              </a:rPr>
              <a:t>V	</a:t>
            </a:r>
            <a:r>
              <a:rPr lang="en-US" b="1" dirty="0"/>
              <a:t>	</a:t>
            </a:r>
          </a:p>
          <a:p>
            <a:pPr marL="457200" indent="-457200">
              <a:buFont typeface="+mj-lt"/>
              <a:buAutoNum type="alphaUcPeriod"/>
            </a:pPr>
            <a:r>
              <a:rPr lang="en-US" b="1" dirty="0"/>
              <a:t>None of these</a:t>
            </a:r>
            <a:endParaRPr lang="en-US" b="1" i="1" dirty="0"/>
          </a:p>
          <a:p>
            <a:pPr marL="0" indent="0">
              <a:buNone/>
            </a:pPr>
            <a:endParaRPr lang="en-US" b="1" i="1" dirty="0"/>
          </a:p>
          <a:p>
            <a:pPr>
              <a:buNone/>
            </a:pPr>
            <a:r>
              <a:rPr lang="en-US" b="1" dirty="0"/>
              <a:t> </a:t>
            </a:r>
          </a:p>
        </p:txBody>
      </p:sp>
      <p:graphicFrame>
        <p:nvGraphicFramePr>
          <p:cNvPr id="5" name="Table 4"/>
          <p:cNvGraphicFramePr>
            <a:graphicFrameLocks noGrp="1"/>
          </p:cNvGraphicFramePr>
          <p:nvPr/>
        </p:nvGraphicFramePr>
        <p:xfrm>
          <a:off x="3138323" y="2569661"/>
          <a:ext cx="8848725" cy="3846905"/>
        </p:xfrm>
        <a:graphic>
          <a:graphicData uri="http://schemas.openxmlformats.org/drawingml/2006/table">
            <a:tbl>
              <a:tblPr firstRow="1" bandRow="1">
                <a:tableStyleId>{5C22544A-7EE6-4342-B048-85BDC9FD1C3A}</a:tableStyleId>
              </a:tblPr>
              <a:tblGrid>
                <a:gridCol w="408885">
                  <a:extLst>
                    <a:ext uri="{9D8B030D-6E8A-4147-A177-3AD203B41FA5}">
                      <a16:colId xmlns:a16="http://schemas.microsoft.com/office/drawing/2014/main" val="20000"/>
                    </a:ext>
                  </a:extLst>
                </a:gridCol>
                <a:gridCol w="3260610">
                  <a:extLst>
                    <a:ext uri="{9D8B030D-6E8A-4147-A177-3AD203B41FA5}">
                      <a16:colId xmlns:a16="http://schemas.microsoft.com/office/drawing/2014/main" val="20001"/>
                    </a:ext>
                  </a:extLst>
                </a:gridCol>
                <a:gridCol w="5179230">
                  <a:extLst>
                    <a:ext uri="{9D8B030D-6E8A-4147-A177-3AD203B41FA5}">
                      <a16:colId xmlns:a16="http://schemas.microsoft.com/office/drawing/2014/main" val="20002"/>
                    </a:ext>
                  </a:extLst>
                </a:gridCol>
              </a:tblGrid>
              <a:tr h="695562">
                <a:tc>
                  <a:txBody>
                    <a:bodyPr/>
                    <a:lstStyle/>
                    <a:p>
                      <a:pPr algn="ctr"/>
                      <a:r>
                        <a:rPr lang="en-US" b="1" dirty="0"/>
                        <a:t>NO.</a:t>
                      </a:r>
                    </a:p>
                  </a:txBody>
                  <a:tcPr/>
                </a:tc>
                <a:tc>
                  <a:txBody>
                    <a:bodyPr/>
                    <a:lstStyle/>
                    <a:p>
                      <a:pPr algn="ctr"/>
                      <a:r>
                        <a:rPr lang="en-US" b="1" dirty="0"/>
                        <a:t>CONDITION</a:t>
                      </a:r>
                    </a:p>
                  </a:txBody>
                  <a:tcPr/>
                </a:tc>
                <a:tc>
                  <a:txBody>
                    <a:bodyPr/>
                    <a:lstStyle/>
                    <a:p>
                      <a:pPr algn="ctr"/>
                      <a:r>
                        <a:rPr lang="en-US" b="1" dirty="0"/>
                        <a:t> OTHER COND.</a:t>
                      </a:r>
                    </a:p>
                  </a:txBody>
                  <a:tcPr/>
                </a:tc>
                <a:extLst>
                  <a:ext uri="{0D108BD9-81ED-4DB2-BD59-A6C34878D82A}">
                    <a16:rowId xmlns:a16="http://schemas.microsoft.com/office/drawing/2014/main" val="10000"/>
                  </a:ext>
                </a:extLst>
              </a:tr>
              <a:tr h="747181">
                <a:tc>
                  <a:txBody>
                    <a:bodyPr/>
                    <a:lstStyle/>
                    <a:p>
                      <a:pPr algn="ctr"/>
                      <a:r>
                        <a:rPr lang="en-US" b="1" dirty="0"/>
                        <a:t>1.</a:t>
                      </a:r>
                    </a:p>
                  </a:txBody>
                  <a:tcPr/>
                </a:tc>
                <a:tc>
                  <a:txBody>
                    <a:bodyPr/>
                    <a:lstStyle/>
                    <a:p>
                      <a:pPr algn="ctr"/>
                      <a:r>
                        <a:rPr lang="en-US" b="1" dirty="0"/>
                        <a:t>20&lt;AGE&gt;25 ON 1.4.2010</a:t>
                      </a:r>
                    </a:p>
                  </a:txBody>
                  <a:tcPr/>
                </a:tc>
                <a:tc>
                  <a:txBody>
                    <a:bodyPr/>
                    <a:lstStyle/>
                    <a:p>
                      <a:pPr algn="ctr"/>
                      <a:r>
                        <a:rPr lang="en-US" b="1" dirty="0"/>
                        <a:t>Ward of farmers =</a:t>
                      </a:r>
                    </a:p>
                    <a:p>
                      <a:pPr algn="ctr"/>
                      <a:r>
                        <a:rPr lang="en-US" b="1" dirty="0"/>
                        <a:t>Relaxation 15 years </a:t>
                      </a:r>
                    </a:p>
                  </a:txBody>
                  <a:tcPr/>
                </a:tc>
                <a:extLst>
                  <a:ext uri="{0D108BD9-81ED-4DB2-BD59-A6C34878D82A}">
                    <a16:rowId xmlns:a16="http://schemas.microsoft.com/office/drawing/2014/main" val="10001"/>
                  </a:ext>
                </a:extLst>
              </a:tr>
              <a:tr h="661178">
                <a:tc>
                  <a:txBody>
                    <a:bodyPr/>
                    <a:lstStyle/>
                    <a:p>
                      <a:pPr algn="ctr"/>
                      <a:r>
                        <a:rPr lang="en-US" b="1" dirty="0"/>
                        <a:t>2.</a:t>
                      </a:r>
                    </a:p>
                  </a:txBody>
                  <a:tcPr/>
                </a:tc>
                <a:tc>
                  <a:txBody>
                    <a:bodyPr/>
                    <a:lstStyle/>
                    <a:p>
                      <a:pPr algn="ctr"/>
                      <a:r>
                        <a:rPr lang="en-US" b="1" dirty="0"/>
                        <a:t>BSC=60%,BA=50%,BCOM=55%</a:t>
                      </a:r>
                    </a:p>
                  </a:txBody>
                  <a:tcPr/>
                </a:tc>
                <a:tc>
                  <a:txBody>
                    <a:bodyPr/>
                    <a:lstStyle/>
                    <a:p>
                      <a:pPr marL="457200" indent="-457200">
                        <a:buNone/>
                      </a:pPr>
                      <a:r>
                        <a:rPr lang="en-US" b="1" dirty="0"/>
                        <a:t>SC/ST applicants (S) = Relaxation minimum marks up to 5%.</a:t>
                      </a:r>
                      <a:endParaRPr lang="en-US" b="1" i="1" dirty="0"/>
                    </a:p>
                  </a:txBody>
                  <a:tcPr/>
                </a:tc>
                <a:extLst>
                  <a:ext uri="{0D108BD9-81ED-4DB2-BD59-A6C34878D82A}">
                    <a16:rowId xmlns:a16="http://schemas.microsoft.com/office/drawing/2014/main" val="10002"/>
                  </a:ext>
                </a:extLst>
              </a:tr>
              <a:tr h="462824">
                <a:tc>
                  <a:txBody>
                    <a:bodyPr/>
                    <a:lstStyle/>
                    <a:p>
                      <a:pPr algn="ctr"/>
                      <a:r>
                        <a:rPr lang="en-US" b="1" dirty="0"/>
                        <a:t>3.</a:t>
                      </a:r>
                    </a:p>
                  </a:txBody>
                  <a:tcPr/>
                </a:tc>
                <a:tc>
                  <a:txBody>
                    <a:bodyPr/>
                    <a:lstStyle/>
                    <a:p>
                      <a:pPr algn="ctr"/>
                      <a:r>
                        <a:rPr lang="en-US" b="1" dirty="0"/>
                        <a:t>Prizes=essay, debate or sports </a:t>
                      </a:r>
                    </a:p>
                  </a:txBody>
                  <a:tcPr/>
                </a:tc>
                <a:tc>
                  <a:txBody>
                    <a:bodyPr/>
                    <a:lstStyle/>
                    <a:p>
                      <a:pPr algn="ctr"/>
                      <a:r>
                        <a:rPr lang="en-US" b="1" dirty="0"/>
                        <a:t>Secretary of the foundation</a:t>
                      </a:r>
                    </a:p>
                  </a:txBody>
                  <a:tcPr/>
                </a:tc>
                <a:extLst>
                  <a:ext uri="{0D108BD9-81ED-4DB2-BD59-A6C34878D82A}">
                    <a16:rowId xmlns:a16="http://schemas.microsoft.com/office/drawing/2014/main" val="10003"/>
                  </a:ext>
                </a:extLst>
              </a:tr>
              <a:tr h="520282">
                <a:tc>
                  <a:txBody>
                    <a:bodyPr/>
                    <a:lstStyle/>
                    <a:p>
                      <a:pPr algn="ctr"/>
                      <a:r>
                        <a:rPr lang="en-US" b="1" dirty="0"/>
                        <a:t>4.</a:t>
                      </a:r>
                    </a:p>
                  </a:txBody>
                  <a:tcPr/>
                </a:tc>
                <a:tc>
                  <a:txBody>
                    <a:bodyPr/>
                    <a:lstStyle/>
                    <a:p>
                      <a:pPr algn="ctr"/>
                      <a:r>
                        <a:rPr lang="en-US" b="1" dirty="0"/>
                        <a:t>income: Not more than Rs.3,00,000/-</a:t>
                      </a:r>
                    </a:p>
                  </a:txBody>
                  <a:tcPr/>
                </a:tc>
                <a:tc>
                  <a:txBody>
                    <a:bodyPr/>
                    <a:lstStyle/>
                    <a:p>
                      <a:pPr algn="ctr"/>
                      <a:r>
                        <a:rPr lang="en-US" b="1" dirty="0"/>
                        <a:t>chairman of the foundation</a:t>
                      </a:r>
                    </a:p>
                  </a:txBody>
                  <a:tcPr/>
                </a:tc>
                <a:extLst>
                  <a:ext uri="{0D108BD9-81ED-4DB2-BD59-A6C34878D82A}">
                    <a16:rowId xmlns:a16="http://schemas.microsoft.com/office/drawing/2014/main" val="10004"/>
                  </a:ext>
                </a:extLst>
              </a:tr>
              <a:tr h="520282">
                <a:tc>
                  <a:txBody>
                    <a:bodyPr/>
                    <a:lstStyle/>
                    <a:p>
                      <a:pPr algn="ctr"/>
                      <a:r>
                        <a:rPr lang="en-US" b="1" dirty="0"/>
                        <a:t>5.</a:t>
                      </a:r>
                    </a:p>
                  </a:txBody>
                  <a:tcPr/>
                </a:tc>
                <a:tc>
                  <a:txBody>
                    <a:bodyPr/>
                    <a:lstStyle/>
                    <a:p>
                      <a:pPr algn="ctr"/>
                      <a:r>
                        <a:rPr lang="en-US" b="1" dirty="0"/>
                        <a:t> Domicile=15 years as on 1.4.2010.</a:t>
                      </a:r>
                    </a:p>
                  </a:txBody>
                  <a:tcPr/>
                </a:tc>
                <a:tc>
                  <a:txBody>
                    <a:bodyPr/>
                    <a:lstStyle/>
                    <a:p>
                      <a:pPr algn="ctr"/>
                      <a:endParaRPr lang="en-US" b="1"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01182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1. </a:t>
            </a:r>
            <a:r>
              <a:rPr lang="en-US" b="1" dirty="0" err="1"/>
              <a:t>Satish</a:t>
            </a:r>
            <a:r>
              <a:rPr lang="en-US" b="1" dirty="0"/>
              <a:t> Singh did MCA in1998 with 67% marks at the age of 22 years. He scored 52% marks in interview and 45% marks in selection test. He joined an IT company in 1999 as a programmer and got promoted as a System Analyst in December 2002.</a:t>
            </a:r>
            <a:endParaRPr lang="en-US" b="1" i="1" dirty="0"/>
          </a:p>
          <a:p>
            <a:pPr>
              <a:buNone/>
            </a:pPr>
            <a:endParaRPr lang="en-US" b="1" i="1" dirty="0"/>
          </a:p>
          <a:p>
            <a:pPr>
              <a:buNone/>
            </a:pPr>
            <a:endParaRPr lang="en-US" b="1" dirty="0"/>
          </a:p>
        </p:txBody>
      </p:sp>
      <p:graphicFrame>
        <p:nvGraphicFramePr>
          <p:cNvPr id="4" name="Table 3"/>
          <p:cNvGraphicFramePr>
            <a:graphicFrameLocks noGrp="1"/>
          </p:cNvGraphicFramePr>
          <p:nvPr/>
        </p:nvGraphicFramePr>
        <p:xfrm>
          <a:off x="7162800" y="2977065"/>
          <a:ext cx="5029201" cy="2926080"/>
        </p:xfrm>
        <a:graphic>
          <a:graphicData uri="http://schemas.openxmlformats.org/drawingml/2006/table">
            <a:tbl>
              <a:tblPr firstRow="1" bandRow="1">
                <a:tableStyleId>{5C22544A-7EE6-4342-B048-85BDC9FD1C3A}</a:tableStyleId>
              </a:tblPr>
              <a:tblGrid>
                <a:gridCol w="529933">
                  <a:extLst>
                    <a:ext uri="{9D8B030D-6E8A-4147-A177-3AD203B41FA5}">
                      <a16:colId xmlns:a16="http://schemas.microsoft.com/office/drawing/2014/main" val="20000"/>
                    </a:ext>
                  </a:extLst>
                </a:gridCol>
                <a:gridCol w="2922753">
                  <a:extLst>
                    <a:ext uri="{9D8B030D-6E8A-4147-A177-3AD203B41FA5}">
                      <a16:colId xmlns:a16="http://schemas.microsoft.com/office/drawing/2014/main" val="20001"/>
                    </a:ext>
                  </a:extLst>
                </a:gridCol>
                <a:gridCol w="1576515">
                  <a:extLst>
                    <a:ext uri="{9D8B030D-6E8A-4147-A177-3AD203B41FA5}">
                      <a16:colId xmlns:a16="http://schemas.microsoft.com/office/drawing/2014/main" val="20002"/>
                    </a:ext>
                  </a:extLst>
                </a:gridCol>
              </a:tblGrid>
              <a:tr h="301846">
                <a:tc>
                  <a:txBody>
                    <a:bodyPr/>
                    <a:lstStyle/>
                    <a:p>
                      <a:pPr algn="ctr"/>
                      <a:r>
                        <a:rPr lang="en-US" dirty="0"/>
                        <a:t>NO.</a:t>
                      </a:r>
                    </a:p>
                  </a:txBody>
                  <a:tcPr/>
                </a:tc>
                <a:tc>
                  <a:txBody>
                    <a:bodyPr/>
                    <a:lstStyle/>
                    <a:p>
                      <a:pPr algn="ctr"/>
                      <a:r>
                        <a:rPr lang="en-US" dirty="0"/>
                        <a:t>CONDITION</a:t>
                      </a:r>
                    </a:p>
                  </a:txBody>
                  <a:tcPr/>
                </a:tc>
                <a:tc>
                  <a:txBody>
                    <a:bodyPr/>
                    <a:lstStyle/>
                    <a:p>
                      <a:pPr algn="ctr"/>
                      <a:r>
                        <a:rPr lang="en-US" dirty="0"/>
                        <a:t> OTHER COND.</a:t>
                      </a:r>
                    </a:p>
                  </a:txBody>
                  <a:tcPr/>
                </a:tc>
                <a:extLst>
                  <a:ext uri="{0D108BD9-81ED-4DB2-BD59-A6C34878D82A}">
                    <a16:rowId xmlns:a16="http://schemas.microsoft.com/office/drawing/2014/main" val="10000"/>
                  </a:ext>
                </a:extLst>
              </a:tr>
              <a:tr h="528230">
                <a:tc>
                  <a:txBody>
                    <a:bodyPr/>
                    <a:lstStyle/>
                    <a:p>
                      <a:pPr algn="ctr"/>
                      <a:r>
                        <a:rPr lang="en-US" dirty="0"/>
                        <a:t>1.</a:t>
                      </a:r>
                    </a:p>
                  </a:txBody>
                  <a:tcPr/>
                </a:tc>
                <a:tc>
                  <a:txBody>
                    <a:bodyPr/>
                    <a:lstStyle/>
                    <a:p>
                      <a:pPr algn="ctr"/>
                      <a:r>
                        <a:rPr lang="en-US" dirty="0"/>
                        <a:t>C.SC/MCA(65%)</a:t>
                      </a:r>
                    </a:p>
                  </a:txBody>
                  <a:tcPr/>
                </a:tc>
                <a:tc>
                  <a:txBody>
                    <a:bodyPr/>
                    <a:lstStyle/>
                    <a:p>
                      <a:pPr algn="ctr"/>
                      <a:r>
                        <a:rPr lang="en-US" dirty="0"/>
                        <a:t>ELECT.</a:t>
                      </a:r>
                      <a:r>
                        <a:rPr lang="en-US" baseline="0" dirty="0"/>
                        <a:t> ENG (70) = GM</a:t>
                      </a:r>
                      <a:endParaRPr lang="en-US" dirty="0"/>
                    </a:p>
                  </a:txBody>
                  <a:tcPr/>
                </a:tc>
                <a:extLst>
                  <a:ext uri="{0D108BD9-81ED-4DB2-BD59-A6C34878D82A}">
                    <a16:rowId xmlns:a16="http://schemas.microsoft.com/office/drawing/2014/main" val="10001"/>
                  </a:ext>
                </a:extLst>
              </a:tr>
              <a:tr h="491737">
                <a:tc>
                  <a:txBody>
                    <a:bodyPr/>
                    <a:lstStyle/>
                    <a:p>
                      <a:pPr algn="ctr"/>
                      <a:r>
                        <a:rPr lang="en-US" dirty="0"/>
                        <a:t>2.</a:t>
                      </a:r>
                    </a:p>
                  </a:txBody>
                  <a:tcPr/>
                </a:tc>
                <a:tc>
                  <a:txBody>
                    <a:bodyPr/>
                    <a:lstStyle/>
                    <a:p>
                      <a:pPr algn="ctr"/>
                      <a:r>
                        <a:rPr lang="en-US" dirty="0"/>
                        <a:t>SELECTION TEST(50%)</a:t>
                      </a:r>
                    </a:p>
                  </a:txBody>
                  <a:tcPr/>
                </a:tc>
                <a:tc>
                  <a:txBody>
                    <a:bodyPr/>
                    <a:lstStyle/>
                    <a:p>
                      <a:pPr algn="ctr"/>
                      <a:r>
                        <a:rPr lang="en-US" dirty="0"/>
                        <a:t>SYS. ANALYST(2Y)</a:t>
                      </a:r>
                    </a:p>
                    <a:p>
                      <a:pPr algn="ctr"/>
                      <a:r>
                        <a:rPr lang="en-US" dirty="0"/>
                        <a:t>=CHAIRMAN</a:t>
                      </a:r>
                    </a:p>
                  </a:txBody>
                  <a:tcPr/>
                </a:tc>
                <a:extLst>
                  <a:ext uri="{0D108BD9-81ED-4DB2-BD59-A6C34878D82A}">
                    <a16:rowId xmlns:a16="http://schemas.microsoft.com/office/drawing/2014/main" val="10002"/>
                  </a:ext>
                </a:extLst>
              </a:tr>
              <a:tr h="301846">
                <a:tc>
                  <a:txBody>
                    <a:bodyPr/>
                    <a:lstStyle/>
                    <a:p>
                      <a:pPr algn="ctr"/>
                      <a:r>
                        <a:rPr lang="en-US" dirty="0"/>
                        <a:t>3.</a:t>
                      </a:r>
                    </a:p>
                  </a:txBody>
                  <a:tcPr/>
                </a:tc>
                <a:tc>
                  <a:txBody>
                    <a:bodyPr/>
                    <a:lstStyle/>
                    <a:p>
                      <a:pPr algn="ctr"/>
                      <a:r>
                        <a:rPr lang="en-US" dirty="0"/>
                        <a:t>INTERVIEW (40%)</a:t>
                      </a:r>
                    </a:p>
                  </a:txBody>
                  <a:tcPr/>
                </a:tc>
                <a:tc>
                  <a:txBody>
                    <a:bodyPr/>
                    <a:lstStyle/>
                    <a:p>
                      <a:pPr algn="ctr"/>
                      <a:endParaRPr lang="en-US"/>
                    </a:p>
                  </a:txBody>
                  <a:tcPr/>
                </a:tc>
                <a:extLst>
                  <a:ext uri="{0D108BD9-81ED-4DB2-BD59-A6C34878D82A}">
                    <a16:rowId xmlns:a16="http://schemas.microsoft.com/office/drawing/2014/main" val="10003"/>
                  </a:ext>
                </a:extLst>
              </a:tr>
              <a:tr h="301846">
                <a:tc>
                  <a:txBody>
                    <a:bodyPr/>
                    <a:lstStyle/>
                    <a:p>
                      <a:pPr algn="ctr"/>
                      <a:r>
                        <a:rPr lang="en-US" dirty="0"/>
                        <a:t>4.</a:t>
                      </a:r>
                    </a:p>
                  </a:txBody>
                  <a:tcPr/>
                </a:tc>
                <a:tc>
                  <a:txBody>
                    <a:bodyPr/>
                    <a:lstStyle/>
                    <a:p>
                      <a:pPr algn="ctr"/>
                      <a:r>
                        <a:rPr lang="en-US" dirty="0"/>
                        <a:t>21&lt;AGE&gt;30 ON 1.10.2005</a:t>
                      </a:r>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6" name="TextBox 5">
            <a:extLst>
              <a:ext uri="{FF2B5EF4-FFF2-40B4-BE49-F238E27FC236}">
                <a16:creationId xmlns:a16="http://schemas.microsoft.com/office/drawing/2014/main" id="{96810E49-ECA7-F2FC-6F46-E18753B122E0}"/>
              </a:ext>
            </a:extLst>
          </p:cNvPr>
          <p:cNvSpPr txBox="1"/>
          <p:nvPr/>
        </p:nvSpPr>
        <p:spPr>
          <a:xfrm>
            <a:off x="254000" y="3369578"/>
            <a:ext cx="6696075" cy="3046988"/>
          </a:xfrm>
          <a:prstGeom prst="rect">
            <a:avLst/>
          </a:prstGeom>
          <a:noFill/>
        </p:spPr>
        <p:txBody>
          <a:bodyPr wrap="square">
            <a:spAutoFit/>
          </a:bodyPr>
          <a:lstStyle/>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to be selected.</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not to be selected.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solidFill>
                  <a:srgbClr val="FF0000"/>
                </a:solidFill>
                <a:latin typeface="Arial" panose="020B0604020202020204" pitchFamily="34" charset="0"/>
                <a:cs typeface="Arial" panose="020B0604020202020204" pitchFamily="34" charset="0"/>
              </a:rPr>
              <a:t>If the case is to be referred to the Chairman of the recruitment committee</a:t>
            </a:r>
            <a:r>
              <a:rPr lang="en-US" sz="2400" b="1" dirty="0">
                <a:latin typeface="Arial" panose="020B0604020202020204" pitchFamily="34" charset="0"/>
                <a:cs typeface="Arial" panose="020B0604020202020204" pitchFamily="34" charset="0"/>
              </a:rPr>
              <a:t>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GM- Recruitment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data provided are inadequate to take a decision. </a:t>
            </a:r>
            <a:endParaRPr lang="en-US" sz="24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55030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158028" y="9577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19. 24 years old </a:t>
            </a:r>
            <a:r>
              <a:rPr lang="en-US" b="1" dirty="0" err="1"/>
              <a:t>Chinmoy</a:t>
            </a:r>
            <a:r>
              <a:rPr lang="en-US" b="1" dirty="0"/>
              <a:t> has 57% marks in </a:t>
            </a:r>
            <a:r>
              <a:rPr lang="en-US" b="1" dirty="0" err="1"/>
              <a:t>B.Com</a:t>
            </a:r>
            <a:r>
              <a:rPr lang="en-US" b="1" dirty="0"/>
              <a:t> and had bagged the 1st prize in college Music competition. His father, an industrial worker and sole earner in the family has a monthly income of Rs. 22,400/- and is settled in Nasik since 1971.</a:t>
            </a:r>
            <a:endParaRPr lang="en-US" b="1" i="1" dirty="0"/>
          </a:p>
          <a:p>
            <a:pPr marL="457200" indent="-457200">
              <a:buFont typeface="+mj-lt"/>
              <a:buAutoNum type="alphaUcPeriod"/>
            </a:pPr>
            <a:r>
              <a:rPr lang="en-US" b="1" dirty="0"/>
              <a:t>I		</a:t>
            </a:r>
          </a:p>
          <a:p>
            <a:pPr marL="457200" indent="-457200">
              <a:buFont typeface="+mj-lt"/>
              <a:buAutoNum type="alphaUcPeriod"/>
            </a:pPr>
            <a:r>
              <a:rPr lang="en-US" b="1" dirty="0"/>
              <a:t>III		</a:t>
            </a:r>
          </a:p>
          <a:p>
            <a:pPr marL="457200" indent="-457200">
              <a:buFont typeface="+mj-lt"/>
              <a:buAutoNum type="alphaUcPeriod"/>
            </a:pPr>
            <a:r>
              <a:rPr lang="en-US" b="1" dirty="0"/>
              <a:t>V		</a:t>
            </a:r>
          </a:p>
          <a:p>
            <a:pPr marL="457200" indent="-457200">
              <a:buFont typeface="+mj-lt"/>
              <a:buAutoNum type="alphaUcPeriod"/>
            </a:pPr>
            <a:r>
              <a:rPr lang="en-US" b="1" dirty="0"/>
              <a:t>None of these</a:t>
            </a:r>
            <a:endParaRPr lang="en-US" b="1" i="1" dirty="0"/>
          </a:p>
          <a:p>
            <a:pPr marL="0" indent="0">
              <a:buNone/>
            </a:pPr>
            <a:r>
              <a:rPr lang="en-US" dirty="0"/>
              <a:t> </a:t>
            </a:r>
            <a:endParaRPr lang="en-US" i="1" dirty="0"/>
          </a:p>
          <a:p>
            <a:pPr>
              <a:buNone/>
            </a:pPr>
            <a:r>
              <a:rPr lang="en-US" dirty="0"/>
              <a:t> </a:t>
            </a:r>
            <a:endParaRPr lang="en-US" b="1" dirty="0"/>
          </a:p>
          <a:p>
            <a:pPr>
              <a:buNone/>
            </a:pPr>
            <a:r>
              <a:rPr lang="en-US" b="1" dirty="0"/>
              <a:t> </a:t>
            </a:r>
          </a:p>
          <a:p>
            <a:pPr>
              <a:buNone/>
            </a:pP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1065482857"/>
              </p:ext>
            </p:extLst>
          </p:nvPr>
        </p:nvGraphicFramePr>
        <p:xfrm>
          <a:off x="3028950" y="2647950"/>
          <a:ext cx="8893876" cy="3730220"/>
        </p:xfrm>
        <a:graphic>
          <a:graphicData uri="http://schemas.openxmlformats.org/drawingml/2006/table">
            <a:tbl>
              <a:tblPr firstRow="1" bandRow="1">
                <a:tableStyleId>{5C22544A-7EE6-4342-B048-85BDC9FD1C3A}</a:tableStyleId>
              </a:tblPr>
              <a:tblGrid>
                <a:gridCol w="410971">
                  <a:extLst>
                    <a:ext uri="{9D8B030D-6E8A-4147-A177-3AD203B41FA5}">
                      <a16:colId xmlns:a16="http://schemas.microsoft.com/office/drawing/2014/main" val="20000"/>
                    </a:ext>
                  </a:extLst>
                </a:gridCol>
                <a:gridCol w="3277247">
                  <a:extLst>
                    <a:ext uri="{9D8B030D-6E8A-4147-A177-3AD203B41FA5}">
                      <a16:colId xmlns:a16="http://schemas.microsoft.com/office/drawing/2014/main" val="20001"/>
                    </a:ext>
                  </a:extLst>
                </a:gridCol>
                <a:gridCol w="5205658">
                  <a:extLst>
                    <a:ext uri="{9D8B030D-6E8A-4147-A177-3AD203B41FA5}">
                      <a16:colId xmlns:a16="http://schemas.microsoft.com/office/drawing/2014/main" val="20002"/>
                    </a:ext>
                  </a:extLst>
                </a:gridCol>
              </a:tblGrid>
              <a:tr h="766636">
                <a:tc>
                  <a:txBody>
                    <a:bodyPr/>
                    <a:lstStyle/>
                    <a:p>
                      <a:pPr algn="ctr"/>
                      <a:r>
                        <a:rPr lang="en-US" b="1" dirty="0"/>
                        <a:t>NO.</a:t>
                      </a:r>
                    </a:p>
                  </a:txBody>
                  <a:tcPr/>
                </a:tc>
                <a:tc>
                  <a:txBody>
                    <a:bodyPr/>
                    <a:lstStyle/>
                    <a:p>
                      <a:pPr algn="ctr"/>
                      <a:r>
                        <a:rPr lang="en-US" b="1" dirty="0"/>
                        <a:t>CONDITION</a:t>
                      </a:r>
                    </a:p>
                  </a:txBody>
                  <a:tcPr/>
                </a:tc>
                <a:tc>
                  <a:txBody>
                    <a:bodyPr/>
                    <a:lstStyle/>
                    <a:p>
                      <a:pPr algn="ctr"/>
                      <a:r>
                        <a:rPr lang="en-US" b="1" dirty="0"/>
                        <a:t> OTHER COND.</a:t>
                      </a:r>
                    </a:p>
                  </a:txBody>
                  <a:tcPr/>
                </a:tc>
                <a:extLst>
                  <a:ext uri="{0D108BD9-81ED-4DB2-BD59-A6C34878D82A}">
                    <a16:rowId xmlns:a16="http://schemas.microsoft.com/office/drawing/2014/main" val="10000"/>
                  </a:ext>
                </a:extLst>
              </a:tr>
              <a:tr h="630321">
                <a:tc>
                  <a:txBody>
                    <a:bodyPr/>
                    <a:lstStyle/>
                    <a:p>
                      <a:pPr algn="ctr"/>
                      <a:r>
                        <a:rPr lang="en-US" b="1" dirty="0"/>
                        <a:t>1.</a:t>
                      </a:r>
                    </a:p>
                  </a:txBody>
                  <a:tcPr/>
                </a:tc>
                <a:tc>
                  <a:txBody>
                    <a:bodyPr/>
                    <a:lstStyle/>
                    <a:p>
                      <a:pPr algn="ctr"/>
                      <a:r>
                        <a:rPr lang="en-US" b="1" dirty="0"/>
                        <a:t>20&lt;AGE&gt;25 ON 1.4.2010</a:t>
                      </a:r>
                    </a:p>
                  </a:txBody>
                  <a:tcPr/>
                </a:tc>
                <a:tc>
                  <a:txBody>
                    <a:bodyPr/>
                    <a:lstStyle/>
                    <a:p>
                      <a:pPr algn="ctr"/>
                      <a:r>
                        <a:rPr lang="en-US" b="1" dirty="0"/>
                        <a:t>Ward of farmers =</a:t>
                      </a:r>
                    </a:p>
                    <a:p>
                      <a:pPr algn="ctr"/>
                      <a:r>
                        <a:rPr lang="en-US" b="1" dirty="0"/>
                        <a:t>Relaxation 15 years </a:t>
                      </a:r>
                    </a:p>
                  </a:txBody>
                  <a:tcPr/>
                </a:tc>
                <a:extLst>
                  <a:ext uri="{0D108BD9-81ED-4DB2-BD59-A6C34878D82A}">
                    <a16:rowId xmlns:a16="http://schemas.microsoft.com/office/drawing/2014/main" val="10001"/>
                  </a:ext>
                </a:extLst>
              </a:tr>
              <a:tr h="630321">
                <a:tc>
                  <a:txBody>
                    <a:bodyPr/>
                    <a:lstStyle/>
                    <a:p>
                      <a:pPr algn="ctr"/>
                      <a:r>
                        <a:rPr lang="en-US" b="1" dirty="0"/>
                        <a:t>2.</a:t>
                      </a:r>
                    </a:p>
                  </a:txBody>
                  <a:tcPr/>
                </a:tc>
                <a:tc>
                  <a:txBody>
                    <a:bodyPr/>
                    <a:lstStyle/>
                    <a:p>
                      <a:pPr algn="ctr"/>
                      <a:r>
                        <a:rPr lang="en-US" b="1" dirty="0"/>
                        <a:t>BSC=60%,BA=50%,BCOM=55%</a:t>
                      </a:r>
                    </a:p>
                  </a:txBody>
                  <a:tcPr/>
                </a:tc>
                <a:tc>
                  <a:txBody>
                    <a:bodyPr/>
                    <a:lstStyle/>
                    <a:p>
                      <a:pPr marL="457200" indent="-457200">
                        <a:buNone/>
                      </a:pPr>
                      <a:r>
                        <a:rPr lang="en-US" b="1" dirty="0"/>
                        <a:t>SC/ST applicants (S) = Relaxation minimum marks up to 5%.</a:t>
                      </a:r>
                      <a:endParaRPr lang="en-US" b="1" i="1" dirty="0"/>
                    </a:p>
                  </a:txBody>
                  <a:tcPr/>
                </a:tc>
                <a:extLst>
                  <a:ext uri="{0D108BD9-81ED-4DB2-BD59-A6C34878D82A}">
                    <a16:rowId xmlns:a16="http://schemas.microsoft.com/office/drawing/2014/main" val="10002"/>
                  </a:ext>
                </a:extLst>
              </a:tr>
              <a:tr h="403264">
                <a:tc>
                  <a:txBody>
                    <a:bodyPr/>
                    <a:lstStyle/>
                    <a:p>
                      <a:pPr algn="ctr"/>
                      <a:r>
                        <a:rPr lang="en-US" b="1" dirty="0"/>
                        <a:t>3.</a:t>
                      </a:r>
                    </a:p>
                  </a:txBody>
                  <a:tcPr/>
                </a:tc>
                <a:tc>
                  <a:txBody>
                    <a:bodyPr/>
                    <a:lstStyle/>
                    <a:p>
                      <a:pPr algn="ctr"/>
                      <a:r>
                        <a:rPr lang="en-US" b="1" dirty="0"/>
                        <a:t>Prizes=essay, debate or sports </a:t>
                      </a:r>
                    </a:p>
                  </a:txBody>
                  <a:tcPr/>
                </a:tc>
                <a:tc>
                  <a:txBody>
                    <a:bodyPr/>
                    <a:lstStyle/>
                    <a:p>
                      <a:pPr algn="ctr"/>
                      <a:r>
                        <a:rPr lang="en-US" b="1" dirty="0"/>
                        <a:t>Secretary of the foundation</a:t>
                      </a:r>
                    </a:p>
                  </a:txBody>
                  <a:tcPr/>
                </a:tc>
                <a:extLst>
                  <a:ext uri="{0D108BD9-81ED-4DB2-BD59-A6C34878D82A}">
                    <a16:rowId xmlns:a16="http://schemas.microsoft.com/office/drawing/2014/main" val="10003"/>
                  </a:ext>
                </a:extLst>
              </a:tr>
              <a:tr h="630321">
                <a:tc>
                  <a:txBody>
                    <a:bodyPr/>
                    <a:lstStyle/>
                    <a:p>
                      <a:pPr algn="ctr"/>
                      <a:r>
                        <a:rPr lang="en-US" b="1" dirty="0"/>
                        <a:t>4.</a:t>
                      </a:r>
                    </a:p>
                  </a:txBody>
                  <a:tcPr/>
                </a:tc>
                <a:tc>
                  <a:txBody>
                    <a:bodyPr/>
                    <a:lstStyle/>
                    <a:p>
                      <a:pPr algn="ctr"/>
                      <a:r>
                        <a:rPr lang="en-US" b="1" dirty="0"/>
                        <a:t>income: Not more than Rs.3,00,000/-</a:t>
                      </a:r>
                    </a:p>
                  </a:txBody>
                  <a:tcPr/>
                </a:tc>
                <a:tc>
                  <a:txBody>
                    <a:bodyPr/>
                    <a:lstStyle/>
                    <a:p>
                      <a:pPr algn="ctr"/>
                      <a:r>
                        <a:rPr lang="en-US" b="1" dirty="0"/>
                        <a:t>chairman of the foundation</a:t>
                      </a:r>
                    </a:p>
                  </a:txBody>
                  <a:tcPr/>
                </a:tc>
                <a:extLst>
                  <a:ext uri="{0D108BD9-81ED-4DB2-BD59-A6C34878D82A}">
                    <a16:rowId xmlns:a16="http://schemas.microsoft.com/office/drawing/2014/main" val="10004"/>
                  </a:ext>
                </a:extLst>
              </a:tr>
              <a:tr h="630321">
                <a:tc>
                  <a:txBody>
                    <a:bodyPr/>
                    <a:lstStyle/>
                    <a:p>
                      <a:pPr algn="ctr"/>
                      <a:r>
                        <a:rPr lang="en-US" b="1" dirty="0"/>
                        <a:t>5.</a:t>
                      </a:r>
                    </a:p>
                  </a:txBody>
                  <a:tcPr/>
                </a:tc>
                <a:tc>
                  <a:txBody>
                    <a:bodyPr/>
                    <a:lstStyle/>
                    <a:p>
                      <a:pPr algn="ctr"/>
                      <a:r>
                        <a:rPr lang="en-US" b="1" dirty="0"/>
                        <a:t> Domicile=15 years as on 1.4.2010.</a:t>
                      </a:r>
                    </a:p>
                  </a:txBody>
                  <a:tcPr/>
                </a:tc>
                <a:tc>
                  <a:txBody>
                    <a:bodyPr/>
                    <a:lstStyle/>
                    <a:p>
                      <a:pPr algn="ctr"/>
                      <a:endParaRPr lang="en-US" b="1"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158028" y="9577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19. 24 years old </a:t>
            </a:r>
            <a:r>
              <a:rPr lang="en-US" b="1" dirty="0" err="1"/>
              <a:t>Chinmoy</a:t>
            </a:r>
            <a:r>
              <a:rPr lang="en-US" b="1" dirty="0"/>
              <a:t> has 57% marks in </a:t>
            </a:r>
            <a:r>
              <a:rPr lang="en-US" b="1" dirty="0" err="1"/>
              <a:t>B.Com</a:t>
            </a:r>
            <a:r>
              <a:rPr lang="en-US" b="1" dirty="0"/>
              <a:t> and had bagged the 1st prize in college Music competition. His father, an industrial worker and sole earner in the family has a monthly income of Rs. 22,400/- and is settled in Nasik since 1971.</a:t>
            </a:r>
            <a:endParaRPr lang="en-US" b="1" i="1" dirty="0"/>
          </a:p>
          <a:p>
            <a:pPr marL="457200" indent="-457200">
              <a:buFont typeface="+mj-lt"/>
              <a:buAutoNum type="alphaUcPeriod"/>
            </a:pPr>
            <a:r>
              <a:rPr lang="en-US" b="1" dirty="0"/>
              <a:t>I		</a:t>
            </a:r>
          </a:p>
          <a:p>
            <a:pPr marL="457200" indent="-457200">
              <a:buFont typeface="+mj-lt"/>
              <a:buAutoNum type="alphaUcPeriod"/>
            </a:pPr>
            <a:r>
              <a:rPr lang="en-US" b="1" dirty="0">
                <a:solidFill>
                  <a:srgbClr val="FF0000"/>
                </a:solidFill>
              </a:rPr>
              <a:t>III	</a:t>
            </a:r>
            <a:r>
              <a:rPr lang="en-US" b="1" dirty="0"/>
              <a:t>	</a:t>
            </a:r>
          </a:p>
          <a:p>
            <a:pPr marL="457200" indent="-457200">
              <a:buFont typeface="+mj-lt"/>
              <a:buAutoNum type="alphaUcPeriod"/>
            </a:pPr>
            <a:r>
              <a:rPr lang="en-US" b="1" dirty="0"/>
              <a:t>V		</a:t>
            </a:r>
          </a:p>
          <a:p>
            <a:pPr marL="457200" indent="-457200">
              <a:buFont typeface="+mj-lt"/>
              <a:buAutoNum type="alphaUcPeriod"/>
            </a:pPr>
            <a:r>
              <a:rPr lang="en-US" b="1" dirty="0"/>
              <a:t>None of these</a:t>
            </a:r>
            <a:endParaRPr lang="en-US" b="1" i="1" dirty="0"/>
          </a:p>
          <a:p>
            <a:pPr marL="0" indent="0">
              <a:buNone/>
            </a:pPr>
            <a:r>
              <a:rPr lang="en-US" dirty="0"/>
              <a:t> </a:t>
            </a:r>
            <a:endParaRPr lang="en-US" i="1" dirty="0"/>
          </a:p>
          <a:p>
            <a:pPr>
              <a:buNone/>
            </a:pPr>
            <a:r>
              <a:rPr lang="en-US" dirty="0"/>
              <a:t> </a:t>
            </a:r>
            <a:endParaRPr lang="en-US" b="1" dirty="0"/>
          </a:p>
          <a:p>
            <a:pPr>
              <a:buNone/>
            </a:pPr>
            <a:r>
              <a:rPr lang="en-US" b="1" dirty="0"/>
              <a:t> </a:t>
            </a:r>
          </a:p>
          <a:p>
            <a:pPr>
              <a:buNone/>
            </a:pPr>
            <a:endParaRPr lang="en-US" b="1" dirty="0"/>
          </a:p>
        </p:txBody>
      </p:sp>
      <p:graphicFrame>
        <p:nvGraphicFramePr>
          <p:cNvPr id="5" name="Table 4"/>
          <p:cNvGraphicFramePr>
            <a:graphicFrameLocks noGrp="1"/>
          </p:cNvGraphicFramePr>
          <p:nvPr/>
        </p:nvGraphicFramePr>
        <p:xfrm>
          <a:off x="3028950" y="2647950"/>
          <a:ext cx="8893876" cy="3730220"/>
        </p:xfrm>
        <a:graphic>
          <a:graphicData uri="http://schemas.openxmlformats.org/drawingml/2006/table">
            <a:tbl>
              <a:tblPr firstRow="1" bandRow="1">
                <a:tableStyleId>{5C22544A-7EE6-4342-B048-85BDC9FD1C3A}</a:tableStyleId>
              </a:tblPr>
              <a:tblGrid>
                <a:gridCol w="410971">
                  <a:extLst>
                    <a:ext uri="{9D8B030D-6E8A-4147-A177-3AD203B41FA5}">
                      <a16:colId xmlns:a16="http://schemas.microsoft.com/office/drawing/2014/main" val="20000"/>
                    </a:ext>
                  </a:extLst>
                </a:gridCol>
                <a:gridCol w="3277247">
                  <a:extLst>
                    <a:ext uri="{9D8B030D-6E8A-4147-A177-3AD203B41FA5}">
                      <a16:colId xmlns:a16="http://schemas.microsoft.com/office/drawing/2014/main" val="20001"/>
                    </a:ext>
                  </a:extLst>
                </a:gridCol>
                <a:gridCol w="5205658">
                  <a:extLst>
                    <a:ext uri="{9D8B030D-6E8A-4147-A177-3AD203B41FA5}">
                      <a16:colId xmlns:a16="http://schemas.microsoft.com/office/drawing/2014/main" val="20002"/>
                    </a:ext>
                  </a:extLst>
                </a:gridCol>
              </a:tblGrid>
              <a:tr h="766636">
                <a:tc>
                  <a:txBody>
                    <a:bodyPr/>
                    <a:lstStyle/>
                    <a:p>
                      <a:pPr algn="ctr"/>
                      <a:r>
                        <a:rPr lang="en-US" b="1" dirty="0"/>
                        <a:t>NO.</a:t>
                      </a:r>
                    </a:p>
                  </a:txBody>
                  <a:tcPr/>
                </a:tc>
                <a:tc>
                  <a:txBody>
                    <a:bodyPr/>
                    <a:lstStyle/>
                    <a:p>
                      <a:pPr algn="ctr"/>
                      <a:r>
                        <a:rPr lang="en-US" b="1" dirty="0"/>
                        <a:t>CONDITION</a:t>
                      </a:r>
                    </a:p>
                  </a:txBody>
                  <a:tcPr/>
                </a:tc>
                <a:tc>
                  <a:txBody>
                    <a:bodyPr/>
                    <a:lstStyle/>
                    <a:p>
                      <a:pPr algn="ctr"/>
                      <a:r>
                        <a:rPr lang="en-US" b="1" dirty="0"/>
                        <a:t> OTHER COND.</a:t>
                      </a:r>
                    </a:p>
                  </a:txBody>
                  <a:tcPr/>
                </a:tc>
                <a:extLst>
                  <a:ext uri="{0D108BD9-81ED-4DB2-BD59-A6C34878D82A}">
                    <a16:rowId xmlns:a16="http://schemas.microsoft.com/office/drawing/2014/main" val="10000"/>
                  </a:ext>
                </a:extLst>
              </a:tr>
              <a:tr h="630321">
                <a:tc>
                  <a:txBody>
                    <a:bodyPr/>
                    <a:lstStyle/>
                    <a:p>
                      <a:pPr algn="ctr"/>
                      <a:r>
                        <a:rPr lang="en-US" b="1" dirty="0"/>
                        <a:t>1.</a:t>
                      </a:r>
                    </a:p>
                  </a:txBody>
                  <a:tcPr/>
                </a:tc>
                <a:tc>
                  <a:txBody>
                    <a:bodyPr/>
                    <a:lstStyle/>
                    <a:p>
                      <a:pPr algn="ctr"/>
                      <a:r>
                        <a:rPr lang="en-US" b="1" dirty="0"/>
                        <a:t>20&lt;AGE&gt;25 ON 1.4.2010</a:t>
                      </a:r>
                    </a:p>
                  </a:txBody>
                  <a:tcPr/>
                </a:tc>
                <a:tc>
                  <a:txBody>
                    <a:bodyPr/>
                    <a:lstStyle/>
                    <a:p>
                      <a:pPr algn="ctr"/>
                      <a:r>
                        <a:rPr lang="en-US" b="1" dirty="0"/>
                        <a:t>Ward of farmers =</a:t>
                      </a:r>
                    </a:p>
                    <a:p>
                      <a:pPr algn="ctr"/>
                      <a:r>
                        <a:rPr lang="en-US" b="1" dirty="0"/>
                        <a:t>Relaxation 15 years </a:t>
                      </a:r>
                    </a:p>
                  </a:txBody>
                  <a:tcPr/>
                </a:tc>
                <a:extLst>
                  <a:ext uri="{0D108BD9-81ED-4DB2-BD59-A6C34878D82A}">
                    <a16:rowId xmlns:a16="http://schemas.microsoft.com/office/drawing/2014/main" val="10001"/>
                  </a:ext>
                </a:extLst>
              </a:tr>
              <a:tr h="630321">
                <a:tc>
                  <a:txBody>
                    <a:bodyPr/>
                    <a:lstStyle/>
                    <a:p>
                      <a:pPr algn="ctr"/>
                      <a:r>
                        <a:rPr lang="en-US" b="1" dirty="0"/>
                        <a:t>2.</a:t>
                      </a:r>
                    </a:p>
                  </a:txBody>
                  <a:tcPr/>
                </a:tc>
                <a:tc>
                  <a:txBody>
                    <a:bodyPr/>
                    <a:lstStyle/>
                    <a:p>
                      <a:pPr algn="ctr"/>
                      <a:r>
                        <a:rPr lang="en-US" b="1" dirty="0"/>
                        <a:t>BSC=60%,BA=50%,BCOM=55%</a:t>
                      </a:r>
                    </a:p>
                  </a:txBody>
                  <a:tcPr/>
                </a:tc>
                <a:tc>
                  <a:txBody>
                    <a:bodyPr/>
                    <a:lstStyle/>
                    <a:p>
                      <a:pPr marL="457200" indent="-457200">
                        <a:buNone/>
                      </a:pPr>
                      <a:r>
                        <a:rPr lang="en-US" b="1" dirty="0"/>
                        <a:t>SC/ST applicants (S) = Relaxation minimum marks up to 5%.</a:t>
                      </a:r>
                      <a:endParaRPr lang="en-US" b="1" i="1" dirty="0"/>
                    </a:p>
                  </a:txBody>
                  <a:tcPr/>
                </a:tc>
                <a:extLst>
                  <a:ext uri="{0D108BD9-81ED-4DB2-BD59-A6C34878D82A}">
                    <a16:rowId xmlns:a16="http://schemas.microsoft.com/office/drawing/2014/main" val="10002"/>
                  </a:ext>
                </a:extLst>
              </a:tr>
              <a:tr h="403264">
                <a:tc>
                  <a:txBody>
                    <a:bodyPr/>
                    <a:lstStyle/>
                    <a:p>
                      <a:pPr algn="ctr"/>
                      <a:r>
                        <a:rPr lang="en-US" b="1" dirty="0"/>
                        <a:t>3.</a:t>
                      </a:r>
                    </a:p>
                  </a:txBody>
                  <a:tcPr/>
                </a:tc>
                <a:tc>
                  <a:txBody>
                    <a:bodyPr/>
                    <a:lstStyle/>
                    <a:p>
                      <a:pPr algn="ctr"/>
                      <a:r>
                        <a:rPr lang="en-US" b="1" dirty="0"/>
                        <a:t>Prizes=essay, debate or sports </a:t>
                      </a:r>
                    </a:p>
                  </a:txBody>
                  <a:tcPr/>
                </a:tc>
                <a:tc>
                  <a:txBody>
                    <a:bodyPr/>
                    <a:lstStyle/>
                    <a:p>
                      <a:pPr algn="ctr"/>
                      <a:r>
                        <a:rPr lang="en-US" b="1" dirty="0"/>
                        <a:t>Secretary of the foundation</a:t>
                      </a:r>
                    </a:p>
                  </a:txBody>
                  <a:tcPr/>
                </a:tc>
                <a:extLst>
                  <a:ext uri="{0D108BD9-81ED-4DB2-BD59-A6C34878D82A}">
                    <a16:rowId xmlns:a16="http://schemas.microsoft.com/office/drawing/2014/main" val="10003"/>
                  </a:ext>
                </a:extLst>
              </a:tr>
              <a:tr h="630321">
                <a:tc>
                  <a:txBody>
                    <a:bodyPr/>
                    <a:lstStyle/>
                    <a:p>
                      <a:pPr algn="ctr"/>
                      <a:r>
                        <a:rPr lang="en-US" b="1" dirty="0"/>
                        <a:t>4.</a:t>
                      </a:r>
                    </a:p>
                  </a:txBody>
                  <a:tcPr/>
                </a:tc>
                <a:tc>
                  <a:txBody>
                    <a:bodyPr/>
                    <a:lstStyle/>
                    <a:p>
                      <a:pPr algn="ctr"/>
                      <a:r>
                        <a:rPr lang="en-US" b="1" dirty="0"/>
                        <a:t>income: Not more than Rs.3,00,000/-</a:t>
                      </a:r>
                    </a:p>
                  </a:txBody>
                  <a:tcPr/>
                </a:tc>
                <a:tc>
                  <a:txBody>
                    <a:bodyPr/>
                    <a:lstStyle/>
                    <a:p>
                      <a:pPr algn="ctr"/>
                      <a:r>
                        <a:rPr lang="en-US" b="1" dirty="0"/>
                        <a:t>chairman of the foundation</a:t>
                      </a:r>
                    </a:p>
                  </a:txBody>
                  <a:tcPr/>
                </a:tc>
                <a:extLst>
                  <a:ext uri="{0D108BD9-81ED-4DB2-BD59-A6C34878D82A}">
                    <a16:rowId xmlns:a16="http://schemas.microsoft.com/office/drawing/2014/main" val="10004"/>
                  </a:ext>
                </a:extLst>
              </a:tr>
              <a:tr h="630321">
                <a:tc>
                  <a:txBody>
                    <a:bodyPr/>
                    <a:lstStyle/>
                    <a:p>
                      <a:pPr algn="ctr"/>
                      <a:r>
                        <a:rPr lang="en-US" b="1" dirty="0"/>
                        <a:t>5.</a:t>
                      </a:r>
                    </a:p>
                  </a:txBody>
                  <a:tcPr/>
                </a:tc>
                <a:tc>
                  <a:txBody>
                    <a:bodyPr/>
                    <a:lstStyle/>
                    <a:p>
                      <a:pPr algn="ctr"/>
                      <a:r>
                        <a:rPr lang="en-US" b="1" dirty="0"/>
                        <a:t> Domicile=15 years as on 1.4.2010.</a:t>
                      </a:r>
                    </a:p>
                  </a:txBody>
                  <a:tcPr/>
                </a:tc>
                <a:tc>
                  <a:txBody>
                    <a:bodyPr/>
                    <a:lstStyle/>
                    <a:p>
                      <a:pPr algn="ctr"/>
                      <a:endParaRPr lang="en-US" b="1"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878735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20. Family of 22 years old </a:t>
            </a:r>
            <a:r>
              <a:rPr lang="en-US" b="1" dirty="0" err="1"/>
              <a:t>Arjun</a:t>
            </a:r>
            <a:r>
              <a:rPr lang="en-US" b="1" dirty="0"/>
              <a:t> settled at </a:t>
            </a:r>
            <a:r>
              <a:rPr lang="en-US" b="1" dirty="0" err="1"/>
              <a:t>Kochin</a:t>
            </a:r>
            <a:r>
              <a:rPr lang="en-US" b="1" dirty="0"/>
              <a:t> since 1982. He has 59% marks in B.A. and had won a gold medal in the All India Lions Club Essay Competition. His father, a farmer has an annual income of Rs. 2,37,000/-.</a:t>
            </a:r>
            <a:endParaRPr lang="en-US" b="1" i="1" dirty="0"/>
          </a:p>
          <a:p>
            <a:pPr marL="457200" indent="-457200">
              <a:buFont typeface="+mj-lt"/>
              <a:buAutoNum type="alphaUcPeriod"/>
            </a:pPr>
            <a:r>
              <a:rPr lang="en-US" b="1" dirty="0"/>
              <a:t>I		</a:t>
            </a:r>
          </a:p>
          <a:p>
            <a:pPr marL="457200" indent="-457200">
              <a:buFont typeface="+mj-lt"/>
              <a:buAutoNum type="alphaUcPeriod"/>
            </a:pPr>
            <a:r>
              <a:rPr lang="en-US" b="1" dirty="0"/>
              <a:t>III		</a:t>
            </a:r>
          </a:p>
          <a:p>
            <a:pPr marL="457200" indent="-457200">
              <a:buFont typeface="+mj-lt"/>
              <a:buAutoNum type="alphaUcPeriod"/>
            </a:pPr>
            <a:r>
              <a:rPr lang="en-US" b="1" dirty="0"/>
              <a:t>V		</a:t>
            </a:r>
          </a:p>
          <a:p>
            <a:pPr marL="457200" indent="-457200">
              <a:buFont typeface="+mj-lt"/>
              <a:buAutoNum type="alphaUcPeriod"/>
            </a:pPr>
            <a:r>
              <a:rPr lang="en-US" b="1" dirty="0"/>
              <a:t>None of these</a:t>
            </a:r>
            <a:endParaRPr lang="en-US" b="1" i="1" dirty="0"/>
          </a:p>
          <a:p>
            <a:pPr marL="0" indent="0">
              <a:buNone/>
            </a:pPr>
            <a:endParaRPr lang="en-US" i="1" dirty="0"/>
          </a:p>
          <a:p>
            <a:pPr>
              <a:buNone/>
            </a:pPr>
            <a:r>
              <a:rPr lang="en-US" b="1" dirty="0"/>
              <a:t> </a:t>
            </a:r>
          </a:p>
          <a:p>
            <a:pPr>
              <a:buNone/>
            </a:pPr>
            <a:r>
              <a:rPr lang="en-US" b="1" dirty="0"/>
              <a:t> </a:t>
            </a:r>
          </a:p>
          <a:p>
            <a:pPr>
              <a:buNone/>
            </a:pP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1000208771"/>
              </p:ext>
            </p:extLst>
          </p:nvPr>
        </p:nvGraphicFramePr>
        <p:xfrm>
          <a:off x="3231448" y="2566520"/>
          <a:ext cx="8960552" cy="3566160"/>
        </p:xfrm>
        <a:graphic>
          <a:graphicData uri="http://schemas.openxmlformats.org/drawingml/2006/table">
            <a:tbl>
              <a:tblPr firstRow="1" bandRow="1">
                <a:tableStyleId>{5C22544A-7EE6-4342-B048-85BDC9FD1C3A}</a:tableStyleId>
              </a:tblPr>
              <a:tblGrid>
                <a:gridCol w="414052">
                  <a:extLst>
                    <a:ext uri="{9D8B030D-6E8A-4147-A177-3AD203B41FA5}">
                      <a16:colId xmlns:a16="http://schemas.microsoft.com/office/drawing/2014/main" val="20000"/>
                    </a:ext>
                  </a:extLst>
                </a:gridCol>
                <a:gridCol w="3301816">
                  <a:extLst>
                    <a:ext uri="{9D8B030D-6E8A-4147-A177-3AD203B41FA5}">
                      <a16:colId xmlns:a16="http://schemas.microsoft.com/office/drawing/2014/main" val="20001"/>
                    </a:ext>
                  </a:extLst>
                </a:gridCol>
                <a:gridCol w="5244684">
                  <a:extLst>
                    <a:ext uri="{9D8B030D-6E8A-4147-A177-3AD203B41FA5}">
                      <a16:colId xmlns:a16="http://schemas.microsoft.com/office/drawing/2014/main" val="20002"/>
                    </a:ext>
                  </a:extLst>
                </a:gridCol>
              </a:tblGrid>
              <a:tr h="551045">
                <a:tc>
                  <a:txBody>
                    <a:bodyPr/>
                    <a:lstStyle/>
                    <a:p>
                      <a:pPr algn="ctr"/>
                      <a:r>
                        <a:rPr lang="en-US" b="1" dirty="0"/>
                        <a:t>NO.</a:t>
                      </a:r>
                    </a:p>
                  </a:txBody>
                  <a:tcPr/>
                </a:tc>
                <a:tc>
                  <a:txBody>
                    <a:bodyPr/>
                    <a:lstStyle/>
                    <a:p>
                      <a:pPr algn="ctr"/>
                      <a:r>
                        <a:rPr lang="en-US" b="1" dirty="0"/>
                        <a:t>CONDITION</a:t>
                      </a:r>
                    </a:p>
                  </a:txBody>
                  <a:tcPr/>
                </a:tc>
                <a:tc>
                  <a:txBody>
                    <a:bodyPr/>
                    <a:lstStyle/>
                    <a:p>
                      <a:pPr algn="ctr"/>
                      <a:r>
                        <a:rPr lang="en-US" b="1" dirty="0"/>
                        <a:t> OTHER COND.</a:t>
                      </a:r>
                    </a:p>
                  </a:txBody>
                  <a:tcPr/>
                </a:tc>
                <a:extLst>
                  <a:ext uri="{0D108BD9-81ED-4DB2-BD59-A6C34878D82A}">
                    <a16:rowId xmlns:a16="http://schemas.microsoft.com/office/drawing/2014/main" val="10000"/>
                  </a:ext>
                </a:extLst>
              </a:tr>
              <a:tr h="584416">
                <a:tc>
                  <a:txBody>
                    <a:bodyPr/>
                    <a:lstStyle/>
                    <a:p>
                      <a:pPr algn="ctr"/>
                      <a:r>
                        <a:rPr lang="en-US" b="1" dirty="0"/>
                        <a:t>1.</a:t>
                      </a:r>
                    </a:p>
                  </a:txBody>
                  <a:tcPr/>
                </a:tc>
                <a:tc>
                  <a:txBody>
                    <a:bodyPr/>
                    <a:lstStyle/>
                    <a:p>
                      <a:pPr algn="ctr"/>
                      <a:r>
                        <a:rPr lang="en-US" b="1" dirty="0"/>
                        <a:t>20&lt;AGE&gt;25 ON 1.4.2010</a:t>
                      </a:r>
                    </a:p>
                  </a:txBody>
                  <a:tcPr/>
                </a:tc>
                <a:tc>
                  <a:txBody>
                    <a:bodyPr/>
                    <a:lstStyle/>
                    <a:p>
                      <a:pPr algn="ctr"/>
                      <a:r>
                        <a:rPr lang="en-US" b="1" dirty="0"/>
                        <a:t>Ward of farmers =</a:t>
                      </a:r>
                    </a:p>
                    <a:p>
                      <a:pPr algn="ctr"/>
                      <a:r>
                        <a:rPr lang="en-US" b="1" dirty="0"/>
                        <a:t>Relaxation 15 years </a:t>
                      </a:r>
                    </a:p>
                  </a:txBody>
                  <a:tcPr/>
                </a:tc>
                <a:extLst>
                  <a:ext uri="{0D108BD9-81ED-4DB2-BD59-A6C34878D82A}">
                    <a16:rowId xmlns:a16="http://schemas.microsoft.com/office/drawing/2014/main" val="10001"/>
                  </a:ext>
                </a:extLst>
              </a:tr>
              <a:tr h="333953">
                <a:tc>
                  <a:txBody>
                    <a:bodyPr/>
                    <a:lstStyle/>
                    <a:p>
                      <a:pPr algn="ctr"/>
                      <a:r>
                        <a:rPr lang="en-US" b="1" dirty="0"/>
                        <a:t>2.</a:t>
                      </a:r>
                    </a:p>
                  </a:txBody>
                  <a:tcPr/>
                </a:tc>
                <a:tc>
                  <a:txBody>
                    <a:bodyPr/>
                    <a:lstStyle/>
                    <a:p>
                      <a:pPr algn="ctr"/>
                      <a:r>
                        <a:rPr lang="en-US" b="1" dirty="0"/>
                        <a:t>BSC=60%,BA=50%,BCOM=55%</a:t>
                      </a:r>
                    </a:p>
                  </a:txBody>
                  <a:tcPr/>
                </a:tc>
                <a:tc>
                  <a:txBody>
                    <a:bodyPr/>
                    <a:lstStyle/>
                    <a:p>
                      <a:pPr marL="457200" indent="-457200">
                        <a:buNone/>
                      </a:pPr>
                      <a:r>
                        <a:rPr lang="en-US" b="1" dirty="0"/>
                        <a:t>SC/ST applicants (S) = Relaxation minimum marks up to 5%.</a:t>
                      </a:r>
                      <a:endParaRPr lang="en-US" b="1" i="1" dirty="0"/>
                    </a:p>
                  </a:txBody>
                  <a:tcPr/>
                </a:tc>
                <a:extLst>
                  <a:ext uri="{0D108BD9-81ED-4DB2-BD59-A6C34878D82A}">
                    <a16:rowId xmlns:a16="http://schemas.microsoft.com/office/drawing/2014/main" val="10002"/>
                  </a:ext>
                </a:extLst>
              </a:tr>
              <a:tr h="333953">
                <a:tc>
                  <a:txBody>
                    <a:bodyPr/>
                    <a:lstStyle/>
                    <a:p>
                      <a:pPr algn="ctr"/>
                      <a:r>
                        <a:rPr lang="en-US" b="1" dirty="0"/>
                        <a:t>3.</a:t>
                      </a:r>
                    </a:p>
                  </a:txBody>
                  <a:tcPr/>
                </a:tc>
                <a:tc>
                  <a:txBody>
                    <a:bodyPr/>
                    <a:lstStyle/>
                    <a:p>
                      <a:pPr algn="ctr"/>
                      <a:r>
                        <a:rPr lang="en-US" b="1" dirty="0"/>
                        <a:t>Prizes=essay, debate or sports </a:t>
                      </a:r>
                    </a:p>
                  </a:txBody>
                  <a:tcPr/>
                </a:tc>
                <a:tc>
                  <a:txBody>
                    <a:bodyPr/>
                    <a:lstStyle/>
                    <a:p>
                      <a:pPr algn="ctr"/>
                      <a:r>
                        <a:rPr lang="en-US" b="1" dirty="0"/>
                        <a:t>Secretary of the foundation</a:t>
                      </a:r>
                    </a:p>
                  </a:txBody>
                  <a:tcPr/>
                </a:tc>
                <a:extLst>
                  <a:ext uri="{0D108BD9-81ED-4DB2-BD59-A6C34878D82A}">
                    <a16:rowId xmlns:a16="http://schemas.microsoft.com/office/drawing/2014/main" val="10003"/>
                  </a:ext>
                </a:extLst>
              </a:tr>
              <a:tr h="333953">
                <a:tc>
                  <a:txBody>
                    <a:bodyPr/>
                    <a:lstStyle/>
                    <a:p>
                      <a:pPr algn="ctr"/>
                      <a:r>
                        <a:rPr lang="en-US" b="1" dirty="0"/>
                        <a:t>4.</a:t>
                      </a:r>
                    </a:p>
                  </a:txBody>
                  <a:tcPr/>
                </a:tc>
                <a:tc>
                  <a:txBody>
                    <a:bodyPr/>
                    <a:lstStyle/>
                    <a:p>
                      <a:pPr algn="ctr"/>
                      <a:r>
                        <a:rPr lang="en-US" b="1" dirty="0"/>
                        <a:t>income: Not more than Rs.3,00,000/-</a:t>
                      </a:r>
                    </a:p>
                  </a:txBody>
                  <a:tcPr/>
                </a:tc>
                <a:tc>
                  <a:txBody>
                    <a:bodyPr/>
                    <a:lstStyle/>
                    <a:p>
                      <a:pPr algn="ctr"/>
                      <a:r>
                        <a:rPr lang="en-US" b="1" dirty="0"/>
                        <a:t>chairman of the foundation</a:t>
                      </a:r>
                    </a:p>
                  </a:txBody>
                  <a:tcPr/>
                </a:tc>
                <a:extLst>
                  <a:ext uri="{0D108BD9-81ED-4DB2-BD59-A6C34878D82A}">
                    <a16:rowId xmlns:a16="http://schemas.microsoft.com/office/drawing/2014/main" val="10004"/>
                  </a:ext>
                </a:extLst>
              </a:tr>
              <a:tr h="333953">
                <a:tc>
                  <a:txBody>
                    <a:bodyPr/>
                    <a:lstStyle/>
                    <a:p>
                      <a:pPr algn="ctr"/>
                      <a:r>
                        <a:rPr lang="en-US" b="1" dirty="0"/>
                        <a:t>5.</a:t>
                      </a:r>
                    </a:p>
                  </a:txBody>
                  <a:tcPr/>
                </a:tc>
                <a:tc>
                  <a:txBody>
                    <a:bodyPr/>
                    <a:lstStyle/>
                    <a:p>
                      <a:pPr algn="ctr"/>
                      <a:r>
                        <a:rPr lang="en-US" b="1" dirty="0"/>
                        <a:t> Domicile=15 years as on 1.4.2010.</a:t>
                      </a:r>
                    </a:p>
                  </a:txBody>
                  <a:tcPr/>
                </a:tc>
                <a:tc>
                  <a:txBody>
                    <a:bodyPr/>
                    <a:lstStyle/>
                    <a:p>
                      <a:pPr algn="ctr"/>
                      <a:endParaRPr lang="en-US" b="1"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20. Family of 22 years old </a:t>
            </a:r>
            <a:r>
              <a:rPr lang="en-US" b="1" dirty="0" err="1"/>
              <a:t>Arjun</a:t>
            </a:r>
            <a:r>
              <a:rPr lang="en-US" b="1" dirty="0"/>
              <a:t> settled at </a:t>
            </a:r>
            <a:r>
              <a:rPr lang="en-US" b="1" dirty="0" err="1"/>
              <a:t>Kochin</a:t>
            </a:r>
            <a:r>
              <a:rPr lang="en-US" b="1" dirty="0"/>
              <a:t> since 1982. He has 59% marks in B.A. and had won a gold medal in the All India Lions Club Essay Competition. His father, a farmer has an annual income of Rs. 2,37,000/-.</a:t>
            </a:r>
            <a:endParaRPr lang="en-US" b="1" i="1" dirty="0"/>
          </a:p>
          <a:p>
            <a:pPr marL="457200" indent="-457200">
              <a:buFont typeface="+mj-lt"/>
              <a:buAutoNum type="alphaUcPeriod"/>
            </a:pPr>
            <a:r>
              <a:rPr lang="en-US" b="1" dirty="0">
                <a:solidFill>
                  <a:srgbClr val="FF0000"/>
                </a:solidFill>
              </a:rPr>
              <a:t>I</a:t>
            </a:r>
            <a:r>
              <a:rPr lang="en-US" b="1" dirty="0"/>
              <a:t>		</a:t>
            </a:r>
          </a:p>
          <a:p>
            <a:pPr marL="457200" indent="-457200">
              <a:buFont typeface="+mj-lt"/>
              <a:buAutoNum type="alphaUcPeriod"/>
            </a:pPr>
            <a:r>
              <a:rPr lang="en-US" b="1" dirty="0"/>
              <a:t>III		</a:t>
            </a:r>
          </a:p>
          <a:p>
            <a:pPr marL="457200" indent="-457200">
              <a:buFont typeface="+mj-lt"/>
              <a:buAutoNum type="alphaUcPeriod"/>
            </a:pPr>
            <a:r>
              <a:rPr lang="en-US" b="1" dirty="0"/>
              <a:t>V		</a:t>
            </a:r>
          </a:p>
          <a:p>
            <a:pPr marL="457200" indent="-457200">
              <a:buFont typeface="+mj-lt"/>
              <a:buAutoNum type="alphaUcPeriod"/>
            </a:pPr>
            <a:r>
              <a:rPr lang="en-US" b="1" dirty="0"/>
              <a:t>None of these</a:t>
            </a:r>
            <a:endParaRPr lang="en-US" b="1" i="1" dirty="0"/>
          </a:p>
          <a:p>
            <a:pPr marL="0" indent="0">
              <a:buNone/>
            </a:pPr>
            <a:endParaRPr lang="en-US" i="1" dirty="0"/>
          </a:p>
          <a:p>
            <a:pPr>
              <a:buNone/>
            </a:pPr>
            <a:r>
              <a:rPr lang="en-US" b="1" dirty="0"/>
              <a:t> </a:t>
            </a:r>
          </a:p>
          <a:p>
            <a:pPr>
              <a:buNone/>
            </a:pPr>
            <a:r>
              <a:rPr lang="en-US" b="1" dirty="0"/>
              <a:t> </a:t>
            </a:r>
          </a:p>
          <a:p>
            <a:pPr>
              <a:buNone/>
            </a:pPr>
            <a:endParaRPr lang="en-US" b="1" dirty="0"/>
          </a:p>
        </p:txBody>
      </p:sp>
      <p:graphicFrame>
        <p:nvGraphicFramePr>
          <p:cNvPr id="5" name="Table 4"/>
          <p:cNvGraphicFramePr>
            <a:graphicFrameLocks noGrp="1"/>
          </p:cNvGraphicFramePr>
          <p:nvPr/>
        </p:nvGraphicFramePr>
        <p:xfrm>
          <a:off x="3231448" y="2566520"/>
          <a:ext cx="8960552" cy="3566160"/>
        </p:xfrm>
        <a:graphic>
          <a:graphicData uri="http://schemas.openxmlformats.org/drawingml/2006/table">
            <a:tbl>
              <a:tblPr firstRow="1" bandRow="1">
                <a:tableStyleId>{5C22544A-7EE6-4342-B048-85BDC9FD1C3A}</a:tableStyleId>
              </a:tblPr>
              <a:tblGrid>
                <a:gridCol w="414052">
                  <a:extLst>
                    <a:ext uri="{9D8B030D-6E8A-4147-A177-3AD203B41FA5}">
                      <a16:colId xmlns:a16="http://schemas.microsoft.com/office/drawing/2014/main" val="20000"/>
                    </a:ext>
                  </a:extLst>
                </a:gridCol>
                <a:gridCol w="3301816">
                  <a:extLst>
                    <a:ext uri="{9D8B030D-6E8A-4147-A177-3AD203B41FA5}">
                      <a16:colId xmlns:a16="http://schemas.microsoft.com/office/drawing/2014/main" val="20001"/>
                    </a:ext>
                  </a:extLst>
                </a:gridCol>
                <a:gridCol w="5244684">
                  <a:extLst>
                    <a:ext uri="{9D8B030D-6E8A-4147-A177-3AD203B41FA5}">
                      <a16:colId xmlns:a16="http://schemas.microsoft.com/office/drawing/2014/main" val="20002"/>
                    </a:ext>
                  </a:extLst>
                </a:gridCol>
              </a:tblGrid>
              <a:tr h="551045">
                <a:tc>
                  <a:txBody>
                    <a:bodyPr/>
                    <a:lstStyle/>
                    <a:p>
                      <a:pPr algn="ctr"/>
                      <a:r>
                        <a:rPr lang="en-US" b="1" dirty="0"/>
                        <a:t>NO.</a:t>
                      </a:r>
                    </a:p>
                  </a:txBody>
                  <a:tcPr/>
                </a:tc>
                <a:tc>
                  <a:txBody>
                    <a:bodyPr/>
                    <a:lstStyle/>
                    <a:p>
                      <a:pPr algn="ctr"/>
                      <a:r>
                        <a:rPr lang="en-US" b="1" dirty="0"/>
                        <a:t>CONDITION</a:t>
                      </a:r>
                    </a:p>
                  </a:txBody>
                  <a:tcPr/>
                </a:tc>
                <a:tc>
                  <a:txBody>
                    <a:bodyPr/>
                    <a:lstStyle/>
                    <a:p>
                      <a:pPr algn="ctr"/>
                      <a:r>
                        <a:rPr lang="en-US" b="1" dirty="0"/>
                        <a:t> OTHER COND.</a:t>
                      </a:r>
                    </a:p>
                  </a:txBody>
                  <a:tcPr/>
                </a:tc>
                <a:extLst>
                  <a:ext uri="{0D108BD9-81ED-4DB2-BD59-A6C34878D82A}">
                    <a16:rowId xmlns:a16="http://schemas.microsoft.com/office/drawing/2014/main" val="10000"/>
                  </a:ext>
                </a:extLst>
              </a:tr>
              <a:tr h="584416">
                <a:tc>
                  <a:txBody>
                    <a:bodyPr/>
                    <a:lstStyle/>
                    <a:p>
                      <a:pPr algn="ctr"/>
                      <a:r>
                        <a:rPr lang="en-US" b="1" dirty="0"/>
                        <a:t>1.</a:t>
                      </a:r>
                    </a:p>
                  </a:txBody>
                  <a:tcPr/>
                </a:tc>
                <a:tc>
                  <a:txBody>
                    <a:bodyPr/>
                    <a:lstStyle/>
                    <a:p>
                      <a:pPr algn="ctr"/>
                      <a:r>
                        <a:rPr lang="en-US" b="1" dirty="0"/>
                        <a:t>20&lt;AGE&gt;25 ON 1.4.2010</a:t>
                      </a:r>
                    </a:p>
                  </a:txBody>
                  <a:tcPr/>
                </a:tc>
                <a:tc>
                  <a:txBody>
                    <a:bodyPr/>
                    <a:lstStyle/>
                    <a:p>
                      <a:pPr algn="ctr"/>
                      <a:r>
                        <a:rPr lang="en-US" b="1" dirty="0"/>
                        <a:t>Ward of farmers =</a:t>
                      </a:r>
                    </a:p>
                    <a:p>
                      <a:pPr algn="ctr"/>
                      <a:r>
                        <a:rPr lang="en-US" b="1" dirty="0"/>
                        <a:t>Relaxation 15 years </a:t>
                      </a:r>
                    </a:p>
                  </a:txBody>
                  <a:tcPr/>
                </a:tc>
                <a:extLst>
                  <a:ext uri="{0D108BD9-81ED-4DB2-BD59-A6C34878D82A}">
                    <a16:rowId xmlns:a16="http://schemas.microsoft.com/office/drawing/2014/main" val="10001"/>
                  </a:ext>
                </a:extLst>
              </a:tr>
              <a:tr h="333953">
                <a:tc>
                  <a:txBody>
                    <a:bodyPr/>
                    <a:lstStyle/>
                    <a:p>
                      <a:pPr algn="ctr"/>
                      <a:r>
                        <a:rPr lang="en-US" b="1" dirty="0"/>
                        <a:t>2.</a:t>
                      </a:r>
                    </a:p>
                  </a:txBody>
                  <a:tcPr/>
                </a:tc>
                <a:tc>
                  <a:txBody>
                    <a:bodyPr/>
                    <a:lstStyle/>
                    <a:p>
                      <a:pPr algn="ctr"/>
                      <a:r>
                        <a:rPr lang="en-US" b="1" dirty="0"/>
                        <a:t>BSC=60%,BA=50%,BCOM=55%</a:t>
                      </a:r>
                    </a:p>
                  </a:txBody>
                  <a:tcPr/>
                </a:tc>
                <a:tc>
                  <a:txBody>
                    <a:bodyPr/>
                    <a:lstStyle/>
                    <a:p>
                      <a:pPr marL="457200" indent="-457200">
                        <a:buNone/>
                      </a:pPr>
                      <a:r>
                        <a:rPr lang="en-US" b="1" dirty="0"/>
                        <a:t>SC/ST applicants (S) = Relaxation minimum marks up to 5%.</a:t>
                      </a:r>
                      <a:endParaRPr lang="en-US" b="1" i="1" dirty="0"/>
                    </a:p>
                  </a:txBody>
                  <a:tcPr/>
                </a:tc>
                <a:extLst>
                  <a:ext uri="{0D108BD9-81ED-4DB2-BD59-A6C34878D82A}">
                    <a16:rowId xmlns:a16="http://schemas.microsoft.com/office/drawing/2014/main" val="10002"/>
                  </a:ext>
                </a:extLst>
              </a:tr>
              <a:tr h="333953">
                <a:tc>
                  <a:txBody>
                    <a:bodyPr/>
                    <a:lstStyle/>
                    <a:p>
                      <a:pPr algn="ctr"/>
                      <a:r>
                        <a:rPr lang="en-US" b="1" dirty="0"/>
                        <a:t>3.</a:t>
                      </a:r>
                    </a:p>
                  </a:txBody>
                  <a:tcPr/>
                </a:tc>
                <a:tc>
                  <a:txBody>
                    <a:bodyPr/>
                    <a:lstStyle/>
                    <a:p>
                      <a:pPr algn="ctr"/>
                      <a:r>
                        <a:rPr lang="en-US" b="1" dirty="0"/>
                        <a:t>Prizes=essay, debate or sports </a:t>
                      </a:r>
                    </a:p>
                  </a:txBody>
                  <a:tcPr/>
                </a:tc>
                <a:tc>
                  <a:txBody>
                    <a:bodyPr/>
                    <a:lstStyle/>
                    <a:p>
                      <a:pPr algn="ctr"/>
                      <a:r>
                        <a:rPr lang="en-US" b="1" dirty="0"/>
                        <a:t>Secretary of the foundation</a:t>
                      </a:r>
                    </a:p>
                  </a:txBody>
                  <a:tcPr/>
                </a:tc>
                <a:extLst>
                  <a:ext uri="{0D108BD9-81ED-4DB2-BD59-A6C34878D82A}">
                    <a16:rowId xmlns:a16="http://schemas.microsoft.com/office/drawing/2014/main" val="10003"/>
                  </a:ext>
                </a:extLst>
              </a:tr>
              <a:tr h="333953">
                <a:tc>
                  <a:txBody>
                    <a:bodyPr/>
                    <a:lstStyle/>
                    <a:p>
                      <a:pPr algn="ctr"/>
                      <a:r>
                        <a:rPr lang="en-US" b="1" dirty="0"/>
                        <a:t>4.</a:t>
                      </a:r>
                    </a:p>
                  </a:txBody>
                  <a:tcPr/>
                </a:tc>
                <a:tc>
                  <a:txBody>
                    <a:bodyPr/>
                    <a:lstStyle/>
                    <a:p>
                      <a:pPr algn="ctr"/>
                      <a:r>
                        <a:rPr lang="en-US" b="1" dirty="0"/>
                        <a:t>income: Not more than Rs.3,00,000/-</a:t>
                      </a:r>
                    </a:p>
                  </a:txBody>
                  <a:tcPr/>
                </a:tc>
                <a:tc>
                  <a:txBody>
                    <a:bodyPr/>
                    <a:lstStyle/>
                    <a:p>
                      <a:pPr algn="ctr"/>
                      <a:r>
                        <a:rPr lang="en-US" b="1" dirty="0"/>
                        <a:t>chairman of the foundation</a:t>
                      </a:r>
                    </a:p>
                  </a:txBody>
                  <a:tcPr/>
                </a:tc>
                <a:extLst>
                  <a:ext uri="{0D108BD9-81ED-4DB2-BD59-A6C34878D82A}">
                    <a16:rowId xmlns:a16="http://schemas.microsoft.com/office/drawing/2014/main" val="10004"/>
                  </a:ext>
                </a:extLst>
              </a:tr>
              <a:tr h="333953">
                <a:tc>
                  <a:txBody>
                    <a:bodyPr/>
                    <a:lstStyle/>
                    <a:p>
                      <a:pPr algn="ctr"/>
                      <a:r>
                        <a:rPr lang="en-US" b="1" dirty="0"/>
                        <a:t>5.</a:t>
                      </a:r>
                    </a:p>
                  </a:txBody>
                  <a:tcPr/>
                </a:tc>
                <a:tc>
                  <a:txBody>
                    <a:bodyPr/>
                    <a:lstStyle/>
                    <a:p>
                      <a:pPr algn="ctr"/>
                      <a:r>
                        <a:rPr lang="en-US" b="1" dirty="0"/>
                        <a:t> Domicile=15 years as on 1.4.2010.</a:t>
                      </a:r>
                    </a:p>
                  </a:txBody>
                  <a:tcPr/>
                </a:tc>
                <a:tc>
                  <a:txBody>
                    <a:bodyPr/>
                    <a:lstStyle/>
                    <a:p>
                      <a:pPr algn="ctr"/>
                      <a:endParaRPr lang="en-US" b="1"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3406928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6" name="Content Placeholder 5">
            <a:extLst>
              <a:ext uri="{FF2B5EF4-FFF2-40B4-BE49-F238E27FC236}">
                <a16:creationId xmlns:a16="http://schemas.microsoft.com/office/drawing/2014/main" id="{3FDBD931-54F4-D6BE-F971-C40A23212CB1}"/>
              </a:ext>
            </a:extLst>
          </p:cNvPr>
          <p:cNvSpPr>
            <a:spLocks noGrp="1"/>
          </p:cNvSpPr>
          <p:nvPr>
            <p:ph idx="1"/>
          </p:nvPr>
        </p:nvSpPr>
        <p:spPr>
          <a:xfrm>
            <a:off x="2644775" y="2056870"/>
            <a:ext cx="8775700" cy="953030"/>
          </a:xfrm>
        </p:spPr>
        <p:txBody>
          <a:bodyPr>
            <a:noAutofit/>
          </a:bodyPr>
          <a:lstStyle/>
          <a:p>
            <a:pPr marL="0" indent="0">
              <a:buNone/>
            </a:pPr>
            <a:r>
              <a:rPr lang="en-IN" sz="9600" b="1" dirty="0"/>
              <a:t>THANK YOU</a:t>
            </a:r>
          </a:p>
        </p:txBody>
      </p:sp>
    </p:spTree>
    <p:extLst>
      <p:ext uri="{BB962C8B-B14F-4D97-AF65-F5344CB8AC3E}">
        <p14:creationId xmlns:p14="http://schemas.microsoft.com/office/powerpoint/2010/main" val="1894210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2. </a:t>
            </a:r>
            <a:r>
              <a:rPr lang="en-US" b="1" dirty="0" err="1"/>
              <a:t>Megha</a:t>
            </a:r>
            <a:r>
              <a:rPr lang="en-US" b="1" dirty="0"/>
              <a:t> Gupta is an Electronic Engineer with 71% marks. Her scores in interview and selection test are 56% each. She was 24 years old in 2000 at the time of passing the engineering degree examination.</a:t>
            </a:r>
            <a:endParaRPr lang="en-US" b="1" i="1" dirty="0"/>
          </a:p>
          <a:p>
            <a:pPr>
              <a:buNone/>
            </a:pPr>
            <a:r>
              <a:rPr lang="en-US" dirty="0"/>
              <a:t> </a:t>
            </a:r>
            <a:endParaRPr lang="en-US" i="1" dirty="0"/>
          </a:p>
          <a:p>
            <a:pPr>
              <a:buNone/>
            </a:pP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683467326"/>
              </p:ext>
            </p:extLst>
          </p:nvPr>
        </p:nvGraphicFramePr>
        <p:xfrm>
          <a:off x="7210425" y="3234925"/>
          <a:ext cx="4827195" cy="3020594"/>
        </p:xfrm>
        <a:graphic>
          <a:graphicData uri="http://schemas.openxmlformats.org/drawingml/2006/table">
            <a:tbl>
              <a:tblPr firstRow="1" bandRow="1">
                <a:tableStyleId>{5C22544A-7EE6-4342-B048-85BDC9FD1C3A}</a:tableStyleId>
              </a:tblPr>
              <a:tblGrid>
                <a:gridCol w="508647">
                  <a:extLst>
                    <a:ext uri="{9D8B030D-6E8A-4147-A177-3AD203B41FA5}">
                      <a16:colId xmlns:a16="http://schemas.microsoft.com/office/drawing/2014/main" val="20000"/>
                    </a:ext>
                  </a:extLst>
                </a:gridCol>
                <a:gridCol w="2805356">
                  <a:extLst>
                    <a:ext uri="{9D8B030D-6E8A-4147-A177-3AD203B41FA5}">
                      <a16:colId xmlns:a16="http://schemas.microsoft.com/office/drawing/2014/main" val="20001"/>
                    </a:ext>
                  </a:extLst>
                </a:gridCol>
                <a:gridCol w="1513192">
                  <a:extLst>
                    <a:ext uri="{9D8B030D-6E8A-4147-A177-3AD203B41FA5}">
                      <a16:colId xmlns:a16="http://schemas.microsoft.com/office/drawing/2014/main" val="20002"/>
                    </a:ext>
                  </a:extLst>
                </a:gridCol>
              </a:tblGrid>
              <a:tr h="390964">
                <a:tc>
                  <a:txBody>
                    <a:bodyPr/>
                    <a:lstStyle/>
                    <a:p>
                      <a:pPr algn="ctr"/>
                      <a:r>
                        <a:rPr lang="en-US" dirty="0"/>
                        <a:t>NO.</a:t>
                      </a:r>
                    </a:p>
                  </a:txBody>
                  <a:tcPr/>
                </a:tc>
                <a:tc>
                  <a:txBody>
                    <a:bodyPr/>
                    <a:lstStyle/>
                    <a:p>
                      <a:pPr algn="ctr"/>
                      <a:r>
                        <a:rPr lang="en-US" dirty="0"/>
                        <a:t>CONDITION</a:t>
                      </a:r>
                    </a:p>
                  </a:txBody>
                  <a:tcPr/>
                </a:tc>
                <a:tc>
                  <a:txBody>
                    <a:bodyPr/>
                    <a:lstStyle/>
                    <a:p>
                      <a:pPr algn="ctr"/>
                      <a:r>
                        <a:rPr lang="en-US" dirty="0"/>
                        <a:t> OTHER COND.</a:t>
                      </a:r>
                    </a:p>
                  </a:txBody>
                  <a:tcPr/>
                </a:tc>
                <a:extLst>
                  <a:ext uri="{0D108BD9-81ED-4DB2-BD59-A6C34878D82A}">
                    <a16:rowId xmlns:a16="http://schemas.microsoft.com/office/drawing/2014/main" val="10000"/>
                  </a:ext>
                </a:extLst>
              </a:tr>
              <a:tr h="684186">
                <a:tc>
                  <a:txBody>
                    <a:bodyPr/>
                    <a:lstStyle/>
                    <a:p>
                      <a:pPr algn="ctr"/>
                      <a:r>
                        <a:rPr lang="en-US" dirty="0"/>
                        <a:t>1.</a:t>
                      </a:r>
                    </a:p>
                  </a:txBody>
                  <a:tcPr/>
                </a:tc>
                <a:tc>
                  <a:txBody>
                    <a:bodyPr/>
                    <a:lstStyle/>
                    <a:p>
                      <a:pPr algn="ctr"/>
                      <a:r>
                        <a:rPr lang="en-US" dirty="0"/>
                        <a:t>C.SC/MCA(65%)</a:t>
                      </a:r>
                    </a:p>
                  </a:txBody>
                  <a:tcPr/>
                </a:tc>
                <a:tc>
                  <a:txBody>
                    <a:bodyPr/>
                    <a:lstStyle/>
                    <a:p>
                      <a:pPr algn="ctr"/>
                      <a:r>
                        <a:rPr lang="en-US" dirty="0"/>
                        <a:t>ELECT.</a:t>
                      </a:r>
                      <a:r>
                        <a:rPr lang="en-US" baseline="0" dirty="0"/>
                        <a:t> ENG (70) = GM</a:t>
                      </a:r>
                      <a:endParaRPr lang="en-US" dirty="0"/>
                    </a:p>
                  </a:txBody>
                  <a:tcPr/>
                </a:tc>
                <a:extLst>
                  <a:ext uri="{0D108BD9-81ED-4DB2-BD59-A6C34878D82A}">
                    <a16:rowId xmlns:a16="http://schemas.microsoft.com/office/drawing/2014/main" val="10001"/>
                  </a:ext>
                </a:extLst>
              </a:tr>
              <a:tr h="636920">
                <a:tc>
                  <a:txBody>
                    <a:bodyPr/>
                    <a:lstStyle/>
                    <a:p>
                      <a:pPr algn="ctr"/>
                      <a:r>
                        <a:rPr lang="en-US" dirty="0"/>
                        <a:t>2.</a:t>
                      </a:r>
                    </a:p>
                  </a:txBody>
                  <a:tcPr/>
                </a:tc>
                <a:tc>
                  <a:txBody>
                    <a:bodyPr/>
                    <a:lstStyle/>
                    <a:p>
                      <a:pPr algn="ctr"/>
                      <a:r>
                        <a:rPr lang="en-US" dirty="0"/>
                        <a:t>SELECTION TEST(50%)</a:t>
                      </a:r>
                    </a:p>
                  </a:txBody>
                  <a:tcPr/>
                </a:tc>
                <a:tc>
                  <a:txBody>
                    <a:bodyPr/>
                    <a:lstStyle/>
                    <a:p>
                      <a:pPr algn="ctr"/>
                      <a:r>
                        <a:rPr lang="en-US" dirty="0"/>
                        <a:t>SYS. ANALYST(2Y)</a:t>
                      </a:r>
                    </a:p>
                    <a:p>
                      <a:pPr algn="ctr"/>
                      <a:r>
                        <a:rPr lang="en-US" dirty="0"/>
                        <a:t>=CHAIRMAN</a:t>
                      </a:r>
                    </a:p>
                  </a:txBody>
                  <a:tcPr/>
                </a:tc>
                <a:extLst>
                  <a:ext uri="{0D108BD9-81ED-4DB2-BD59-A6C34878D82A}">
                    <a16:rowId xmlns:a16="http://schemas.microsoft.com/office/drawing/2014/main" val="10002"/>
                  </a:ext>
                </a:extLst>
              </a:tr>
              <a:tr h="390964">
                <a:tc>
                  <a:txBody>
                    <a:bodyPr/>
                    <a:lstStyle/>
                    <a:p>
                      <a:pPr algn="ctr"/>
                      <a:r>
                        <a:rPr lang="en-US" dirty="0"/>
                        <a:t>3.</a:t>
                      </a:r>
                    </a:p>
                  </a:txBody>
                  <a:tcPr/>
                </a:tc>
                <a:tc>
                  <a:txBody>
                    <a:bodyPr/>
                    <a:lstStyle/>
                    <a:p>
                      <a:pPr algn="ctr"/>
                      <a:r>
                        <a:rPr lang="en-US" dirty="0"/>
                        <a:t>INTERVIEW (40%)</a:t>
                      </a:r>
                    </a:p>
                  </a:txBody>
                  <a:tcPr/>
                </a:tc>
                <a:tc>
                  <a:txBody>
                    <a:bodyPr/>
                    <a:lstStyle/>
                    <a:p>
                      <a:pPr algn="ctr"/>
                      <a:endParaRPr lang="en-US"/>
                    </a:p>
                  </a:txBody>
                  <a:tcPr/>
                </a:tc>
                <a:extLst>
                  <a:ext uri="{0D108BD9-81ED-4DB2-BD59-A6C34878D82A}">
                    <a16:rowId xmlns:a16="http://schemas.microsoft.com/office/drawing/2014/main" val="10003"/>
                  </a:ext>
                </a:extLst>
              </a:tr>
              <a:tr h="390964">
                <a:tc>
                  <a:txBody>
                    <a:bodyPr/>
                    <a:lstStyle/>
                    <a:p>
                      <a:pPr algn="ctr"/>
                      <a:r>
                        <a:rPr lang="en-US" dirty="0"/>
                        <a:t>4.</a:t>
                      </a:r>
                    </a:p>
                  </a:txBody>
                  <a:tcPr/>
                </a:tc>
                <a:tc>
                  <a:txBody>
                    <a:bodyPr/>
                    <a:lstStyle/>
                    <a:p>
                      <a:pPr algn="ctr"/>
                      <a:r>
                        <a:rPr lang="en-US" dirty="0"/>
                        <a:t>21&lt;AGE&gt;30 ON 1.10.2005</a:t>
                      </a:r>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6" name="TextBox 5">
            <a:extLst>
              <a:ext uri="{FF2B5EF4-FFF2-40B4-BE49-F238E27FC236}">
                <a16:creationId xmlns:a16="http://schemas.microsoft.com/office/drawing/2014/main" id="{2391C17C-06E4-1EA0-94BC-DE78AD0FD90B}"/>
              </a:ext>
            </a:extLst>
          </p:cNvPr>
          <p:cNvSpPr txBox="1"/>
          <p:nvPr/>
        </p:nvSpPr>
        <p:spPr>
          <a:xfrm>
            <a:off x="105332" y="3037062"/>
            <a:ext cx="6096000" cy="3416320"/>
          </a:xfrm>
          <a:prstGeom prst="rect">
            <a:avLst/>
          </a:prstGeom>
          <a:noFill/>
        </p:spPr>
        <p:txBody>
          <a:bodyPr wrap="square">
            <a:spAutoFit/>
          </a:bodyPr>
          <a:lstStyle/>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to be selected.</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not to be selected.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Chairman of the recruitment committee.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GM- Recruitment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data provided are inadequate to take a decision. </a:t>
            </a:r>
            <a:endParaRPr lang="en-US" sz="2400" b="1" i="1"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2. </a:t>
            </a:r>
            <a:r>
              <a:rPr lang="en-US" b="1" dirty="0" err="1"/>
              <a:t>Megha</a:t>
            </a:r>
            <a:r>
              <a:rPr lang="en-US" b="1" dirty="0"/>
              <a:t> Gupta is an Electronic Engineer with 71% marks. Her scores in interview and selection test are 56% each. She was 24 years old in 2000 at the time of passing the engineering degree examination.</a:t>
            </a:r>
            <a:endParaRPr lang="en-US" b="1" i="1" dirty="0"/>
          </a:p>
          <a:p>
            <a:pPr>
              <a:buNone/>
            </a:pPr>
            <a:r>
              <a:rPr lang="en-US" dirty="0"/>
              <a:t> </a:t>
            </a:r>
            <a:endParaRPr lang="en-US" i="1" dirty="0"/>
          </a:p>
          <a:p>
            <a:pPr>
              <a:buNone/>
            </a:pPr>
            <a:endParaRPr lang="en-US" b="1" dirty="0"/>
          </a:p>
        </p:txBody>
      </p:sp>
      <p:graphicFrame>
        <p:nvGraphicFramePr>
          <p:cNvPr id="4" name="Table 3"/>
          <p:cNvGraphicFramePr>
            <a:graphicFrameLocks noGrp="1"/>
          </p:cNvGraphicFramePr>
          <p:nvPr/>
        </p:nvGraphicFramePr>
        <p:xfrm>
          <a:off x="7210425" y="3234925"/>
          <a:ext cx="4827195" cy="3020594"/>
        </p:xfrm>
        <a:graphic>
          <a:graphicData uri="http://schemas.openxmlformats.org/drawingml/2006/table">
            <a:tbl>
              <a:tblPr firstRow="1" bandRow="1">
                <a:tableStyleId>{5C22544A-7EE6-4342-B048-85BDC9FD1C3A}</a:tableStyleId>
              </a:tblPr>
              <a:tblGrid>
                <a:gridCol w="508647">
                  <a:extLst>
                    <a:ext uri="{9D8B030D-6E8A-4147-A177-3AD203B41FA5}">
                      <a16:colId xmlns:a16="http://schemas.microsoft.com/office/drawing/2014/main" val="20000"/>
                    </a:ext>
                  </a:extLst>
                </a:gridCol>
                <a:gridCol w="2805356">
                  <a:extLst>
                    <a:ext uri="{9D8B030D-6E8A-4147-A177-3AD203B41FA5}">
                      <a16:colId xmlns:a16="http://schemas.microsoft.com/office/drawing/2014/main" val="20001"/>
                    </a:ext>
                  </a:extLst>
                </a:gridCol>
                <a:gridCol w="1513192">
                  <a:extLst>
                    <a:ext uri="{9D8B030D-6E8A-4147-A177-3AD203B41FA5}">
                      <a16:colId xmlns:a16="http://schemas.microsoft.com/office/drawing/2014/main" val="20002"/>
                    </a:ext>
                  </a:extLst>
                </a:gridCol>
              </a:tblGrid>
              <a:tr h="390964">
                <a:tc>
                  <a:txBody>
                    <a:bodyPr/>
                    <a:lstStyle/>
                    <a:p>
                      <a:pPr algn="ctr"/>
                      <a:r>
                        <a:rPr lang="en-US" dirty="0"/>
                        <a:t>NO.</a:t>
                      </a:r>
                    </a:p>
                  </a:txBody>
                  <a:tcPr/>
                </a:tc>
                <a:tc>
                  <a:txBody>
                    <a:bodyPr/>
                    <a:lstStyle/>
                    <a:p>
                      <a:pPr algn="ctr"/>
                      <a:r>
                        <a:rPr lang="en-US" dirty="0"/>
                        <a:t>CONDITION</a:t>
                      </a:r>
                    </a:p>
                  </a:txBody>
                  <a:tcPr/>
                </a:tc>
                <a:tc>
                  <a:txBody>
                    <a:bodyPr/>
                    <a:lstStyle/>
                    <a:p>
                      <a:pPr algn="ctr"/>
                      <a:r>
                        <a:rPr lang="en-US" dirty="0"/>
                        <a:t> OTHER COND.</a:t>
                      </a:r>
                    </a:p>
                  </a:txBody>
                  <a:tcPr/>
                </a:tc>
                <a:extLst>
                  <a:ext uri="{0D108BD9-81ED-4DB2-BD59-A6C34878D82A}">
                    <a16:rowId xmlns:a16="http://schemas.microsoft.com/office/drawing/2014/main" val="10000"/>
                  </a:ext>
                </a:extLst>
              </a:tr>
              <a:tr h="684186">
                <a:tc>
                  <a:txBody>
                    <a:bodyPr/>
                    <a:lstStyle/>
                    <a:p>
                      <a:pPr algn="ctr"/>
                      <a:r>
                        <a:rPr lang="en-US" dirty="0"/>
                        <a:t>1.</a:t>
                      </a:r>
                    </a:p>
                  </a:txBody>
                  <a:tcPr/>
                </a:tc>
                <a:tc>
                  <a:txBody>
                    <a:bodyPr/>
                    <a:lstStyle/>
                    <a:p>
                      <a:pPr algn="ctr"/>
                      <a:r>
                        <a:rPr lang="en-US" dirty="0"/>
                        <a:t>C.SC/MCA(65%)</a:t>
                      </a:r>
                    </a:p>
                  </a:txBody>
                  <a:tcPr/>
                </a:tc>
                <a:tc>
                  <a:txBody>
                    <a:bodyPr/>
                    <a:lstStyle/>
                    <a:p>
                      <a:pPr algn="ctr"/>
                      <a:r>
                        <a:rPr lang="en-US" dirty="0"/>
                        <a:t>ELECT.</a:t>
                      </a:r>
                      <a:r>
                        <a:rPr lang="en-US" baseline="0" dirty="0"/>
                        <a:t> ENG (70) = GM</a:t>
                      </a:r>
                      <a:endParaRPr lang="en-US" dirty="0"/>
                    </a:p>
                  </a:txBody>
                  <a:tcPr/>
                </a:tc>
                <a:extLst>
                  <a:ext uri="{0D108BD9-81ED-4DB2-BD59-A6C34878D82A}">
                    <a16:rowId xmlns:a16="http://schemas.microsoft.com/office/drawing/2014/main" val="10001"/>
                  </a:ext>
                </a:extLst>
              </a:tr>
              <a:tr h="636920">
                <a:tc>
                  <a:txBody>
                    <a:bodyPr/>
                    <a:lstStyle/>
                    <a:p>
                      <a:pPr algn="ctr"/>
                      <a:r>
                        <a:rPr lang="en-US" dirty="0"/>
                        <a:t>2.</a:t>
                      </a:r>
                    </a:p>
                  </a:txBody>
                  <a:tcPr/>
                </a:tc>
                <a:tc>
                  <a:txBody>
                    <a:bodyPr/>
                    <a:lstStyle/>
                    <a:p>
                      <a:pPr algn="ctr"/>
                      <a:r>
                        <a:rPr lang="en-US" dirty="0"/>
                        <a:t>SELECTION TEST(50%)</a:t>
                      </a:r>
                    </a:p>
                  </a:txBody>
                  <a:tcPr/>
                </a:tc>
                <a:tc>
                  <a:txBody>
                    <a:bodyPr/>
                    <a:lstStyle/>
                    <a:p>
                      <a:pPr algn="ctr"/>
                      <a:r>
                        <a:rPr lang="en-US" dirty="0"/>
                        <a:t>SYS. ANALYST(2Y)</a:t>
                      </a:r>
                    </a:p>
                    <a:p>
                      <a:pPr algn="ctr"/>
                      <a:r>
                        <a:rPr lang="en-US" dirty="0"/>
                        <a:t>=CHAIRMAN</a:t>
                      </a:r>
                    </a:p>
                  </a:txBody>
                  <a:tcPr/>
                </a:tc>
                <a:extLst>
                  <a:ext uri="{0D108BD9-81ED-4DB2-BD59-A6C34878D82A}">
                    <a16:rowId xmlns:a16="http://schemas.microsoft.com/office/drawing/2014/main" val="10002"/>
                  </a:ext>
                </a:extLst>
              </a:tr>
              <a:tr h="390964">
                <a:tc>
                  <a:txBody>
                    <a:bodyPr/>
                    <a:lstStyle/>
                    <a:p>
                      <a:pPr algn="ctr"/>
                      <a:r>
                        <a:rPr lang="en-US" dirty="0"/>
                        <a:t>3.</a:t>
                      </a:r>
                    </a:p>
                  </a:txBody>
                  <a:tcPr/>
                </a:tc>
                <a:tc>
                  <a:txBody>
                    <a:bodyPr/>
                    <a:lstStyle/>
                    <a:p>
                      <a:pPr algn="ctr"/>
                      <a:r>
                        <a:rPr lang="en-US" dirty="0"/>
                        <a:t>INTERVIEW (40%)</a:t>
                      </a:r>
                    </a:p>
                  </a:txBody>
                  <a:tcPr/>
                </a:tc>
                <a:tc>
                  <a:txBody>
                    <a:bodyPr/>
                    <a:lstStyle/>
                    <a:p>
                      <a:pPr algn="ctr"/>
                      <a:endParaRPr lang="en-US"/>
                    </a:p>
                  </a:txBody>
                  <a:tcPr/>
                </a:tc>
                <a:extLst>
                  <a:ext uri="{0D108BD9-81ED-4DB2-BD59-A6C34878D82A}">
                    <a16:rowId xmlns:a16="http://schemas.microsoft.com/office/drawing/2014/main" val="10003"/>
                  </a:ext>
                </a:extLst>
              </a:tr>
              <a:tr h="390964">
                <a:tc>
                  <a:txBody>
                    <a:bodyPr/>
                    <a:lstStyle/>
                    <a:p>
                      <a:pPr algn="ctr"/>
                      <a:r>
                        <a:rPr lang="en-US" dirty="0"/>
                        <a:t>4.</a:t>
                      </a:r>
                    </a:p>
                  </a:txBody>
                  <a:tcPr/>
                </a:tc>
                <a:tc>
                  <a:txBody>
                    <a:bodyPr/>
                    <a:lstStyle/>
                    <a:p>
                      <a:pPr algn="ctr"/>
                      <a:r>
                        <a:rPr lang="en-US" dirty="0"/>
                        <a:t>21&lt;AGE&gt;30 ON 1.10.2005</a:t>
                      </a:r>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6" name="TextBox 5">
            <a:extLst>
              <a:ext uri="{FF2B5EF4-FFF2-40B4-BE49-F238E27FC236}">
                <a16:creationId xmlns:a16="http://schemas.microsoft.com/office/drawing/2014/main" id="{2391C17C-06E4-1EA0-94BC-DE78AD0FD90B}"/>
              </a:ext>
            </a:extLst>
          </p:cNvPr>
          <p:cNvSpPr txBox="1"/>
          <p:nvPr/>
        </p:nvSpPr>
        <p:spPr>
          <a:xfrm>
            <a:off x="105332" y="3037062"/>
            <a:ext cx="6096000" cy="3416320"/>
          </a:xfrm>
          <a:prstGeom prst="rect">
            <a:avLst/>
          </a:prstGeom>
          <a:noFill/>
        </p:spPr>
        <p:txBody>
          <a:bodyPr wrap="square">
            <a:spAutoFit/>
          </a:bodyPr>
          <a:lstStyle/>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to be selected.</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not to be selected.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Chairman of the recruitment committee.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solidFill>
                  <a:srgbClr val="FF0000"/>
                </a:solidFill>
                <a:latin typeface="Arial" panose="020B0604020202020204" pitchFamily="34" charset="0"/>
                <a:cs typeface="Arial" panose="020B0604020202020204" pitchFamily="34" charset="0"/>
              </a:rPr>
              <a:t>If the case is to be referred to the GM- Recruitment </a:t>
            </a:r>
            <a:endParaRPr lang="en-US" sz="2400" b="1" i="1" dirty="0">
              <a:solidFill>
                <a:srgbClr val="FF0000"/>
              </a:solidFill>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data provided are inadequate to take a decision. </a:t>
            </a:r>
            <a:endParaRPr lang="en-US" sz="24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3019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3. </a:t>
            </a:r>
            <a:r>
              <a:rPr lang="en-US" b="1" dirty="0" err="1"/>
              <a:t>Sumit</a:t>
            </a:r>
            <a:r>
              <a:rPr lang="en-US" b="1" dirty="0"/>
              <a:t>, a Computer Engineer passed out with 68% marks in final examination at the age of 22years in 2003. He secured 62% marks in the selection test and 56% marks in interview.</a:t>
            </a:r>
            <a:endParaRPr lang="en-US" b="1" i="1" dirty="0"/>
          </a:p>
          <a:p>
            <a:pPr>
              <a:buNone/>
            </a:pPr>
            <a:r>
              <a:rPr lang="en-US" dirty="0"/>
              <a:t> </a:t>
            </a:r>
            <a:endParaRPr lang="en-US" i="1" dirty="0"/>
          </a:p>
          <a:p>
            <a:pPr>
              <a:buNone/>
            </a:pPr>
            <a:r>
              <a:rPr lang="en-US" b="1" dirty="0"/>
              <a:t> </a:t>
            </a:r>
          </a:p>
        </p:txBody>
      </p:sp>
      <p:graphicFrame>
        <p:nvGraphicFramePr>
          <p:cNvPr id="4" name="Table 3"/>
          <p:cNvGraphicFramePr>
            <a:graphicFrameLocks noGrp="1"/>
          </p:cNvGraphicFramePr>
          <p:nvPr>
            <p:extLst>
              <p:ext uri="{D42A27DB-BD31-4B8C-83A1-F6EECF244321}">
                <p14:modId xmlns:p14="http://schemas.microsoft.com/office/powerpoint/2010/main" val="534870510"/>
              </p:ext>
            </p:extLst>
          </p:nvPr>
        </p:nvGraphicFramePr>
        <p:xfrm>
          <a:off x="7119403" y="2971800"/>
          <a:ext cx="4867645" cy="3228981"/>
        </p:xfrm>
        <a:graphic>
          <a:graphicData uri="http://schemas.openxmlformats.org/drawingml/2006/table">
            <a:tbl>
              <a:tblPr firstRow="1" bandRow="1">
                <a:tableStyleId>{5C22544A-7EE6-4342-B048-85BDC9FD1C3A}</a:tableStyleId>
              </a:tblPr>
              <a:tblGrid>
                <a:gridCol w="512909">
                  <a:extLst>
                    <a:ext uri="{9D8B030D-6E8A-4147-A177-3AD203B41FA5}">
                      <a16:colId xmlns:a16="http://schemas.microsoft.com/office/drawing/2014/main" val="20000"/>
                    </a:ext>
                  </a:extLst>
                </a:gridCol>
                <a:gridCol w="2828864">
                  <a:extLst>
                    <a:ext uri="{9D8B030D-6E8A-4147-A177-3AD203B41FA5}">
                      <a16:colId xmlns:a16="http://schemas.microsoft.com/office/drawing/2014/main" val="20001"/>
                    </a:ext>
                  </a:extLst>
                </a:gridCol>
                <a:gridCol w="1525872">
                  <a:extLst>
                    <a:ext uri="{9D8B030D-6E8A-4147-A177-3AD203B41FA5}">
                      <a16:colId xmlns:a16="http://schemas.microsoft.com/office/drawing/2014/main" val="20002"/>
                    </a:ext>
                  </a:extLst>
                </a:gridCol>
              </a:tblGrid>
              <a:tr h="415685">
                <a:tc>
                  <a:txBody>
                    <a:bodyPr/>
                    <a:lstStyle/>
                    <a:p>
                      <a:pPr algn="ctr"/>
                      <a:r>
                        <a:rPr lang="en-US" dirty="0"/>
                        <a:t>NO.</a:t>
                      </a:r>
                    </a:p>
                  </a:txBody>
                  <a:tcPr/>
                </a:tc>
                <a:tc>
                  <a:txBody>
                    <a:bodyPr/>
                    <a:lstStyle/>
                    <a:p>
                      <a:pPr algn="ctr"/>
                      <a:r>
                        <a:rPr lang="en-US" dirty="0"/>
                        <a:t>CONDITION</a:t>
                      </a:r>
                    </a:p>
                  </a:txBody>
                  <a:tcPr/>
                </a:tc>
                <a:tc>
                  <a:txBody>
                    <a:bodyPr/>
                    <a:lstStyle/>
                    <a:p>
                      <a:pPr algn="ctr"/>
                      <a:r>
                        <a:rPr lang="en-US" dirty="0"/>
                        <a:t> OTHER COND.</a:t>
                      </a:r>
                    </a:p>
                  </a:txBody>
                  <a:tcPr/>
                </a:tc>
                <a:extLst>
                  <a:ext uri="{0D108BD9-81ED-4DB2-BD59-A6C34878D82A}">
                    <a16:rowId xmlns:a16="http://schemas.microsoft.com/office/drawing/2014/main" val="10000"/>
                  </a:ext>
                </a:extLst>
              </a:tr>
              <a:tr h="781433">
                <a:tc>
                  <a:txBody>
                    <a:bodyPr/>
                    <a:lstStyle/>
                    <a:p>
                      <a:pPr algn="ctr"/>
                      <a:r>
                        <a:rPr lang="en-US" dirty="0"/>
                        <a:t>1.</a:t>
                      </a:r>
                    </a:p>
                  </a:txBody>
                  <a:tcPr/>
                </a:tc>
                <a:tc>
                  <a:txBody>
                    <a:bodyPr/>
                    <a:lstStyle/>
                    <a:p>
                      <a:pPr algn="ctr"/>
                      <a:r>
                        <a:rPr lang="en-US" dirty="0"/>
                        <a:t>C.SC/MCA(65%)</a:t>
                      </a:r>
                    </a:p>
                  </a:txBody>
                  <a:tcPr/>
                </a:tc>
                <a:tc>
                  <a:txBody>
                    <a:bodyPr/>
                    <a:lstStyle/>
                    <a:p>
                      <a:pPr algn="ctr"/>
                      <a:r>
                        <a:rPr lang="en-US" dirty="0"/>
                        <a:t>ELECT.</a:t>
                      </a:r>
                      <a:r>
                        <a:rPr lang="en-US" baseline="0" dirty="0"/>
                        <a:t> ENG (70) = GM</a:t>
                      </a:r>
                      <a:endParaRPr lang="en-US" dirty="0"/>
                    </a:p>
                  </a:txBody>
                  <a:tcPr/>
                </a:tc>
                <a:extLst>
                  <a:ext uri="{0D108BD9-81ED-4DB2-BD59-A6C34878D82A}">
                    <a16:rowId xmlns:a16="http://schemas.microsoft.com/office/drawing/2014/main" val="10001"/>
                  </a:ext>
                </a:extLst>
              </a:tr>
              <a:tr h="727449">
                <a:tc>
                  <a:txBody>
                    <a:bodyPr/>
                    <a:lstStyle/>
                    <a:p>
                      <a:pPr algn="ctr"/>
                      <a:r>
                        <a:rPr lang="en-US" dirty="0"/>
                        <a:t>2.</a:t>
                      </a:r>
                    </a:p>
                  </a:txBody>
                  <a:tcPr/>
                </a:tc>
                <a:tc>
                  <a:txBody>
                    <a:bodyPr/>
                    <a:lstStyle/>
                    <a:p>
                      <a:pPr algn="ctr"/>
                      <a:r>
                        <a:rPr lang="en-US" dirty="0"/>
                        <a:t>SELECTION TEST(50%)</a:t>
                      </a:r>
                    </a:p>
                  </a:txBody>
                  <a:tcPr/>
                </a:tc>
                <a:tc>
                  <a:txBody>
                    <a:bodyPr/>
                    <a:lstStyle/>
                    <a:p>
                      <a:pPr algn="ctr"/>
                      <a:r>
                        <a:rPr lang="en-US" dirty="0"/>
                        <a:t>SYS. ANALYST(2Y)</a:t>
                      </a:r>
                    </a:p>
                    <a:p>
                      <a:pPr algn="ctr"/>
                      <a:r>
                        <a:rPr lang="en-US" dirty="0"/>
                        <a:t>=CHAIRMAN</a:t>
                      </a:r>
                    </a:p>
                  </a:txBody>
                  <a:tcPr/>
                </a:tc>
                <a:extLst>
                  <a:ext uri="{0D108BD9-81ED-4DB2-BD59-A6C34878D82A}">
                    <a16:rowId xmlns:a16="http://schemas.microsoft.com/office/drawing/2014/main" val="10002"/>
                  </a:ext>
                </a:extLst>
              </a:tr>
              <a:tr h="446534">
                <a:tc>
                  <a:txBody>
                    <a:bodyPr/>
                    <a:lstStyle/>
                    <a:p>
                      <a:pPr algn="ctr"/>
                      <a:r>
                        <a:rPr lang="en-US" dirty="0"/>
                        <a:t>3.</a:t>
                      </a:r>
                    </a:p>
                  </a:txBody>
                  <a:tcPr/>
                </a:tc>
                <a:tc>
                  <a:txBody>
                    <a:bodyPr/>
                    <a:lstStyle/>
                    <a:p>
                      <a:pPr algn="ctr"/>
                      <a:r>
                        <a:rPr lang="en-US" dirty="0"/>
                        <a:t>INTERVIEW (40%)</a:t>
                      </a:r>
                    </a:p>
                  </a:txBody>
                  <a:tcPr/>
                </a:tc>
                <a:tc>
                  <a:txBody>
                    <a:bodyPr/>
                    <a:lstStyle/>
                    <a:p>
                      <a:pPr algn="ctr"/>
                      <a:endParaRPr lang="en-US"/>
                    </a:p>
                  </a:txBody>
                  <a:tcPr/>
                </a:tc>
                <a:extLst>
                  <a:ext uri="{0D108BD9-81ED-4DB2-BD59-A6C34878D82A}">
                    <a16:rowId xmlns:a16="http://schemas.microsoft.com/office/drawing/2014/main" val="10003"/>
                  </a:ext>
                </a:extLst>
              </a:tr>
              <a:tr h="446534">
                <a:tc>
                  <a:txBody>
                    <a:bodyPr/>
                    <a:lstStyle/>
                    <a:p>
                      <a:pPr algn="ctr"/>
                      <a:r>
                        <a:rPr lang="en-US" dirty="0"/>
                        <a:t>4.</a:t>
                      </a:r>
                    </a:p>
                  </a:txBody>
                  <a:tcPr/>
                </a:tc>
                <a:tc>
                  <a:txBody>
                    <a:bodyPr/>
                    <a:lstStyle/>
                    <a:p>
                      <a:pPr algn="ctr"/>
                      <a:r>
                        <a:rPr lang="en-US" dirty="0"/>
                        <a:t>21&lt;AGE&gt;30 ON 1.10.2005</a:t>
                      </a:r>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6" name="TextBox 5">
            <a:extLst>
              <a:ext uri="{FF2B5EF4-FFF2-40B4-BE49-F238E27FC236}">
                <a16:creationId xmlns:a16="http://schemas.microsoft.com/office/drawing/2014/main" id="{D534F389-4629-7837-3D87-71A9C3777386}"/>
              </a:ext>
            </a:extLst>
          </p:cNvPr>
          <p:cNvSpPr txBox="1"/>
          <p:nvPr/>
        </p:nvSpPr>
        <p:spPr>
          <a:xfrm>
            <a:off x="70179" y="3039331"/>
            <a:ext cx="6096000" cy="3416320"/>
          </a:xfrm>
          <a:prstGeom prst="rect">
            <a:avLst/>
          </a:prstGeom>
          <a:noFill/>
        </p:spPr>
        <p:txBody>
          <a:bodyPr wrap="square">
            <a:spAutoFit/>
          </a:bodyPr>
          <a:lstStyle/>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to be selected.</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not to be selected.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Chairman of the recruitment committee.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GM- Recruitment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data provided are inadequate to take a decision. </a:t>
            </a:r>
            <a:endParaRPr lang="en-US" sz="2400" b="1" i="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3. </a:t>
            </a:r>
            <a:r>
              <a:rPr lang="en-US" b="1" dirty="0" err="1"/>
              <a:t>Sumit</a:t>
            </a:r>
            <a:r>
              <a:rPr lang="en-US" b="1" dirty="0"/>
              <a:t>, a Computer Engineer passed out with 68% marks in final examination at the age of 22years in 2003. He secured 62% marks in the selection test and 56% marks in interview.</a:t>
            </a:r>
            <a:endParaRPr lang="en-US" b="1" i="1" dirty="0"/>
          </a:p>
          <a:p>
            <a:pPr>
              <a:buNone/>
            </a:pPr>
            <a:r>
              <a:rPr lang="en-US" dirty="0"/>
              <a:t> </a:t>
            </a:r>
            <a:endParaRPr lang="en-US" i="1" dirty="0"/>
          </a:p>
          <a:p>
            <a:pPr>
              <a:buNone/>
            </a:pPr>
            <a:r>
              <a:rPr lang="en-US" b="1" dirty="0"/>
              <a:t> </a:t>
            </a:r>
          </a:p>
        </p:txBody>
      </p:sp>
      <p:graphicFrame>
        <p:nvGraphicFramePr>
          <p:cNvPr id="4" name="Table 3"/>
          <p:cNvGraphicFramePr>
            <a:graphicFrameLocks noGrp="1"/>
          </p:cNvGraphicFramePr>
          <p:nvPr/>
        </p:nvGraphicFramePr>
        <p:xfrm>
          <a:off x="7119403" y="2971800"/>
          <a:ext cx="4867645" cy="3228981"/>
        </p:xfrm>
        <a:graphic>
          <a:graphicData uri="http://schemas.openxmlformats.org/drawingml/2006/table">
            <a:tbl>
              <a:tblPr firstRow="1" bandRow="1">
                <a:tableStyleId>{5C22544A-7EE6-4342-B048-85BDC9FD1C3A}</a:tableStyleId>
              </a:tblPr>
              <a:tblGrid>
                <a:gridCol w="512909">
                  <a:extLst>
                    <a:ext uri="{9D8B030D-6E8A-4147-A177-3AD203B41FA5}">
                      <a16:colId xmlns:a16="http://schemas.microsoft.com/office/drawing/2014/main" val="20000"/>
                    </a:ext>
                  </a:extLst>
                </a:gridCol>
                <a:gridCol w="2828864">
                  <a:extLst>
                    <a:ext uri="{9D8B030D-6E8A-4147-A177-3AD203B41FA5}">
                      <a16:colId xmlns:a16="http://schemas.microsoft.com/office/drawing/2014/main" val="20001"/>
                    </a:ext>
                  </a:extLst>
                </a:gridCol>
                <a:gridCol w="1525872">
                  <a:extLst>
                    <a:ext uri="{9D8B030D-6E8A-4147-A177-3AD203B41FA5}">
                      <a16:colId xmlns:a16="http://schemas.microsoft.com/office/drawing/2014/main" val="20002"/>
                    </a:ext>
                  </a:extLst>
                </a:gridCol>
              </a:tblGrid>
              <a:tr h="415685">
                <a:tc>
                  <a:txBody>
                    <a:bodyPr/>
                    <a:lstStyle/>
                    <a:p>
                      <a:pPr algn="ctr"/>
                      <a:r>
                        <a:rPr lang="en-US" dirty="0"/>
                        <a:t>NO.</a:t>
                      </a:r>
                    </a:p>
                  </a:txBody>
                  <a:tcPr/>
                </a:tc>
                <a:tc>
                  <a:txBody>
                    <a:bodyPr/>
                    <a:lstStyle/>
                    <a:p>
                      <a:pPr algn="ctr"/>
                      <a:r>
                        <a:rPr lang="en-US" dirty="0"/>
                        <a:t>CONDITION</a:t>
                      </a:r>
                    </a:p>
                  </a:txBody>
                  <a:tcPr/>
                </a:tc>
                <a:tc>
                  <a:txBody>
                    <a:bodyPr/>
                    <a:lstStyle/>
                    <a:p>
                      <a:pPr algn="ctr"/>
                      <a:r>
                        <a:rPr lang="en-US" dirty="0"/>
                        <a:t> OTHER COND.</a:t>
                      </a:r>
                    </a:p>
                  </a:txBody>
                  <a:tcPr/>
                </a:tc>
                <a:extLst>
                  <a:ext uri="{0D108BD9-81ED-4DB2-BD59-A6C34878D82A}">
                    <a16:rowId xmlns:a16="http://schemas.microsoft.com/office/drawing/2014/main" val="10000"/>
                  </a:ext>
                </a:extLst>
              </a:tr>
              <a:tr h="781433">
                <a:tc>
                  <a:txBody>
                    <a:bodyPr/>
                    <a:lstStyle/>
                    <a:p>
                      <a:pPr algn="ctr"/>
                      <a:r>
                        <a:rPr lang="en-US" dirty="0"/>
                        <a:t>1.</a:t>
                      </a:r>
                    </a:p>
                  </a:txBody>
                  <a:tcPr/>
                </a:tc>
                <a:tc>
                  <a:txBody>
                    <a:bodyPr/>
                    <a:lstStyle/>
                    <a:p>
                      <a:pPr algn="ctr"/>
                      <a:r>
                        <a:rPr lang="en-US" dirty="0"/>
                        <a:t>C.SC/MCA(65%)</a:t>
                      </a:r>
                    </a:p>
                  </a:txBody>
                  <a:tcPr/>
                </a:tc>
                <a:tc>
                  <a:txBody>
                    <a:bodyPr/>
                    <a:lstStyle/>
                    <a:p>
                      <a:pPr algn="ctr"/>
                      <a:r>
                        <a:rPr lang="en-US" dirty="0"/>
                        <a:t>ELECT.</a:t>
                      </a:r>
                      <a:r>
                        <a:rPr lang="en-US" baseline="0" dirty="0"/>
                        <a:t> ENG (70) = GM</a:t>
                      </a:r>
                      <a:endParaRPr lang="en-US" dirty="0"/>
                    </a:p>
                  </a:txBody>
                  <a:tcPr/>
                </a:tc>
                <a:extLst>
                  <a:ext uri="{0D108BD9-81ED-4DB2-BD59-A6C34878D82A}">
                    <a16:rowId xmlns:a16="http://schemas.microsoft.com/office/drawing/2014/main" val="10001"/>
                  </a:ext>
                </a:extLst>
              </a:tr>
              <a:tr h="727449">
                <a:tc>
                  <a:txBody>
                    <a:bodyPr/>
                    <a:lstStyle/>
                    <a:p>
                      <a:pPr algn="ctr"/>
                      <a:r>
                        <a:rPr lang="en-US" dirty="0"/>
                        <a:t>2.</a:t>
                      </a:r>
                    </a:p>
                  </a:txBody>
                  <a:tcPr/>
                </a:tc>
                <a:tc>
                  <a:txBody>
                    <a:bodyPr/>
                    <a:lstStyle/>
                    <a:p>
                      <a:pPr algn="ctr"/>
                      <a:r>
                        <a:rPr lang="en-US" dirty="0"/>
                        <a:t>SELECTION TEST(50%)</a:t>
                      </a:r>
                    </a:p>
                  </a:txBody>
                  <a:tcPr/>
                </a:tc>
                <a:tc>
                  <a:txBody>
                    <a:bodyPr/>
                    <a:lstStyle/>
                    <a:p>
                      <a:pPr algn="ctr"/>
                      <a:r>
                        <a:rPr lang="en-US" dirty="0"/>
                        <a:t>SYS. ANALYST(2Y)</a:t>
                      </a:r>
                    </a:p>
                    <a:p>
                      <a:pPr algn="ctr"/>
                      <a:r>
                        <a:rPr lang="en-US" dirty="0"/>
                        <a:t>=CHAIRMAN</a:t>
                      </a:r>
                    </a:p>
                  </a:txBody>
                  <a:tcPr/>
                </a:tc>
                <a:extLst>
                  <a:ext uri="{0D108BD9-81ED-4DB2-BD59-A6C34878D82A}">
                    <a16:rowId xmlns:a16="http://schemas.microsoft.com/office/drawing/2014/main" val="10002"/>
                  </a:ext>
                </a:extLst>
              </a:tr>
              <a:tr h="446534">
                <a:tc>
                  <a:txBody>
                    <a:bodyPr/>
                    <a:lstStyle/>
                    <a:p>
                      <a:pPr algn="ctr"/>
                      <a:r>
                        <a:rPr lang="en-US" dirty="0"/>
                        <a:t>3.</a:t>
                      </a:r>
                    </a:p>
                  </a:txBody>
                  <a:tcPr/>
                </a:tc>
                <a:tc>
                  <a:txBody>
                    <a:bodyPr/>
                    <a:lstStyle/>
                    <a:p>
                      <a:pPr algn="ctr"/>
                      <a:r>
                        <a:rPr lang="en-US" dirty="0"/>
                        <a:t>INTERVIEW (40%)</a:t>
                      </a:r>
                    </a:p>
                  </a:txBody>
                  <a:tcPr/>
                </a:tc>
                <a:tc>
                  <a:txBody>
                    <a:bodyPr/>
                    <a:lstStyle/>
                    <a:p>
                      <a:pPr algn="ctr"/>
                      <a:endParaRPr lang="en-US"/>
                    </a:p>
                  </a:txBody>
                  <a:tcPr/>
                </a:tc>
                <a:extLst>
                  <a:ext uri="{0D108BD9-81ED-4DB2-BD59-A6C34878D82A}">
                    <a16:rowId xmlns:a16="http://schemas.microsoft.com/office/drawing/2014/main" val="10003"/>
                  </a:ext>
                </a:extLst>
              </a:tr>
              <a:tr h="446534">
                <a:tc>
                  <a:txBody>
                    <a:bodyPr/>
                    <a:lstStyle/>
                    <a:p>
                      <a:pPr algn="ctr"/>
                      <a:r>
                        <a:rPr lang="en-US" dirty="0"/>
                        <a:t>4.</a:t>
                      </a:r>
                    </a:p>
                  </a:txBody>
                  <a:tcPr/>
                </a:tc>
                <a:tc>
                  <a:txBody>
                    <a:bodyPr/>
                    <a:lstStyle/>
                    <a:p>
                      <a:pPr algn="ctr"/>
                      <a:r>
                        <a:rPr lang="en-US" dirty="0"/>
                        <a:t>21&lt;AGE&gt;30 ON 1.10.2005</a:t>
                      </a:r>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6" name="TextBox 5">
            <a:extLst>
              <a:ext uri="{FF2B5EF4-FFF2-40B4-BE49-F238E27FC236}">
                <a16:creationId xmlns:a16="http://schemas.microsoft.com/office/drawing/2014/main" id="{D534F389-4629-7837-3D87-71A9C3777386}"/>
              </a:ext>
            </a:extLst>
          </p:cNvPr>
          <p:cNvSpPr txBox="1"/>
          <p:nvPr/>
        </p:nvSpPr>
        <p:spPr>
          <a:xfrm>
            <a:off x="70179" y="3039331"/>
            <a:ext cx="6096000" cy="3416320"/>
          </a:xfrm>
          <a:prstGeom prst="rect">
            <a:avLst/>
          </a:prstGeom>
          <a:noFill/>
        </p:spPr>
        <p:txBody>
          <a:bodyPr wrap="square">
            <a:spAutoFit/>
          </a:bodyPr>
          <a:lstStyle/>
          <a:p>
            <a:pPr marL="457200" indent="-457200">
              <a:buFont typeface="+mj-lt"/>
              <a:buAutoNum type="alphaUcPeriod"/>
            </a:pPr>
            <a:r>
              <a:rPr lang="en-US" sz="2400" b="1" dirty="0">
                <a:solidFill>
                  <a:srgbClr val="FF0000"/>
                </a:solidFill>
                <a:latin typeface="Arial" panose="020B0604020202020204" pitchFamily="34" charset="0"/>
                <a:cs typeface="Arial" panose="020B0604020202020204" pitchFamily="34" charset="0"/>
              </a:rPr>
              <a:t>If the candidate is to be selected.</a:t>
            </a:r>
            <a:endParaRPr lang="en-US" sz="2400" b="1" i="1" dirty="0">
              <a:solidFill>
                <a:srgbClr val="FF0000"/>
              </a:solidFill>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not to be selected.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Chairman of the recruitment committee.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GM- Recruitment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data provided are inadequate to take a decision. </a:t>
            </a:r>
            <a:endParaRPr lang="en-US" sz="24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6530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4. </a:t>
            </a:r>
            <a:r>
              <a:rPr lang="en-US" b="1" dirty="0" err="1"/>
              <a:t>Rohit</a:t>
            </a:r>
            <a:r>
              <a:rPr lang="en-US" b="1" dirty="0"/>
              <a:t> scored 72% marks in B.Sc. (IT) and 76% marks in Electronics Engineering. His scores at selection test and interview are 58% and 52% respectively. He has been working as a System Analyst since 2001. His date of birth is 16.6.1979.</a:t>
            </a:r>
            <a:endParaRPr lang="en-US" b="1" i="1" dirty="0"/>
          </a:p>
          <a:p>
            <a:pPr>
              <a:buNone/>
            </a:pPr>
            <a:r>
              <a:rPr lang="en-US" dirty="0"/>
              <a:t> </a:t>
            </a:r>
            <a:endParaRPr lang="en-US" i="1" dirty="0"/>
          </a:p>
          <a:p>
            <a:pPr>
              <a:buNone/>
            </a:pPr>
            <a:r>
              <a:rPr lang="en-US" b="1" dirty="0"/>
              <a:t> </a:t>
            </a:r>
          </a:p>
        </p:txBody>
      </p:sp>
      <p:graphicFrame>
        <p:nvGraphicFramePr>
          <p:cNvPr id="4" name="Table 3"/>
          <p:cNvGraphicFramePr>
            <a:graphicFrameLocks noGrp="1"/>
          </p:cNvGraphicFramePr>
          <p:nvPr>
            <p:extLst>
              <p:ext uri="{D42A27DB-BD31-4B8C-83A1-F6EECF244321}">
                <p14:modId xmlns:p14="http://schemas.microsoft.com/office/powerpoint/2010/main" val="2523081523"/>
              </p:ext>
            </p:extLst>
          </p:nvPr>
        </p:nvGraphicFramePr>
        <p:xfrm>
          <a:off x="7489454" y="2686050"/>
          <a:ext cx="4448546" cy="3265764"/>
        </p:xfrm>
        <a:graphic>
          <a:graphicData uri="http://schemas.openxmlformats.org/drawingml/2006/table">
            <a:tbl>
              <a:tblPr firstRow="1" bandRow="1">
                <a:tableStyleId>{5C22544A-7EE6-4342-B048-85BDC9FD1C3A}</a:tableStyleId>
              </a:tblPr>
              <a:tblGrid>
                <a:gridCol w="468748">
                  <a:extLst>
                    <a:ext uri="{9D8B030D-6E8A-4147-A177-3AD203B41FA5}">
                      <a16:colId xmlns:a16="http://schemas.microsoft.com/office/drawing/2014/main" val="20000"/>
                    </a:ext>
                  </a:extLst>
                </a:gridCol>
                <a:gridCol w="2585302">
                  <a:extLst>
                    <a:ext uri="{9D8B030D-6E8A-4147-A177-3AD203B41FA5}">
                      <a16:colId xmlns:a16="http://schemas.microsoft.com/office/drawing/2014/main" val="20001"/>
                    </a:ext>
                  </a:extLst>
                </a:gridCol>
                <a:gridCol w="1394496">
                  <a:extLst>
                    <a:ext uri="{9D8B030D-6E8A-4147-A177-3AD203B41FA5}">
                      <a16:colId xmlns:a16="http://schemas.microsoft.com/office/drawing/2014/main" val="20002"/>
                    </a:ext>
                  </a:extLst>
                </a:gridCol>
              </a:tblGrid>
              <a:tr h="389529">
                <a:tc>
                  <a:txBody>
                    <a:bodyPr/>
                    <a:lstStyle/>
                    <a:p>
                      <a:pPr algn="ctr"/>
                      <a:r>
                        <a:rPr lang="en-US" dirty="0"/>
                        <a:t>NO.</a:t>
                      </a:r>
                    </a:p>
                  </a:txBody>
                  <a:tcPr/>
                </a:tc>
                <a:tc>
                  <a:txBody>
                    <a:bodyPr/>
                    <a:lstStyle/>
                    <a:p>
                      <a:pPr algn="ctr"/>
                      <a:r>
                        <a:rPr lang="en-US" dirty="0"/>
                        <a:t>CONDITION</a:t>
                      </a:r>
                    </a:p>
                  </a:txBody>
                  <a:tcPr/>
                </a:tc>
                <a:tc>
                  <a:txBody>
                    <a:bodyPr/>
                    <a:lstStyle/>
                    <a:p>
                      <a:pPr algn="ctr"/>
                      <a:r>
                        <a:rPr lang="en-US" dirty="0"/>
                        <a:t> OTHER COND.</a:t>
                      </a:r>
                    </a:p>
                  </a:txBody>
                  <a:tcPr/>
                </a:tc>
                <a:extLst>
                  <a:ext uri="{0D108BD9-81ED-4DB2-BD59-A6C34878D82A}">
                    <a16:rowId xmlns:a16="http://schemas.microsoft.com/office/drawing/2014/main" val="10000"/>
                  </a:ext>
                </a:extLst>
              </a:tr>
              <a:tr h="681675">
                <a:tc>
                  <a:txBody>
                    <a:bodyPr/>
                    <a:lstStyle/>
                    <a:p>
                      <a:pPr algn="ctr"/>
                      <a:r>
                        <a:rPr lang="en-US" dirty="0"/>
                        <a:t>1.</a:t>
                      </a:r>
                    </a:p>
                  </a:txBody>
                  <a:tcPr/>
                </a:tc>
                <a:tc>
                  <a:txBody>
                    <a:bodyPr/>
                    <a:lstStyle/>
                    <a:p>
                      <a:pPr algn="ctr"/>
                      <a:r>
                        <a:rPr lang="en-US" dirty="0"/>
                        <a:t>C.SC/MCA(65%)</a:t>
                      </a:r>
                    </a:p>
                  </a:txBody>
                  <a:tcPr/>
                </a:tc>
                <a:tc>
                  <a:txBody>
                    <a:bodyPr/>
                    <a:lstStyle/>
                    <a:p>
                      <a:pPr algn="ctr"/>
                      <a:r>
                        <a:rPr lang="en-US" dirty="0"/>
                        <a:t>ELECT.</a:t>
                      </a:r>
                      <a:r>
                        <a:rPr lang="en-US" baseline="0" dirty="0"/>
                        <a:t> ENG (70) = GM</a:t>
                      </a:r>
                      <a:endParaRPr lang="en-US" dirty="0"/>
                    </a:p>
                  </a:txBody>
                  <a:tcPr/>
                </a:tc>
                <a:extLst>
                  <a:ext uri="{0D108BD9-81ED-4DB2-BD59-A6C34878D82A}">
                    <a16:rowId xmlns:a16="http://schemas.microsoft.com/office/drawing/2014/main" val="10001"/>
                  </a:ext>
                </a:extLst>
              </a:tr>
              <a:tr h="634582">
                <a:tc>
                  <a:txBody>
                    <a:bodyPr/>
                    <a:lstStyle/>
                    <a:p>
                      <a:pPr algn="ctr"/>
                      <a:r>
                        <a:rPr lang="en-US" dirty="0"/>
                        <a:t>2.</a:t>
                      </a:r>
                    </a:p>
                  </a:txBody>
                  <a:tcPr/>
                </a:tc>
                <a:tc>
                  <a:txBody>
                    <a:bodyPr/>
                    <a:lstStyle/>
                    <a:p>
                      <a:pPr algn="ctr"/>
                      <a:r>
                        <a:rPr lang="en-US" dirty="0"/>
                        <a:t>SELECTION TEST(50%)</a:t>
                      </a:r>
                    </a:p>
                  </a:txBody>
                  <a:tcPr/>
                </a:tc>
                <a:tc>
                  <a:txBody>
                    <a:bodyPr/>
                    <a:lstStyle/>
                    <a:p>
                      <a:pPr algn="ctr"/>
                      <a:r>
                        <a:rPr lang="en-US" dirty="0"/>
                        <a:t>SYS. ANALYST(2Y)</a:t>
                      </a:r>
                    </a:p>
                    <a:p>
                      <a:pPr algn="ctr"/>
                      <a:r>
                        <a:rPr lang="en-US" dirty="0"/>
                        <a:t>=CHAIRMAN</a:t>
                      </a:r>
                    </a:p>
                  </a:txBody>
                  <a:tcPr/>
                </a:tc>
                <a:extLst>
                  <a:ext uri="{0D108BD9-81ED-4DB2-BD59-A6C34878D82A}">
                    <a16:rowId xmlns:a16="http://schemas.microsoft.com/office/drawing/2014/main" val="10002"/>
                  </a:ext>
                </a:extLst>
              </a:tr>
              <a:tr h="389529">
                <a:tc>
                  <a:txBody>
                    <a:bodyPr/>
                    <a:lstStyle/>
                    <a:p>
                      <a:pPr algn="ctr"/>
                      <a:r>
                        <a:rPr lang="en-US" dirty="0"/>
                        <a:t>3.</a:t>
                      </a:r>
                    </a:p>
                  </a:txBody>
                  <a:tcPr/>
                </a:tc>
                <a:tc>
                  <a:txBody>
                    <a:bodyPr/>
                    <a:lstStyle/>
                    <a:p>
                      <a:pPr algn="ctr"/>
                      <a:r>
                        <a:rPr lang="en-US" dirty="0"/>
                        <a:t>INTERVIEW (40%)</a:t>
                      </a:r>
                    </a:p>
                  </a:txBody>
                  <a:tcPr/>
                </a:tc>
                <a:tc>
                  <a:txBody>
                    <a:bodyPr/>
                    <a:lstStyle/>
                    <a:p>
                      <a:pPr algn="ctr"/>
                      <a:endParaRPr lang="en-US"/>
                    </a:p>
                  </a:txBody>
                  <a:tcPr/>
                </a:tc>
                <a:extLst>
                  <a:ext uri="{0D108BD9-81ED-4DB2-BD59-A6C34878D82A}">
                    <a16:rowId xmlns:a16="http://schemas.microsoft.com/office/drawing/2014/main" val="10003"/>
                  </a:ext>
                </a:extLst>
              </a:tr>
              <a:tr h="389529">
                <a:tc>
                  <a:txBody>
                    <a:bodyPr/>
                    <a:lstStyle/>
                    <a:p>
                      <a:pPr algn="ctr"/>
                      <a:r>
                        <a:rPr lang="en-US" dirty="0"/>
                        <a:t>4.</a:t>
                      </a:r>
                    </a:p>
                  </a:txBody>
                  <a:tcPr/>
                </a:tc>
                <a:tc>
                  <a:txBody>
                    <a:bodyPr/>
                    <a:lstStyle/>
                    <a:p>
                      <a:pPr algn="ctr"/>
                      <a:r>
                        <a:rPr lang="en-US" dirty="0"/>
                        <a:t>21&lt;AGE&gt;30 ON 1.10.2005</a:t>
                      </a:r>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6" name="TextBox 5">
            <a:extLst>
              <a:ext uri="{FF2B5EF4-FFF2-40B4-BE49-F238E27FC236}">
                <a16:creationId xmlns:a16="http://schemas.microsoft.com/office/drawing/2014/main" id="{5B31FE07-7188-0EE2-DF75-E814DA9F0B93}"/>
              </a:ext>
            </a:extLst>
          </p:cNvPr>
          <p:cNvSpPr txBox="1"/>
          <p:nvPr/>
        </p:nvSpPr>
        <p:spPr>
          <a:xfrm>
            <a:off x="85725" y="3000246"/>
            <a:ext cx="6096000" cy="3416320"/>
          </a:xfrm>
          <a:prstGeom prst="rect">
            <a:avLst/>
          </a:prstGeom>
          <a:noFill/>
        </p:spPr>
        <p:txBody>
          <a:bodyPr wrap="square">
            <a:spAutoFit/>
          </a:bodyPr>
          <a:lstStyle/>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to be selected.</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not to be selected.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Chairman of the recruitment committee.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GM- Recruitment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data provided are inadequate to take a decision. </a:t>
            </a:r>
            <a:endParaRPr lang="en-US" sz="2400" b="1" i="1"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urPrep-Template.potx" id="{C3B8A6E5-A804-4E60-8D1B-A5B40FD32CD2}" vid="{258A70D1-D6EF-4570-8CD5-A0E127F22F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TesturPrep-Template</Template>
  <TotalTime>1176</TotalTime>
  <Words>7198</Words>
  <Application>Microsoft Office PowerPoint</Application>
  <PresentationFormat>Widescreen</PresentationFormat>
  <Paragraphs>1047</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Algerian</vt:lpstr>
      <vt:lpstr>Arial</vt:lpstr>
      <vt:lpstr>Arial Black</vt:lpstr>
      <vt:lpstr>Calibri</vt:lpstr>
      <vt:lpstr>Calibri Light</vt:lpstr>
      <vt:lpstr>Office Theme</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-10 (CBSE)</dc:title>
  <dc:creator>anuj gupta</dc:creator>
  <cp:lastModifiedBy>raj singh</cp:lastModifiedBy>
  <cp:revision>173</cp:revision>
  <dcterms:created xsi:type="dcterms:W3CDTF">2020-02-23T06:37:57Z</dcterms:created>
  <dcterms:modified xsi:type="dcterms:W3CDTF">2024-02-23T04:33:19Z</dcterms:modified>
</cp:coreProperties>
</file>