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4"/>
  </p:notesMasterIdLst>
  <p:sldIdLst>
    <p:sldId id="256" r:id="rId2"/>
    <p:sldId id="295" r:id="rId3"/>
    <p:sldId id="296" r:id="rId4"/>
    <p:sldId id="297" r:id="rId5"/>
    <p:sldId id="298" r:id="rId6"/>
    <p:sldId id="299" r:id="rId7"/>
    <p:sldId id="300" r:id="rId8"/>
    <p:sldId id="301" r:id="rId9"/>
    <p:sldId id="302" r:id="rId10"/>
    <p:sldId id="303" r:id="rId11"/>
    <p:sldId id="294" r:id="rId12"/>
    <p:sldId id="305" r:id="rId13"/>
    <p:sldId id="306" r:id="rId14"/>
    <p:sldId id="307" r:id="rId15"/>
    <p:sldId id="308" r:id="rId16"/>
    <p:sldId id="304" r:id="rId17"/>
    <p:sldId id="309" r:id="rId18"/>
    <p:sldId id="257" r:id="rId19"/>
    <p:sldId id="310" r:id="rId20"/>
    <p:sldId id="258" r:id="rId21"/>
    <p:sldId id="311" r:id="rId22"/>
    <p:sldId id="259" r:id="rId23"/>
    <p:sldId id="312" r:id="rId24"/>
    <p:sldId id="260" r:id="rId25"/>
    <p:sldId id="313" r:id="rId26"/>
    <p:sldId id="261" r:id="rId27"/>
    <p:sldId id="314" r:id="rId28"/>
    <p:sldId id="262" r:id="rId29"/>
    <p:sldId id="315" r:id="rId30"/>
    <p:sldId id="263" r:id="rId31"/>
    <p:sldId id="316" r:id="rId32"/>
    <p:sldId id="264" r:id="rId33"/>
    <p:sldId id="317" r:id="rId34"/>
    <p:sldId id="265" r:id="rId35"/>
    <p:sldId id="318" r:id="rId36"/>
    <p:sldId id="266" r:id="rId37"/>
    <p:sldId id="319" r:id="rId38"/>
    <p:sldId id="267" r:id="rId39"/>
    <p:sldId id="320" r:id="rId40"/>
    <p:sldId id="268" r:id="rId41"/>
    <p:sldId id="321" r:id="rId42"/>
    <p:sldId id="269" r:id="rId43"/>
    <p:sldId id="322" r:id="rId44"/>
    <p:sldId id="270" r:id="rId45"/>
    <p:sldId id="323" r:id="rId46"/>
    <p:sldId id="271" r:id="rId47"/>
    <p:sldId id="324" r:id="rId48"/>
    <p:sldId id="272" r:id="rId49"/>
    <p:sldId id="325" r:id="rId50"/>
    <p:sldId id="273" r:id="rId51"/>
    <p:sldId id="326" r:id="rId52"/>
    <p:sldId id="274" r:id="rId53"/>
    <p:sldId id="327" r:id="rId54"/>
    <p:sldId id="275" r:id="rId55"/>
    <p:sldId id="328" r:id="rId56"/>
    <p:sldId id="276" r:id="rId57"/>
    <p:sldId id="329" r:id="rId58"/>
    <p:sldId id="277" r:id="rId59"/>
    <p:sldId id="330" r:id="rId60"/>
    <p:sldId id="278" r:id="rId61"/>
    <p:sldId id="331" r:id="rId62"/>
    <p:sldId id="279" r:id="rId63"/>
    <p:sldId id="332" r:id="rId64"/>
    <p:sldId id="280" r:id="rId65"/>
    <p:sldId id="333" r:id="rId66"/>
    <p:sldId id="281" r:id="rId67"/>
    <p:sldId id="334" r:id="rId68"/>
    <p:sldId id="282" r:id="rId69"/>
    <p:sldId id="335" r:id="rId70"/>
    <p:sldId id="283" r:id="rId71"/>
    <p:sldId id="336" r:id="rId72"/>
    <p:sldId id="284" r:id="rId73"/>
    <p:sldId id="337" r:id="rId74"/>
    <p:sldId id="285" r:id="rId75"/>
    <p:sldId id="338" r:id="rId76"/>
    <p:sldId id="286" r:id="rId77"/>
    <p:sldId id="339" r:id="rId78"/>
    <p:sldId id="287" r:id="rId79"/>
    <p:sldId id="340" r:id="rId80"/>
    <p:sldId id="288" r:id="rId81"/>
    <p:sldId id="341" r:id="rId82"/>
    <p:sldId id="289" r:id="rId83"/>
    <p:sldId id="342" r:id="rId84"/>
    <p:sldId id="290" r:id="rId85"/>
    <p:sldId id="343" r:id="rId86"/>
    <p:sldId id="291" r:id="rId87"/>
    <p:sldId id="344" r:id="rId88"/>
    <p:sldId id="292" r:id="rId89"/>
    <p:sldId id="346" r:id="rId90"/>
    <p:sldId id="293" r:id="rId91"/>
    <p:sldId id="348" r:id="rId92"/>
    <p:sldId id="347" r:id="rId93"/>
  </p:sldIdLst>
  <p:sldSz cx="12192000" cy="6858000"/>
  <p:notesSz cx="6858000" cy="9144000"/>
  <p:embeddedFontLst>
    <p:embeddedFont>
      <p:font typeface="Arial Black" panose="020B0A04020102020204" pitchFamily="34" charset="0"/>
      <p:bold r:id="rId95"/>
    </p:embeddedFont>
    <p:embeddedFont>
      <p:font typeface="Calibri" panose="020F0502020204030204" pitchFamily="34" charset="0"/>
      <p:regular r:id="rId96"/>
      <p:bold r:id="rId97"/>
      <p:italic r:id="rId98"/>
      <p:boldItalic r:id="rId99"/>
    </p:embeddedFont>
    <p:embeddedFont>
      <p:font typeface="Roboto" panose="020F0502020204030204" pitchFamily="2" charset="0"/>
      <p:bold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14"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font" Target="fonts/font5.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3.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f700e71f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f700e71f1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1f700e71f1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f700e71f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f700e71f1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1f700e71f1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91</a:t>
            </a:fld>
            <a:endParaRPr/>
          </a:p>
        </p:txBody>
      </p:sp>
    </p:spTree>
    <p:extLst>
      <p:ext uri="{BB962C8B-B14F-4D97-AF65-F5344CB8AC3E}">
        <p14:creationId xmlns:p14="http://schemas.microsoft.com/office/powerpoint/2010/main" val="637987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5183188" y="987425"/>
            <a:ext cx="6172200" cy="4873625"/>
          </a:xfrm>
          <a:prstGeom prst="rect">
            <a:avLst/>
          </a:prstGeom>
          <a:noFill/>
          <a:ln>
            <a:noFill/>
          </a:ln>
        </p:spPr>
      </p:sp>
      <p:sp>
        <p:nvSpPr>
          <p:cNvPr id="81" name="Google Shape;81;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p:txBody>
      </p:sp>
      <p:sp>
        <p:nvSpPr>
          <p:cNvPr id="4" name="TextBox 3"/>
          <p:cNvSpPr txBox="1"/>
          <p:nvPr/>
        </p:nvSpPr>
        <p:spPr>
          <a:xfrm>
            <a:off x="3849052" y="3013501"/>
            <a:ext cx="5120639" cy="1015663"/>
          </a:xfrm>
          <a:prstGeom prst="rect">
            <a:avLst/>
          </a:prstGeom>
          <a:noFill/>
        </p:spPr>
        <p:txBody>
          <a:bodyPr wrap="square" rtlCol="0">
            <a:spAutoFit/>
          </a:bodyPr>
          <a:lstStyle/>
          <a:p>
            <a:r>
              <a:rPr lang="en-US" sz="6000" dirty="0">
                <a:solidFill>
                  <a:srgbClr val="FF0000"/>
                </a:solidFill>
                <a:latin typeface="Arial Black" pitchFamily="34" charset="0"/>
              </a:rPr>
              <a:t>CALENDER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0" y="773723"/>
            <a:ext cx="12192000" cy="461665"/>
          </a:xfrm>
          <a:prstGeom prst="rect">
            <a:avLst/>
          </a:prstGeom>
        </p:spPr>
        <p:txBody>
          <a:bodyPr wrap="square">
            <a:spAutoFit/>
          </a:bodyPr>
          <a:lstStyle/>
          <a:p>
            <a:r>
              <a:rPr lang="en-US" sz="2400" b="1" dirty="0"/>
              <a:t>The logical approach for the next few years is shown in the table given below</a:t>
            </a:r>
            <a:r>
              <a:rPr lang="en-US" dirty="0"/>
              <a:t>:</a:t>
            </a:r>
          </a:p>
        </p:txBody>
      </p:sp>
      <p:graphicFrame>
        <p:nvGraphicFramePr>
          <p:cNvPr id="5" name="Table 4"/>
          <p:cNvGraphicFramePr>
            <a:graphicFrameLocks noGrp="1"/>
          </p:cNvGraphicFramePr>
          <p:nvPr/>
        </p:nvGraphicFramePr>
        <p:xfrm>
          <a:off x="234462" y="1575582"/>
          <a:ext cx="11779347" cy="4693920"/>
        </p:xfrm>
        <a:graphic>
          <a:graphicData uri="http://schemas.openxmlformats.org/drawingml/2006/table">
            <a:tbl>
              <a:tblPr/>
              <a:tblGrid>
                <a:gridCol w="3926449">
                  <a:extLst>
                    <a:ext uri="{9D8B030D-6E8A-4147-A177-3AD203B41FA5}">
                      <a16:colId xmlns:a16="http://schemas.microsoft.com/office/drawing/2014/main" val="20000"/>
                    </a:ext>
                  </a:extLst>
                </a:gridCol>
                <a:gridCol w="3926449">
                  <a:extLst>
                    <a:ext uri="{9D8B030D-6E8A-4147-A177-3AD203B41FA5}">
                      <a16:colId xmlns:a16="http://schemas.microsoft.com/office/drawing/2014/main" val="20001"/>
                    </a:ext>
                  </a:extLst>
                </a:gridCol>
                <a:gridCol w="3926449">
                  <a:extLst>
                    <a:ext uri="{9D8B030D-6E8A-4147-A177-3AD203B41FA5}">
                      <a16:colId xmlns:a16="http://schemas.microsoft.com/office/drawing/2014/main" val="20002"/>
                    </a:ext>
                  </a:extLst>
                </a:gridCol>
              </a:tblGrid>
              <a:tr h="379828">
                <a:tc>
                  <a:txBody>
                    <a:bodyPr/>
                    <a:lstStyle/>
                    <a:p>
                      <a:pPr fontAlgn="t"/>
                      <a:r>
                        <a:rPr lang="en-US" sz="1800" b="1" dirty="0"/>
                        <a:t>Century</a:t>
                      </a:r>
                      <a:endParaRPr lang="en-US" sz="18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1800" b="1"/>
                        <a:t>Number of odd days</a:t>
                      </a:r>
                      <a:endParaRPr lang="en-US" sz="18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1800" b="1"/>
                        <a:t>Day of the week</a:t>
                      </a:r>
                      <a:endParaRPr lang="en-US" sz="18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extLst>
                  <a:ext uri="{0D108BD9-81ED-4DB2-BD59-A6C34878D82A}">
                    <a16:rowId xmlns:a16="http://schemas.microsoft.com/office/drawing/2014/main" val="10000"/>
                  </a:ext>
                </a:extLst>
              </a:tr>
              <a:tr h="379828">
                <a:tc>
                  <a:txBody>
                    <a:bodyPr/>
                    <a:lstStyle/>
                    <a:p>
                      <a:pPr fontAlgn="t"/>
                      <a:r>
                        <a:rPr lang="en-US" sz="1800" dirty="0"/>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Friday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9828">
                <a:tc>
                  <a:txBody>
                    <a:bodyPr/>
                    <a:lstStyle/>
                    <a:p>
                      <a:pPr fontAlgn="t"/>
                      <a:r>
                        <a:rPr lang="en-US" sz="1800" dirty="0"/>
                        <a:t>200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Wednesday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9828">
                <a:tc>
                  <a:txBody>
                    <a:bodyPr/>
                    <a:lstStyle/>
                    <a:p>
                      <a:pPr fontAlgn="t"/>
                      <a:r>
                        <a:rPr lang="en-US" sz="1800" dirty="0"/>
                        <a:t>300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Monday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9828">
                <a:tc>
                  <a:txBody>
                    <a:bodyPr/>
                    <a:lstStyle/>
                    <a:p>
                      <a:pPr fontAlgn="t"/>
                      <a:r>
                        <a:rPr lang="en-US" sz="1800" dirty="0"/>
                        <a:t>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Sunday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9828">
                <a:tc>
                  <a:txBody>
                    <a:bodyPr/>
                    <a:lstStyle/>
                    <a:p>
                      <a:pPr fontAlgn="t"/>
                      <a:r>
                        <a:rPr lang="en-US" sz="1800" dirty="0"/>
                        <a:t>500 = (100+400)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(5+0) =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t>Friday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9828">
                <a:tc>
                  <a:txBody>
                    <a:bodyPr/>
                    <a:lstStyle/>
                    <a:p>
                      <a:pPr fontAlgn="t"/>
                      <a:r>
                        <a:rPr lang="en-US" sz="1800" dirty="0"/>
                        <a:t>600 =(200+400)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(3+0)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Wednesday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9828">
                <a:tc>
                  <a:txBody>
                    <a:bodyPr/>
                    <a:lstStyle/>
                    <a:p>
                      <a:pPr fontAlgn="t"/>
                      <a:r>
                        <a:rPr lang="en-US" sz="1800" dirty="0"/>
                        <a:t>700 = (300+400)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(1+0) =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Monday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9828">
                <a:tc>
                  <a:txBody>
                    <a:bodyPr/>
                    <a:lstStyle/>
                    <a:p>
                      <a:pPr fontAlgn="t"/>
                      <a:r>
                        <a:rPr lang="en-US" sz="1800" dirty="0"/>
                        <a:t>800 = (400+400)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(0+0) = 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Sunday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9828">
                <a:tc>
                  <a:txBody>
                    <a:bodyPr/>
                    <a:lstStyle/>
                    <a:p>
                      <a:pPr fontAlgn="t"/>
                      <a:r>
                        <a:rPr lang="en-US" sz="1800" dirty="0"/>
                        <a:t>900 = ( 400 + 500)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(0 + 5) =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t>Friday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79828">
                <a:tc>
                  <a:txBody>
                    <a:bodyPr/>
                    <a:lstStyle/>
                    <a:p>
                      <a:pPr fontAlgn="t"/>
                      <a:r>
                        <a:rPr lang="en-US" sz="1800" dirty="0"/>
                        <a:t>1000 = (500 +500)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t>(5+5)= (7+3) =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t>Wednesday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a:p>
          <a:p>
            <a:pPr marL="228600" lvl="0" indent="-228600" algn="l" rtl="0">
              <a:lnSpc>
                <a:spcPct val="90000"/>
              </a:lnSpc>
              <a:spcBef>
                <a:spcPts val="0"/>
              </a:spcBef>
              <a:spcAft>
                <a:spcPts val="0"/>
              </a:spcAft>
              <a:buClr>
                <a:srgbClr val="0C0C0C"/>
              </a:buClr>
              <a:buSzPts val="2400"/>
              <a:buNone/>
            </a:pPr>
            <a:endParaRPr/>
          </a:p>
        </p:txBody>
      </p:sp>
      <p:sp>
        <p:nvSpPr>
          <p:cNvPr id="4" name="Rectangle 3"/>
          <p:cNvSpPr/>
          <p:nvPr/>
        </p:nvSpPr>
        <p:spPr>
          <a:xfrm>
            <a:off x="0" y="815926"/>
            <a:ext cx="11999742" cy="4893647"/>
          </a:xfrm>
          <a:prstGeom prst="rect">
            <a:avLst/>
          </a:prstGeom>
        </p:spPr>
        <p:txBody>
          <a:bodyPr wrap="square">
            <a:spAutoFit/>
          </a:bodyPr>
          <a:lstStyle/>
          <a:p>
            <a:r>
              <a:rPr lang="en-US" sz="2400" b="1" dirty="0"/>
              <a:t>Observations from the table:</a:t>
            </a:r>
          </a:p>
          <a:p>
            <a:r>
              <a:rPr lang="en-US" sz="2400" b="1" dirty="0"/>
              <a:t>1. The cycle of a number of days repeats after every four centuries and also hence the days at which it ends. The order will always be Friday, Wednesday Monday and Sunday.</a:t>
            </a:r>
          </a:p>
          <a:p>
            <a:r>
              <a:rPr lang="en-US" sz="2400" b="1" dirty="0"/>
              <a:t>2. A century will always end on either Friday, Wednesday, Monday or Sunday (Decoded values of these days are 5, 3, 1, and 0 respectively).</a:t>
            </a:r>
          </a:p>
          <a:p>
            <a:r>
              <a:rPr lang="en-US" sz="2400" b="1" dirty="0"/>
              <a:t>3. A century will never end on Tuesday, Thursday and Saturday (Decoded values of these days are 2, 4, and 6 respectively).</a:t>
            </a:r>
          </a:p>
          <a:p>
            <a:r>
              <a:rPr lang="en-US" sz="2400" b="1" dirty="0"/>
              <a:t>Type 1 Problems: Finding the day when another day is given</a:t>
            </a:r>
          </a:p>
          <a:p>
            <a:r>
              <a:rPr lang="en-US" sz="2400" b="1" dirty="0"/>
              <a:t>In this section, one has to find out the day of the week of a given date using the day of the week information on the reference date.</a:t>
            </a:r>
          </a:p>
          <a:p>
            <a:r>
              <a:rPr lang="en-US" sz="2400" b="1" dirty="0"/>
              <a:t>Question: If 17</a:t>
            </a:r>
            <a:r>
              <a:rPr lang="en-US" sz="2400" b="1" baseline="30000" dirty="0"/>
              <a:t>th</a:t>
            </a:r>
            <a:r>
              <a:rPr lang="en-US" sz="2400" b="1" dirty="0"/>
              <a:t> march 2008 was Monday, what was 1</a:t>
            </a:r>
            <a:r>
              <a:rPr lang="en-US" sz="2400" b="1" baseline="30000" dirty="0"/>
              <a:t>st</a:t>
            </a:r>
            <a:r>
              <a:rPr lang="en-US" sz="2400" b="1" dirty="0"/>
              <a:t> April 2012?</a:t>
            </a:r>
          </a:p>
          <a:p>
            <a:r>
              <a:rPr lang="en-US" sz="2400" b="1" dirty="0"/>
              <a:t>Solution: The total number of odd days from 17</a:t>
            </a:r>
            <a:r>
              <a:rPr lang="en-US" sz="2400" b="1" baseline="30000" dirty="0"/>
              <a:t>th</a:t>
            </a:r>
            <a:r>
              <a:rPr lang="en-US" sz="2400" b="1" dirty="0"/>
              <a:t> March 2008 to 17</a:t>
            </a:r>
            <a:r>
              <a:rPr lang="en-US" sz="2400" b="1" baseline="30000" dirty="0"/>
              <a:t>th</a:t>
            </a:r>
            <a:r>
              <a:rPr lang="en-US" sz="2400" b="1" dirty="0"/>
              <a:t> March 2012.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a:p>
          <a:p>
            <a:pPr marL="228600" lvl="0" indent="-228600" algn="l" rtl="0">
              <a:lnSpc>
                <a:spcPct val="90000"/>
              </a:lnSpc>
              <a:spcBef>
                <a:spcPts val="0"/>
              </a:spcBef>
              <a:spcAft>
                <a:spcPts val="0"/>
              </a:spcAft>
              <a:buClr>
                <a:srgbClr val="0C0C0C"/>
              </a:buClr>
              <a:buSzPts val="2400"/>
              <a:buNone/>
            </a:pPr>
            <a:endParaRPr/>
          </a:p>
        </p:txBody>
      </p:sp>
      <p:graphicFrame>
        <p:nvGraphicFramePr>
          <p:cNvPr id="4" name="Table 3"/>
          <p:cNvGraphicFramePr>
            <a:graphicFrameLocks noGrp="1"/>
          </p:cNvGraphicFramePr>
          <p:nvPr/>
        </p:nvGraphicFramePr>
        <p:xfrm>
          <a:off x="309489" y="914400"/>
          <a:ext cx="8006984" cy="3541540"/>
        </p:xfrm>
        <a:graphic>
          <a:graphicData uri="http://schemas.openxmlformats.org/drawingml/2006/table">
            <a:tbl>
              <a:tblPr/>
              <a:tblGrid>
                <a:gridCol w="4003492">
                  <a:extLst>
                    <a:ext uri="{9D8B030D-6E8A-4147-A177-3AD203B41FA5}">
                      <a16:colId xmlns:a16="http://schemas.microsoft.com/office/drawing/2014/main" val="20000"/>
                    </a:ext>
                  </a:extLst>
                </a:gridCol>
                <a:gridCol w="4003492">
                  <a:extLst>
                    <a:ext uri="{9D8B030D-6E8A-4147-A177-3AD203B41FA5}">
                      <a16:colId xmlns:a16="http://schemas.microsoft.com/office/drawing/2014/main" val="20001"/>
                    </a:ext>
                  </a:extLst>
                </a:gridCol>
              </a:tblGrid>
              <a:tr h="708308">
                <a:tc>
                  <a:txBody>
                    <a:bodyPr/>
                    <a:lstStyle/>
                    <a:p>
                      <a:pPr fontAlgn="t"/>
                      <a:r>
                        <a:rPr lang="en-US" sz="2400" b="1" dirty="0"/>
                        <a:t>2008 (leap year)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a:t>2 odd days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08308">
                <a:tc>
                  <a:txBody>
                    <a:bodyPr/>
                    <a:lstStyle/>
                    <a:p>
                      <a:pPr fontAlgn="t"/>
                      <a:r>
                        <a:rPr lang="en-US" sz="2400" b="1" dirty="0"/>
                        <a:t>2009 (ordinary year)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a:t>1 odd 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08308">
                <a:tc>
                  <a:txBody>
                    <a:bodyPr/>
                    <a:lstStyle/>
                    <a:p>
                      <a:pPr fontAlgn="t"/>
                      <a:r>
                        <a:rPr lang="en-US" sz="2400" b="1" dirty="0"/>
                        <a:t>2010 (ordinary year)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a:t>1 odd 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08308">
                <a:tc>
                  <a:txBody>
                    <a:bodyPr/>
                    <a:lstStyle/>
                    <a:p>
                      <a:pPr fontAlgn="t"/>
                      <a:r>
                        <a:rPr lang="en-US" sz="2400" b="1" dirty="0"/>
                        <a:t>2011 (ordinary year)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a:t>1 odd day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08308">
                <a:tc>
                  <a:txBody>
                    <a:bodyPr/>
                    <a:lstStyle/>
                    <a:p>
                      <a:pPr fontAlgn="t"/>
                      <a:r>
                        <a:rPr lang="en-US" sz="2400" b="1" dirty="0"/>
                        <a:t>Total odd days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dirty="0"/>
                        <a:t>5 odd days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Rectangle 4"/>
          <p:cNvSpPr/>
          <p:nvPr/>
        </p:nvSpPr>
        <p:spPr>
          <a:xfrm>
            <a:off x="0" y="4529798"/>
            <a:ext cx="12192000" cy="2246769"/>
          </a:xfrm>
          <a:prstGeom prst="rect">
            <a:avLst/>
          </a:prstGeom>
        </p:spPr>
        <p:txBody>
          <a:bodyPr wrap="square">
            <a:spAutoFit/>
          </a:bodyPr>
          <a:lstStyle/>
          <a:p>
            <a:r>
              <a:rPr lang="en-US" sz="2000" b="1" dirty="0"/>
              <a:t>Since 17</a:t>
            </a:r>
            <a:r>
              <a:rPr lang="en-US" sz="2000" b="1" baseline="30000" dirty="0"/>
              <a:t>th</a:t>
            </a:r>
            <a:r>
              <a:rPr lang="en-US" sz="2000" b="1" dirty="0"/>
              <a:t> march 2008 was Monday and 17</a:t>
            </a:r>
            <a:r>
              <a:rPr lang="en-US" sz="2000" b="1" baseline="30000" dirty="0"/>
              <a:t>th</a:t>
            </a:r>
            <a:r>
              <a:rPr lang="en-US" sz="2000" b="1" dirty="0"/>
              <a:t> march 2012 is 5 days more than Monday. Then adding 5 odd days to Monday, we get Saturday. Hence 17</a:t>
            </a:r>
            <a:r>
              <a:rPr lang="en-US" sz="2000" b="1" baseline="30000" dirty="0"/>
              <a:t>th</a:t>
            </a:r>
            <a:r>
              <a:rPr lang="en-US" sz="2000" b="1" dirty="0"/>
              <a:t> march to April 1</a:t>
            </a:r>
            <a:r>
              <a:rPr lang="en-US" sz="2000" b="1" baseline="30000" dirty="0"/>
              <a:t>st</a:t>
            </a:r>
            <a:r>
              <a:rPr lang="en-US" sz="2000" b="1" dirty="0"/>
              <a:t> we have 15 days. Saturday+15=Sunday. Adding 15 days or (15 = 14+1) to Saturday, we get the answer as Sunday.</a:t>
            </a:r>
          </a:p>
          <a:p>
            <a:r>
              <a:rPr lang="en-US" sz="2000" b="1" dirty="0"/>
              <a:t>Question: If today is Sunday, what will be the day on 7777</a:t>
            </a:r>
            <a:r>
              <a:rPr lang="en-US" sz="2000" b="1" baseline="30000" dirty="0"/>
              <a:t>th</a:t>
            </a:r>
            <a:r>
              <a:rPr lang="en-US" sz="2000" b="1" dirty="0"/>
              <a:t> day?</a:t>
            </a:r>
          </a:p>
          <a:p>
            <a:r>
              <a:rPr lang="en-US" sz="2000" b="1" dirty="0"/>
              <a:t>Solution: If today is Sunday, then the 7</a:t>
            </a:r>
            <a:r>
              <a:rPr lang="en-US" sz="2000" b="1" baseline="30000" dirty="0"/>
              <a:t>th</a:t>
            </a:r>
            <a:r>
              <a:rPr lang="en-US" sz="2000" b="1" dirty="0"/>
              <a:t> day from today will be Sunday. Similarly, the 14</a:t>
            </a:r>
            <a:r>
              <a:rPr lang="en-US" sz="2000" b="1" baseline="30000" dirty="0"/>
              <a:t>th</a:t>
            </a:r>
            <a:r>
              <a:rPr lang="en-US" sz="2000" b="1" dirty="0"/>
              <a:t> day, 21</a:t>
            </a:r>
            <a:r>
              <a:rPr lang="en-US" sz="2000" b="1" baseline="30000" dirty="0"/>
              <a:t>st</a:t>
            </a:r>
            <a:r>
              <a:rPr lang="en-US" sz="2000" b="1" dirty="0"/>
              <a:t> day or 70</a:t>
            </a:r>
            <a:r>
              <a:rPr lang="en-US" sz="2000" b="1" baseline="30000" dirty="0"/>
              <a:t>th</a:t>
            </a:r>
            <a:r>
              <a:rPr lang="en-US" sz="2000" b="1" dirty="0"/>
              <a:t> day or 700</a:t>
            </a:r>
            <a:r>
              <a:rPr lang="en-US" sz="2000" b="1" baseline="30000" dirty="0"/>
              <a:t>th</a:t>
            </a:r>
            <a:r>
              <a:rPr lang="en-US" sz="2000" b="1" dirty="0"/>
              <a:t> day or 7000</a:t>
            </a:r>
            <a:r>
              <a:rPr lang="en-US" sz="2000" b="1" baseline="30000" dirty="0"/>
              <a:t>th</a:t>
            </a:r>
            <a:r>
              <a:rPr lang="en-US" sz="2000" b="1" dirty="0"/>
              <a:t> day or 7777</a:t>
            </a:r>
            <a:r>
              <a:rPr lang="en-US" sz="2000" b="1" baseline="30000" dirty="0"/>
              <a:t>th</a:t>
            </a:r>
            <a:r>
              <a:rPr lang="en-US" sz="2000" b="1" dirty="0"/>
              <a:t> day will be Sunday. Hence, the answer is Sunday.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a:p>
          <a:p>
            <a:pPr marL="228600" lvl="0" indent="-228600" algn="l" rtl="0">
              <a:lnSpc>
                <a:spcPct val="90000"/>
              </a:lnSpc>
              <a:spcBef>
                <a:spcPts val="0"/>
              </a:spcBef>
              <a:spcAft>
                <a:spcPts val="0"/>
              </a:spcAft>
              <a:buClr>
                <a:srgbClr val="0C0C0C"/>
              </a:buClr>
              <a:buSzPts val="2400"/>
              <a:buNone/>
            </a:pPr>
            <a:endParaRPr/>
          </a:p>
        </p:txBody>
      </p:sp>
      <p:sp>
        <p:nvSpPr>
          <p:cNvPr id="4" name="Rectangle 3"/>
          <p:cNvSpPr/>
          <p:nvPr/>
        </p:nvSpPr>
        <p:spPr>
          <a:xfrm>
            <a:off x="0" y="815927"/>
            <a:ext cx="12192000" cy="5262979"/>
          </a:xfrm>
          <a:prstGeom prst="rect">
            <a:avLst/>
          </a:prstGeom>
        </p:spPr>
        <p:txBody>
          <a:bodyPr wrap="square">
            <a:spAutoFit/>
          </a:bodyPr>
          <a:lstStyle/>
          <a:p>
            <a:r>
              <a:rPr lang="en-US" sz="2400" b="1" dirty="0"/>
              <a:t>Type 2 Problems: Find the day when another day is not given</a:t>
            </a:r>
          </a:p>
          <a:p>
            <a:r>
              <a:rPr lang="en-US" sz="2400" b="1" dirty="0"/>
              <a:t>In this section, one has to find out the day of the week of a given date. There will no reference date or day has given here. One can make use of the concept of an odd day to find the answer.</a:t>
            </a:r>
          </a:p>
          <a:p>
            <a:r>
              <a:rPr lang="en-US" sz="2400" b="1" dirty="0"/>
              <a:t>Question: What day of the week was 15</a:t>
            </a:r>
            <a:r>
              <a:rPr lang="en-US" sz="2400" b="1" baseline="30000" dirty="0"/>
              <a:t>th</a:t>
            </a:r>
            <a:r>
              <a:rPr lang="en-US" sz="2400" b="1" dirty="0"/>
              <a:t> August 1947?</a:t>
            </a:r>
          </a:p>
          <a:p>
            <a:r>
              <a:rPr lang="en-US" sz="2400" b="1" dirty="0"/>
              <a:t>Solution: The date August 15</a:t>
            </a:r>
            <a:r>
              <a:rPr lang="en-US" sz="2400" b="1" baseline="30000" dirty="0"/>
              <a:t>th</a:t>
            </a:r>
            <a:r>
              <a:rPr lang="en-US" sz="2400" b="1" dirty="0"/>
              <a:t> 1947 can be divided as follows for easy calculation:</a:t>
            </a:r>
          </a:p>
          <a:p>
            <a:r>
              <a:rPr lang="en-US" sz="2400" b="1" dirty="0"/>
              <a:t>1600 years + 300 years+ 46 years (1901 to 1946) + Jan 1</a:t>
            </a:r>
            <a:r>
              <a:rPr lang="en-US" sz="2400" b="1" baseline="30000" dirty="0"/>
              <a:t>st</a:t>
            </a:r>
            <a:r>
              <a:rPr lang="en-US" sz="2400" b="1" dirty="0"/>
              <a:t> to august 15</a:t>
            </a:r>
            <a:r>
              <a:rPr lang="en-US" sz="2400" b="1" baseline="30000" dirty="0"/>
              <a:t>th</a:t>
            </a:r>
            <a:r>
              <a:rPr lang="en-US" sz="2400" b="1" dirty="0"/>
              <a:t> (of 1947)</a:t>
            </a:r>
          </a:p>
          <a:p>
            <a:r>
              <a:rPr lang="en-US" sz="2400" b="1" dirty="0"/>
              <a:t>Note:- Do not write 47 years in the third section, it would indicate 47</a:t>
            </a:r>
            <a:r>
              <a:rPr lang="en-US" sz="2400" b="1" baseline="30000" dirty="0"/>
              <a:t>th</a:t>
            </a:r>
            <a:r>
              <a:rPr lang="en-US" sz="2400" b="1" dirty="0"/>
              <a:t> year in that century is over.</a:t>
            </a:r>
          </a:p>
          <a:p>
            <a:r>
              <a:rPr lang="en-US" sz="2400" b="1" dirty="0"/>
              <a:t>1600 years + 300 years+ 46 years (1901 to 1946) + Jan 1</a:t>
            </a:r>
            <a:r>
              <a:rPr lang="en-US" sz="2400" b="1" baseline="30000" dirty="0"/>
              <a:t>st</a:t>
            </a:r>
            <a:r>
              <a:rPr lang="en-US" sz="2400" b="1" dirty="0"/>
              <a:t> to august 15</a:t>
            </a:r>
            <a:r>
              <a:rPr lang="en-US" sz="2400" b="1" baseline="30000" dirty="0"/>
              <a:t>th</a:t>
            </a:r>
            <a:r>
              <a:rPr lang="en-US" sz="2400" b="1" dirty="0"/>
              <a:t> (of 1947)</a:t>
            </a:r>
          </a:p>
          <a:p>
            <a:r>
              <a:rPr lang="en-US" sz="2400" b="1" dirty="0"/>
              <a:t>Now let’s find out the total number of odd days in each section:</a:t>
            </a:r>
          </a:p>
          <a:p>
            <a:r>
              <a:rPr lang="en-US" sz="2400" b="1" dirty="0"/>
              <a:t>Section 1:</a:t>
            </a:r>
          </a:p>
          <a:p>
            <a:r>
              <a:rPr lang="en-US" sz="2400" b="1" dirty="0"/>
              <a:t>1600 is a multiple of 400 years. 400 years have 0 odd days hence 1600 years should have 0 odd days.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a:p>
          <a:p>
            <a:pPr marL="228600" lvl="0" indent="-228600" algn="l" rtl="0">
              <a:lnSpc>
                <a:spcPct val="90000"/>
              </a:lnSpc>
              <a:spcBef>
                <a:spcPts val="0"/>
              </a:spcBef>
              <a:spcAft>
                <a:spcPts val="0"/>
              </a:spcAft>
              <a:buClr>
                <a:srgbClr val="0C0C0C"/>
              </a:buClr>
              <a:buSzPts val="2400"/>
              <a:buNone/>
            </a:pPr>
            <a:endParaRPr/>
          </a:p>
        </p:txBody>
      </p:sp>
      <p:sp>
        <p:nvSpPr>
          <p:cNvPr id="4" name="Rectangle 3"/>
          <p:cNvSpPr/>
          <p:nvPr/>
        </p:nvSpPr>
        <p:spPr>
          <a:xfrm>
            <a:off x="0" y="844062"/>
            <a:ext cx="12192000" cy="5324535"/>
          </a:xfrm>
          <a:prstGeom prst="rect">
            <a:avLst/>
          </a:prstGeom>
        </p:spPr>
        <p:txBody>
          <a:bodyPr wrap="square">
            <a:spAutoFit/>
          </a:bodyPr>
          <a:lstStyle/>
          <a:p>
            <a:r>
              <a:rPr lang="en-US" sz="2000" b="1" dirty="0"/>
              <a:t>Section 2:</a:t>
            </a:r>
          </a:p>
          <a:p>
            <a:r>
              <a:rPr lang="en-US" sz="2000" b="1" dirty="0"/>
              <a:t>The second section 30 years will have 1 odd day. Kindly refer to “evaluation of odd days in a century” topic for clarification.</a:t>
            </a:r>
          </a:p>
          <a:p>
            <a:r>
              <a:rPr lang="en-US" sz="2000" b="1" dirty="0"/>
              <a:t>Section 3:</a:t>
            </a:r>
          </a:p>
          <a:p>
            <a:r>
              <a:rPr lang="en-US" sz="2000" b="1" dirty="0"/>
              <a:t>This section has 46 years from 1901 to 1946, we know that an ordinary year has one odd day and a leap year has 2 odd days.</a:t>
            </a:r>
          </a:p>
          <a:p>
            <a:r>
              <a:rPr lang="en-US" sz="2000" b="1" dirty="0"/>
              <a:t>Let’s first calculate the total number of leap years from 1901 to 1946.</a:t>
            </a:r>
          </a:p>
          <a:p>
            <a:r>
              <a:rPr lang="en-US" sz="2000" b="1" dirty="0"/>
              <a:t>Division of 46 by 4 gives the quotient as 11, which indicates that from 1901 to 1946 we have 11 leap years. If there are 11 leap years among 46 years then remaining 35 years should be ordinary years. Hence, 35 ordinary years will have 35 odd days and 11 leap years will have 11*2 = 22 years.</a:t>
            </a:r>
          </a:p>
          <a:p>
            <a:r>
              <a:rPr lang="en-US" sz="2000" b="1" dirty="0"/>
              <a:t>The total number of odd days in 46 years will be 35+22 = 57 odd days. The division of 57 by 7 given the remainder as 1.This indicates from 1901 to 1946 there is only one odd day.</a:t>
            </a:r>
          </a:p>
          <a:p>
            <a:r>
              <a:rPr lang="en-US" sz="2000" b="1" dirty="0"/>
              <a:t>Section 4:</a:t>
            </a:r>
          </a:p>
          <a:p>
            <a:r>
              <a:rPr lang="en-US" sz="2000" b="1" dirty="0"/>
              <a:t>It has months from January to August 15</a:t>
            </a:r>
            <a:r>
              <a:rPr lang="en-US" sz="2000" b="1" baseline="30000" dirty="0"/>
              <a:t>th</a:t>
            </a:r>
            <a:r>
              <a:rPr lang="en-US" sz="2000" b="1" dirty="0"/>
              <a:t>. We have already calculated the total number of odd days in each month in the odd day’s section.</a:t>
            </a:r>
          </a:p>
          <a:p>
            <a:r>
              <a:rPr lang="en-US" sz="2000" b="1" dirty="0"/>
              <a:t>Since 1947 is not a leap year February had zero odd days.</a:t>
            </a:r>
          </a:p>
          <a:p>
            <a:r>
              <a:rPr lang="en-US" sz="2000" b="1" dirty="0"/>
              <a:t>Check the table below for a better understanding of the number of odd days in a month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0" y="773723"/>
            <a:ext cx="12192000" cy="5642844"/>
          </a:xfrm>
          <a:prstGeom prst="rect">
            <a:avLst/>
          </a:prstGeom>
          <a:noFill/>
          <a:ln>
            <a:noFill/>
          </a:ln>
        </p:spPr>
        <p:txBody>
          <a:bodyPr spcFirstLastPara="1" wrap="square" lIns="91425" tIns="45700" rIns="91425" bIns="45700" anchor="t" anchorCtr="0">
            <a:normAutofit/>
          </a:bodyPr>
          <a:lstStyle/>
          <a:p>
            <a:endParaRPr lang="en-US" dirty="0"/>
          </a:p>
          <a:p>
            <a:pPr marL="228600" lvl="0" indent="-228600" algn="l" rtl="0">
              <a:lnSpc>
                <a:spcPct val="90000"/>
              </a:lnSpc>
              <a:spcBef>
                <a:spcPts val="0"/>
              </a:spcBef>
              <a:spcAft>
                <a:spcPts val="0"/>
              </a:spcAft>
              <a:buClr>
                <a:srgbClr val="0C0C0C"/>
              </a:buClr>
              <a:buSzPts val="2400"/>
              <a:buNone/>
            </a:pPr>
            <a:endParaRPr/>
          </a:p>
        </p:txBody>
      </p:sp>
      <p:graphicFrame>
        <p:nvGraphicFramePr>
          <p:cNvPr id="4" name="Table 3"/>
          <p:cNvGraphicFramePr>
            <a:graphicFrameLocks noGrp="1"/>
          </p:cNvGraphicFramePr>
          <p:nvPr/>
        </p:nvGraphicFramePr>
        <p:xfrm>
          <a:off x="0" y="2532187"/>
          <a:ext cx="11732454" cy="3305903"/>
        </p:xfrm>
        <a:graphic>
          <a:graphicData uri="http://schemas.openxmlformats.org/drawingml/2006/table">
            <a:tbl>
              <a:tblPr/>
              <a:tblGrid>
                <a:gridCol w="3910818">
                  <a:extLst>
                    <a:ext uri="{9D8B030D-6E8A-4147-A177-3AD203B41FA5}">
                      <a16:colId xmlns:a16="http://schemas.microsoft.com/office/drawing/2014/main" val="20000"/>
                    </a:ext>
                  </a:extLst>
                </a:gridCol>
                <a:gridCol w="3910818">
                  <a:extLst>
                    <a:ext uri="{9D8B030D-6E8A-4147-A177-3AD203B41FA5}">
                      <a16:colId xmlns:a16="http://schemas.microsoft.com/office/drawing/2014/main" val="20001"/>
                    </a:ext>
                  </a:extLst>
                </a:gridCol>
                <a:gridCol w="3910818">
                  <a:extLst>
                    <a:ext uri="{9D8B030D-6E8A-4147-A177-3AD203B41FA5}">
                      <a16:colId xmlns:a16="http://schemas.microsoft.com/office/drawing/2014/main" val="20002"/>
                    </a:ext>
                  </a:extLst>
                </a:gridCol>
              </a:tblGrid>
              <a:tr h="524136">
                <a:tc>
                  <a:txBody>
                    <a:bodyPr/>
                    <a:lstStyle/>
                    <a:p>
                      <a:pPr fontAlgn="t"/>
                      <a:r>
                        <a:rPr lang="en-US" sz="2400" dirty="0"/>
                        <a:t>Section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2400"/>
                        <a:t>Years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2400"/>
                        <a:t>Odd days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extLst>
                  <a:ext uri="{0D108BD9-81ED-4DB2-BD59-A6C34878D82A}">
                    <a16:rowId xmlns:a16="http://schemas.microsoft.com/office/drawing/2014/main" val="10000"/>
                  </a:ext>
                </a:extLst>
              </a:tr>
              <a:tr h="524136">
                <a:tc>
                  <a:txBody>
                    <a:bodyPr/>
                    <a:lstStyle/>
                    <a:p>
                      <a:pPr fontAlgn="t"/>
                      <a:r>
                        <a:rPr lang="en-US" sz="2400"/>
                        <a:t>Section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1600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09359">
                <a:tc>
                  <a:txBody>
                    <a:bodyPr/>
                    <a:lstStyle/>
                    <a:p>
                      <a:pPr fontAlgn="t"/>
                      <a:r>
                        <a:rPr lang="en-US" sz="2400" dirty="0"/>
                        <a:t>Section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300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4136">
                <a:tc>
                  <a:txBody>
                    <a:bodyPr/>
                    <a:lstStyle/>
                    <a:p>
                      <a:pPr fontAlgn="t"/>
                      <a:r>
                        <a:rPr lang="en-US" sz="2400"/>
                        <a:t>Section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46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4136">
                <a:tc>
                  <a:txBody>
                    <a:bodyPr/>
                    <a:lstStyle/>
                    <a:p>
                      <a:pPr fontAlgn="t"/>
                      <a:r>
                        <a:rPr lang="en-US" sz="2400"/>
                        <a:t>Section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t>Jan 1</a:t>
                      </a:r>
                      <a:r>
                        <a:rPr lang="en-US" sz="2400" baseline="30000"/>
                        <a:t>st</a:t>
                      </a:r>
                      <a:r>
                        <a:rPr lang="en-US" sz="2400"/>
                        <a:t> to Aug 15</a:t>
                      </a:r>
                      <a:r>
                        <a:rPr lang="en-US" sz="2400" baseline="30000"/>
                        <a:t>th</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dirty="0"/>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116737" name="Rectangle 1"/>
          <p:cNvSpPr>
            <a:spLocks noChangeArrowheads="1"/>
          </p:cNvSpPr>
          <p:nvPr/>
        </p:nvSpPr>
        <p:spPr bwMode="auto">
          <a:xfrm>
            <a:off x="0" y="857308"/>
            <a:ext cx="12192000"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a:cs typeface="Arial" pitchFamily="34" charset="0"/>
              </a:rPr>
              <a:t>The total number of odd days is 31 which when divided by 7 gives the remainder 3. Hence, the total number of odd days in the year 1947 from January 1</a:t>
            </a:r>
            <a:r>
              <a:rPr kumimoji="0" lang="en-US" sz="2400" b="1" i="0" u="none" strike="noStrike" cap="none" normalizeH="0" baseline="30000" dirty="0">
                <a:ln>
                  <a:noFill/>
                </a:ln>
                <a:solidFill>
                  <a:srgbClr val="333333"/>
                </a:solidFill>
                <a:effectLst/>
                <a:latin typeface="Roboto"/>
                <a:cs typeface="Arial" pitchFamily="34" charset="0"/>
              </a:rPr>
              <a:t>st</a:t>
            </a:r>
            <a:r>
              <a:rPr kumimoji="0" lang="en-US" sz="2400" b="1" i="0" u="none" strike="noStrike" cap="none" normalizeH="0" baseline="0" dirty="0">
                <a:ln>
                  <a:noFill/>
                </a:ln>
                <a:solidFill>
                  <a:srgbClr val="333333"/>
                </a:solidFill>
                <a:effectLst/>
                <a:latin typeface="Roboto"/>
                <a:cs typeface="Arial" pitchFamily="34" charset="0"/>
              </a:rPr>
              <a:t> to August 15</a:t>
            </a:r>
            <a:r>
              <a:rPr kumimoji="0" lang="en-US" sz="2400" b="1" i="0" u="none" strike="noStrike" cap="none" normalizeH="0" baseline="30000" dirty="0">
                <a:ln>
                  <a:noFill/>
                </a:ln>
                <a:solidFill>
                  <a:srgbClr val="333333"/>
                </a:solidFill>
                <a:effectLst/>
                <a:latin typeface="Roboto"/>
                <a:cs typeface="Arial" pitchFamily="34" charset="0"/>
              </a:rPr>
              <a:t>th</a:t>
            </a:r>
            <a:r>
              <a:rPr kumimoji="0" lang="en-US" sz="2400" b="1" i="0" u="none" strike="noStrike" cap="none" normalizeH="0" baseline="0" dirty="0">
                <a:ln>
                  <a:noFill/>
                </a:ln>
                <a:solidFill>
                  <a:srgbClr val="333333"/>
                </a:solidFill>
                <a:effectLst/>
                <a:latin typeface="Roboto"/>
                <a:cs typeface="Arial" pitchFamily="34" charset="0"/>
              </a:rPr>
              <a:t> is 3.</a:t>
            </a:r>
            <a:endParaRPr kumimoji="0" lang="en-US" sz="24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Roboto"/>
                <a:cs typeface="Arial" pitchFamily="34" charset="0"/>
              </a:rPr>
              <a:t>Adding the total number of odd days of each section:</a:t>
            </a:r>
            <a:endParaRPr kumimoji="0" lang="en-US" sz="2400" b="1"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If the first day of a year, which is not a leap year is Sunday, which day will fall on the last day of that year? </a:t>
            </a:r>
            <a:endParaRPr/>
          </a:p>
          <a:p>
            <a:pPr marL="228600" lvl="0" indent="-228600" algn="l" rtl="0">
              <a:lnSpc>
                <a:spcPct val="90000"/>
              </a:lnSpc>
              <a:spcBef>
                <a:spcPts val="1000"/>
              </a:spcBef>
              <a:spcAft>
                <a:spcPts val="0"/>
              </a:spcAft>
              <a:buClr>
                <a:schemeClr val="dk1"/>
              </a:buClr>
              <a:buSzPts val="2400"/>
              <a:buNone/>
            </a:pPr>
            <a:r>
              <a:rPr lang="en-US" b="1"/>
              <a:t>(a) Friday 		(b) Sunday 		(c) Monday 		(d) Tuesday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If the first day of a year, which is not a leap year is Sunday, which day will fall on the last day of that year? </a:t>
            </a:r>
            <a:endParaRPr/>
          </a:p>
          <a:p>
            <a:pPr marL="228600" lvl="0" indent="-228600" algn="l" rtl="0">
              <a:lnSpc>
                <a:spcPct val="90000"/>
              </a:lnSpc>
              <a:spcBef>
                <a:spcPts val="1000"/>
              </a:spcBef>
              <a:spcAft>
                <a:spcPts val="0"/>
              </a:spcAft>
              <a:buClr>
                <a:schemeClr val="dk1"/>
              </a:buClr>
              <a:buSzPts val="2400"/>
              <a:buNone/>
            </a:pPr>
            <a:r>
              <a:rPr lang="en-US" b="1" dirty="0"/>
              <a:t>(a) Friday 		</a:t>
            </a:r>
            <a:r>
              <a:rPr lang="en-US" b="1" dirty="0">
                <a:solidFill>
                  <a:srgbClr val="FF0000"/>
                </a:solidFill>
              </a:rPr>
              <a:t>(b) Sunday </a:t>
            </a:r>
            <a:r>
              <a:rPr lang="en-US" b="1" dirty="0"/>
              <a:t>		(c) Monday 		(d) Tuesday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How many times will 29the February come in 400 years? </a:t>
            </a:r>
            <a:endParaRPr/>
          </a:p>
          <a:p>
            <a:pPr marL="228600" lvl="0" indent="-228600" algn="l" rtl="0">
              <a:lnSpc>
                <a:spcPct val="90000"/>
              </a:lnSpc>
              <a:spcBef>
                <a:spcPts val="1000"/>
              </a:spcBef>
              <a:spcAft>
                <a:spcPts val="0"/>
              </a:spcAft>
              <a:buClr>
                <a:schemeClr val="dk1"/>
              </a:buClr>
              <a:buSzPts val="2400"/>
              <a:buNone/>
            </a:pPr>
            <a:r>
              <a:rPr lang="en-US" b="1"/>
              <a:t>(a) 197 		(b) 166 		(c) 97 			(d) 100</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How many times will 29the February come in 400 years? </a:t>
            </a:r>
            <a:endParaRPr/>
          </a:p>
          <a:p>
            <a:pPr marL="228600" lvl="0" indent="-228600" algn="l" rtl="0">
              <a:lnSpc>
                <a:spcPct val="90000"/>
              </a:lnSpc>
              <a:spcBef>
                <a:spcPts val="1000"/>
              </a:spcBef>
              <a:spcAft>
                <a:spcPts val="0"/>
              </a:spcAft>
              <a:buClr>
                <a:schemeClr val="dk1"/>
              </a:buClr>
              <a:buSzPts val="2400"/>
              <a:buNone/>
            </a:pPr>
            <a:r>
              <a:rPr lang="en-US" b="1" dirty="0"/>
              <a:t>(a) 197 		(b) 166 		</a:t>
            </a:r>
            <a:r>
              <a:rPr lang="en-US" b="1" dirty="0">
                <a:solidFill>
                  <a:srgbClr val="FF0000"/>
                </a:solidFill>
              </a:rPr>
              <a:t>(c) 97 </a:t>
            </a:r>
            <a:r>
              <a:rPr lang="en-US" b="1" dirty="0"/>
              <a:t>			(d) 100</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182879" y="858130"/>
            <a:ext cx="11830929" cy="4278094"/>
          </a:xfrm>
          <a:prstGeom prst="rect">
            <a:avLst/>
          </a:prstGeom>
        </p:spPr>
        <p:txBody>
          <a:bodyPr wrap="square">
            <a:spAutoFit/>
          </a:bodyPr>
          <a:lstStyle/>
          <a:p>
            <a:r>
              <a:rPr lang="en-US" sz="3200" dirty="0">
                <a:latin typeface="Arial Black" pitchFamily="34" charset="0"/>
              </a:rPr>
              <a:t>What is Calendar?</a:t>
            </a:r>
          </a:p>
          <a:p>
            <a:r>
              <a:rPr lang="en-US" sz="2400" b="1" dirty="0"/>
              <a:t>A Calendar is a chart or series of pages showing the days, weeks and months of a particular year, or giving particular seasonal information.</a:t>
            </a:r>
          </a:p>
          <a:p>
            <a:r>
              <a:rPr lang="en-US" sz="2400" b="1" dirty="0"/>
              <a:t>Given below is the list of topics under the Calendar section:</a:t>
            </a:r>
          </a:p>
          <a:p>
            <a:r>
              <a:rPr lang="en-US" sz="2400" b="1" dirty="0"/>
              <a:t>A basic structure of a calendar and a concept of an odd day.</a:t>
            </a:r>
          </a:p>
          <a:p>
            <a:r>
              <a:rPr lang="en-US" sz="2400" b="1" dirty="0"/>
              <a:t>Decoded days of the weeks.</a:t>
            </a:r>
          </a:p>
          <a:p>
            <a:r>
              <a:rPr lang="en-US" sz="2400" b="1" dirty="0"/>
              <a:t>Evaluation of a leap year.</a:t>
            </a:r>
          </a:p>
          <a:p>
            <a:r>
              <a:rPr lang="en-US" sz="2400" b="1" dirty="0"/>
              <a:t>Evaluation of odd days in a century.</a:t>
            </a:r>
          </a:p>
          <a:p>
            <a:r>
              <a:rPr lang="en-US" sz="2400" b="1" dirty="0"/>
              <a:t>Type 1 problems: Finding the day when another day is given.</a:t>
            </a:r>
          </a:p>
          <a:p>
            <a:r>
              <a:rPr lang="en-US" sz="2400" b="1" dirty="0"/>
              <a:t>Type 2 problems: Finding the day when another day is not given.</a:t>
            </a:r>
          </a:p>
          <a:p>
            <a:r>
              <a:rPr lang="en-US" sz="2400" b="1" dirty="0"/>
              <a:t>Type 3 problems: Matching the calendars of a month.</a:t>
            </a:r>
          </a:p>
        </p:txBody>
      </p:sp>
      <p:sp>
        <p:nvSpPr>
          <p:cNvPr id="5" name="Rectangle 4"/>
          <p:cNvSpPr/>
          <p:nvPr/>
        </p:nvSpPr>
        <p:spPr>
          <a:xfrm>
            <a:off x="295422" y="5050301"/>
            <a:ext cx="11896578" cy="1015663"/>
          </a:xfrm>
          <a:prstGeom prst="rect">
            <a:avLst/>
          </a:prstGeom>
        </p:spPr>
        <p:txBody>
          <a:bodyPr wrap="square">
            <a:spAutoFit/>
          </a:bodyPr>
          <a:lstStyle/>
          <a:p>
            <a:r>
              <a:rPr lang="en-US" sz="2000" b="1" dirty="0"/>
              <a:t>Basic Structure of a Calendar</a:t>
            </a:r>
          </a:p>
          <a:p>
            <a:r>
              <a:rPr lang="en-US" sz="2000" b="1" dirty="0"/>
              <a:t>Ordinary year: Any year which 365 days is called an ordinary </a:t>
            </a:r>
            <a:r>
              <a:rPr lang="en-US" sz="2000" b="1" dirty="0" err="1"/>
              <a:t>year.Ex</a:t>
            </a:r>
            <a:r>
              <a:rPr lang="en-US" sz="2000" b="1" dirty="0"/>
              <a:t>: 1879, 2009, 2019, etc.</a:t>
            </a:r>
          </a:p>
          <a:p>
            <a:r>
              <a:rPr lang="en-US" sz="2000" b="1" dirty="0"/>
              <a:t>Leap year: Any year which has 366 days is called a leap </a:t>
            </a:r>
            <a:r>
              <a:rPr lang="en-US" sz="2000" b="1" dirty="0" err="1"/>
              <a:t>year.Ex</a:t>
            </a:r>
            <a:r>
              <a:rPr lang="en-US" sz="2000" b="1" dirty="0"/>
              <a:t>: 2012, 2016 2020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If the first day of a leap year is Friday, which day will fall on the last day of that year? </a:t>
            </a:r>
            <a:endParaRPr/>
          </a:p>
          <a:p>
            <a:pPr marL="228600" lvl="0" indent="-228600" algn="l" rtl="0">
              <a:lnSpc>
                <a:spcPct val="90000"/>
              </a:lnSpc>
              <a:spcBef>
                <a:spcPts val="1000"/>
              </a:spcBef>
              <a:spcAft>
                <a:spcPts val="0"/>
              </a:spcAft>
              <a:buClr>
                <a:schemeClr val="dk1"/>
              </a:buClr>
              <a:buSzPts val="2400"/>
              <a:buNone/>
            </a:pPr>
            <a:r>
              <a:rPr lang="en-US" b="1"/>
              <a:t>(a) Friday 		(b) Sunday 		(c) Saturday 	(d) Tuesday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If the first day of a leap year is Friday, which day will fall on the last day of that year? </a:t>
            </a:r>
            <a:endParaRPr/>
          </a:p>
          <a:p>
            <a:pPr marL="228600" lvl="0" indent="-228600" algn="l" rtl="0">
              <a:lnSpc>
                <a:spcPct val="90000"/>
              </a:lnSpc>
              <a:spcBef>
                <a:spcPts val="1000"/>
              </a:spcBef>
              <a:spcAft>
                <a:spcPts val="0"/>
              </a:spcAft>
              <a:buClr>
                <a:schemeClr val="dk1"/>
              </a:buClr>
              <a:buSzPts val="2400"/>
              <a:buNone/>
            </a:pPr>
            <a:r>
              <a:rPr lang="en-US" b="1" dirty="0"/>
              <a:t>(a) Friday 		(b) Sunday 		</a:t>
            </a:r>
            <a:r>
              <a:rPr lang="en-US" b="1" dirty="0">
                <a:solidFill>
                  <a:srgbClr val="FF0000"/>
                </a:solidFill>
              </a:rPr>
              <a:t>(c) Saturday </a:t>
            </a:r>
            <a:r>
              <a:rPr lang="en-US" b="1" dirty="0"/>
              <a:t>	(d) Tuesday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It was Sunday on Jan. 1, 2006. What was the day of the week Jan. 1, 2010? </a:t>
            </a:r>
            <a:endParaRPr/>
          </a:p>
          <a:p>
            <a:pPr marL="228600" lvl="0" indent="-228600" algn="l" rtl="0">
              <a:lnSpc>
                <a:spcPct val="90000"/>
              </a:lnSpc>
              <a:spcBef>
                <a:spcPts val="1000"/>
              </a:spcBef>
              <a:spcAft>
                <a:spcPts val="0"/>
              </a:spcAft>
              <a:buClr>
                <a:schemeClr val="dk1"/>
              </a:buClr>
              <a:buSzPts val="2400"/>
              <a:buNone/>
            </a:pPr>
            <a:r>
              <a:rPr lang="en-US" b="1"/>
              <a:t>(a) Sunday 		(b) Saturday 	(c) Friday 		(d) Wednesday</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It was Sunday on Jan. 1, 2006. What was the day of the week Jan. 1, 2010? </a:t>
            </a:r>
            <a:endParaRPr/>
          </a:p>
          <a:p>
            <a:pPr marL="228600" lvl="0" indent="-228600" algn="l" rtl="0">
              <a:lnSpc>
                <a:spcPct val="90000"/>
              </a:lnSpc>
              <a:spcBef>
                <a:spcPts val="1000"/>
              </a:spcBef>
              <a:spcAft>
                <a:spcPts val="0"/>
              </a:spcAft>
              <a:buClr>
                <a:schemeClr val="dk1"/>
              </a:buClr>
              <a:buSzPts val="2400"/>
              <a:buNone/>
            </a:pPr>
            <a:r>
              <a:rPr lang="en-US" b="1" dirty="0"/>
              <a:t>(a) Sunday 		(b) Saturday 	</a:t>
            </a:r>
            <a:r>
              <a:rPr lang="en-US" b="1" dirty="0">
                <a:solidFill>
                  <a:srgbClr val="FF0000"/>
                </a:solidFill>
              </a:rPr>
              <a:t>(c) Friday </a:t>
            </a:r>
            <a:r>
              <a:rPr lang="en-US" b="1" dirty="0"/>
              <a:t>		(d) Wednesday</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5. Which days fell on 8th June 2007? </a:t>
            </a:r>
            <a:endParaRPr/>
          </a:p>
          <a:p>
            <a:pPr marL="228600" lvl="0" indent="-228600" algn="l" rtl="0">
              <a:lnSpc>
                <a:spcPct val="90000"/>
              </a:lnSpc>
              <a:spcBef>
                <a:spcPts val="1000"/>
              </a:spcBef>
              <a:spcAft>
                <a:spcPts val="0"/>
              </a:spcAft>
              <a:buClr>
                <a:schemeClr val="dk1"/>
              </a:buClr>
              <a:buSzPts val="2400"/>
              <a:buNone/>
            </a:pPr>
            <a:r>
              <a:rPr lang="en-US" b="1"/>
              <a:t>(a) Friday 		(b) Saturday 	(c) Sunday 		(d) Wednesday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Which days fell on 8th June 2007?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Friday </a:t>
            </a:r>
            <a:r>
              <a:rPr lang="en-US" b="1" dirty="0"/>
              <a:t>		(b) Saturday 	(c) Sunday 		(d) Wednesday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a:t>
            </a:r>
            <a:r>
              <a:rPr lang="en-US" b="1"/>
              <a:t>. How many days are there altogether in x weeks and x days. </a:t>
            </a:r>
            <a:endParaRPr/>
          </a:p>
          <a:p>
            <a:pPr marL="228600" lvl="0" indent="-228600" algn="l" rtl="0">
              <a:lnSpc>
                <a:spcPct val="90000"/>
              </a:lnSpc>
              <a:spcBef>
                <a:spcPts val="1000"/>
              </a:spcBef>
              <a:spcAft>
                <a:spcPts val="0"/>
              </a:spcAft>
              <a:buClr>
                <a:schemeClr val="dk1"/>
              </a:buClr>
              <a:buSzPts val="2400"/>
              <a:buNone/>
            </a:pPr>
            <a:r>
              <a:rPr lang="en-US" b="1"/>
              <a:t>(a) 7x2 	(b) 8x 		(c) 14 x 	(d) Data insuficient</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How many days are there altogether in x weeks and x days. </a:t>
            </a:r>
            <a:endParaRPr/>
          </a:p>
          <a:p>
            <a:pPr marL="228600" lvl="0" indent="-228600" algn="l" rtl="0">
              <a:lnSpc>
                <a:spcPct val="90000"/>
              </a:lnSpc>
              <a:spcBef>
                <a:spcPts val="1000"/>
              </a:spcBef>
              <a:spcAft>
                <a:spcPts val="0"/>
              </a:spcAft>
              <a:buClr>
                <a:schemeClr val="dk1"/>
              </a:buClr>
              <a:buSzPts val="2400"/>
              <a:buNone/>
            </a:pPr>
            <a:r>
              <a:rPr lang="en-US" b="1" dirty="0"/>
              <a:t>(a) 7x2 	</a:t>
            </a:r>
            <a:r>
              <a:rPr lang="en-US" b="1" dirty="0">
                <a:solidFill>
                  <a:srgbClr val="FF0000"/>
                </a:solidFill>
              </a:rPr>
              <a:t>(b) 8x </a:t>
            </a:r>
            <a:r>
              <a:rPr lang="en-US" b="1" dirty="0"/>
              <a:t>		(c) 14 x 	(d) Data </a:t>
            </a:r>
            <a:r>
              <a:rPr lang="en-US" b="1" dirty="0" err="1"/>
              <a:t>insuficient</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a:t>
            </a:r>
            <a:r>
              <a:rPr lang="en-US" b="1"/>
              <a:t>. On what dates of April, 2001 did Wednesday fall? </a:t>
            </a:r>
            <a:endParaRPr/>
          </a:p>
          <a:p>
            <a:pPr marL="457200" lvl="0" indent="-457200" algn="l" rtl="0">
              <a:lnSpc>
                <a:spcPct val="90000"/>
              </a:lnSpc>
              <a:spcBef>
                <a:spcPts val="1000"/>
              </a:spcBef>
              <a:spcAft>
                <a:spcPts val="0"/>
              </a:spcAft>
              <a:buClr>
                <a:schemeClr val="dk1"/>
              </a:buClr>
              <a:buSzPts val="2400"/>
              <a:buAutoNum type="alphaLcParenBoth"/>
            </a:pPr>
            <a:r>
              <a:rPr lang="en-US" b="1"/>
              <a:t>1st, 8th, 15th, 22nd, 29th </a:t>
            </a:r>
            <a:endParaRPr/>
          </a:p>
          <a:p>
            <a:pPr marL="457200" lvl="0" indent="-457200" algn="l" rtl="0">
              <a:lnSpc>
                <a:spcPct val="90000"/>
              </a:lnSpc>
              <a:spcBef>
                <a:spcPts val="1000"/>
              </a:spcBef>
              <a:spcAft>
                <a:spcPts val="0"/>
              </a:spcAft>
              <a:buClr>
                <a:schemeClr val="dk1"/>
              </a:buClr>
              <a:buSzPts val="2400"/>
              <a:buNone/>
            </a:pPr>
            <a:r>
              <a:rPr lang="en-US" b="1"/>
              <a:t>(b) 2nd, 9th, 16th, 23th, 30th </a:t>
            </a:r>
            <a:endParaRPr/>
          </a:p>
          <a:p>
            <a:pPr marL="457200" lvl="0" indent="-457200" algn="l" rtl="0">
              <a:lnSpc>
                <a:spcPct val="90000"/>
              </a:lnSpc>
              <a:spcBef>
                <a:spcPts val="1000"/>
              </a:spcBef>
              <a:spcAft>
                <a:spcPts val="0"/>
              </a:spcAft>
              <a:buClr>
                <a:schemeClr val="dk1"/>
              </a:buClr>
              <a:buSzPts val="2400"/>
              <a:buNone/>
            </a:pPr>
            <a:r>
              <a:rPr lang="en-US" b="1"/>
              <a:t>(c) 3rd, 10th, 17th, 24th, </a:t>
            </a:r>
            <a:endParaRPr/>
          </a:p>
          <a:p>
            <a:pPr marL="457200" lvl="0" indent="-457200" algn="l" rtl="0">
              <a:lnSpc>
                <a:spcPct val="90000"/>
              </a:lnSpc>
              <a:spcBef>
                <a:spcPts val="1000"/>
              </a:spcBef>
              <a:spcAft>
                <a:spcPts val="0"/>
              </a:spcAft>
              <a:buClr>
                <a:schemeClr val="dk1"/>
              </a:buClr>
              <a:buSzPts val="2400"/>
              <a:buNone/>
            </a:pPr>
            <a:r>
              <a:rPr lang="en-US" b="1"/>
              <a:t>(d) 4th, 11th, 18th, 25th</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On what dates of April, 2001 did Wednesday fall? </a:t>
            </a:r>
            <a:endParaRPr/>
          </a:p>
          <a:p>
            <a:pPr marL="457200" lvl="0" indent="-457200" algn="l" rtl="0">
              <a:lnSpc>
                <a:spcPct val="90000"/>
              </a:lnSpc>
              <a:spcBef>
                <a:spcPts val="1000"/>
              </a:spcBef>
              <a:spcAft>
                <a:spcPts val="0"/>
              </a:spcAft>
              <a:buClr>
                <a:schemeClr val="dk1"/>
              </a:buClr>
              <a:buSzPts val="2400"/>
              <a:buAutoNum type="alphaLcParenBoth"/>
            </a:pPr>
            <a:r>
              <a:rPr lang="en-US" b="1" dirty="0"/>
              <a:t>1st, 8th, 15th, 22nd, 29th </a:t>
            </a:r>
            <a:endParaRPr/>
          </a:p>
          <a:p>
            <a:pPr marL="457200" lvl="0" indent="-457200" algn="l" rtl="0">
              <a:lnSpc>
                <a:spcPct val="90000"/>
              </a:lnSpc>
              <a:spcBef>
                <a:spcPts val="1000"/>
              </a:spcBef>
              <a:spcAft>
                <a:spcPts val="0"/>
              </a:spcAft>
              <a:buClr>
                <a:schemeClr val="dk1"/>
              </a:buClr>
              <a:buSzPts val="2400"/>
              <a:buNone/>
            </a:pPr>
            <a:r>
              <a:rPr lang="en-US" b="1" dirty="0"/>
              <a:t>(b) 2nd, 9th, 16th, 23th, 30th </a:t>
            </a:r>
            <a:endParaRPr/>
          </a:p>
          <a:p>
            <a:pPr marL="457200" lvl="0" indent="-457200" algn="l" rtl="0">
              <a:lnSpc>
                <a:spcPct val="90000"/>
              </a:lnSpc>
              <a:spcBef>
                <a:spcPts val="1000"/>
              </a:spcBef>
              <a:spcAft>
                <a:spcPts val="0"/>
              </a:spcAft>
              <a:buClr>
                <a:schemeClr val="dk1"/>
              </a:buClr>
              <a:buSzPts val="2400"/>
              <a:buNone/>
            </a:pPr>
            <a:r>
              <a:rPr lang="en-US" b="1" dirty="0"/>
              <a:t>(c) 3rd, 10th, 17th, 24th,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(d) 4th, 11th, 18th, 25th</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 name="Rectangle 4"/>
          <p:cNvSpPr/>
          <p:nvPr/>
        </p:nvSpPr>
        <p:spPr>
          <a:xfrm>
            <a:off x="0" y="759655"/>
            <a:ext cx="12192000" cy="10956846"/>
          </a:xfrm>
          <a:prstGeom prst="rect">
            <a:avLst/>
          </a:prstGeom>
        </p:spPr>
        <p:txBody>
          <a:bodyPr wrap="square">
            <a:spAutoFit/>
          </a:bodyPr>
          <a:lstStyle/>
          <a:p>
            <a:r>
              <a:rPr lang="en-US" sz="2400" b="1" dirty="0"/>
              <a:t>The division of the number 365 by 7 gives the quotient 52 and remainder 1 which indicates that an ordinary year has 52 weeks and one extra day. This extra day is referred to as an “odd day” throughout the calendar topics.</a:t>
            </a:r>
          </a:p>
          <a:p>
            <a:r>
              <a:rPr lang="en-US" sz="2400" b="1" dirty="0"/>
              <a:t>A leap year has 366 days, the division of the number 366 by 7 gives the quotient 52 and remainder 2. This indicates that a leap year has 52 weeks and 2 extra days. These two extra days are also referred to as “odd days</a:t>
            </a:r>
          </a:p>
          <a:p>
            <a:r>
              <a:rPr lang="en-US" sz="2400" b="1" dirty="0"/>
              <a:t>Concept of an Odd Day</a:t>
            </a:r>
          </a:p>
          <a:p>
            <a:r>
              <a:rPr lang="en-US" sz="2400" b="1" dirty="0"/>
              <a:t>A number of odd days in a month</a:t>
            </a:r>
          </a:p>
          <a:p>
            <a:r>
              <a:rPr lang="en-US" sz="2400" b="1" dirty="0"/>
              <a:t>January has 31 days, irrespective of whether it’s an ordinary year or leap year. The division of the number 31 by 7 provides the remainder 3 hence January has 3 odd days. On </a:t>
            </a:r>
            <a:r>
              <a:rPr lang="en-US" sz="2400" b="1" dirty="0" err="1"/>
              <a:t>generalising</a:t>
            </a:r>
            <a:r>
              <a:rPr lang="en-US" sz="2400" b="1" dirty="0"/>
              <a:t>, any month which has 31 days has 3 odd days and any month which has 30 days has 2 odd days.</a:t>
            </a:r>
          </a:p>
          <a:p>
            <a:r>
              <a:rPr lang="en-US" sz="2400" b="1" dirty="0"/>
              <a:t>The only exception happens is in the case of February. The February month of an ordinary year has 28 days, division of 28 by 7 provides zero as remainder. </a:t>
            </a:r>
          </a:p>
          <a:p>
            <a:r>
              <a:rPr lang="en-US" sz="2400" dirty="0"/>
              <a:t>The below table depicts the number of odd days in different months of a calendar year:</a:t>
            </a:r>
            <a:endParaRPr lang="en-US" sz="2400"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8</a:t>
            </a:r>
            <a:r>
              <a:rPr lang="en-US" b="1"/>
              <a:t>. On what dates of December, 2025 did Tuseday fall? </a:t>
            </a:r>
            <a:endParaRPr/>
          </a:p>
          <a:p>
            <a:pPr marL="457200" lvl="0" indent="-457200" algn="l" rtl="0">
              <a:lnSpc>
                <a:spcPct val="90000"/>
              </a:lnSpc>
              <a:spcBef>
                <a:spcPts val="1000"/>
              </a:spcBef>
              <a:spcAft>
                <a:spcPts val="0"/>
              </a:spcAft>
              <a:buClr>
                <a:schemeClr val="dk1"/>
              </a:buClr>
              <a:buSzPts val="2400"/>
              <a:buAutoNum type="alphaLcParenBoth"/>
            </a:pPr>
            <a:r>
              <a:rPr lang="en-US" b="1"/>
              <a:t>4th, 11th, 18th, 25th </a:t>
            </a:r>
            <a:endParaRPr/>
          </a:p>
          <a:p>
            <a:pPr marL="457200" lvl="0" indent="-457200" algn="l" rtl="0">
              <a:lnSpc>
                <a:spcPct val="90000"/>
              </a:lnSpc>
              <a:spcBef>
                <a:spcPts val="1000"/>
              </a:spcBef>
              <a:spcAft>
                <a:spcPts val="0"/>
              </a:spcAft>
              <a:buClr>
                <a:schemeClr val="dk1"/>
              </a:buClr>
              <a:buSzPts val="2400"/>
              <a:buNone/>
            </a:pPr>
            <a:r>
              <a:rPr lang="en-US" b="1"/>
              <a:t>(b) 2nd, 9th, 16th, 23th, 30th </a:t>
            </a:r>
            <a:endParaRPr/>
          </a:p>
          <a:p>
            <a:pPr marL="457200" lvl="0" indent="-457200" algn="l" rtl="0">
              <a:lnSpc>
                <a:spcPct val="90000"/>
              </a:lnSpc>
              <a:spcBef>
                <a:spcPts val="1000"/>
              </a:spcBef>
              <a:spcAft>
                <a:spcPts val="0"/>
              </a:spcAft>
              <a:buClr>
                <a:schemeClr val="dk1"/>
              </a:buClr>
              <a:buSzPts val="2400"/>
              <a:buNone/>
            </a:pPr>
            <a:r>
              <a:rPr lang="en-US" b="1"/>
              <a:t>(c) 3rd, 10th, 17th, 24th, 31th </a:t>
            </a:r>
            <a:endParaRPr/>
          </a:p>
          <a:p>
            <a:pPr marL="457200" lvl="0" indent="-457200" algn="l" rtl="0">
              <a:lnSpc>
                <a:spcPct val="90000"/>
              </a:lnSpc>
              <a:spcBef>
                <a:spcPts val="1000"/>
              </a:spcBef>
              <a:spcAft>
                <a:spcPts val="0"/>
              </a:spcAft>
              <a:buClr>
                <a:schemeClr val="dk1"/>
              </a:buClr>
              <a:buSzPts val="2400"/>
              <a:buNone/>
            </a:pPr>
            <a:r>
              <a:rPr lang="en-US" b="1"/>
              <a:t>(d) 1st, 8th, 15th, 22nd, 29th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CALENDER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On what dates of December, 2025 did </a:t>
            </a:r>
            <a:r>
              <a:rPr lang="en-US" b="1" dirty="0" err="1"/>
              <a:t>Tuseday</a:t>
            </a:r>
            <a:r>
              <a:rPr lang="en-US" b="1" dirty="0"/>
              <a:t> fall? </a:t>
            </a:r>
            <a:endParaRPr/>
          </a:p>
          <a:p>
            <a:pPr marL="457200" lvl="0" indent="-457200" algn="l" rtl="0">
              <a:lnSpc>
                <a:spcPct val="90000"/>
              </a:lnSpc>
              <a:spcBef>
                <a:spcPts val="1000"/>
              </a:spcBef>
              <a:spcAft>
                <a:spcPts val="0"/>
              </a:spcAft>
              <a:buClr>
                <a:schemeClr val="dk1"/>
              </a:buClr>
              <a:buSzPts val="2400"/>
              <a:buAutoNum type="alphaLcParenBoth"/>
            </a:pPr>
            <a:r>
              <a:rPr lang="en-US" b="1" dirty="0"/>
              <a:t>4th, 11th, 18th, 25th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(b) 2nd, 9th, 16th, 23th, 30th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(c) 3rd, 10th, 17th, 24th, 31th </a:t>
            </a:r>
            <a:endParaRPr/>
          </a:p>
          <a:p>
            <a:pPr marL="457200" lvl="0" indent="-457200" algn="l" rtl="0">
              <a:lnSpc>
                <a:spcPct val="90000"/>
              </a:lnSpc>
              <a:spcBef>
                <a:spcPts val="1000"/>
              </a:spcBef>
              <a:spcAft>
                <a:spcPts val="0"/>
              </a:spcAft>
              <a:buClr>
                <a:schemeClr val="dk1"/>
              </a:buClr>
              <a:buSzPts val="2400"/>
              <a:buNone/>
            </a:pPr>
            <a:r>
              <a:rPr lang="en-US" b="1" dirty="0"/>
              <a:t>(d) 1st, 8th, 15th, 22nd, 29th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a:t>
            </a:r>
            <a:r>
              <a:rPr lang="en-US" b="1"/>
              <a:t>. Which of the following is not a leap year? </a:t>
            </a:r>
            <a:endParaRPr/>
          </a:p>
          <a:p>
            <a:pPr marL="228600" lvl="0" indent="-228600" algn="l" rtl="0">
              <a:lnSpc>
                <a:spcPct val="90000"/>
              </a:lnSpc>
              <a:spcBef>
                <a:spcPts val="1000"/>
              </a:spcBef>
              <a:spcAft>
                <a:spcPts val="0"/>
              </a:spcAft>
              <a:buClr>
                <a:schemeClr val="dk1"/>
              </a:buClr>
              <a:buSzPts val="2400"/>
              <a:buNone/>
            </a:pPr>
            <a:r>
              <a:rPr lang="en-US" b="1"/>
              <a:t>(a) 700 		(b) 800 		(c) 1200 		(d) 2000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Which of the following is not a leap year?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700 </a:t>
            </a:r>
            <a:r>
              <a:rPr lang="en-US" b="1" dirty="0"/>
              <a:t>		(b) 800 		(c) 1200 		(d) 2000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Which of the following is a leap year? </a:t>
            </a:r>
            <a:endParaRPr/>
          </a:p>
          <a:p>
            <a:pPr marL="228600" lvl="0" indent="-228600" algn="l" rtl="0">
              <a:lnSpc>
                <a:spcPct val="90000"/>
              </a:lnSpc>
              <a:spcBef>
                <a:spcPts val="1000"/>
              </a:spcBef>
              <a:spcAft>
                <a:spcPts val="0"/>
              </a:spcAft>
              <a:buClr>
                <a:schemeClr val="dk1"/>
              </a:buClr>
              <a:buSzPts val="2400"/>
              <a:buNone/>
            </a:pPr>
            <a:r>
              <a:rPr lang="en-US" b="1"/>
              <a:t>(a) 1213 		(b) 1981 		(c) 1600 		(d) 1782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Which of the following is a leap year? </a:t>
            </a:r>
            <a:endParaRPr/>
          </a:p>
          <a:p>
            <a:pPr marL="228600" lvl="0" indent="-228600" algn="l" rtl="0">
              <a:lnSpc>
                <a:spcPct val="90000"/>
              </a:lnSpc>
              <a:spcBef>
                <a:spcPts val="1000"/>
              </a:spcBef>
              <a:spcAft>
                <a:spcPts val="0"/>
              </a:spcAft>
              <a:buClr>
                <a:schemeClr val="dk1"/>
              </a:buClr>
              <a:buSzPts val="2400"/>
              <a:buNone/>
            </a:pPr>
            <a:r>
              <a:rPr lang="en-US" b="1" dirty="0"/>
              <a:t>(a) 1213 		(b) 1981 		</a:t>
            </a:r>
            <a:r>
              <a:rPr lang="en-US" b="1" dirty="0">
                <a:solidFill>
                  <a:srgbClr val="FF0000"/>
                </a:solidFill>
              </a:rPr>
              <a:t>(c) 1600 </a:t>
            </a:r>
            <a:r>
              <a:rPr lang="en-US" b="1" dirty="0"/>
              <a:t>		(d) 1782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On 8th Dec. 2007, Saturday falls. What day of the week was it on 8th Dec. 2006? </a:t>
            </a:r>
            <a:endParaRPr/>
          </a:p>
          <a:p>
            <a:pPr marL="228600" lvl="0" indent="-228600" algn="l" rtl="0">
              <a:lnSpc>
                <a:spcPct val="90000"/>
              </a:lnSpc>
              <a:spcBef>
                <a:spcPts val="1000"/>
              </a:spcBef>
              <a:spcAft>
                <a:spcPts val="0"/>
              </a:spcAft>
              <a:buClr>
                <a:schemeClr val="dk1"/>
              </a:buClr>
              <a:buSzPts val="2400"/>
              <a:buNone/>
            </a:pPr>
            <a:r>
              <a:rPr lang="en-US" b="1"/>
              <a:t>(a) Sunday 		(b) Thursday 	(c) Tuesday 		(d) Friday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On 8th Dec. 2007, Saturday falls. What day of the week was it on 8th Dec. 2006? </a:t>
            </a:r>
            <a:endParaRPr/>
          </a:p>
          <a:p>
            <a:pPr marL="228600" lvl="0" indent="-228600" algn="l" rtl="0">
              <a:lnSpc>
                <a:spcPct val="90000"/>
              </a:lnSpc>
              <a:spcBef>
                <a:spcPts val="1000"/>
              </a:spcBef>
              <a:spcAft>
                <a:spcPts val="0"/>
              </a:spcAft>
              <a:buClr>
                <a:schemeClr val="dk1"/>
              </a:buClr>
              <a:buSzPts val="2400"/>
              <a:buNone/>
            </a:pPr>
            <a:r>
              <a:rPr lang="en-US" b="1" dirty="0"/>
              <a:t>(a) Sunday 		(b) Thursday 	(c) Tuesday 		</a:t>
            </a:r>
            <a:r>
              <a:rPr lang="en-US" b="1" dirty="0">
                <a:solidFill>
                  <a:srgbClr val="FF0000"/>
                </a:solidFill>
              </a:rPr>
              <a:t>(d) Friday</a:t>
            </a: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If 10th August 2001 was Tuesday, which day did fall on 15th September 2002. </a:t>
            </a:r>
            <a:endParaRPr/>
          </a:p>
          <a:p>
            <a:pPr marL="228600" lvl="0" indent="-228600" algn="l" rtl="0">
              <a:lnSpc>
                <a:spcPct val="90000"/>
              </a:lnSpc>
              <a:spcBef>
                <a:spcPts val="1000"/>
              </a:spcBef>
              <a:spcAft>
                <a:spcPts val="0"/>
              </a:spcAft>
              <a:buClr>
                <a:schemeClr val="dk1"/>
              </a:buClr>
              <a:buSzPts val="2400"/>
              <a:buNone/>
            </a:pPr>
            <a:r>
              <a:rPr lang="en-US" b="1"/>
              <a:t>(a) Thursday 	(b) Wednesday 	(c) Saturday 	(d) Sunday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If 10th August 2001 was Tuesday, which day did fall on 15th September 2002.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Thursday </a:t>
            </a:r>
            <a:r>
              <a:rPr lang="en-US" b="1" dirty="0"/>
              <a:t>	(b) Wednesday 	(c) Saturday 	(d) Sunday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graphicFrame>
        <p:nvGraphicFramePr>
          <p:cNvPr id="4" name="Table 3"/>
          <p:cNvGraphicFramePr>
            <a:graphicFrameLocks noGrp="1"/>
          </p:cNvGraphicFramePr>
          <p:nvPr/>
        </p:nvGraphicFramePr>
        <p:xfrm>
          <a:off x="168809" y="830000"/>
          <a:ext cx="11802796" cy="5547360"/>
        </p:xfrm>
        <a:graphic>
          <a:graphicData uri="http://schemas.openxmlformats.org/drawingml/2006/table">
            <a:tbl>
              <a:tblPr/>
              <a:tblGrid>
                <a:gridCol w="5901398">
                  <a:extLst>
                    <a:ext uri="{9D8B030D-6E8A-4147-A177-3AD203B41FA5}">
                      <a16:colId xmlns:a16="http://schemas.microsoft.com/office/drawing/2014/main" val="20000"/>
                    </a:ext>
                  </a:extLst>
                </a:gridCol>
                <a:gridCol w="5901398">
                  <a:extLst>
                    <a:ext uri="{9D8B030D-6E8A-4147-A177-3AD203B41FA5}">
                      <a16:colId xmlns:a16="http://schemas.microsoft.com/office/drawing/2014/main" val="20001"/>
                    </a:ext>
                  </a:extLst>
                </a:gridCol>
              </a:tblGrid>
              <a:tr h="412291">
                <a:tc>
                  <a:txBody>
                    <a:bodyPr/>
                    <a:lstStyle/>
                    <a:p>
                      <a:pPr fontAlgn="t"/>
                      <a:r>
                        <a:rPr lang="en-US" sz="1800" b="1">
                          <a:latin typeface="+mn-lt"/>
                        </a:rPr>
                        <a:t>Month</a:t>
                      </a:r>
                      <a:endParaRPr lang="en-US" sz="1800">
                        <a:latin typeface="+mn-l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1800" b="1">
                          <a:latin typeface="+mn-lt"/>
                        </a:rPr>
                        <a:t>Number of odd days</a:t>
                      </a:r>
                      <a:endParaRPr lang="en-US" sz="1800">
                        <a:latin typeface="+mn-l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extLst>
                  <a:ext uri="{0D108BD9-81ED-4DB2-BD59-A6C34878D82A}">
                    <a16:rowId xmlns:a16="http://schemas.microsoft.com/office/drawing/2014/main" val="10000"/>
                  </a:ext>
                </a:extLst>
              </a:tr>
              <a:tr h="412291">
                <a:tc>
                  <a:txBody>
                    <a:bodyPr/>
                    <a:lstStyle/>
                    <a:p>
                      <a:pPr fontAlgn="t"/>
                      <a:r>
                        <a:rPr lang="en-US" sz="1800">
                          <a:latin typeface="+mn-lt"/>
                        </a:rPr>
                        <a:t>January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2291">
                <a:tc>
                  <a:txBody>
                    <a:bodyPr/>
                    <a:lstStyle/>
                    <a:p>
                      <a:pPr fontAlgn="t"/>
                      <a:r>
                        <a:rPr lang="en-US" sz="1800">
                          <a:latin typeface="+mn-lt"/>
                        </a:rPr>
                        <a:t>February(ordinary/leap)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2291">
                <a:tc>
                  <a:txBody>
                    <a:bodyPr/>
                    <a:lstStyle/>
                    <a:p>
                      <a:pPr fontAlgn="t"/>
                      <a:r>
                        <a:rPr lang="en-US" sz="1800">
                          <a:latin typeface="+mn-lt"/>
                        </a:rPr>
                        <a:t>March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12291">
                <a:tc>
                  <a:txBody>
                    <a:bodyPr/>
                    <a:lstStyle/>
                    <a:p>
                      <a:pPr fontAlgn="t"/>
                      <a:r>
                        <a:rPr lang="en-US" sz="1800">
                          <a:latin typeface="+mn-lt"/>
                        </a:rPr>
                        <a:t>April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12291">
                <a:tc>
                  <a:txBody>
                    <a:bodyPr/>
                    <a:lstStyle/>
                    <a:p>
                      <a:pPr fontAlgn="t"/>
                      <a:r>
                        <a:rPr lang="en-US" sz="1800">
                          <a:latin typeface="+mn-lt"/>
                        </a:rPr>
                        <a:t>May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12291">
                <a:tc>
                  <a:txBody>
                    <a:bodyPr/>
                    <a:lstStyle/>
                    <a:p>
                      <a:pPr fontAlgn="t"/>
                      <a:r>
                        <a:rPr lang="en-US" sz="1800">
                          <a:latin typeface="+mn-lt"/>
                        </a:rPr>
                        <a:t>June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12291">
                <a:tc>
                  <a:txBody>
                    <a:bodyPr/>
                    <a:lstStyle/>
                    <a:p>
                      <a:pPr fontAlgn="t"/>
                      <a:r>
                        <a:rPr lang="en-US" sz="1800">
                          <a:latin typeface="+mn-lt"/>
                        </a:rPr>
                        <a:t>July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12291">
                <a:tc>
                  <a:txBody>
                    <a:bodyPr/>
                    <a:lstStyle/>
                    <a:p>
                      <a:pPr fontAlgn="t"/>
                      <a:r>
                        <a:rPr lang="en-US" sz="1800">
                          <a:latin typeface="+mn-lt"/>
                        </a:rPr>
                        <a:t>August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12291">
                <a:tc>
                  <a:txBody>
                    <a:bodyPr/>
                    <a:lstStyle/>
                    <a:p>
                      <a:pPr fontAlgn="t"/>
                      <a:r>
                        <a:rPr lang="en-US" sz="1800">
                          <a:latin typeface="+mn-lt"/>
                        </a:rPr>
                        <a:t>September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12291">
                <a:tc>
                  <a:txBody>
                    <a:bodyPr/>
                    <a:lstStyle/>
                    <a:p>
                      <a:pPr fontAlgn="t"/>
                      <a:r>
                        <a:rPr lang="en-US" sz="1800">
                          <a:latin typeface="+mn-lt"/>
                        </a:rPr>
                        <a:t>October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12291">
                <a:tc>
                  <a:txBody>
                    <a:bodyPr/>
                    <a:lstStyle/>
                    <a:p>
                      <a:pPr fontAlgn="t"/>
                      <a:r>
                        <a:rPr lang="en-US" sz="1800">
                          <a:latin typeface="+mn-lt"/>
                        </a:rPr>
                        <a:t>November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latin typeface="+mn-l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412291">
                <a:tc>
                  <a:txBody>
                    <a:bodyPr/>
                    <a:lstStyle/>
                    <a:p>
                      <a:pPr fontAlgn="t"/>
                      <a:r>
                        <a:rPr lang="en-US" sz="1800">
                          <a:latin typeface="+mn-lt"/>
                        </a:rPr>
                        <a:t>December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latin typeface="+mn-l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Mr. Verma’s birthday is 15 August, 2005. Which was friday. When he again arrange his birthday on friday? </a:t>
            </a:r>
            <a:endParaRPr/>
          </a:p>
          <a:p>
            <a:pPr marL="228600" lvl="0" indent="-228600" algn="l" rtl="0">
              <a:lnSpc>
                <a:spcPct val="90000"/>
              </a:lnSpc>
              <a:spcBef>
                <a:spcPts val="1000"/>
              </a:spcBef>
              <a:spcAft>
                <a:spcPts val="0"/>
              </a:spcAft>
              <a:buClr>
                <a:schemeClr val="dk1"/>
              </a:buClr>
              <a:buSzPts val="2400"/>
              <a:buNone/>
            </a:pPr>
            <a:r>
              <a:rPr lang="en-US" b="1"/>
              <a:t>(a) 15 Aug. 2010 	(b) 15 Aug. 2016 	(c) 15 Aug. 2011 	(d) 15 Aug. 2013</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Mr. </a:t>
            </a:r>
            <a:r>
              <a:rPr lang="en-US" b="1" dirty="0" err="1"/>
              <a:t>Verma’s</a:t>
            </a:r>
            <a:r>
              <a:rPr lang="en-US" b="1" dirty="0"/>
              <a:t> birthday is 15 August, 2005. Which was </a:t>
            </a:r>
            <a:r>
              <a:rPr lang="en-US" b="1" dirty="0" err="1"/>
              <a:t>friday</a:t>
            </a:r>
            <a:r>
              <a:rPr lang="en-US" b="1" dirty="0"/>
              <a:t>. When he again arrange his birthday on </a:t>
            </a:r>
            <a:r>
              <a:rPr lang="en-US" b="1" dirty="0" err="1"/>
              <a:t>friday</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(a) 15 Aug. 2010 	(b) 15 Aug. 2016 	</a:t>
            </a:r>
            <a:r>
              <a:rPr lang="en-US" b="1" dirty="0">
                <a:solidFill>
                  <a:srgbClr val="FF0000"/>
                </a:solidFill>
              </a:rPr>
              <a:t>(c) 15 Aug. 2011 </a:t>
            </a:r>
            <a:r>
              <a:rPr lang="en-US" b="1" dirty="0"/>
              <a:t>	(d) 15 Aug. 2013</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The calendar of which of the following years is similar to that of 2003? </a:t>
            </a:r>
            <a:endParaRPr/>
          </a:p>
          <a:p>
            <a:pPr marL="228600" lvl="0" indent="-228600" algn="l" rtl="0">
              <a:lnSpc>
                <a:spcPct val="90000"/>
              </a:lnSpc>
              <a:spcBef>
                <a:spcPts val="1000"/>
              </a:spcBef>
              <a:spcAft>
                <a:spcPts val="0"/>
              </a:spcAft>
              <a:buClr>
                <a:schemeClr val="dk1"/>
              </a:buClr>
              <a:buSzPts val="2400"/>
              <a:buNone/>
            </a:pPr>
            <a:r>
              <a:rPr lang="en-US" b="1"/>
              <a:t>(a) 2009 		(b) 2010 		(c) 2012 		(d) 2014</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The calendar of which of the following years is similar to that of 2003? </a:t>
            </a:r>
            <a:endParaRPr/>
          </a:p>
          <a:p>
            <a:pPr marL="228600" lvl="0" indent="-228600" algn="l" rtl="0">
              <a:lnSpc>
                <a:spcPct val="90000"/>
              </a:lnSpc>
              <a:spcBef>
                <a:spcPts val="1000"/>
              </a:spcBef>
              <a:spcAft>
                <a:spcPts val="0"/>
              </a:spcAft>
              <a:buClr>
                <a:schemeClr val="dk1"/>
              </a:buClr>
              <a:buSzPts val="2400"/>
              <a:buNone/>
            </a:pPr>
            <a:r>
              <a:rPr lang="en-US" b="1" dirty="0"/>
              <a:t>(a) 2009 		(b) 2010 		(c) 2012 		</a:t>
            </a:r>
            <a:r>
              <a:rPr lang="en-US" b="1" dirty="0">
                <a:solidFill>
                  <a:srgbClr val="FF0000"/>
                </a:solidFill>
              </a:rPr>
              <a:t>(d) 2014</a:t>
            </a:r>
            <a:endParaRPr>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5th June 2007 was Tuesday. Which day will fall on 5th June 2006? </a:t>
            </a:r>
            <a:endParaRPr/>
          </a:p>
          <a:p>
            <a:pPr marL="228600" lvl="0" indent="-228600" algn="l" rtl="0">
              <a:lnSpc>
                <a:spcPct val="90000"/>
              </a:lnSpc>
              <a:spcBef>
                <a:spcPts val="1000"/>
              </a:spcBef>
              <a:spcAft>
                <a:spcPts val="0"/>
              </a:spcAft>
              <a:buClr>
                <a:schemeClr val="dk1"/>
              </a:buClr>
              <a:buSzPts val="2400"/>
              <a:buNone/>
            </a:pPr>
            <a:r>
              <a:rPr lang="en-US" b="1"/>
              <a:t>(a) Sunday 		(b) Monday 		(c) Tuesday 		(d) Wednesday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5th June 2007 was Tuesday. Which day will fall on 5th June 2006? </a:t>
            </a:r>
            <a:endParaRPr/>
          </a:p>
          <a:p>
            <a:pPr marL="228600" lvl="0" indent="-228600" algn="l" rtl="0">
              <a:lnSpc>
                <a:spcPct val="90000"/>
              </a:lnSpc>
              <a:spcBef>
                <a:spcPts val="1000"/>
              </a:spcBef>
              <a:spcAft>
                <a:spcPts val="0"/>
              </a:spcAft>
              <a:buClr>
                <a:schemeClr val="dk1"/>
              </a:buClr>
              <a:buSzPts val="2400"/>
              <a:buNone/>
            </a:pPr>
            <a:r>
              <a:rPr lang="en-US" b="1" dirty="0"/>
              <a:t>(a) Sunday 		</a:t>
            </a:r>
            <a:r>
              <a:rPr lang="en-US" b="1" dirty="0">
                <a:solidFill>
                  <a:srgbClr val="FF0000"/>
                </a:solidFill>
              </a:rPr>
              <a:t>(b) Monday </a:t>
            </a:r>
            <a:r>
              <a:rPr lang="en-US" b="1" dirty="0"/>
              <a:t>		(c) Tuesday 		(d) Wednesday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India became a republic on 26th January 1950. Which day of the week it? </a:t>
            </a:r>
            <a:endParaRPr/>
          </a:p>
          <a:p>
            <a:pPr marL="228600" lvl="0" indent="-228600" algn="l" rtl="0">
              <a:lnSpc>
                <a:spcPct val="90000"/>
              </a:lnSpc>
              <a:spcBef>
                <a:spcPts val="1000"/>
              </a:spcBef>
              <a:spcAft>
                <a:spcPts val="0"/>
              </a:spcAft>
              <a:buClr>
                <a:schemeClr val="dk1"/>
              </a:buClr>
              <a:buSzPts val="2400"/>
              <a:buNone/>
            </a:pPr>
            <a:r>
              <a:rPr lang="en-US" b="1"/>
              <a:t>(a) Monday 		(b) Tuesday 		(c) Thursday 	(d) Saturday</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India became a republic on 26th January 1950. Which day of the week it? </a:t>
            </a:r>
            <a:endParaRPr/>
          </a:p>
          <a:p>
            <a:pPr marL="228600" lvl="0" indent="-228600" algn="l" rtl="0">
              <a:lnSpc>
                <a:spcPct val="90000"/>
              </a:lnSpc>
              <a:spcBef>
                <a:spcPts val="1000"/>
              </a:spcBef>
              <a:spcAft>
                <a:spcPts val="0"/>
              </a:spcAft>
              <a:buClr>
                <a:schemeClr val="dk1"/>
              </a:buClr>
              <a:buSzPts val="2400"/>
              <a:buNone/>
            </a:pPr>
            <a:r>
              <a:rPr lang="en-US" b="1" dirty="0"/>
              <a:t>(a) Monday 		(b) Tuesday 		</a:t>
            </a:r>
            <a:r>
              <a:rPr lang="en-US" b="1" dirty="0">
                <a:solidFill>
                  <a:srgbClr val="FF0000"/>
                </a:solidFill>
              </a:rPr>
              <a:t>(c) Thursday </a:t>
            </a:r>
            <a:r>
              <a:rPr lang="en-US" b="1" dirty="0"/>
              <a:t>	(d) Saturday</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3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17</a:t>
            </a:r>
            <a:r>
              <a:rPr lang="en-US" b="1"/>
              <a:t>. If 4th day of a month is Saturday, then which day will be on the 27th of that month? </a:t>
            </a:r>
            <a:endParaRPr/>
          </a:p>
          <a:p>
            <a:pPr marL="228600" lvl="0" indent="-228600" algn="l" rtl="0">
              <a:lnSpc>
                <a:spcPct val="90000"/>
              </a:lnSpc>
              <a:spcBef>
                <a:spcPts val="1000"/>
              </a:spcBef>
              <a:spcAft>
                <a:spcPts val="0"/>
              </a:spcAft>
              <a:buClr>
                <a:schemeClr val="dk1"/>
              </a:buClr>
              <a:buSzPts val="2400"/>
              <a:buNone/>
            </a:pPr>
            <a:r>
              <a:rPr lang="en-US" b="1"/>
              <a:t>(a) Monday 			(b) Thursday 		(c) Friday	         (d) Saturday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30"/>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If 4th day of a month is Saturday, then which day will be on the 27th of that month?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Monday </a:t>
            </a:r>
            <a:r>
              <a:rPr lang="en-US" b="1" dirty="0"/>
              <a:t>			(b) Thursday 		(c) Friday	         (d) Saturday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graphicFrame>
        <p:nvGraphicFramePr>
          <p:cNvPr id="4" name="Table 3"/>
          <p:cNvGraphicFramePr>
            <a:graphicFrameLocks noGrp="1"/>
          </p:cNvGraphicFramePr>
          <p:nvPr/>
        </p:nvGraphicFramePr>
        <p:xfrm>
          <a:off x="182877" y="2255519"/>
          <a:ext cx="12252962" cy="4145280"/>
        </p:xfrm>
        <a:graphic>
          <a:graphicData uri="http://schemas.openxmlformats.org/drawingml/2006/table">
            <a:tbl>
              <a:tblPr/>
              <a:tblGrid>
                <a:gridCol w="6126481">
                  <a:extLst>
                    <a:ext uri="{9D8B030D-6E8A-4147-A177-3AD203B41FA5}">
                      <a16:colId xmlns:a16="http://schemas.microsoft.com/office/drawing/2014/main" val="20000"/>
                    </a:ext>
                  </a:extLst>
                </a:gridCol>
                <a:gridCol w="6126481">
                  <a:extLst>
                    <a:ext uri="{9D8B030D-6E8A-4147-A177-3AD203B41FA5}">
                      <a16:colId xmlns:a16="http://schemas.microsoft.com/office/drawing/2014/main" val="20001"/>
                    </a:ext>
                  </a:extLst>
                </a:gridCol>
              </a:tblGrid>
              <a:tr h="399171">
                <a:tc>
                  <a:txBody>
                    <a:bodyPr/>
                    <a:lstStyle/>
                    <a:p>
                      <a:pPr fontAlgn="t"/>
                      <a:r>
                        <a:rPr lang="en-US" sz="2400" b="1" dirty="0"/>
                        <a:t>Code of the day</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tc>
                  <a:txBody>
                    <a:bodyPr/>
                    <a:lstStyle/>
                    <a:p>
                      <a:pPr fontAlgn="t"/>
                      <a:r>
                        <a:rPr lang="en-US" sz="2400" b="1"/>
                        <a:t>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1569"/>
                    </a:solidFill>
                  </a:tcPr>
                </a:tc>
                <a:extLst>
                  <a:ext uri="{0D108BD9-81ED-4DB2-BD59-A6C34878D82A}">
                    <a16:rowId xmlns:a16="http://schemas.microsoft.com/office/drawing/2014/main" val="10000"/>
                  </a:ext>
                </a:extLst>
              </a:tr>
              <a:tr h="399171">
                <a:tc>
                  <a:txBody>
                    <a:bodyPr/>
                    <a:lstStyle/>
                    <a:p>
                      <a:pPr fontAlgn="t"/>
                      <a:r>
                        <a:rPr lang="en-US" sz="2400" i="1"/>
                        <a:t>0</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dirty="0"/>
                        <a:t>Sunday</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9171">
                <a:tc>
                  <a:txBody>
                    <a:bodyPr/>
                    <a:lstStyle/>
                    <a:p>
                      <a:pPr fontAlgn="t"/>
                      <a:r>
                        <a:rPr lang="en-US" sz="2400" i="1" dirty="0"/>
                        <a:t>1</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Monday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9171">
                <a:tc>
                  <a:txBody>
                    <a:bodyPr/>
                    <a:lstStyle/>
                    <a:p>
                      <a:pPr fontAlgn="t"/>
                      <a:r>
                        <a:rPr lang="en-US" sz="2400" i="1"/>
                        <a:t>2</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Tuesday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9171">
                <a:tc>
                  <a:txBody>
                    <a:bodyPr/>
                    <a:lstStyle/>
                    <a:p>
                      <a:pPr fontAlgn="t"/>
                      <a:r>
                        <a:rPr lang="en-US" sz="2400" i="1" dirty="0"/>
                        <a:t>3</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Wednesday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99171">
                <a:tc>
                  <a:txBody>
                    <a:bodyPr/>
                    <a:lstStyle/>
                    <a:p>
                      <a:pPr fontAlgn="t"/>
                      <a:r>
                        <a:rPr lang="en-US" sz="2400" i="1"/>
                        <a:t>4</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Thursday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99171">
                <a:tc>
                  <a:txBody>
                    <a:bodyPr/>
                    <a:lstStyle/>
                    <a:p>
                      <a:pPr fontAlgn="t"/>
                      <a:r>
                        <a:rPr lang="en-US" sz="2400" i="1"/>
                        <a:t>5</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a:t>Friday</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99171">
                <a:tc>
                  <a:txBody>
                    <a:bodyPr/>
                    <a:lstStyle/>
                    <a:p>
                      <a:pPr fontAlgn="t"/>
                      <a:r>
                        <a:rPr lang="en-US" sz="2400" i="1"/>
                        <a:t>6</a:t>
                      </a:r>
                      <a:endParaRPr lang="en-US" sz="240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i="1" dirty="0"/>
                        <a:t>Saturday</a:t>
                      </a:r>
                      <a:endParaRPr lang="en-US" sz="2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2049" name="Rectangle 1"/>
          <p:cNvSpPr>
            <a:spLocks noChangeArrowheads="1"/>
          </p:cNvSpPr>
          <p:nvPr/>
        </p:nvSpPr>
        <p:spPr bwMode="auto">
          <a:xfrm>
            <a:off x="0" y="731519"/>
            <a:ext cx="12192000" cy="2117482"/>
          </a:xfrm>
          <a:prstGeom prst="rect">
            <a:avLst/>
          </a:prstGeom>
          <a:solidFill>
            <a:srgbClr val="FFFFFF"/>
          </a:solidFill>
          <a:ln w="9525">
            <a:noFill/>
            <a:miter lim="800000"/>
            <a:headEnd/>
            <a:tailEnd/>
          </a:ln>
          <a:effectLst/>
        </p:spPr>
        <p:txBody>
          <a:bodyPr vert="horz" wrap="square" lIns="91440" tIns="179331" rIns="9144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813588"/>
                </a:solidFill>
                <a:effectLst/>
                <a:latin typeface="+mj-lt"/>
                <a:cs typeface="Arial" pitchFamily="34" charset="0"/>
              </a:rPr>
              <a:t>Decoded day of the week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mj-lt"/>
                <a:cs typeface="Arial" pitchFamily="34" charset="0"/>
              </a:rPr>
              <a:t>The week always begins with Monday and hence Saturday and Sunday are referred to as weekends. In order to make the calculation easier and reduce its time during the exams.</a:t>
            </a:r>
            <a:endParaRPr kumimoji="0" lang="en-US" sz="2400" b="1"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mj-lt"/>
                <a:cs typeface="Arial" pitchFamily="34" charset="0"/>
              </a:rPr>
              <a:t>The days of the week are coded as follows:</a:t>
            </a:r>
            <a:endParaRPr kumimoji="0" lang="en-US" sz="2400" b="1" i="0" u="none" strike="noStrike" cap="none" normalizeH="0" baseline="0" dirty="0">
              <a:ln>
                <a:noFill/>
              </a:ln>
              <a:solidFill>
                <a:schemeClr val="tx1"/>
              </a:solidFill>
              <a:effectLst/>
              <a:latin typeface="+mj-lt"/>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If 6th Oct. 1981 is Thursday then what was the day of the week on 6th March, 2004? </a:t>
            </a:r>
            <a:endParaRPr dirty="0"/>
          </a:p>
          <a:p>
            <a:pPr marL="228600" lvl="0" indent="-228600" algn="l" rtl="0">
              <a:lnSpc>
                <a:spcPct val="90000"/>
              </a:lnSpc>
              <a:spcBef>
                <a:spcPts val="1000"/>
              </a:spcBef>
              <a:spcAft>
                <a:spcPts val="0"/>
              </a:spcAft>
              <a:buClr>
                <a:schemeClr val="dk1"/>
              </a:buClr>
              <a:buSzPts val="2400"/>
              <a:buNone/>
            </a:pPr>
            <a:r>
              <a:rPr lang="en-US" b="1" dirty="0"/>
              <a:t>(a) Monday 		(b) Thursday 	(c) Friday 	       (d) Saturday</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If 6th Oct. 1981 is Thursday then what was the day of the week on 6th March, 2004?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Monday </a:t>
            </a:r>
            <a:r>
              <a:rPr lang="en-US" b="1" dirty="0"/>
              <a:t>		(b) Thursday 	(c) Friday 	       (d) Saturday</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a:t>
            </a:r>
            <a:r>
              <a:rPr lang="en-US" b="1"/>
              <a:t>. If 26th Dec. is 2012 is Thursday then what was the day of the week on 6th March, 2012? </a:t>
            </a:r>
            <a:endParaRPr/>
          </a:p>
          <a:p>
            <a:pPr marL="228600" lvl="0" indent="-228600" algn="l" rtl="0">
              <a:lnSpc>
                <a:spcPct val="90000"/>
              </a:lnSpc>
              <a:spcBef>
                <a:spcPts val="1000"/>
              </a:spcBef>
              <a:spcAft>
                <a:spcPts val="0"/>
              </a:spcAft>
              <a:buClr>
                <a:schemeClr val="dk1"/>
              </a:buClr>
              <a:buSzPts val="2400"/>
              <a:buNone/>
            </a:pPr>
            <a:r>
              <a:rPr lang="en-US" b="1"/>
              <a:t>(a) Monday 		(b) Wednesday 		(c) Friday 		(d) Saturday</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If 26th Dec. is 2012 is Thursday then what was the day of the week on 6th March, 2012? </a:t>
            </a:r>
            <a:endParaRPr/>
          </a:p>
          <a:p>
            <a:pPr marL="228600" lvl="0" indent="-228600" algn="l" rtl="0">
              <a:lnSpc>
                <a:spcPct val="90000"/>
              </a:lnSpc>
              <a:spcBef>
                <a:spcPts val="1000"/>
              </a:spcBef>
              <a:spcAft>
                <a:spcPts val="0"/>
              </a:spcAft>
              <a:buClr>
                <a:schemeClr val="dk1"/>
              </a:buClr>
              <a:buSzPts val="2400"/>
              <a:buNone/>
            </a:pPr>
            <a:r>
              <a:rPr lang="en-US" b="1" dirty="0"/>
              <a:t>(a) Monday 		(b) Wednesday 		</a:t>
            </a:r>
            <a:r>
              <a:rPr lang="en-US" b="1" dirty="0">
                <a:solidFill>
                  <a:srgbClr val="FF0000"/>
                </a:solidFill>
              </a:rPr>
              <a:t>(c) Friday </a:t>
            </a:r>
            <a:r>
              <a:rPr lang="en-US" b="1" dirty="0"/>
              <a:t>		(d) Saturday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20. How many days are there altogether in p weeks and q days? </a:t>
            </a:r>
            <a:endParaRPr/>
          </a:p>
          <a:p>
            <a:pPr marL="228600" lvl="0" indent="-228600" algn="l" rtl="0">
              <a:lnSpc>
                <a:spcPct val="90000"/>
              </a:lnSpc>
              <a:spcBef>
                <a:spcPts val="1000"/>
              </a:spcBef>
              <a:spcAft>
                <a:spcPts val="0"/>
              </a:spcAft>
              <a:buClr>
                <a:schemeClr val="dk1"/>
              </a:buClr>
              <a:buSzPts val="2400"/>
              <a:buNone/>
            </a:pPr>
            <a:r>
              <a:rPr lang="en-US" b="1"/>
              <a:t>(a) (p+q) days 	(b) pq days 		(c) (7p+q) days 	 (d) (7q+p) days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How many days are there altogether in p weeks and q days? </a:t>
            </a:r>
            <a:endParaRPr/>
          </a:p>
          <a:p>
            <a:pPr marL="228600" lvl="0" indent="-228600" algn="l" rtl="0">
              <a:lnSpc>
                <a:spcPct val="90000"/>
              </a:lnSpc>
              <a:spcBef>
                <a:spcPts val="1000"/>
              </a:spcBef>
              <a:spcAft>
                <a:spcPts val="0"/>
              </a:spcAft>
              <a:buClr>
                <a:schemeClr val="dk1"/>
              </a:buClr>
              <a:buSzPts val="2400"/>
              <a:buNone/>
            </a:pPr>
            <a:r>
              <a:rPr lang="en-US" b="1" dirty="0"/>
              <a:t>(a) (</a:t>
            </a:r>
            <a:r>
              <a:rPr lang="en-US" b="1" dirty="0" err="1"/>
              <a:t>p+q</a:t>
            </a:r>
            <a:r>
              <a:rPr lang="en-US" b="1" dirty="0"/>
              <a:t>) days 	(b) </a:t>
            </a:r>
            <a:r>
              <a:rPr lang="en-US" b="1" dirty="0" err="1"/>
              <a:t>pq</a:t>
            </a:r>
            <a:r>
              <a:rPr lang="en-US" b="1" dirty="0"/>
              <a:t> days 		</a:t>
            </a:r>
            <a:r>
              <a:rPr lang="en-US" b="1" dirty="0">
                <a:solidFill>
                  <a:srgbClr val="FF0000"/>
                </a:solidFill>
              </a:rPr>
              <a:t>(c) (7p+q) days </a:t>
            </a:r>
            <a:r>
              <a:rPr lang="en-US" b="1" dirty="0"/>
              <a:t>	 (d) (7q+p) days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21. Hari remembers that his father's birthday is between 13th and 16th of June, whereas his sister remembers that their father's birthday is between 14th and 18th of June. On which day is their father's birthday, which both agree? </a:t>
            </a:r>
            <a:endParaRPr/>
          </a:p>
          <a:p>
            <a:pPr marL="228600" lvl="0" indent="-228600" algn="l" rtl="0">
              <a:lnSpc>
                <a:spcPct val="90000"/>
              </a:lnSpc>
              <a:spcBef>
                <a:spcPts val="1000"/>
              </a:spcBef>
              <a:spcAft>
                <a:spcPts val="0"/>
              </a:spcAft>
              <a:buClr>
                <a:schemeClr val="dk1"/>
              </a:buClr>
              <a:buSzPts val="2400"/>
              <a:buNone/>
            </a:pPr>
            <a:r>
              <a:rPr lang="en-US" b="1"/>
              <a:t>(a) 14th June 	(b) 15th June 	(c) 16th June 	(d) 17th June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a:t>
            </a:r>
            <a:r>
              <a:rPr lang="en-US" b="1" dirty="0" err="1"/>
              <a:t>Hari</a:t>
            </a:r>
            <a:r>
              <a:rPr lang="en-US" b="1" dirty="0"/>
              <a:t> remembers that his father's birthday is between 13th and 16th of June, whereas his sister remembers that their father's birthday is between 14th and 18th of June. On which day is their father's birthday, which both agree? </a:t>
            </a:r>
            <a:endParaRPr/>
          </a:p>
          <a:p>
            <a:pPr marL="228600" lvl="0" indent="-228600" algn="l" rtl="0">
              <a:lnSpc>
                <a:spcPct val="90000"/>
              </a:lnSpc>
              <a:spcBef>
                <a:spcPts val="1000"/>
              </a:spcBef>
              <a:spcAft>
                <a:spcPts val="0"/>
              </a:spcAft>
              <a:buClr>
                <a:schemeClr val="dk1"/>
              </a:buClr>
              <a:buSzPts val="2400"/>
              <a:buNone/>
            </a:pPr>
            <a:r>
              <a:rPr lang="en-US" b="1" dirty="0"/>
              <a:t>(a) 14th June 	</a:t>
            </a:r>
            <a:r>
              <a:rPr lang="en-US" b="1" dirty="0">
                <a:solidFill>
                  <a:srgbClr val="FF0000"/>
                </a:solidFill>
              </a:rPr>
              <a:t>(b) 15th June </a:t>
            </a:r>
            <a:r>
              <a:rPr lang="en-US" b="1" dirty="0"/>
              <a:t>	(c) 16th June 	(d) 17th June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22. Abha correctly remembers that her mother’s birthday is before Friday but after Monday. Her brother Abhay correctly remembers that their mother’s birthday is after Wednesday while before Saturday. On which of the following days does their mother’s birthday definitely fall? </a:t>
            </a:r>
            <a:endParaRPr/>
          </a:p>
          <a:p>
            <a:pPr marL="228600" lvl="0" indent="-228600" algn="l" rtl="0">
              <a:lnSpc>
                <a:spcPct val="90000"/>
              </a:lnSpc>
              <a:spcBef>
                <a:spcPts val="1000"/>
              </a:spcBef>
              <a:spcAft>
                <a:spcPts val="0"/>
              </a:spcAft>
              <a:buClr>
                <a:schemeClr val="dk1"/>
              </a:buClr>
              <a:buSzPts val="2400"/>
              <a:buNone/>
            </a:pPr>
            <a:r>
              <a:rPr lang="en-US" b="1"/>
              <a:t>(a) Tuesday 		(b) Wednesday 	(c) Thursday 	(d) Friday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a:t>
            </a:r>
            <a:r>
              <a:rPr lang="en-US" b="1" dirty="0" err="1"/>
              <a:t>Abha</a:t>
            </a:r>
            <a:r>
              <a:rPr lang="en-US" b="1" dirty="0"/>
              <a:t> correctly remembers that her mother’s birthday is before Friday but after Monday. Her brother </a:t>
            </a:r>
            <a:r>
              <a:rPr lang="en-US" b="1" dirty="0" err="1"/>
              <a:t>Abhay</a:t>
            </a:r>
            <a:r>
              <a:rPr lang="en-US" b="1" dirty="0"/>
              <a:t> correctly remembers that their mother’s birthday is after Wednesday while before Saturday. On which of the following days does their mother’s birthday definitely fall? </a:t>
            </a:r>
            <a:endParaRPr/>
          </a:p>
          <a:p>
            <a:pPr marL="228600" lvl="0" indent="-228600" algn="l" rtl="0">
              <a:lnSpc>
                <a:spcPct val="90000"/>
              </a:lnSpc>
              <a:spcBef>
                <a:spcPts val="1000"/>
              </a:spcBef>
              <a:spcAft>
                <a:spcPts val="0"/>
              </a:spcAft>
              <a:buClr>
                <a:schemeClr val="dk1"/>
              </a:buClr>
              <a:buSzPts val="2400"/>
              <a:buNone/>
            </a:pPr>
            <a:r>
              <a:rPr lang="en-US" b="1" dirty="0"/>
              <a:t>(a) Tuesday 		(b) Wednesday 	</a:t>
            </a:r>
            <a:r>
              <a:rPr lang="en-US" b="1" dirty="0">
                <a:solidFill>
                  <a:srgbClr val="FF0000"/>
                </a:solidFill>
              </a:rPr>
              <a:t>(c) Thursday </a:t>
            </a:r>
            <a:r>
              <a:rPr lang="en-US" b="1" dirty="0"/>
              <a:t>	(d) Friday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0" y="773721"/>
            <a:ext cx="12192000" cy="9664184"/>
          </a:xfrm>
          <a:prstGeom prst="rect">
            <a:avLst/>
          </a:prstGeom>
        </p:spPr>
        <p:txBody>
          <a:bodyPr wrap="square">
            <a:spAutoFit/>
          </a:bodyPr>
          <a:lstStyle/>
          <a:p>
            <a:r>
              <a:rPr lang="en-US" sz="2400" b="1" dirty="0"/>
              <a:t>Ex: If the value obtained at the final stage of calculation is 10, then the number 10 is divided by 7 (as we have 7 days in a week) and the remainder which is 3 is decoded back to select the correct options from the given list. Here the remainder 3 indicates the correct answer is Wednesday.</a:t>
            </a:r>
          </a:p>
          <a:p>
            <a:r>
              <a:rPr lang="en-US" sz="2400" b="1" dirty="0"/>
              <a:t>Example 1:</a:t>
            </a:r>
          </a:p>
          <a:p>
            <a:r>
              <a:rPr lang="en-US" sz="2400" b="1" dirty="0"/>
              <a:t>Today is Monday. After 61 days, it will be:</a:t>
            </a:r>
          </a:p>
          <a:p>
            <a:r>
              <a:rPr lang="en-US" sz="2400" b="1" dirty="0"/>
              <a:t>A. Tuesday B. Wednesday</a:t>
            </a:r>
          </a:p>
          <a:p>
            <a:r>
              <a:rPr lang="en-US" sz="2400" b="1" dirty="0"/>
              <a:t>C. Thursday D. Saturday</a:t>
            </a:r>
          </a:p>
          <a:p>
            <a:r>
              <a:rPr lang="en-US" sz="2400" b="1" dirty="0"/>
              <a:t>Explanation:</a:t>
            </a:r>
          </a:p>
          <a:p>
            <a:r>
              <a:rPr lang="en-US" sz="2400" b="1" dirty="0"/>
              <a:t>Each day of the week is repeated after 7 days. So, after 63 days, it will be on Monday. After 61 days, it will be on Saturday.</a:t>
            </a:r>
          </a:p>
          <a:p>
            <a:r>
              <a:rPr lang="en-US" sz="2400" b="1" dirty="0">
                <a:latin typeface="Arial Black" pitchFamily="34" charset="0"/>
              </a:rPr>
              <a:t>Evaluation of Leap Year</a:t>
            </a:r>
          </a:p>
          <a:p>
            <a:r>
              <a:rPr lang="en-US" sz="2400" b="1" dirty="0"/>
              <a:t>The leap year occurs every four years, most of the time, but there are scenarios where the gap between two leap years was 8 years instead of the regular 4 years.</a:t>
            </a:r>
          </a:p>
          <a:p>
            <a:endParaRPr lang="en-US" sz="2400" b="1" dirty="0"/>
          </a:p>
          <a:p>
            <a:endParaRPr lang="en-US" sz="24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23</a:t>
            </a:r>
            <a:r>
              <a:rPr lang="en-US" b="1"/>
              <a:t>. Sankar was born on 3rd March 1960. Ramesh was born 6 days before Sankar. If in the same year republic day was on Sunday, then on which day of the week Ramesh was born? </a:t>
            </a:r>
            <a:endParaRPr/>
          </a:p>
          <a:p>
            <a:pPr marL="228600" lvl="0" indent="-228600" algn="l" rtl="0">
              <a:lnSpc>
                <a:spcPct val="90000"/>
              </a:lnSpc>
              <a:spcBef>
                <a:spcPts val="1000"/>
              </a:spcBef>
              <a:spcAft>
                <a:spcPts val="0"/>
              </a:spcAft>
              <a:buClr>
                <a:schemeClr val="dk1"/>
              </a:buClr>
              <a:buSzPts val="2400"/>
              <a:buNone/>
            </a:pPr>
            <a:r>
              <a:rPr lang="en-US" b="1"/>
              <a:t>(a) Monday 		(b) Wednesday 	(c) Thursday 	(d) Friday</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 </a:t>
            </a:r>
            <a:r>
              <a:rPr lang="en-US" b="1" dirty="0" err="1"/>
              <a:t>Sankar</a:t>
            </a:r>
            <a:r>
              <a:rPr lang="en-US" b="1" dirty="0"/>
              <a:t> was born on 3rd March 1960. </a:t>
            </a:r>
            <a:r>
              <a:rPr lang="en-US" b="1" dirty="0" err="1"/>
              <a:t>Ramesh</a:t>
            </a:r>
            <a:r>
              <a:rPr lang="en-US" b="1" dirty="0"/>
              <a:t> was born 6 days before </a:t>
            </a:r>
            <a:r>
              <a:rPr lang="en-US" b="1" dirty="0" err="1"/>
              <a:t>Sankar</a:t>
            </a:r>
            <a:r>
              <a:rPr lang="en-US" b="1" dirty="0"/>
              <a:t>. If in the same year republic day was on Sunday, then on which day of the week </a:t>
            </a:r>
            <a:r>
              <a:rPr lang="en-US" b="1" dirty="0" err="1"/>
              <a:t>Ramesh</a:t>
            </a:r>
            <a:r>
              <a:rPr lang="en-US" b="1" dirty="0"/>
              <a:t> was born? </a:t>
            </a:r>
            <a:endParaRPr/>
          </a:p>
          <a:p>
            <a:pPr marL="228600" lvl="0" indent="-228600" algn="l" rtl="0">
              <a:lnSpc>
                <a:spcPct val="90000"/>
              </a:lnSpc>
              <a:spcBef>
                <a:spcPts val="1000"/>
              </a:spcBef>
              <a:spcAft>
                <a:spcPts val="0"/>
              </a:spcAft>
              <a:buClr>
                <a:schemeClr val="dk1"/>
              </a:buClr>
              <a:buSzPts val="2400"/>
              <a:buNone/>
            </a:pPr>
            <a:r>
              <a:rPr lang="en-US" b="1" dirty="0"/>
              <a:t>(a) Monday 		</a:t>
            </a:r>
            <a:r>
              <a:rPr lang="en-US" b="1" dirty="0">
                <a:solidFill>
                  <a:srgbClr val="FF0000"/>
                </a:solidFill>
              </a:rPr>
              <a:t>(b) Wednesday </a:t>
            </a:r>
            <a:r>
              <a:rPr lang="en-US" b="1" dirty="0"/>
              <a:t>	(c) Thursday 	(d) Friday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0" name="Google Shape;240;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24</a:t>
            </a:r>
            <a:r>
              <a:rPr lang="en-US" b="1"/>
              <a:t>. On reaching Agra Suman said that she has reached 4 days before the scheduled time. Rakesh reached there 5 days after the scheduled time. If Suman reached Agra on Sunday, then Rakesh reached there on which day? </a:t>
            </a:r>
            <a:endParaRPr/>
          </a:p>
          <a:p>
            <a:pPr marL="228600" lvl="0" indent="-228600" algn="l" rtl="0">
              <a:lnSpc>
                <a:spcPct val="90000"/>
              </a:lnSpc>
              <a:spcBef>
                <a:spcPts val="1000"/>
              </a:spcBef>
              <a:spcAft>
                <a:spcPts val="0"/>
              </a:spcAft>
              <a:buClr>
                <a:schemeClr val="dk1"/>
              </a:buClr>
              <a:buSzPts val="2400"/>
              <a:buNone/>
            </a:pPr>
            <a:r>
              <a:rPr lang="en-US" b="1"/>
              <a:t>(a) Wednesday 		(b) Tuesday 		(c) Thursday 	(d) Friday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0" name="Google Shape;240;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On reaching Agra </a:t>
            </a:r>
            <a:r>
              <a:rPr lang="en-US" b="1" dirty="0" err="1"/>
              <a:t>Suman</a:t>
            </a:r>
            <a:r>
              <a:rPr lang="en-US" b="1" dirty="0"/>
              <a:t> said that she has reached 4 days before the scheduled time. </a:t>
            </a:r>
            <a:r>
              <a:rPr lang="en-US" b="1" dirty="0" err="1"/>
              <a:t>Rakesh</a:t>
            </a:r>
            <a:r>
              <a:rPr lang="en-US" b="1" dirty="0"/>
              <a:t> reached there 5 days after the scheduled time. If </a:t>
            </a:r>
            <a:r>
              <a:rPr lang="en-US" b="1" dirty="0" err="1"/>
              <a:t>Suman</a:t>
            </a:r>
            <a:r>
              <a:rPr lang="en-US" b="1" dirty="0"/>
              <a:t> reached Agra on Sunday, then </a:t>
            </a:r>
            <a:r>
              <a:rPr lang="en-US" b="1" dirty="0" err="1"/>
              <a:t>Rakesh</a:t>
            </a:r>
            <a:r>
              <a:rPr lang="en-US" b="1" dirty="0"/>
              <a:t> reached there on which day? </a:t>
            </a:r>
            <a:endParaRPr/>
          </a:p>
          <a:p>
            <a:pPr marL="228600" lvl="0" indent="-228600" algn="l" rtl="0">
              <a:lnSpc>
                <a:spcPct val="90000"/>
              </a:lnSpc>
              <a:spcBef>
                <a:spcPts val="1000"/>
              </a:spcBef>
              <a:spcAft>
                <a:spcPts val="0"/>
              </a:spcAft>
              <a:buClr>
                <a:schemeClr val="dk1"/>
              </a:buClr>
              <a:buSzPts val="2400"/>
              <a:buNone/>
            </a:pPr>
            <a:r>
              <a:rPr lang="en-US" b="1" dirty="0"/>
              <a:t>(a) Wednesday 		</a:t>
            </a:r>
            <a:r>
              <a:rPr lang="en-US" b="1" dirty="0">
                <a:solidFill>
                  <a:srgbClr val="FF0000"/>
                </a:solidFill>
              </a:rPr>
              <a:t>(b) Tuesday </a:t>
            </a:r>
            <a:r>
              <a:rPr lang="en-US" b="1" dirty="0"/>
              <a:t>		(c) Thursday 	(d) Friday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25</a:t>
            </a:r>
            <a:r>
              <a:rPr lang="en-US" b="1"/>
              <a:t>. After reaching a conference on Saturday I came to know that I have reached two days before the scheduled time. If I reached there on the following Thursday then, I would be late by how many days? </a:t>
            </a:r>
            <a:endParaRPr/>
          </a:p>
          <a:p>
            <a:pPr marL="228600" lvl="0" indent="-228600" algn="l" rtl="0">
              <a:lnSpc>
                <a:spcPct val="90000"/>
              </a:lnSpc>
              <a:spcBef>
                <a:spcPts val="1000"/>
              </a:spcBef>
              <a:spcAft>
                <a:spcPts val="0"/>
              </a:spcAft>
              <a:buClr>
                <a:schemeClr val="dk1"/>
              </a:buClr>
              <a:buSzPts val="2400"/>
              <a:buNone/>
            </a:pPr>
            <a:r>
              <a:rPr lang="en-US" b="1"/>
              <a:t>(a) 1 days 		(b) 2 days 		(c) 3 days 		(d) 4 days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After reaching a conference on Saturday I came to know that I have reached two days before the scheduled time. If I reached there on the following Thursday then, I would be late by how many days? </a:t>
            </a:r>
            <a:endParaRPr/>
          </a:p>
          <a:p>
            <a:pPr marL="228600" lvl="0" indent="-228600" algn="l" rtl="0">
              <a:lnSpc>
                <a:spcPct val="90000"/>
              </a:lnSpc>
              <a:spcBef>
                <a:spcPts val="1000"/>
              </a:spcBef>
              <a:spcAft>
                <a:spcPts val="0"/>
              </a:spcAft>
              <a:buClr>
                <a:schemeClr val="dk1"/>
              </a:buClr>
              <a:buSzPts val="2400"/>
              <a:buNone/>
            </a:pPr>
            <a:r>
              <a:rPr lang="en-US" b="1" dirty="0"/>
              <a:t>(a) 1 days 		(b) 2 days 		</a:t>
            </a:r>
            <a:r>
              <a:rPr lang="en-US" b="1" dirty="0">
                <a:solidFill>
                  <a:srgbClr val="FF0000"/>
                </a:solidFill>
              </a:rPr>
              <a:t>(c) 3 days </a:t>
            </a:r>
            <a:r>
              <a:rPr lang="en-US" b="1" dirty="0"/>
              <a:t>		(d) 4 days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a:t>
            </a:r>
            <a:r>
              <a:rPr lang="en-US" b="1"/>
              <a:t>6. If every Sunday of any month is on fourth, eleventh. Then what is the last day of the month if first day of the month is Thursday. </a:t>
            </a:r>
            <a:endParaRPr/>
          </a:p>
          <a:p>
            <a:pPr marL="228600" lvl="0" indent="-228600" algn="l" rtl="0">
              <a:lnSpc>
                <a:spcPct val="90000"/>
              </a:lnSpc>
              <a:spcBef>
                <a:spcPts val="1000"/>
              </a:spcBef>
              <a:spcAft>
                <a:spcPts val="0"/>
              </a:spcAft>
              <a:buClr>
                <a:schemeClr val="dk1"/>
              </a:buClr>
              <a:buSzPts val="2400"/>
              <a:buNone/>
            </a:pPr>
            <a:r>
              <a:rPr lang="en-US" b="1"/>
              <a:t>(a) Saturday 	(b) Tuesday 		(c) Thursday 	(d) Data insuficient</a:t>
            </a: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6. If every Sunday of any month is on fourth, eleventh. Then what is the last day of the month if first day of the month is Thursday. </a:t>
            </a:r>
            <a:endParaRPr/>
          </a:p>
          <a:p>
            <a:pPr marL="228600" lvl="0" indent="-228600" algn="l" rtl="0">
              <a:lnSpc>
                <a:spcPct val="90000"/>
              </a:lnSpc>
              <a:spcBef>
                <a:spcPts val="1000"/>
              </a:spcBef>
              <a:spcAft>
                <a:spcPts val="0"/>
              </a:spcAft>
              <a:buClr>
                <a:schemeClr val="dk1"/>
              </a:buClr>
              <a:buSzPts val="2400"/>
              <a:buNone/>
            </a:pPr>
            <a:r>
              <a:rPr lang="en-US" b="1" dirty="0"/>
              <a:t>(a) Saturday 	(b) Tuesday 		(c) Thursday 	</a:t>
            </a:r>
            <a:r>
              <a:rPr lang="en-US" b="1" dirty="0">
                <a:solidFill>
                  <a:srgbClr val="FF0000"/>
                </a:solidFill>
              </a:rPr>
              <a:t>(d) Data </a:t>
            </a:r>
            <a:r>
              <a:rPr lang="en-US" b="1" dirty="0" err="1">
                <a:solidFill>
                  <a:srgbClr val="FF0000"/>
                </a:solidFill>
              </a:rPr>
              <a:t>insuficient</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a:t>
            </a:r>
            <a:r>
              <a:rPr lang="en-US" b="1"/>
              <a:t>7. Gita is 314 days elder to Suman, while Sapna is 70 weeks elder to Gita. If Sapna was born on Thursday, then on which day Suman was born? </a:t>
            </a:r>
            <a:endParaRPr/>
          </a:p>
          <a:p>
            <a:pPr marL="228600" lvl="0" indent="-228600" algn="l" rtl="0">
              <a:lnSpc>
                <a:spcPct val="90000"/>
              </a:lnSpc>
              <a:spcBef>
                <a:spcPts val="1000"/>
              </a:spcBef>
              <a:spcAft>
                <a:spcPts val="0"/>
              </a:spcAft>
              <a:buClr>
                <a:schemeClr val="dk1"/>
              </a:buClr>
              <a:buSzPts val="2400"/>
              <a:buNone/>
            </a:pPr>
            <a:r>
              <a:rPr lang="en-US" b="1"/>
              <a:t>(a) Friday 		(b) Tuesday 		(c) Saturday 	(d) Wednesday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7. </a:t>
            </a:r>
            <a:r>
              <a:rPr lang="en-US" b="1" dirty="0" err="1"/>
              <a:t>Gita</a:t>
            </a:r>
            <a:r>
              <a:rPr lang="en-US" b="1" dirty="0"/>
              <a:t> is 314 days elder to </a:t>
            </a:r>
            <a:r>
              <a:rPr lang="en-US" b="1" dirty="0" err="1"/>
              <a:t>Suman</a:t>
            </a:r>
            <a:r>
              <a:rPr lang="en-US" b="1" dirty="0"/>
              <a:t>, while </a:t>
            </a:r>
            <a:r>
              <a:rPr lang="en-US" b="1" dirty="0" err="1"/>
              <a:t>Sapna</a:t>
            </a:r>
            <a:r>
              <a:rPr lang="en-US" b="1" dirty="0"/>
              <a:t> is 70 weeks elder to </a:t>
            </a:r>
            <a:r>
              <a:rPr lang="en-US" b="1" dirty="0" err="1"/>
              <a:t>Gita</a:t>
            </a:r>
            <a:r>
              <a:rPr lang="en-US" b="1" dirty="0"/>
              <a:t>. If </a:t>
            </a:r>
            <a:r>
              <a:rPr lang="en-US" b="1" dirty="0" err="1"/>
              <a:t>Sapna</a:t>
            </a:r>
            <a:r>
              <a:rPr lang="en-US" b="1" dirty="0"/>
              <a:t> was born on Thursday, then on which day </a:t>
            </a:r>
            <a:r>
              <a:rPr lang="en-US" b="1" dirty="0" err="1"/>
              <a:t>Suman</a:t>
            </a:r>
            <a:r>
              <a:rPr lang="en-US" b="1" dirty="0"/>
              <a:t> was born? </a:t>
            </a:r>
            <a:endParaRPr/>
          </a:p>
          <a:p>
            <a:pPr marL="228600" lvl="0" indent="-228600" algn="l" rtl="0">
              <a:lnSpc>
                <a:spcPct val="90000"/>
              </a:lnSpc>
              <a:spcBef>
                <a:spcPts val="1000"/>
              </a:spcBef>
              <a:spcAft>
                <a:spcPts val="0"/>
              </a:spcAft>
              <a:buClr>
                <a:schemeClr val="dk1"/>
              </a:buClr>
              <a:buSzPts val="2400"/>
              <a:buNone/>
            </a:pPr>
            <a:r>
              <a:rPr lang="en-US" b="1" dirty="0"/>
              <a:t>(a) Friday 		(b) Tuesday 		(c) Saturday </a:t>
            </a:r>
            <a:r>
              <a:rPr lang="en-US" b="1" dirty="0">
                <a:solidFill>
                  <a:srgbClr val="FF0000"/>
                </a:solidFill>
              </a:rPr>
              <a:t>	(d) Wednesday</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0" y="773723"/>
            <a:ext cx="11938000"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5" name="Rectangle 4"/>
          <p:cNvSpPr/>
          <p:nvPr/>
        </p:nvSpPr>
        <p:spPr>
          <a:xfrm>
            <a:off x="0" y="787791"/>
            <a:ext cx="12013809" cy="6740307"/>
          </a:xfrm>
          <a:prstGeom prst="rect">
            <a:avLst/>
          </a:prstGeom>
        </p:spPr>
        <p:txBody>
          <a:bodyPr wrap="square">
            <a:spAutoFit/>
          </a:bodyPr>
          <a:lstStyle/>
          <a:p>
            <a:r>
              <a:rPr lang="en-US" sz="2400" b="1" dirty="0"/>
              <a:t>Ex: The year 1896 is a leap year. The next leap year comes in 1904 (1900 is not a leap year).</a:t>
            </a:r>
          </a:p>
          <a:p>
            <a:r>
              <a:rPr lang="en-US" sz="2400" b="1" dirty="0"/>
              <a:t>In order to make the investigation easier and faster, any year which is divisible by number 4 completely (remainder becomes zero) is considered as a leap year.</a:t>
            </a:r>
          </a:p>
          <a:p>
            <a:r>
              <a:rPr lang="en-US" sz="2400" b="1" dirty="0"/>
              <a:t>Ex: 1888, 2012, 2016 are leap years as it’s completely divisible by 4. Years like 2009, 2019 etc. are not divisible by 4 completely hence they normal years.</a:t>
            </a:r>
          </a:p>
          <a:p>
            <a:r>
              <a:rPr lang="en-US" sz="2400" b="1" dirty="0"/>
              <a:t>An exception to note:</a:t>
            </a:r>
          </a:p>
          <a:p>
            <a:r>
              <a:rPr lang="en-US" sz="2400" b="1" dirty="0"/>
              <a:t>A year 700 is completely divisible by 4, but it is not considered as a leap year. For a century year, the logic follows that it should always be divisible by 400 not by 4. Even though the year 700 is divisible by 4 but not by 400. Hence, the year 700 cannot be considered as a leap year.</a:t>
            </a:r>
          </a:p>
          <a:p>
            <a:r>
              <a:rPr lang="en-US" sz="2400" b="1" dirty="0"/>
              <a:t>Ex: 400, 800, 1200 etc. are leap years as they are divisible by 400 and years 300, 700, 100 etc. are not leap years as they are not divisible by 400.</a:t>
            </a:r>
          </a:p>
          <a:p>
            <a:r>
              <a:rPr lang="en-US" sz="2400" dirty="0">
                <a:latin typeface="Arial Black" pitchFamily="34" charset="0"/>
              </a:rPr>
              <a:t>Evaluation of Odd Days of a Century</a:t>
            </a:r>
          </a:p>
          <a:p>
            <a:r>
              <a:rPr lang="en-US" sz="2400" dirty="0"/>
              <a:t>This concept helps students in answering the question of calendars in less than 30</a:t>
            </a:r>
            <a:endParaRPr lang="en-US" sz="2400" dirty="0">
              <a:latin typeface="Arial Black" pitchFamily="34" charset="0"/>
            </a:endParaRPr>
          </a:p>
          <a:p>
            <a:endParaRPr lang="en-US" sz="2400" b="1" dirty="0"/>
          </a:p>
          <a:p>
            <a:endParaRPr lang="en-US" sz="2400" b="1" dirty="0"/>
          </a:p>
          <a:p>
            <a:endParaRPr lang="en-US" sz="24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4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a:t>
            </a:r>
            <a:r>
              <a:rPr lang="en-US" b="1"/>
              <a:t>. Kapil is 314 days elder to Krishna, while Kishore is 60 weeks elder to Kapil. If Kishore was born on Wednesday then on which day Krishna was born? </a:t>
            </a:r>
            <a:endParaRPr/>
          </a:p>
          <a:p>
            <a:pPr marL="228600" lvl="0" indent="-228600" algn="l" rtl="0">
              <a:lnSpc>
                <a:spcPct val="90000"/>
              </a:lnSpc>
              <a:spcBef>
                <a:spcPts val="1000"/>
              </a:spcBef>
              <a:spcAft>
                <a:spcPts val="0"/>
              </a:spcAft>
              <a:buClr>
                <a:schemeClr val="dk1"/>
              </a:buClr>
              <a:buSzPts val="2400"/>
              <a:buNone/>
            </a:pPr>
            <a:r>
              <a:rPr lang="en-US" b="1"/>
              <a:t>(a) Monday 		(b) Tuesday 		(c) Sunday 		(d) Thursday</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4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a:t>
            </a:r>
            <a:r>
              <a:rPr lang="en-US" b="1" dirty="0" err="1"/>
              <a:t>Kapil</a:t>
            </a:r>
            <a:r>
              <a:rPr lang="en-US" b="1" dirty="0"/>
              <a:t> is 314 days elder to Krishna, while </a:t>
            </a:r>
            <a:r>
              <a:rPr lang="en-US" b="1" dirty="0" err="1"/>
              <a:t>Kishore</a:t>
            </a:r>
            <a:r>
              <a:rPr lang="en-US" b="1" dirty="0"/>
              <a:t> is 60 weeks elder to </a:t>
            </a:r>
            <a:r>
              <a:rPr lang="en-US" b="1" dirty="0" err="1"/>
              <a:t>Kapil</a:t>
            </a:r>
            <a:r>
              <a:rPr lang="en-US" b="1" dirty="0"/>
              <a:t>. If </a:t>
            </a:r>
            <a:r>
              <a:rPr lang="en-US" b="1" dirty="0" err="1"/>
              <a:t>Kishore</a:t>
            </a:r>
            <a:r>
              <a:rPr lang="en-US" b="1" dirty="0"/>
              <a:t> was born on Wednesday then on which day Krishna was born? </a:t>
            </a:r>
            <a:endParaRPr/>
          </a:p>
          <a:p>
            <a:pPr marL="228600" lvl="0" indent="-228600" algn="l" rtl="0">
              <a:lnSpc>
                <a:spcPct val="90000"/>
              </a:lnSpc>
              <a:spcBef>
                <a:spcPts val="1000"/>
              </a:spcBef>
              <a:spcAft>
                <a:spcPts val="0"/>
              </a:spcAft>
              <a:buClr>
                <a:schemeClr val="dk1"/>
              </a:buClr>
              <a:buSzPts val="2400"/>
              <a:buNone/>
            </a:pPr>
            <a:r>
              <a:rPr lang="en-US" b="1" dirty="0"/>
              <a:t>(a) Monday 		</a:t>
            </a:r>
            <a:r>
              <a:rPr lang="en-US" b="1" dirty="0">
                <a:solidFill>
                  <a:srgbClr val="FF0000"/>
                </a:solidFill>
              </a:rPr>
              <a:t>(b) Tuesday </a:t>
            </a:r>
            <a:r>
              <a:rPr lang="en-US" b="1" dirty="0"/>
              <a:t>		(c) Sunday 		(d) Thursday</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0" name="Google Shape;270;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a:t>
            </a:r>
            <a:r>
              <a:rPr lang="en-US" b="1"/>
              <a:t>. Calendar of which of the following months are similar. </a:t>
            </a:r>
            <a:endParaRPr/>
          </a:p>
          <a:p>
            <a:pPr marL="457200" lvl="0" indent="-457200" algn="l" rtl="0">
              <a:lnSpc>
                <a:spcPct val="90000"/>
              </a:lnSpc>
              <a:spcBef>
                <a:spcPts val="1000"/>
              </a:spcBef>
              <a:spcAft>
                <a:spcPts val="0"/>
              </a:spcAft>
              <a:buClr>
                <a:schemeClr val="dk1"/>
              </a:buClr>
              <a:buSzPts val="2400"/>
              <a:buAutoNum type="alphaLcParenBoth"/>
            </a:pPr>
            <a:r>
              <a:rPr lang="en-US" b="1"/>
              <a:t>April-July</a:t>
            </a:r>
            <a:endParaRPr/>
          </a:p>
          <a:p>
            <a:pPr marL="457200" lvl="0" indent="-457200" algn="l" rtl="0">
              <a:lnSpc>
                <a:spcPct val="90000"/>
              </a:lnSpc>
              <a:spcBef>
                <a:spcPts val="1000"/>
              </a:spcBef>
              <a:spcAft>
                <a:spcPts val="0"/>
              </a:spcAft>
              <a:buClr>
                <a:schemeClr val="dk1"/>
              </a:buClr>
              <a:buSzPts val="2400"/>
              <a:buNone/>
            </a:pPr>
            <a:r>
              <a:rPr lang="en-US" b="1"/>
              <a:t>(b) August-December </a:t>
            </a:r>
            <a:endParaRPr/>
          </a:p>
          <a:p>
            <a:pPr marL="457200" lvl="0" indent="-457200" algn="l" rtl="0">
              <a:lnSpc>
                <a:spcPct val="90000"/>
              </a:lnSpc>
              <a:spcBef>
                <a:spcPts val="1000"/>
              </a:spcBef>
              <a:spcAft>
                <a:spcPts val="0"/>
              </a:spcAft>
              <a:buClr>
                <a:schemeClr val="dk1"/>
              </a:buClr>
              <a:buSzPts val="2400"/>
              <a:buNone/>
            </a:pPr>
            <a:r>
              <a:rPr lang="en-US" b="1"/>
              <a:t>(c) September-December </a:t>
            </a:r>
            <a:endParaRPr/>
          </a:p>
          <a:p>
            <a:pPr marL="457200" lvl="0" indent="-457200" algn="l" rtl="0">
              <a:lnSpc>
                <a:spcPct val="90000"/>
              </a:lnSpc>
              <a:spcBef>
                <a:spcPts val="1000"/>
              </a:spcBef>
              <a:spcAft>
                <a:spcPts val="0"/>
              </a:spcAft>
              <a:buClr>
                <a:schemeClr val="dk1"/>
              </a:buClr>
              <a:buSzPts val="2400"/>
              <a:buNone/>
            </a:pPr>
            <a:r>
              <a:rPr lang="en-US" b="1"/>
              <a:t>(d) July-October</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0" name="Google Shape;270;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Calendar of which of the following months are similar.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solidFill>
                  <a:srgbClr val="C00000"/>
                </a:solidFill>
              </a:rPr>
              <a:t>April-July</a:t>
            </a:r>
            <a:endParaRPr dirty="0">
              <a:solidFill>
                <a:srgbClr val="C00000"/>
              </a:solidFill>
            </a:endParaRPr>
          </a:p>
          <a:p>
            <a:pPr marL="457200" lvl="0" indent="-457200" algn="l" rtl="0">
              <a:lnSpc>
                <a:spcPct val="90000"/>
              </a:lnSpc>
              <a:spcBef>
                <a:spcPts val="1000"/>
              </a:spcBef>
              <a:spcAft>
                <a:spcPts val="0"/>
              </a:spcAft>
              <a:buClr>
                <a:schemeClr val="dk1"/>
              </a:buClr>
              <a:buSzPts val="2400"/>
              <a:buNone/>
            </a:pPr>
            <a:r>
              <a:rPr lang="en-US" b="1" dirty="0"/>
              <a:t>(b) August-December </a:t>
            </a:r>
            <a:endParaRPr dirty="0"/>
          </a:p>
          <a:p>
            <a:pPr marL="457200" lvl="0" indent="-457200" algn="l" rtl="0">
              <a:lnSpc>
                <a:spcPct val="90000"/>
              </a:lnSpc>
              <a:spcBef>
                <a:spcPts val="1000"/>
              </a:spcBef>
              <a:spcAft>
                <a:spcPts val="0"/>
              </a:spcAft>
              <a:buClr>
                <a:schemeClr val="dk1"/>
              </a:buClr>
              <a:buSzPts val="2400"/>
              <a:buNone/>
            </a:pPr>
            <a:r>
              <a:rPr lang="en-US" b="1" dirty="0">
                <a:solidFill>
                  <a:schemeClr val="tx1"/>
                </a:solidFill>
              </a:rPr>
              <a:t>(c) September-December </a:t>
            </a:r>
            <a:endParaRPr dirty="0">
              <a:solidFill>
                <a:schemeClr val="tx1"/>
              </a:solidFill>
            </a:endParaRPr>
          </a:p>
          <a:p>
            <a:pPr marL="457200" lvl="0" indent="-457200" algn="l" rtl="0">
              <a:lnSpc>
                <a:spcPct val="90000"/>
              </a:lnSpc>
              <a:spcBef>
                <a:spcPts val="1000"/>
              </a:spcBef>
              <a:spcAft>
                <a:spcPts val="0"/>
              </a:spcAft>
              <a:buClr>
                <a:schemeClr val="dk1"/>
              </a:buClr>
              <a:buSzPts val="2400"/>
              <a:buNone/>
            </a:pPr>
            <a:r>
              <a:rPr lang="en-US" b="1" dirty="0"/>
              <a:t>(d) July-October</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6" name="Google Shape;276;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30</a:t>
            </a:r>
            <a:r>
              <a:rPr lang="en-US" b="1"/>
              <a:t>. Which of following cannot be the last days of a century year?</a:t>
            </a:r>
            <a:endParaRPr/>
          </a:p>
          <a:p>
            <a:pPr marL="228600" lvl="0" indent="-228600" algn="l" rtl="0">
              <a:lnSpc>
                <a:spcPct val="90000"/>
              </a:lnSpc>
              <a:spcBef>
                <a:spcPts val="1000"/>
              </a:spcBef>
              <a:spcAft>
                <a:spcPts val="0"/>
              </a:spcAft>
              <a:buClr>
                <a:schemeClr val="dk1"/>
              </a:buClr>
              <a:buSzPts val="2400"/>
              <a:buNone/>
            </a:pPr>
            <a:r>
              <a:rPr lang="en-US" b="1"/>
              <a:t>(a) Friday, Sunday 	</a:t>
            </a:r>
            <a:endParaRPr/>
          </a:p>
          <a:p>
            <a:pPr marL="228600" lvl="0" indent="-228600" algn="l" rtl="0">
              <a:lnSpc>
                <a:spcPct val="90000"/>
              </a:lnSpc>
              <a:spcBef>
                <a:spcPts val="1000"/>
              </a:spcBef>
              <a:spcAft>
                <a:spcPts val="0"/>
              </a:spcAft>
              <a:buClr>
                <a:schemeClr val="dk1"/>
              </a:buClr>
              <a:buSzPts val="2400"/>
              <a:buNone/>
            </a:pPr>
            <a:r>
              <a:rPr lang="en-US" b="1"/>
              <a:t>(b) Friday, Monday 	</a:t>
            </a:r>
            <a:endParaRPr/>
          </a:p>
          <a:p>
            <a:pPr marL="228600" lvl="0" indent="-228600" algn="l" rtl="0">
              <a:lnSpc>
                <a:spcPct val="90000"/>
              </a:lnSpc>
              <a:spcBef>
                <a:spcPts val="1000"/>
              </a:spcBef>
              <a:spcAft>
                <a:spcPts val="0"/>
              </a:spcAft>
              <a:buClr>
                <a:schemeClr val="dk1"/>
              </a:buClr>
              <a:buSzPts val="2400"/>
              <a:buNone/>
            </a:pPr>
            <a:r>
              <a:rPr lang="en-US" b="1"/>
              <a:t>(c) Tuesday, Thursday and Saturday </a:t>
            </a:r>
            <a:endParaRPr/>
          </a:p>
          <a:p>
            <a:pPr marL="228600" lvl="0" indent="-228600" algn="l" rtl="0">
              <a:lnSpc>
                <a:spcPct val="90000"/>
              </a:lnSpc>
              <a:spcBef>
                <a:spcPts val="1000"/>
              </a:spcBef>
              <a:spcAft>
                <a:spcPts val="0"/>
              </a:spcAft>
              <a:buClr>
                <a:schemeClr val="dk1"/>
              </a:buClr>
              <a:buSzPts val="2400"/>
              <a:buNone/>
            </a:pPr>
            <a:r>
              <a:rPr lang="en-US" b="1"/>
              <a:t>(d) Wednesday, Thursday</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6" name="Google Shape;276;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Which of following cannot be the last days of a century year?</a:t>
            </a:r>
            <a:endParaRPr/>
          </a:p>
          <a:p>
            <a:pPr marL="228600" lvl="0" indent="-228600" algn="l" rtl="0">
              <a:lnSpc>
                <a:spcPct val="90000"/>
              </a:lnSpc>
              <a:spcBef>
                <a:spcPts val="1000"/>
              </a:spcBef>
              <a:spcAft>
                <a:spcPts val="0"/>
              </a:spcAft>
              <a:buClr>
                <a:schemeClr val="dk1"/>
              </a:buClr>
              <a:buSzPts val="2400"/>
              <a:buNone/>
            </a:pPr>
            <a:r>
              <a:rPr lang="en-US" b="1" dirty="0"/>
              <a:t>(a) Friday, Sunday 	</a:t>
            </a:r>
            <a:endParaRPr/>
          </a:p>
          <a:p>
            <a:pPr marL="228600" lvl="0" indent="-228600" algn="l" rtl="0">
              <a:lnSpc>
                <a:spcPct val="90000"/>
              </a:lnSpc>
              <a:spcBef>
                <a:spcPts val="1000"/>
              </a:spcBef>
              <a:spcAft>
                <a:spcPts val="0"/>
              </a:spcAft>
              <a:buClr>
                <a:schemeClr val="dk1"/>
              </a:buClr>
              <a:buSzPts val="2400"/>
              <a:buNone/>
            </a:pPr>
            <a:r>
              <a:rPr lang="en-US" b="1" dirty="0"/>
              <a:t>(b) Friday, Monday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(c) Tuesday, Thursday and Saturday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(d) Wednesday, Thursday</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44"/>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31.</a:t>
            </a:r>
            <a:r>
              <a:rPr lang="en-US" b="1"/>
              <a:t> Rohit was born on 15th April 1988. His friend Anant was born five days before him. If the Republic day falls on Friday then when was Anant born?</a:t>
            </a:r>
            <a:endParaRPr/>
          </a:p>
          <a:p>
            <a:pPr marL="228600" lvl="0" indent="-228600" algn="l" rtl="0">
              <a:lnSpc>
                <a:spcPct val="90000"/>
              </a:lnSpc>
              <a:spcBef>
                <a:spcPts val="1000"/>
              </a:spcBef>
              <a:spcAft>
                <a:spcPts val="0"/>
              </a:spcAft>
              <a:buClr>
                <a:schemeClr val="dk1"/>
              </a:buClr>
              <a:buSzPts val="2400"/>
              <a:buNone/>
            </a:pPr>
            <a:r>
              <a:rPr lang="en-US" b="1"/>
              <a:t> (a) Wednesday 		(b) Thursday 		(c) Friday 	       (d) Saturday</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44"/>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a:t>
            </a:r>
            <a:r>
              <a:rPr lang="en-US" b="1" dirty="0" err="1"/>
              <a:t>Rohit</a:t>
            </a:r>
            <a:r>
              <a:rPr lang="en-US" b="1" dirty="0"/>
              <a:t> was born on 15th April 1988. His friend </a:t>
            </a:r>
            <a:r>
              <a:rPr lang="en-US" b="1" dirty="0" err="1"/>
              <a:t>Anant</a:t>
            </a:r>
            <a:r>
              <a:rPr lang="en-US" b="1" dirty="0"/>
              <a:t> was born five days before him. If the Republic day falls on Friday then when was </a:t>
            </a:r>
            <a:r>
              <a:rPr lang="en-US" b="1" dirty="0" err="1"/>
              <a:t>Anant</a:t>
            </a:r>
            <a:r>
              <a:rPr lang="en-US" b="1" dirty="0"/>
              <a:t> born?</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 (a) Wednesday </a:t>
            </a:r>
            <a:r>
              <a:rPr lang="en-US" b="1" dirty="0"/>
              <a:t>		(b) Thursday 		(c) Friday 	       (d) Saturday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8" name="Google Shape;288;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If the 3rd of any month is Monday, then which day of the week will be the fifth day from the 21st of that month? </a:t>
            </a:r>
            <a:endParaRPr dirty="0"/>
          </a:p>
          <a:p>
            <a:pPr marL="228600" lvl="0" indent="-228600" algn="l" rtl="0">
              <a:lnSpc>
                <a:spcPct val="90000"/>
              </a:lnSpc>
              <a:spcBef>
                <a:spcPts val="1000"/>
              </a:spcBef>
              <a:spcAft>
                <a:spcPts val="0"/>
              </a:spcAft>
              <a:buClr>
                <a:schemeClr val="dk1"/>
              </a:buClr>
              <a:buSzPts val="2400"/>
              <a:buNone/>
            </a:pPr>
            <a:r>
              <a:rPr lang="en-US" b="1" dirty="0"/>
              <a:t>(a) Sunday 		(b) Monday 		(c) Tuesday 		(d) Wednesday</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8" name="Google Shape;288;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If the 3rd of any month is Monday, then which day of the week will be the fifth day from the 21st of that month? </a:t>
            </a:r>
            <a:endParaRPr dirty="0"/>
          </a:p>
          <a:p>
            <a:pPr marL="228600" lvl="0" indent="-228600" algn="l" rtl="0">
              <a:lnSpc>
                <a:spcPct val="90000"/>
              </a:lnSpc>
              <a:spcBef>
                <a:spcPts val="1000"/>
              </a:spcBef>
              <a:spcAft>
                <a:spcPts val="0"/>
              </a:spcAft>
              <a:buClr>
                <a:schemeClr val="dk1"/>
              </a:buClr>
              <a:buSzPts val="2400"/>
              <a:buNone/>
            </a:pPr>
            <a:r>
              <a:rPr lang="en-US" b="1" dirty="0"/>
              <a:t>(a) Sunday 		(b) Monday 		(c) Tuesday 		</a:t>
            </a:r>
            <a:r>
              <a:rPr lang="en-US" b="1" dirty="0">
                <a:solidFill>
                  <a:srgbClr val="FF0000"/>
                </a:solidFill>
              </a:rPr>
              <a:t>(d) Wednesday</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0" y="801858"/>
            <a:ext cx="12192000" cy="5847755"/>
          </a:xfrm>
          <a:prstGeom prst="rect">
            <a:avLst/>
          </a:prstGeom>
        </p:spPr>
        <p:txBody>
          <a:bodyPr wrap="square">
            <a:spAutoFit/>
          </a:bodyPr>
          <a:lstStyle/>
          <a:p>
            <a:r>
              <a:rPr lang="en-US" sz="2000" b="1" dirty="0"/>
              <a:t>Observe the question:</a:t>
            </a:r>
          </a:p>
          <a:p>
            <a:r>
              <a:rPr lang="en-US" sz="2000" b="1" dirty="0"/>
              <a:t>Q: What day of the week was year 100 A.D December 31</a:t>
            </a:r>
            <a:r>
              <a:rPr lang="en-US" sz="2000" b="1" baseline="30000" dirty="0"/>
              <a:t>st</a:t>
            </a:r>
            <a:r>
              <a:rPr lang="en-US" sz="2000" b="1" dirty="0"/>
              <a:t>?</a:t>
            </a:r>
          </a:p>
          <a:p>
            <a:r>
              <a:rPr lang="en-US" sz="2000" b="1" dirty="0"/>
              <a:t>This might look like a difficult and big problem. But it’s definitely not.</a:t>
            </a:r>
          </a:p>
          <a:p>
            <a:r>
              <a:rPr lang="en-US" sz="2000" b="1" dirty="0"/>
              <a:t>Solution: Let’s consider the first 100 years i.e. Year 1.A.D to year 100 A.D</a:t>
            </a:r>
          </a:p>
          <a:p>
            <a:r>
              <a:rPr lang="en-US" sz="2000" b="1" dirty="0"/>
              <a:t>Dividing the first 100 by 4 we get that first 100 years had 76 ordinary years and 24 ordinary years. (The quotient when 100 is divided by 4 gives 25 but the year 100 itself is not a leap year as it is not divisible by 400 hence 24 is considered instead of 25)</a:t>
            </a:r>
          </a:p>
          <a:p>
            <a:r>
              <a:rPr lang="en-US" sz="2000" b="1" dirty="0"/>
              <a:t>Step 1: 100 years = 76 ordinary years + 24 leap years</a:t>
            </a:r>
          </a:p>
          <a:p>
            <a:r>
              <a:rPr lang="en-US" sz="2000" b="1" dirty="0"/>
              <a:t>We know that an ordinary year has 1 odd day and a leap year has 2 odd days. Hence, 76 ordinary years will have 76 odd days and 24 leap years will 24*2 = 48 odd days. Adding both the results we get 76+48 = 124 odd days in total.</a:t>
            </a:r>
          </a:p>
          <a:p>
            <a:r>
              <a:rPr lang="en-US" sz="2000" b="1" dirty="0"/>
              <a:t>Step 2: 100 years = (76 x 1 + 24 x 2) odd days = 124 odd days.</a:t>
            </a:r>
          </a:p>
          <a:p>
            <a:r>
              <a:rPr lang="en-US" sz="2000" b="1" dirty="0"/>
              <a:t>Dividing the total odd days 124 by 7 gives the quotient as 17 and a remainder as 5. This indicates that 124 days had 17 weeks and 5 odd days.</a:t>
            </a:r>
          </a:p>
          <a:p>
            <a:r>
              <a:rPr lang="en-US" sz="2000" b="1" dirty="0"/>
              <a:t>Step 3: 100 years = (17 weeks + days) 5 odd days.</a:t>
            </a:r>
          </a:p>
          <a:p>
            <a:r>
              <a:rPr lang="en-US" sz="2000" b="1" dirty="0"/>
              <a:t>A number of odd days in 100 years = 5.</a:t>
            </a:r>
          </a:p>
          <a:p>
            <a:r>
              <a:rPr lang="en-US" sz="2000" b="1" dirty="0"/>
              <a:t>Now decoding the number to the days of the week from the table gives the result that the number 5 stands for Friday.</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33</a:t>
            </a:r>
            <a:r>
              <a:rPr lang="en-US" b="1"/>
              <a:t>. Rani’s birthday falls on 4th February 1990. Which day will fall on the day which is 47 days after her birthday if 4th February 1990 is Sunday? </a:t>
            </a:r>
            <a:endParaRPr/>
          </a:p>
          <a:p>
            <a:pPr marL="228600" lvl="0" indent="-228600" algn="l" rtl="0">
              <a:lnSpc>
                <a:spcPct val="90000"/>
              </a:lnSpc>
              <a:spcBef>
                <a:spcPts val="1000"/>
              </a:spcBef>
              <a:spcAft>
                <a:spcPts val="0"/>
              </a:spcAft>
              <a:buClr>
                <a:schemeClr val="dk1"/>
              </a:buClr>
              <a:buSzPts val="2400"/>
              <a:buNone/>
            </a:pPr>
            <a:r>
              <a:rPr lang="en-US" b="1"/>
              <a:t>(a) Saturday 	(b) Friday 	(c) Wednesday 	(d) Tuesday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t>
            </a:r>
            <a:r>
              <a:rPr lang="en-US" b="1" dirty="0" err="1"/>
              <a:t>Rani’s</a:t>
            </a:r>
            <a:r>
              <a:rPr lang="en-US" b="1" dirty="0"/>
              <a:t> birthday falls on 4th February 1990. Which day will fall on the day which is 47 days after her birthday if 4th February 1990 is Sunday? </a:t>
            </a:r>
            <a:endParaRPr/>
          </a:p>
          <a:p>
            <a:pPr marL="228600" lvl="0" indent="-228600" algn="l" rtl="0">
              <a:lnSpc>
                <a:spcPct val="90000"/>
              </a:lnSpc>
              <a:spcBef>
                <a:spcPts val="1000"/>
              </a:spcBef>
              <a:spcAft>
                <a:spcPts val="0"/>
              </a:spcAft>
              <a:buClr>
                <a:schemeClr val="dk1"/>
              </a:buClr>
              <a:buSzPts val="2400"/>
              <a:buNone/>
            </a:pPr>
            <a:r>
              <a:rPr lang="en-US" b="1" dirty="0"/>
              <a:t>(a) Saturday 	</a:t>
            </a:r>
            <a:r>
              <a:rPr lang="en-US" b="1" dirty="0">
                <a:solidFill>
                  <a:srgbClr val="FF0000"/>
                </a:solidFill>
              </a:rPr>
              <a:t>(b) Friday </a:t>
            </a:r>
            <a:r>
              <a:rPr lang="en-US" b="1" dirty="0"/>
              <a:t>	(c) Wednesday 	(d) Tuesday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34</a:t>
            </a:r>
            <a:r>
              <a:rPr lang="en-US" b="1"/>
              <a:t>. Today is Tuesday. Which day will it be after 62 days from today? </a:t>
            </a:r>
            <a:endParaRPr/>
          </a:p>
          <a:p>
            <a:pPr marL="228600" lvl="0" indent="-228600" algn="l" rtl="0">
              <a:lnSpc>
                <a:spcPct val="90000"/>
              </a:lnSpc>
              <a:spcBef>
                <a:spcPts val="1000"/>
              </a:spcBef>
              <a:spcAft>
                <a:spcPts val="0"/>
              </a:spcAft>
              <a:buClr>
                <a:schemeClr val="dk1"/>
              </a:buClr>
              <a:buSzPts val="2400"/>
              <a:buNone/>
            </a:pPr>
            <a:r>
              <a:rPr lang="en-US" b="1"/>
              <a:t>(a) Wednesday 	(b) Monday 		(c) Tuesday 		(d) Sunday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Today is Tuesday. Which day will it be after 62 days from today? </a:t>
            </a:r>
            <a:endParaRPr/>
          </a:p>
          <a:p>
            <a:pPr marL="228600" lvl="0" indent="-228600" algn="l" rtl="0">
              <a:lnSpc>
                <a:spcPct val="90000"/>
              </a:lnSpc>
              <a:spcBef>
                <a:spcPts val="1000"/>
              </a:spcBef>
              <a:spcAft>
                <a:spcPts val="0"/>
              </a:spcAft>
              <a:buClr>
                <a:schemeClr val="dk1"/>
              </a:buClr>
              <a:buSzPts val="2400"/>
              <a:buNone/>
            </a:pPr>
            <a:r>
              <a:rPr lang="en-US" b="1" dirty="0"/>
              <a:t>(a) Wednesday 	</a:t>
            </a:r>
            <a:r>
              <a:rPr lang="en-US" b="1" dirty="0">
                <a:solidFill>
                  <a:srgbClr val="FF0000"/>
                </a:solidFill>
              </a:rPr>
              <a:t>(b) Monday </a:t>
            </a:r>
            <a:r>
              <a:rPr lang="en-US" b="1" dirty="0"/>
              <a:t>		(c) Tuesday 		(d) Sunday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35. If 4 days after tomorrow is Sunday, then which day fell 4 days before yesterday? </a:t>
            </a:r>
            <a:endParaRPr/>
          </a:p>
          <a:p>
            <a:pPr marL="228600" lvl="0" indent="-228600" algn="l" rtl="0">
              <a:lnSpc>
                <a:spcPct val="90000"/>
              </a:lnSpc>
              <a:spcBef>
                <a:spcPts val="1000"/>
              </a:spcBef>
              <a:spcAft>
                <a:spcPts val="0"/>
              </a:spcAft>
              <a:buClr>
                <a:schemeClr val="dk1"/>
              </a:buClr>
              <a:buSzPts val="2400"/>
              <a:buNone/>
            </a:pPr>
            <a:r>
              <a:rPr lang="en-US" b="1"/>
              <a:t>(a) Sunday 		(b) Tuesday 		(c) Wednesday 		(d) Thursday</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If 4 days after tomorrow is Sunday, then which day fell 4 days before yesterday? </a:t>
            </a:r>
            <a:endParaRPr/>
          </a:p>
          <a:p>
            <a:pPr marL="228600" lvl="0" indent="-228600" algn="l" rtl="0">
              <a:lnSpc>
                <a:spcPct val="90000"/>
              </a:lnSpc>
              <a:spcBef>
                <a:spcPts val="1000"/>
              </a:spcBef>
              <a:spcAft>
                <a:spcPts val="0"/>
              </a:spcAft>
              <a:buClr>
                <a:schemeClr val="dk1"/>
              </a:buClr>
              <a:buSzPts val="2400"/>
              <a:buNone/>
            </a:pPr>
            <a:r>
              <a:rPr lang="en-US" b="1" dirty="0"/>
              <a:t>(a) Sunday 		(b) Tuesday 		(c) Wednesday 		</a:t>
            </a:r>
            <a:r>
              <a:rPr lang="en-US" b="1" dirty="0">
                <a:solidFill>
                  <a:srgbClr val="FF0000"/>
                </a:solidFill>
              </a:rPr>
              <a:t>(d) Thursday</a:t>
            </a:r>
            <a:endParaRPr>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36</a:t>
            </a:r>
            <a:r>
              <a:rPr lang="en-US" b="1"/>
              <a:t>. If three days before yesterday was Wednesday, then two days after tomorrow will be? </a:t>
            </a:r>
            <a:endParaRPr/>
          </a:p>
          <a:p>
            <a:pPr marL="228600" lvl="0" indent="-228600" algn="l" rtl="0">
              <a:lnSpc>
                <a:spcPct val="90000"/>
              </a:lnSpc>
              <a:spcBef>
                <a:spcPts val="1000"/>
              </a:spcBef>
              <a:spcAft>
                <a:spcPts val="0"/>
              </a:spcAft>
              <a:buClr>
                <a:schemeClr val="dk1"/>
              </a:buClr>
              <a:buSzPts val="2400"/>
              <a:buNone/>
            </a:pPr>
            <a:r>
              <a:rPr lang="en-US" b="1"/>
              <a:t>(a) Wednesday 		(b) Monday 			(c) Friday 	        (d) Tuesday</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If three days before yesterday was Wednesday, then two days after tomorrow will be?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Wednesday </a:t>
            </a:r>
            <a:r>
              <a:rPr lang="en-US" b="1" dirty="0"/>
              <a:t>		(b) Monday 			(c) Friday 	        (d) Tuesday</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Day after tomorrow will be Lord </a:t>
            </a:r>
            <a:r>
              <a:rPr lang="en-US" b="1" dirty="0" err="1"/>
              <a:t>Ganesha</a:t>
            </a:r>
            <a:r>
              <a:rPr lang="en-US" b="1" dirty="0"/>
              <a:t> festival. In the next week the same day will be </a:t>
            </a:r>
            <a:r>
              <a:rPr lang="en-US" b="1" dirty="0" err="1"/>
              <a:t>Deepawali</a:t>
            </a:r>
            <a:r>
              <a:rPr lang="en-US" b="1" dirty="0"/>
              <a:t>. If today is Friday, then which day will be 4 days after </a:t>
            </a:r>
            <a:r>
              <a:rPr lang="en-US" b="1" dirty="0" err="1"/>
              <a:t>Deepawali</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(a) Saturday 	(b) Sunday 		(c) Friday 		(d) Thursday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dirty="0">
                <a:latin typeface="Arial Black"/>
                <a:ea typeface="Arial Black"/>
                <a:cs typeface="Arial Black"/>
                <a:sym typeface="Arial Black"/>
              </a:rPr>
              <a:t> CALENDAR</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Day after tomorrow will be Lord </a:t>
            </a:r>
            <a:r>
              <a:rPr lang="en-US" b="1" dirty="0" err="1"/>
              <a:t>Ganesha</a:t>
            </a:r>
            <a:r>
              <a:rPr lang="en-US" b="1" dirty="0"/>
              <a:t> festival. In the next week the same day will be </a:t>
            </a:r>
            <a:r>
              <a:rPr lang="en-US" b="1" dirty="0" err="1"/>
              <a:t>Deepawali</a:t>
            </a:r>
            <a:r>
              <a:rPr lang="en-US" b="1" dirty="0"/>
              <a:t>. If today is Friday, then which day will be 4 days after </a:t>
            </a:r>
            <a:r>
              <a:rPr lang="en-US" b="1" dirty="0" err="1"/>
              <a:t>Deepawali</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(a) Saturday 	(b) Sunday 		(c) Friday 		</a:t>
            </a:r>
            <a:r>
              <a:rPr lang="en-US" b="1" dirty="0">
                <a:solidFill>
                  <a:srgbClr val="FF0000"/>
                </a:solidFill>
              </a:rPr>
              <a:t>(d) Thursday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1"/>
          </p:nvPr>
        </p:nvSpPr>
        <p:spPr>
          <a:xfrm>
            <a:off x="204952" y="773723"/>
            <a:ext cx="11733048" cy="58099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a:p>
        </p:txBody>
      </p:sp>
      <p:sp>
        <p:nvSpPr>
          <p:cNvPr id="4" name="Rectangle 3"/>
          <p:cNvSpPr/>
          <p:nvPr/>
        </p:nvSpPr>
        <p:spPr>
          <a:xfrm>
            <a:off x="0" y="815928"/>
            <a:ext cx="12192000" cy="5478423"/>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0" y="731520"/>
            <a:ext cx="12192000" cy="6001643"/>
          </a:xfrm>
          <a:prstGeom prst="rect">
            <a:avLst/>
          </a:prstGeom>
        </p:spPr>
        <p:txBody>
          <a:bodyPr wrap="square">
            <a:spAutoFit/>
          </a:bodyPr>
          <a:lstStyle/>
          <a:p>
            <a:r>
              <a:rPr lang="en-US" sz="2400" dirty="0"/>
              <a:t>Hence, the last day (December 31</a:t>
            </a:r>
            <a:r>
              <a:rPr lang="en-US" sz="2400" baseline="30000" dirty="0"/>
              <a:t>st</a:t>
            </a:r>
            <a:r>
              <a:rPr lang="en-US" sz="2400" dirty="0"/>
              <a:t>) of the year 100 A.D was Friday</a:t>
            </a:r>
          </a:p>
          <a:p>
            <a:r>
              <a:rPr lang="en-US" sz="2400" dirty="0"/>
              <a:t>Extension of the logic</a:t>
            </a:r>
          </a:p>
          <a:p>
            <a:r>
              <a:rPr lang="en-US" sz="2400" dirty="0"/>
              <a:t>Similarly, one can find the last day of the other century years by extending the same logic.</a:t>
            </a:r>
          </a:p>
          <a:p>
            <a:r>
              <a:rPr lang="en-US" sz="2400" dirty="0"/>
              <a:t>If 100 years had 5 odd days, then logically 200 years should have 10 odd days. Since 10 is greater than 7, the division of 10 by 7 gives the remainder 3. Hence, the 200 years had 3 odd days, which means the last day of the year 200 was Wednesday.</a:t>
            </a:r>
          </a:p>
          <a:p>
            <a:r>
              <a:rPr lang="en-US" sz="2400" dirty="0"/>
              <a:t>Number of odd days in 200 years = (5 x 2) = 10 = (7+3) = 3 odd days.</a:t>
            </a:r>
          </a:p>
          <a:p>
            <a:r>
              <a:rPr lang="en-US" sz="2400" dirty="0"/>
              <a:t>If 100 years had 5 odd days and 200 years 10 odd days logically 300 years should have 15 odd days. The division of 15 by 7 indicates it has 1 odd day from the remainder which indicates it is Monday. Hence, the last day of the year 300 was Monday.</a:t>
            </a:r>
          </a:p>
          <a:p>
            <a:r>
              <a:rPr lang="en-US" sz="2400" dirty="0"/>
              <a:t>Number of odd days in 300 years = (5 x 3) = 15 = (14+1) = 1 odd day.</a:t>
            </a:r>
          </a:p>
          <a:p>
            <a:r>
              <a:rPr lang="en-US" sz="2400" dirty="0"/>
              <a:t>Logically, 400 years should have 20 odd days since 400</a:t>
            </a:r>
            <a:r>
              <a:rPr lang="en-US" sz="2400" baseline="30000" dirty="0"/>
              <a:t>th</a:t>
            </a:r>
            <a:r>
              <a:rPr lang="en-US" sz="2400" dirty="0"/>
              <a:t> year is a leap year as it is divisible by 400. This year will have 20+1 = 21 odd days, which when divided by 7 gives the zero (0) as remainder. Hence, 400 years had 0 odd day and that was Sunday.</a:t>
            </a:r>
          </a:p>
          <a:p>
            <a:endParaRPr lang="en-US" sz="24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323"/>
        <p:cNvGrpSpPr/>
        <p:nvPr/>
      </p:nvGrpSpPr>
      <p:grpSpPr>
        <a:xfrm>
          <a:off x="0" y="0"/>
          <a:ext cx="0" cy="0"/>
          <a:chOff x="0" y="0"/>
          <a:chExt cx="0" cy="0"/>
        </a:xfrm>
      </p:grpSpPr>
      <p:sp>
        <p:nvSpPr>
          <p:cNvPr id="324" name="Google Shape;324;p51"/>
          <p:cNvSpPr txBox="1"/>
          <p:nvPr/>
        </p:nvSpPr>
        <p:spPr>
          <a:xfrm>
            <a:off x="133275" y="1042988"/>
            <a:ext cx="11568188" cy="13849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dirty="0"/>
              <a:t>38. What was the day of the week on 28th May, 2006?</a:t>
            </a:r>
            <a:endParaRPr sz="2600" b="1" dirty="0"/>
          </a:p>
          <a:p>
            <a:pPr marL="0" lvl="0" indent="0" algn="l" rtl="0">
              <a:spcBef>
                <a:spcPts val="0"/>
              </a:spcBef>
              <a:spcAft>
                <a:spcPts val="0"/>
              </a:spcAft>
              <a:buNone/>
            </a:pPr>
            <a:endParaRPr sz="2600" b="1" dirty="0"/>
          </a:p>
          <a:p>
            <a:pPr marL="0" lvl="0" indent="0" algn="l" rtl="0">
              <a:spcBef>
                <a:spcPts val="0"/>
              </a:spcBef>
              <a:spcAft>
                <a:spcPts val="0"/>
              </a:spcAft>
              <a:buNone/>
            </a:pPr>
            <a:r>
              <a:rPr lang="en-US" sz="2600" b="1" dirty="0"/>
              <a:t>(a) Sunday 	          (b) Friday                (c) Wednesday 	           (d) Tuesday</a:t>
            </a:r>
            <a:endParaRPr sz="26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323"/>
        <p:cNvGrpSpPr/>
        <p:nvPr/>
      </p:nvGrpSpPr>
      <p:grpSpPr>
        <a:xfrm>
          <a:off x="0" y="0"/>
          <a:ext cx="0" cy="0"/>
          <a:chOff x="0" y="0"/>
          <a:chExt cx="0" cy="0"/>
        </a:xfrm>
      </p:grpSpPr>
      <p:sp>
        <p:nvSpPr>
          <p:cNvPr id="324" name="Google Shape;324;p51"/>
          <p:cNvSpPr txBox="1"/>
          <p:nvPr/>
        </p:nvSpPr>
        <p:spPr>
          <a:xfrm>
            <a:off x="133275" y="1042988"/>
            <a:ext cx="11568188" cy="13849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dirty="0"/>
              <a:t>38. What was the day of the week on 28th May, 2006?</a:t>
            </a:r>
            <a:endParaRPr sz="2600" b="1" dirty="0"/>
          </a:p>
          <a:p>
            <a:pPr marL="0" lvl="0" indent="0" algn="l" rtl="0">
              <a:spcBef>
                <a:spcPts val="0"/>
              </a:spcBef>
              <a:spcAft>
                <a:spcPts val="0"/>
              </a:spcAft>
              <a:buNone/>
            </a:pPr>
            <a:endParaRPr sz="2600" b="1" dirty="0"/>
          </a:p>
          <a:p>
            <a:pPr marL="0" lvl="0" indent="0" algn="l" rtl="0">
              <a:spcBef>
                <a:spcPts val="0"/>
              </a:spcBef>
              <a:spcAft>
                <a:spcPts val="0"/>
              </a:spcAft>
              <a:buNone/>
            </a:pPr>
            <a:r>
              <a:rPr lang="en-US" sz="2600" b="1" dirty="0">
                <a:solidFill>
                  <a:srgbClr val="C00000"/>
                </a:solidFill>
              </a:rPr>
              <a:t>(a) Sunday </a:t>
            </a:r>
            <a:r>
              <a:rPr lang="en-US" sz="2600" b="1" dirty="0"/>
              <a:t>	          (b) Friday                (c) Wednesday 	           (d) Tuesday</a:t>
            </a:r>
            <a:endParaRPr sz="2600" b="1" dirty="0"/>
          </a:p>
        </p:txBody>
      </p:sp>
    </p:spTree>
    <p:extLst>
      <p:ext uri="{BB962C8B-B14F-4D97-AF65-F5344CB8AC3E}">
        <p14:creationId xmlns:p14="http://schemas.microsoft.com/office/powerpoint/2010/main" val="11075236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780912" y="3174902"/>
            <a:ext cx="5399235" cy="1015663"/>
          </a:xfrm>
          <a:prstGeom prst="rect">
            <a:avLst/>
          </a:prstGeom>
          <a:noFill/>
        </p:spPr>
        <p:txBody>
          <a:bodyPr wrap="none" rtlCol="0">
            <a:spAutoFit/>
          </a:bodyPr>
          <a:lstStyle/>
          <a:p>
            <a:r>
              <a:rPr lang="en-US" sz="6000" dirty="0">
                <a:solidFill>
                  <a:srgbClr val="FF0000"/>
                </a:solidFill>
                <a:latin typeface="Arial Black" pitchFamily="34"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6555</Words>
  <Application>Microsoft Office PowerPoint</Application>
  <PresentationFormat>Widescreen</PresentationFormat>
  <Paragraphs>650</Paragraphs>
  <Slides>92</Slides>
  <Notes>91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 Black</vt:lpstr>
      <vt:lpstr>Roboto</vt:lpstr>
      <vt:lpstr>Arial</vt:lpstr>
      <vt:lpstr>Calibri</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Acer</dc:creator>
  <cp:lastModifiedBy>HP</cp:lastModifiedBy>
  <cp:revision>7</cp:revision>
  <dcterms:modified xsi:type="dcterms:W3CDTF">2024-02-21T04:46:21Z</dcterms:modified>
</cp:coreProperties>
</file>