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09" r:id="rId2"/>
    <p:sldId id="360" r:id="rId3"/>
    <p:sldId id="334" r:id="rId4"/>
    <p:sldId id="310" r:id="rId5"/>
    <p:sldId id="335" r:id="rId6"/>
    <p:sldId id="311" r:id="rId7"/>
    <p:sldId id="336" r:id="rId8"/>
    <p:sldId id="312" r:id="rId9"/>
    <p:sldId id="337" r:id="rId10"/>
    <p:sldId id="313" r:id="rId11"/>
    <p:sldId id="338" r:id="rId12"/>
    <p:sldId id="314" r:id="rId13"/>
    <p:sldId id="339" r:id="rId14"/>
    <p:sldId id="315" r:id="rId15"/>
    <p:sldId id="340" r:id="rId16"/>
    <p:sldId id="316" r:id="rId17"/>
    <p:sldId id="341" r:id="rId18"/>
    <p:sldId id="317" r:id="rId19"/>
    <p:sldId id="342" r:id="rId20"/>
    <p:sldId id="318" r:id="rId21"/>
    <p:sldId id="343" r:id="rId22"/>
    <p:sldId id="319" r:id="rId23"/>
    <p:sldId id="344" r:id="rId24"/>
    <p:sldId id="320" r:id="rId25"/>
    <p:sldId id="345" r:id="rId26"/>
    <p:sldId id="321" r:id="rId27"/>
    <p:sldId id="346" r:id="rId28"/>
    <p:sldId id="322" r:id="rId29"/>
    <p:sldId id="347" r:id="rId30"/>
    <p:sldId id="323" r:id="rId31"/>
    <p:sldId id="348" r:id="rId32"/>
    <p:sldId id="324" r:id="rId33"/>
    <p:sldId id="349" r:id="rId34"/>
    <p:sldId id="325" r:id="rId35"/>
    <p:sldId id="350" r:id="rId36"/>
    <p:sldId id="326" r:id="rId37"/>
    <p:sldId id="351" r:id="rId38"/>
    <p:sldId id="327" r:id="rId39"/>
    <p:sldId id="352" r:id="rId40"/>
    <p:sldId id="328" r:id="rId41"/>
    <p:sldId id="353" r:id="rId42"/>
    <p:sldId id="329" r:id="rId43"/>
    <p:sldId id="354" r:id="rId44"/>
    <p:sldId id="330" r:id="rId45"/>
    <p:sldId id="355" r:id="rId46"/>
    <p:sldId id="331" r:id="rId47"/>
    <p:sldId id="356" r:id="rId48"/>
    <p:sldId id="332" r:id="rId49"/>
    <p:sldId id="357" r:id="rId50"/>
    <p:sldId id="333" r:id="rId51"/>
    <p:sldId id="358" r:id="rId52"/>
    <p:sldId id="35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400"/>
    <a:srgbClr val="108EFC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4" autoAdjust="0"/>
  </p:normalViewPr>
  <p:slideViewPr>
    <p:cSldViewPr snapToGrid="0">
      <p:cViewPr varScale="1">
        <p:scale>
          <a:sx n="80" d="100"/>
          <a:sy n="80" d="100"/>
        </p:scale>
        <p:origin x="58" y="67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391EF7-E6EE-E163-93D7-33934231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22" y="1743075"/>
            <a:ext cx="8892531" cy="15160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5. 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There is no vaccine for AIDS.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The AIDS virus changes its genetic code.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A. Both A and R are true and R is the correct explanation of A.   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5. 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There is no vaccine for AIDS.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The AIDS virus changes its genetic code.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6. 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In India, people elect their own representatives.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India is a democracy.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A. Both A and R are true and R is the correct explanation of A.   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6. 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In India, people elect their own representatives.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India is a democracy.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7.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Downpour of rain lessens the humidity in the atmosphere.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Rains are caused when atmosphere cannot hold more moisture</a:t>
            </a:r>
            <a:r>
              <a:rPr lang="en-US" b="1" dirty="0"/>
              <a:t>.</a:t>
            </a:r>
            <a:endParaRPr lang="en-US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E6400"/>
                </a:solidFill>
              </a:rPr>
              <a:t> A. Both A and R are true and R is the correct explanation of A.     </a:t>
            </a:r>
            <a:endParaRPr lang="en-US" b="1" i="1" dirty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</a:t>
            </a:r>
            <a:r>
              <a:rPr lang="en-US" b="1" dirty="0">
                <a:solidFill>
                  <a:srgbClr val="FF0000"/>
                </a:solidFill>
              </a:rPr>
              <a:t>  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7.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Downpour of rain lessens the humidity in the atmosphere.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Rains are caused when atmosphere cannot hold more moisture</a:t>
            </a:r>
            <a:r>
              <a:rPr lang="en-US" b="1" dirty="0"/>
              <a:t>.</a:t>
            </a:r>
            <a:endParaRPr lang="en-US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8. </a:t>
            </a:r>
            <a:endParaRPr lang="en-US" i="1" dirty="0"/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Unpolished rice should be eaten.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Polished rice lacks Vitamin B.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A. Both A and R are true and R is the correct explanation of A.   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8. </a:t>
            </a:r>
            <a:endParaRPr lang="en-US" i="1" dirty="0"/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Unpolished rice should be eaten.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Polished rice lacks Vitamin B.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9.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Bats can fly in the night.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Bats emit ultrasonic.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A. Both A and R are true and R is the correct explanation of A.   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9.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Bats can fly in the night.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Bats emit ultrasonic.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Bangladesh imports jute from India.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Bangladesh has most of the jute mills.</a:t>
            </a: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10. </a:t>
            </a:r>
            <a:endParaRPr lang="en-US" i="1" dirty="0"/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</a:t>
            </a:r>
            <a:r>
              <a:rPr lang="en-US" dirty="0" err="1"/>
              <a:t>Razia</a:t>
            </a:r>
            <a:r>
              <a:rPr lang="en-US" dirty="0"/>
              <a:t> Sultan was the daughter of </a:t>
            </a:r>
            <a:r>
              <a:rPr lang="en-US" dirty="0" err="1"/>
              <a:t>Iltutmish</a:t>
            </a:r>
            <a:r>
              <a:rPr lang="en-US" dirty="0"/>
              <a:t>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</a:t>
            </a:r>
            <a:r>
              <a:rPr lang="en-US" dirty="0" err="1"/>
              <a:t>Iltutmish</a:t>
            </a:r>
            <a:r>
              <a:rPr lang="en-US" dirty="0"/>
              <a:t> was a rebel.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E6400"/>
                </a:solidFill>
              </a:rPr>
              <a:t> B. Both A and R are true but R is NOT the correct explanation of A.  </a:t>
            </a:r>
            <a:endParaRPr lang="en-US" b="1" i="1" dirty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10. </a:t>
            </a:r>
            <a:endParaRPr lang="en-US" i="1" dirty="0"/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</a:t>
            </a:r>
            <a:r>
              <a:rPr lang="en-US" dirty="0" err="1"/>
              <a:t>Razia</a:t>
            </a:r>
            <a:r>
              <a:rPr lang="en-US" dirty="0"/>
              <a:t> Sultan was the daughter of </a:t>
            </a:r>
            <a:r>
              <a:rPr lang="en-US" dirty="0" err="1"/>
              <a:t>Iltutmish</a:t>
            </a:r>
            <a:r>
              <a:rPr lang="en-US" dirty="0"/>
              <a:t>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</a:t>
            </a:r>
            <a:r>
              <a:rPr lang="en-US" dirty="0" err="1"/>
              <a:t>Iltutmish</a:t>
            </a:r>
            <a:r>
              <a:rPr lang="en-US" dirty="0"/>
              <a:t> was a rebel.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11.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Silver is not used to make electric wires.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Silver is a bad conductor.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C. A is true but R is false.   </a:t>
            </a:r>
            <a:r>
              <a:rPr lang="en-US" b="1" dirty="0"/>
              <a:t>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11.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Silver is not used to make electric wires.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Silver is a bad conductor.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12.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</a:t>
            </a:r>
            <a:r>
              <a:rPr lang="en-US" dirty="0" err="1"/>
              <a:t>Gandhiji</a:t>
            </a:r>
            <a:r>
              <a:rPr lang="en-US" dirty="0"/>
              <a:t> withdrew the non-cooperation movement.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There was violence at the </a:t>
            </a:r>
            <a:r>
              <a:rPr lang="en-US" dirty="0" err="1"/>
              <a:t>Chauri</a:t>
            </a:r>
            <a:r>
              <a:rPr lang="en-US" dirty="0"/>
              <a:t> </a:t>
            </a:r>
            <a:r>
              <a:rPr lang="en-US" dirty="0" err="1"/>
              <a:t>Chaura</a:t>
            </a:r>
            <a:r>
              <a:rPr lang="en-US" dirty="0"/>
              <a:t> outrage.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A. Both A and R are true and R is the correct explanation of A.   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12.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</a:t>
            </a:r>
            <a:r>
              <a:rPr lang="en-US" dirty="0" err="1"/>
              <a:t>Gandhiji</a:t>
            </a:r>
            <a:r>
              <a:rPr lang="en-US" dirty="0"/>
              <a:t> withdrew the non-cooperation movement.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There was violence at the </a:t>
            </a:r>
            <a:r>
              <a:rPr lang="en-US" dirty="0" err="1"/>
              <a:t>Chauri</a:t>
            </a:r>
            <a:r>
              <a:rPr lang="en-US" dirty="0"/>
              <a:t> </a:t>
            </a:r>
            <a:r>
              <a:rPr lang="en-US" dirty="0" err="1"/>
              <a:t>Chaura</a:t>
            </a:r>
            <a:r>
              <a:rPr lang="en-US" dirty="0"/>
              <a:t> outrage.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13.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Carbon forms the largest number of compounds.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Carbon has the catenation property.</a:t>
            </a:r>
            <a:endParaRPr 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A. Both A and R are true and R is the correct explanation of A.   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13.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Carbon forms the largest number of compounds.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Carbon has the catenation property.</a:t>
            </a:r>
            <a:endParaRPr 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14.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Uttar Pradesh is called the 'Sugar Bowl' of India.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Uttar Pradesh is the leading producer of sugarcane.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A. Both A and R are true and R is the correct explanation of A.   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14.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Uttar Pradesh is called the 'Sugar Bowl' of India.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Uttar Pradesh is the leading producer of sugarcane.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E. Both A and R are false.</a:t>
            </a:r>
          </a:p>
          <a:p>
            <a:pPr>
              <a:buNone/>
            </a:pPr>
            <a:r>
              <a:rPr lang="en-US" b="1" dirty="0"/>
              <a:t>Q 1.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Bangladesh imports jute from India.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Bangladesh has most of the jute mills.</a:t>
            </a: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15.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When the bus starts, the person inside it falls forward.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The bus pushes the man forward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</a:t>
            </a:r>
            <a:r>
              <a:rPr lang="en-US" b="1" dirty="0">
                <a:solidFill>
                  <a:srgbClr val="FF0000"/>
                </a:solidFill>
              </a:rPr>
              <a:t> D. A is false but R is true.    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15.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When the bus starts, the person inside it falls forward.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The bus pushes the man forward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16.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Glass tumbler breaks in winter when hot water is poured in it.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When hot water is poured, the outer surface of glass expands.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C. A is true but R is false.   </a:t>
            </a:r>
            <a:r>
              <a:rPr lang="en-US" b="1" dirty="0"/>
              <a:t>		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16.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Glass tumbler breaks in winter when hot water is poured in it.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When hot water is poured, the outer surface of glass expands.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17.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Carbohydrates provide energy to the body.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Obesity is caused by excessive intake of carbohydrates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E6400"/>
                </a:solidFill>
              </a:rPr>
              <a:t> </a:t>
            </a:r>
            <a:r>
              <a:rPr lang="en-US" b="1" dirty="0"/>
              <a:t>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C. A is true but R is false</a:t>
            </a:r>
            <a:r>
              <a:rPr lang="en-US" b="1" dirty="0"/>
              <a:t>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17.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Carbohydrates provide energy to the body.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Obesity is caused by excessive intake of carbohydrates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18. 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In India, females have higher life expectancy than the  males.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Females receive a better diet.</a:t>
            </a:r>
            <a:endParaRPr lang="en-US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E6400"/>
                </a:solidFill>
              </a:rPr>
              <a:t> C. A is true but R is false.   </a:t>
            </a:r>
            <a:r>
              <a:rPr lang="en-US" b="1" dirty="0"/>
              <a:t>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18. 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In India, females have higher life expectancy than the  males.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Females receive a better diet.</a:t>
            </a:r>
            <a:endParaRPr lang="en-US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19.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The Indian Constitution came into force with effect from 26th January, 1950.</a:t>
            </a:r>
          </a:p>
          <a:p>
            <a:pPr>
              <a:buNone/>
            </a:pPr>
            <a:r>
              <a:rPr lang="en-US" dirty="0"/>
              <a:t>Reason (R) : 26th January is celebrated as the Republic Day.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E6400"/>
                </a:solidFill>
              </a:rPr>
              <a:t> B. Both A and R are true but R is NOT the correct explanation of A.  </a:t>
            </a:r>
            <a:endParaRPr lang="en-US" b="1" i="1" dirty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19.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The Indian Constitution came into force with effect from 26th January, 1950.</a:t>
            </a:r>
          </a:p>
          <a:p>
            <a:pPr>
              <a:buNone/>
            </a:pPr>
            <a:r>
              <a:rPr lang="en-US" dirty="0"/>
              <a:t>Reason (R) : 26th January is celebrated as the Republic Day.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2. 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Carbon monoxide when inhaled causes death.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Carbon monoxide combines with </a:t>
            </a:r>
            <a:r>
              <a:rPr lang="en-US" dirty="0" err="1"/>
              <a:t>haemoglobin</a:t>
            </a:r>
            <a:r>
              <a:rPr lang="en-US" b="1" dirty="0"/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20. 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Appendix is a vestigial organ in human body.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It does not participate in digestion. </a:t>
            </a: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FE6400"/>
                </a:solidFill>
              </a:rPr>
              <a:t>A. Both A and R are true and R is the correct explanation of A.     </a:t>
            </a:r>
            <a:endParaRPr lang="en-US" b="1" i="1" dirty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20. 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Appendix is a vestigial organ in human body.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It does not participate in digestion. </a:t>
            </a: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21.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Himalayas Once laid under the sea.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Fossils of marine creatures are traced on the Himalayas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E6400"/>
                </a:solidFill>
              </a:rPr>
              <a:t> A. Both A and R are true and R is the correct explanation of A.     </a:t>
            </a:r>
            <a:endParaRPr lang="en-US" b="1" i="1" dirty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21.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Himalayas Once laid under the sea.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Fossils of marine creatures are traced on the Himalayas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22.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</a:t>
            </a:r>
            <a:r>
              <a:rPr lang="en-US" dirty="0" err="1"/>
              <a:t>Shivaji</a:t>
            </a:r>
            <a:r>
              <a:rPr lang="en-US" dirty="0"/>
              <a:t> developed the guerilla warfare.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</a:t>
            </a:r>
            <a:r>
              <a:rPr lang="en-US" dirty="0" err="1"/>
              <a:t>Shivaji</a:t>
            </a:r>
            <a:r>
              <a:rPr lang="en-US" dirty="0"/>
              <a:t> feared the </a:t>
            </a:r>
            <a:r>
              <a:rPr lang="en-US" dirty="0" err="1"/>
              <a:t>Mughals</a:t>
            </a:r>
            <a:r>
              <a:rPr lang="en-US" dirty="0"/>
              <a:t>.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E6400"/>
                </a:solidFill>
              </a:rPr>
              <a:t> </a:t>
            </a:r>
            <a:r>
              <a:rPr lang="en-US" b="1" dirty="0"/>
              <a:t>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C. A is true but R is false.   </a:t>
            </a:r>
            <a:r>
              <a:rPr lang="en-US" b="1" dirty="0"/>
              <a:t>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22.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</a:t>
            </a:r>
            <a:r>
              <a:rPr lang="en-US" dirty="0" err="1"/>
              <a:t>Shivaji</a:t>
            </a:r>
            <a:r>
              <a:rPr lang="en-US" dirty="0"/>
              <a:t> developed the guerilla warfare.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</a:t>
            </a:r>
            <a:r>
              <a:rPr lang="en-US" dirty="0" err="1"/>
              <a:t>Shivaji</a:t>
            </a:r>
            <a:r>
              <a:rPr lang="en-US" dirty="0"/>
              <a:t> feared the </a:t>
            </a:r>
            <a:r>
              <a:rPr lang="en-US" dirty="0" err="1"/>
              <a:t>Mughals</a:t>
            </a:r>
            <a:r>
              <a:rPr lang="en-US" dirty="0"/>
              <a:t>.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23.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Legumes revive the soil fertility.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Microbes in the root nodules of legumes fix the atmospheric nitrogen.</a:t>
            </a: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E6400"/>
                </a:solidFill>
              </a:rPr>
              <a:t> </a:t>
            </a:r>
            <a:r>
              <a:rPr lang="en-US" b="1" dirty="0"/>
              <a:t>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B. Both A and R are true but R is NOT the correct explanation of A.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23.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Legumes revive the soil fertility.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Microbes in the root nodules of legumes fix the atmospheric nitrogen.</a:t>
            </a: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24.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An atom is neutral despite the charged particles in it.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The neutrons do not have any charge.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E6400"/>
                </a:solidFill>
              </a:rPr>
              <a:t> B. Both A and R are true but R is NOT the correct explanation of A.  </a:t>
            </a:r>
            <a:endParaRPr lang="en-US" b="1" i="1" dirty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24.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An atom is neutral despite the charged particles in it.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The neutrons do not have any charge.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A. Both A and R are true and R is the correct explanation of A.   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2. 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Carbon monoxide when inhaled causes death.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Carbon monoxide combines with </a:t>
            </a:r>
            <a:r>
              <a:rPr lang="en-US" dirty="0" err="1"/>
              <a:t>haemoglobin</a:t>
            </a:r>
            <a:r>
              <a:rPr lang="en-US" b="1" dirty="0"/>
              <a:t>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/>
              <a:t>Q 25.</a:t>
            </a:r>
            <a:endParaRPr lang="en-US" b="1" dirty="0"/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The steam engine was invented by James Watt.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There was a problem of taking out water from flooded mines. </a:t>
            </a: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FE6400"/>
                </a:solidFill>
              </a:rPr>
              <a:t>A. Both A and R are true and R is the correct explanation of A.     </a:t>
            </a:r>
            <a:endParaRPr lang="en-US" b="1" i="1" dirty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25.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The steam engine was invented by James Watt.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There was a problem of taking out water from flooded mines. </a:t>
            </a: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</a:p>
          <a:p>
            <a:pPr>
              <a:buNone/>
            </a:pP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                         </a:t>
            </a:r>
            <a:r>
              <a:rPr lang="en-US" sz="4000" b="1" dirty="0">
                <a:solidFill>
                  <a:srgbClr val="FE6400"/>
                </a:solidFill>
                <a:latin typeface="Arial Black" pitchFamily="34" charset="0"/>
              </a:rPr>
              <a:t>THANK YOU</a:t>
            </a:r>
          </a:p>
          <a:p>
            <a:pPr>
              <a:buNone/>
            </a:pPr>
            <a:r>
              <a:rPr lang="en-US" b="1" dirty="0"/>
              <a:t>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3.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We feel colder on mountains than on plains.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Temperature decreases with altitude.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 A. Both A and R are true and R is the correct explanation of A.     </a:t>
            </a:r>
            <a:endParaRPr lang="en-US" b="1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3.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We feel colder on mountains than on plains.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Temperature decreases with altitude.</a:t>
            </a:r>
            <a:endParaRPr lang="en-US" i="1" dirty="0"/>
          </a:p>
          <a:p>
            <a:pPr>
              <a:buNone/>
            </a:pPr>
            <a:r>
              <a:rPr lang="en-US" dirty="0"/>
              <a:t> </a:t>
            </a:r>
            <a:endParaRPr lang="en-US" i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B. Both A and R are true but R is NOT the correct explanation of A.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4.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Inside the earth metals are present in molten state.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Earth absorbs the sun's rays.</a:t>
            </a: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ASSERTION – REASON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	DIRECTION:  In each of the Questions given below, there are two Statements labeled as Assertion (A) and Reason (R). Mark your answer as per the codes provided below :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A. Both A and R are true and R is the correct explanation of A.     </a:t>
            </a:r>
            <a:endParaRPr lang="en-US" b="1" i="1" dirty="0"/>
          </a:p>
          <a:p>
            <a:pPr>
              <a:buNone/>
            </a:pPr>
            <a:r>
              <a:rPr lang="en-US" b="1" dirty="0">
                <a:solidFill>
                  <a:srgbClr val="FE6400"/>
                </a:solidFill>
              </a:rPr>
              <a:t> B. Both A and R are true but R is NOT the correct explanation of A.  </a:t>
            </a:r>
            <a:endParaRPr lang="en-US" b="1" i="1" dirty="0">
              <a:solidFill>
                <a:srgbClr val="FE6400"/>
              </a:solidFill>
            </a:endParaRPr>
          </a:p>
          <a:p>
            <a:pPr>
              <a:buNone/>
            </a:pPr>
            <a:r>
              <a:rPr lang="en-US" b="1" dirty="0"/>
              <a:t> C. A is true but R is false.   		 D. A is false but R is true.      </a:t>
            </a:r>
            <a:endParaRPr lang="en-US" b="1" i="1" dirty="0"/>
          </a:p>
          <a:p>
            <a:pPr>
              <a:buNone/>
            </a:pPr>
            <a:r>
              <a:rPr lang="en-US" b="1" dirty="0"/>
              <a:t> E. Both A and R are false.</a:t>
            </a:r>
          </a:p>
          <a:p>
            <a:pPr>
              <a:buNone/>
            </a:pPr>
            <a:r>
              <a:rPr lang="en-US" b="1" dirty="0"/>
              <a:t>Q 4.</a:t>
            </a:r>
          </a:p>
          <a:p>
            <a:pPr>
              <a:buNone/>
            </a:pPr>
            <a:r>
              <a:rPr lang="en-US" b="1" dirty="0"/>
              <a:t>Assertion</a:t>
            </a:r>
            <a:r>
              <a:rPr lang="en-US" dirty="0"/>
              <a:t> (A) : Inside the earth metals are present in molten state.</a:t>
            </a:r>
            <a:endParaRPr lang="en-US" i="1" dirty="0"/>
          </a:p>
          <a:p>
            <a:pPr>
              <a:buNone/>
            </a:pPr>
            <a:r>
              <a:rPr lang="en-US" b="1" dirty="0"/>
              <a:t>Reason</a:t>
            </a:r>
            <a:r>
              <a:rPr lang="en-US" dirty="0"/>
              <a:t> (R) : Earth absorbs the sun's rays.</a:t>
            </a: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1169</TotalTime>
  <Words>7172</Words>
  <Application>Microsoft Office PowerPoint</Application>
  <PresentationFormat>Widescreen</PresentationFormat>
  <Paragraphs>507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Arial Black</vt:lpstr>
      <vt:lpstr>Calibri</vt:lpstr>
      <vt:lpstr>Calibri Light</vt:lpstr>
      <vt:lpstr>Office Theme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 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raj singh</cp:lastModifiedBy>
  <cp:revision>173</cp:revision>
  <dcterms:created xsi:type="dcterms:W3CDTF">2020-02-23T06:37:57Z</dcterms:created>
  <dcterms:modified xsi:type="dcterms:W3CDTF">2024-02-23T04:36:15Z</dcterms:modified>
</cp:coreProperties>
</file>