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39" r:id="rId2"/>
    <p:sldId id="309" r:id="rId3"/>
    <p:sldId id="310" r:id="rId4"/>
    <p:sldId id="330" r:id="rId5"/>
    <p:sldId id="311" r:id="rId6"/>
    <p:sldId id="312" r:id="rId7"/>
    <p:sldId id="332" r:id="rId8"/>
    <p:sldId id="320" r:id="rId9"/>
    <p:sldId id="338" r:id="rId10"/>
    <p:sldId id="341" r:id="rId11"/>
    <p:sldId id="322" r:id="rId12"/>
    <p:sldId id="333" r:id="rId13"/>
    <p:sldId id="323" r:id="rId14"/>
    <p:sldId id="334" r:id="rId15"/>
    <p:sldId id="324" r:id="rId16"/>
    <p:sldId id="325" r:id="rId17"/>
    <p:sldId id="335" r:id="rId18"/>
    <p:sldId id="326" r:id="rId19"/>
    <p:sldId id="327" r:id="rId20"/>
    <p:sldId id="336" r:id="rId21"/>
    <p:sldId id="328" r:id="rId22"/>
    <p:sldId id="329" r:id="rId23"/>
    <p:sldId id="337" r:id="rId24"/>
    <p:sldId id="34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8EFC"/>
    <a:srgbClr val="FE6400"/>
    <a:srgbClr val="B0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4" autoAdjust="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>
        <p:guide orient="horz" pos="2160"/>
        <p:guide pos="384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1EA01-0F0C-4DE8-B813-35A3FC47D733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163DC-F9C0-4AEA-8660-BBA8B69631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570C-91D9-4947-A6D9-7FF06034D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57714-93CD-4F1F-87AD-8D5BD536B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1CF67-9FF0-4DFC-BE0D-8D333667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7A56-F93E-4F84-81A6-4D75C4E9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9BA34-E053-4950-ADF6-7B39A137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81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95D0-D535-4848-A630-2D686081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DB14DE-3C99-46E6-9D3B-253632069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A90A1-9292-4924-8F81-7ED09C923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0C8E3-27F1-4EDF-9DCD-8F49CDA6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BB2F1-10A7-4167-841D-D77F9C8E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4DC5D-E540-47BE-BB01-FF0B11DD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76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7CE4-4879-4194-ACD4-2DFD05CE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DE788-C14D-4BFA-A909-E56F7B950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1FB5C-888C-4B41-A7ED-BBAD2959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5CDCF-5C71-4C4C-98F9-79760A9B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B6551-B2C3-4B96-9C9D-F996D5F0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392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379290-6C46-497B-AB1E-8A27B8100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4811A-877C-4411-B988-CA338C63C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6BC7-DD99-4593-AB1F-3E58214B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487C-19BB-435C-9BEC-F0A10E78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C9521-C4F0-40F8-8192-C7A8261F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31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4005792" y="1338792"/>
            <a:ext cx="4180416" cy="4180416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FCA5F5E-D9F5-4744-B543-9AF39C52DBE3}"/>
              </a:ext>
            </a:extLst>
          </p:cNvPr>
          <p:cNvSpPr/>
          <p:nvPr userDrawn="1"/>
        </p:nvSpPr>
        <p:spPr>
          <a:xfrm rot="10800000" flipH="1">
            <a:off x="5191124" y="6439955"/>
            <a:ext cx="6997050" cy="420957"/>
          </a:xfrm>
          <a:custGeom>
            <a:avLst/>
            <a:gdLst>
              <a:gd name="connsiteX0" fmla="*/ 274746 w 6997050"/>
              <a:gd name="connsiteY0" fmla="*/ 474402 h 474402"/>
              <a:gd name="connsiteX1" fmla="*/ 5454000 w 6997050"/>
              <a:gd name="connsiteY1" fmla="*/ 474402 h 474402"/>
              <a:gd name="connsiteX2" fmla="*/ 5454000 w 6997050"/>
              <a:gd name="connsiteY2" fmla="*/ 473606 h 474402"/>
              <a:gd name="connsiteX3" fmla="*/ 6997050 w 6997050"/>
              <a:gd name="connsiteY3" fmla="*/ 473606 h 474402"/>
              <a:gd name="connsiteX4" fmla="*/ 6997050 w 6997050"/>
              <a:gd name="connsiteY4" fmla="*/ 0 h 474402"/>
              <a:gd name="connsiteX5" fmla="*/ 5454000 w 6997050"/>
              <a:gd name="connsiteY5" fmla="*/ 0 h 474402"/>
              <a:gd name="connsiteX6" fmla="*/ 5454000 w 6997050"/>
              <a:gd name="connsiteY6" fmla="*/ 797 h 474402"/>
              <a:gd name="connsiteX7" fmla="*/ 0 w 6997050"/>
              <a:gd name="connsiteY7" fmla="*/ 797 h 47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7050" h="474402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CDCC60-433C-4D80-B046-60440ADA613D}"/>
              </a:ext>
            </a:extLst>
          </p:cNvPr>
          <p:cNvSpPr/>
          <p:nvPr userDrawn="1"/>
        </p:nvSpPr>
        <p:spPr>
          <a:xfrm>
            <a:off x="1" y="6439956"/>
            <a:ext cx="5490211" cy="418044"/>
          </a:xfrm>
          <a:custGeom>
            <a:avLst/>
            <a:gdLst>
              <a:gd name="connsiteX0" fmla="*/ 0 w 5490211"/>
              <a:gd name="connsiteY0" fmla="*/ 0 h 473605"/>
              <a:gd name="connsiteX1" fmla="*/ 5490211 w 5490211"/>
              <a:gd name="connsiteY1" fmla="*/ 0 h 473605"/>
              <a:gd name="connsiteX2" fmla="*/ 5215520 w 5490211"/>
              <a:gd name="connsiteY2" fmla="*/ 473605 h 473605"/>
              <a:gd name="connsiteX3" fmla="*/ 0 w 5490211"/>
              <a:gd name="connsiteY3" fmla="*/ 473605 h 47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0211" h="473605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EF4669-2972-4A62-937C-8770006AA351}"/>
              </a:ext>
            </a:extLst>
          </p:cNvPr>
          <p:cNvSpPr/>
          <p:nvPr userDrawn="1"/>
        </p:nvSpPr>
        <p:spPr>
          <a:xfrm>
            <a:off x="0" y="0"/>
            <a:ext cx="12192000" cy="1016000"/>
          </a:xfrm>
          <a:prstGeom prst="rect">
            <a:avLst/>
          </a:prstGeom>
          <a:gradFill flip="none" rotWithShape="1">
            <a:gsLst>
              <a:gs pos="0">
                <a:srgbClr val="FE6400"/>
              </a:gs>
              <a:gs pos="100000">
                <a:srgbClr val="108E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</p:spPr>
        <p:txBody>
          <a:bodyPr>
            <a:normAutofit/>
          </a:bodyPr>
          <a:lstStyle>
            <a:lvl1pPr algn="ctr">
              <a:tabLst>
                <a:tab pos="1790700" algn="l"/>
              </a:tabLst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F38C1C8-344A-4ACE-B6A4-2BA3E602ECB5}"/>
              </a:ext>
            </a:extLst>
          </p:cNvPr>
          <p:cNvSpPr txBox="1">
            <a:spLocks/>
          </p:cNvSpPr>
          <p:nvPr userDrawn="1"/>
        </p:nvSpPr>
        <p:spPr>
          <a:xfrm>
            <a:off x="355600" y="5683515"/>
            <a:ext cx="1158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F9B3D1-7DD8-405D-A925-20FEB2EA51F2}"/>
              </a:ext>
            </a:extLst>
          </p:cNvPr>
          <p:cNvSpPr txBox="1"/>
          <p:nvPr userDrawn="1"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Aptitude Classes by Anuj Sir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6DA40F-1448-4E04-A4CC-A0C240DC53FB}"/>
              </a:ext>
            </a:extLst>
          </p:cNvPr>
          <p:cNvSpPr txBox="1"/>
          <p:nvPr userDrawn="1"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For more tutorials Visit now www.testurprep.com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C4A5B36-9C81-4DC5-AB3E-D53D3DF8AA5F}"/>
              </a:ext>
            </a:extLst>
          </p:cNvPr>
          <p:cNvSpPr/>
          <p:nvPr userDrawn="1"/>
        </p:nvSpPr>
        <p:spPr>
          <a:xfrm>
            <a:off x="158099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126FFB0-7B36-4783-8239-761E300FA624}"/>
              </a:ext>
            </a:extLst>
          </p:cNvPr>
          <p:cNvSpPr/>
          <p:nvPr userDrawn="1"/>
        </p:nvSpPr>
        <p:spPr>
          <a:xfrm>
            <a:off x="11311874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199620"/>
            <a:ext cx="11684000" cy="4991630"/>
          </a:xfrm>
        </p:spPr>
        <p:txBody>
          <a:bodyPr>
            <a:normAutofit/>
          </a:bodyPr>
          <a:lstStyle>
            <a:lvl1pPr>
              <a:defRPr lang="en-IN" sz="2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121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</p:spPr>
        <p:txBody>
          <a:bodyPr>
            <a:normAutofit/>
          </a:bodyPr>
          <a:lstStyle>
            <a:lvl1pPr algn="ctr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85333"/>
            <a:ext cx="11582400" cy="49916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2684C-423C-4765-A4B6-5C4E8DC7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380692"/>
            <a:ext cx="3276600" cy="365125"/>
          </a:xfrm>
        </p:spPr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794CF-57E8-4BE6-9B7F-7F59CE9F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0691"/>
            <a:ext cx="4114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311BD-0829-4E1F-8609-52006F00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76599" cy="365125"/>
          </a:xfrm>
        </p:spPr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3706812" y="981604"/>
            <a:ext cx="4879976" cy="4879976"/>
          </a:xfrm>
          <a:prstGeom prst="rect">
            <a:avLst/>
          </a:prstGeom>
          <a:blipFill dpi="0" rotWithShape="1">
            <a:blip r:embed="rId2">
              <a:alphaModFix amt="3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07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DAC04-157F-4E75-A1D1-608BB6A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EF63E-A7CD-4490-94C6-AEB7AAD1B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BACE1-7062-406F-BF0A-2C8447CF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2EBEB-1EEC-4E59-8235-46F33B9C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F9D22-36EF-42CE-B503-C1BF182E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22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2340-6366-4615-8DFE-2032C089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E8ADD-6026-4405-9B1A-DC1A4E8E9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CB263-B7A6-4EE6-AD11-928CE3CC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81AA1-B6F3-49F8-9075-131D0D8F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F3FA6-1E5C-47CD-B247-F5157610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B52BF-3F99-4B16-A3D9-0678B755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3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DB32-2174-4376-9076-2632E8F8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C407C-1D12-4D0A-A030-524BE0968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F0A9-77EE-4263-A67C-C16BE1477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71FB3-AC11-4741-B1C4-DE03A7E6A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CBBDE-9050-4133-9844-54AB48666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5ABDF-CF3A-439F-B397-95AC73FB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B57C0-0EC2-4978-AEAD-7284450C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9A207-153C-4FB7-89E6-D60D5680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09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69E1-C2D7-469B-B685-5760A0E1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07BAE-D44B-45AB-A0B4-DD09062F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F0041-930D-486E-B87C-35013F3E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610B2-BC3A-443A-B9FB-C8EA2F35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01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BEFB7-3B9C-4B2B-95B4-92DD054C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F9ABC-339A-4386-8967-38952092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5CBE5-69F1-4976-9D60-7F316C1E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67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F17B-D2C9-40B9-8753-8BDCF691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07120-E547-4935-95D5-4A8C8B267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049DD-1391-4431-A734-4A3EEF73A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A9439-D32A-4CA5-A1FB-743F9230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7D6D9-F57C-438C-8949-80113A39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E0FAB-A3DF-4A5C-B3B2-F612BBFE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59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5F695-DEC3-4A3B-BC13-7CC4F5D1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168CC-6B45-4123-88A6-EF2DF6405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7EFBD-4160-41DF-A314-BD6A64AB4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098CC-0E82-4F6E-B3C7-BBF562C23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83DAE-AED6-4530-8BC5-C76C7338E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50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2313709"/>
            <a:ext cx="10851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FF0000"/>
                </a:solidFill>
                <a:latin typeface="Arial Black" pitchFamily="34" charset="0"/>
              </a:rPr>
              <a:t>PUZZLE TEST – TABLE FORM</a:t>
            </a:r>
            <a:endParaRPr lang="en-US" sz="4800" dirty="0">
              <a:solidFill>
                <a:srgbClr val="FF0000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D34927D-2C06-EED9-59BB-C8569B4CA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5B434-564D-846A-B389-D9C4EDB8D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52" y="659567"/>
            <a:ext cx="11733048" cy="57569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A)</a:t>
            </a:r>
          </a:p>
          <a:p>
            <a:pPr>
              <a:buNone/>
            </a:pPr>
            <a:r>
              <a:rPr lang="en-US" sz="1800" b="1" dirty="0"/>
              <a:t> 	</a:t>
            </a:r>
            <a:r>
              <a:rPr lang="en-US" b="1" dirty="0"/>
              <a:t>Question (10-13): Four young men, Raj, Prem, Veda and Ashok are friendly with four girls, Sushma, Kusum, </a:t>
            </a:r>
            <a:r>
              <a:rPr lang="en-US" b="1" dirty="0" err="1"/>
              <a:t>Vimla</a:t>
            </a:r>
            <a:r>
              <a:rPr lang="en-US" b="1" dirty="0"/>
              <a:t> and Poonam. Sushma and </a:t>
            </a:r>
            <a:r>
              <a:rPr lang="en-US" b="1" dirty="0" err="1"/>
              <a:t>Vimla</a:t>
            </a:r>
            <a:r>
              <a:rPr lang="en-US" b="1" dirty="0"/>
              <a:t> are friends. Veda’s girlfriend does not like Sushma and </a:t>
            </a:r>
            <a:r>
              <a:rPr lang="en-US" b="1" dirty="0" err="1"/>
              <a:t>Vimla</a:t>
            </a:r>
            <a:r>
              <a:rPr lang="en-US" b="1" dirty="0"/>
              <a:t>. Kusum does not care for Veda. Prem's girlfriend is friendly with Sushma. Sushma does not like Raj.  </a:t>
            </a:r>
          </a:p>
          <a:p>
            <a:pPr>
              <a:buNone/>
            </a:pP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1463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659567"/>
            <a:ext cx="11733048" cy="57569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A)</a:t>
            </a:r>
          </a:p>
          <a:p>
            <a:pPr>
              <a:buNone/>
            </a:pPr>
            <a:r>
              <a:rPr lang="en-US" b="1" dirty="0"/>
              <a:t> Q10. Who is raj’s girlfriend?</a:t>
            </a:r>
          </a:p>
          <a:p>
            <a:pPr marL="457200" indent="-457200">
              <a:buAutoNum type="alphaLcParenBoth"/>
            </a:pPr>
            <a:r>
              <a:rPr lang="en-US" b="1" dirty="0" err="1"/>
              <a:t>Sushma</a:t>
            </a:r>
            <a:r>
              <a:rPr lang="en-US" b="1" dirty="0"/>
              <a:t>		(b)</a:t>
            </a:r>
            <a:r>
              <a:rPr lang="en-US" b="1" dirty="0" err="1"/>
              <a:t>Kusum</a:t>
            </a:r>
            <a:r>
              <a:rPr lang="en-US" b="1" dirty="0"/>
              <a:t>		(c)</a:t>
            </a:r>
            <a:r>
              <a:rPr lang="en-US" b="1" dirty="0" err="1"/>
              <a:t>Vimla</a:t>
            </a:r>
            <a:r>
              <a:rPr lang="en-US" b="1" dirty="0"/>
              <a:t>		(d)</a:t>
            </a:r>
            <a:r>
              <a:rPr lang="en-US" b="1" dirty="0" err="1"/>
              <a:t>Poonam</a:t>
            </a:r>
            <a:endParaRPr lang="en-US" b="1" dirty="0"/>
          </a:p>
          <a:p>
            <a:pPr marL="457200" indent="-457200">
              <a:buAutoNum type="alphaLcParenBoth"/>
            </a:pPr>
            <a:endParaRPr lang="en-US" b="1" dirty="0"/>
          </a:p>
          <a:p>
            <a:pPr>
              <a:buNone/>
            </a:pPr>
            <a:r>
              <a:rPr lang="en-US" b="1" dirty="0"/>
              <a:t>Q 11. With whom is </a:t>
            </a:r>
            <a:r>
              <a:rPr lang="en-US" b="1" dirty="0" err="1"/>
              <a:t>Sushma</a:t>
            </a:r>
            <a:r>
              <a:rPr lang="en-US" b="1" dirty="0"/>
              <a:t> friendly?</a:t>
            </a:r>
          </a:p>
          <a:p>
            <a:pPr marL="457200" indent="-457200">
              <a:buAutoNum type="alphaLcParenBoth"/>
            </a:pPr>
            <a:r>
              <a:rPr lang="en-US" b="1" dirty="0" err="1"/>
              <a:t>Kusum</a:t>
            </a:r>
            <a:r>
              <a:rPr lang="en-US" b="1" dirty="0"/>
              <a:t>		(b) Ashok 		(c) Raj 		(d) </a:t>
            </a:r>
            <a:r>
              <a:rPr lang="en-US" b="1" dirty="0" err="1"/>
              <a:t>Prem</a:t>
            </a:r>
            <a:r>
              <a:rPr lang="en-US" b="1" dirty="0"/>
              <a:t> 	</a:t>
            </a:r>
          </a:p>
          <a:p>
            <a:pPr marL="457200" indent="-457200">
              <a:buNone/>
            </a:pPr>
            <a:r>
              <a:rPr lang="en-US" b="1" dirty="0"/>
              <a:t>(e) None of these</a:t>
            </a:r>
          </a:p>
          <a:p>
            <a:pPr marL="457200" indent="-457200"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Q 12. Who is </a:t>
            </a:r>
            <a:r>
              <a:rPr lang="en-US" b="1" dirty="0" err="1"/>
              <a:t>Poonam’s</a:t>
            </a:r>
            <a:r>
              <a:rPr lang="en-US" b="1" dirty="0"/>
              <a:t> boyfriend?</a:t>
            </a:r>
          </a:p>
          <a:p>
            <a:pPr marL="457200" indent="-457200">
              <a:buAutoNum type="alphaLcParenBoth"/>
            </a:pPr>
            <a:r>
              <a:rPr lang="en-US" b="1" dirty="0"/>
              <a:t>Ashok		(b) </a:t>
            </a:r>
            <a:r>
              <a:rPr lang="en-US" b="1" dirty="0" err="1"/>
              <a:t>Ved</a:t>
            </a:r>
            <a:r>
              <a:rPr lang="en-US" b="1" dirty="0"/>
              <a:t>		(c) </a:t>
            </a:r>
            <a:r>
              <a:rPr lang="en-US" b="1" dirty="0" err="1"/>
              <a:t>Prem</a:t>
            </a:r>
            <a:r>
              <a:rPr lang="en-US" b="1" dirty="0"/>
              <a:t>		(d) Raj</a:t>
            </a:r>
          </a:p>
          <a:p>
            <a:pPr marL="457200" indent="-457200">
              <a:buAutoNum type="alphaLcParenBoth"/>
            </a:pPr>
            <a:endParaRPr lang="en-US" b="1" dirty="0"/>
          </a:p>
          <a:p>
            <a:pPr>
              <a:buNone/>
            </a:pPr>
            <a:r>
              <a:rPr lang="en-US" b="1" dirty="0"/>
              <a:t>Q 13. Who does not like </a:t>
            </a:r>
            <a:r>
              <a:rPr lang="en-US" b="1" dirty="0" err="1"/>
              <a:t>Sushma</a:t>
            </a:r>
            <a:r>
              <a:rPr lang="en-US" b="1" dirty="0"/>
              <a:t> and </a:t>
            </a:r>
            <a:r>
              <a:rPr lang="en-US" b="1" dirty="0" err="1"/>
              <a:t>Vimla</a:t>
            </a:r>
            <a:r>
              <a:rPr lang="en-US" b="1" dirty="0"/>
              <a:t>?</a:t>
            </a:r>
          </a:p>
          <a:p>
            <a:pPr>
              <a:buNone/>
            </a:pPr>
            <a:r>
              <a:rPr lang="en-US" b="1" dirty="0"/>
              <a:t>(a) </a:t>
            </a:r>
            <a:r>
              <a:rPr lang="en-US" b="1" dirty="0" err="1"/>
              <a:t>Poonam</a:t>
            </a:r>
            <a:r>
              <a:rPr lang="en-US" b="1" dirty="0"/>
              <a:t>		(b) Raj		(c) Ashok		(d)</a:t>
            </a:r>
            <a:r>
              <a:rPr lang="en-US" b="1" dirty="0" err="1"/>
              <a:t>Ved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659567"/>
            <a:ext cx="11733048" cy="57569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A)</a:t>
            </a:r>
          </a:p>
          <a:p>
            <a:pPr>
              <a:buNone/>
            </a:pPr>
            <a:r>
              <a:rPr lang="en-US" b="1" dirty="0"/>
              <a:t> Q10. Who is raj’s girlfriend?</a:t>
            </a:r>
          </a:p>
          <a:p>
            <a:pPr marL="457200" indent="-457200">
              <a:buAutoNum type="alphaLcParenBoth"/>
            </a:pPr>
            <a:r>
              <a:rPr lang="en-US" b="1" dirty="0" err="1">
                <a:solidFill>
                  <a:srgbClr val="FF0000"/>
                </a:solidFill>
              </a:rPr>
              <a:t>Sushma</a:t>
            </a:r>
            <a:r>
              <a:rPr lang="en-US" b="1" dirty="0"/>
              <a:t>		(b)</a:t>
            </a:r>
            <a:r>
              <a:rPr lang="en-US" b="1" dirty="0" err="1"/>
              <a:t>Kusum</a:t>
            </a:r>
            <a:r>
              <a:rPr lang="en-US" b="1" dirty="0"/>
              <a:t>		(c)</a:t>
            </a:r>
            <a:r>
              <a:rPr lang="en-US" b="1" dirty="0" err="1"/>
              <a:t>Vimla</a:t>
            </a:r>
            <a:r>
              <a:rPr lang="en-US" b="1" dirty="0"/>
              <a:t>		(d)</a:t>
            </a:r>
            <a:r>
              <a:rPr lang="en-US" b="1" dirty="0" err="1"/>
              <a:t>Poonam</a:t>
            </a:r>
            <a:endParaRPr lang="en-US" b="1" dirty="0"/>
          </a:p>
          <a:p>
            <a:pPr marL="457200" indent="-457200">
              <a:buAutoNum type="alphaLcParenBoth"/>
            </a:pPr>
            <a:endParaRPr lang="en-US" b="1" dirty="0"/>
          </a:p>
          <a:p>
            <a:pPr>
              <a:buNone/>
            </a:pPr>
            <a:r>
              <a:rPr lang="en-US" b="1" dirty="0"/>
              <a:t>Q 11. With whom is </a:t>
            </a:r>
            <a:r>
              <a:rPr lang="en-US" b="1" dirty="0" err="1"/>
              <a:t>Sushma</a:t>
            </a:r>
            <a:r>
              <a:rPr lang="en-US" b="1" dirty="0"/>
              <a:t> friendly?</a:t>
            </a:r>
          </a:p>
          <a:p>
            <a:pPr marL="457200" indent="-457200">
              <a:buAutoNum type="alphaLcParenBoth"/>
            </a:pPr>
            <a:r>
              <a:rPr lang="en-US" b="1" dirty="0" err="1"/>
              <a:t>Kusum</a:t>
            </a:r>
            <a:r>
              <a:rPr lang="en-US" b="1" dirty="0"/>
              <a:t>		(b) Ashok 		(c) Raj 		(d) </a:t>
            </a:r>
            <a:r>
              <a:rPr lang="en-US" b="1" dirty="0" err="1"/>
              <a:t>Prem</a:t>
            </a:r>
            <a:r>
              <a:rPr lang="en-US" b="1" dirty="0"/>
              <a:t> 	</a:t>
            </a:r>
          </a:p>
          <a:p>
            <a:pPr marL="457200" indent="-457200">
              <a:buNone/>
            </a:pPr>
            <a:r>
              <a:rPr lang="en-US" b="1" dirty="0">
                <a:solidFill>
                  <a:srgbClr val="FF0000"/>
                </a:solidFill>
              </a:rPr>
              <a:t>(e) None of these</a:t>
            </a:r>
          </a:p>
          <a:p>
            <a:pPr marL="457200" indent="-457200"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Q 12. Who is </a:t>
            </a:r>
            <a:r>
              <a:rPr lang="en-US" b="1" dirty="0" err="1"/>
              <a:t>Poonam’s</a:t>
            </a:r>
            <a:r>
              <a:rPr lang="en-US" b="1" dirty="0"/>
              <a:t> boyfriend?</a:t>
            </a:r>
          </a:p>
          <a:p>
            <a:pPr marL="457200" indent="-457200">
              <a:buAutoNum type="alphaLcParenBoth"/>
            </a:pPr>
            <a:r>
              <a:rPr lang="en-US" b="1" dirty="0"/>
              <a:t>Ashok		</a:t>
            </a:r>
            <a:r>
              <a:rPr lang="en-US" b="1" dirty="0">
                <a:solidFill>
                  <a:srgbClr val="FF0000"/>
                </a:solidFill>
              </a:rPr>
              <a:t>(b) </a:t>
            </a:r>
            <a:r>
              <a:rPr lang="en-US" b="1" dirty="0" err="1">
                <a:solidFill>
                  <a:srgbClr val="FF0000"/>
                </a:solidFill>
              </a:rPr>
              <a:t>Ved</a:t>
            </a:r>
            <a:r>
              <a:rPr lang="en-US" b="1" dirty="0"/>
              <a:t>		(c) </a:t>
            </a:r>
            <a:r>
              <a:rPr lang="en-US" b="1" dirty="0" err="1"/>
              <a:t>Prem</a:t>
            </a:r>
            <a:r>
              <a:rPr lang="en-US" b="1" dirty="0"/>
              <a:t>		(d) Raj</a:t>
            </a:r>
          </a:p>
          <a:p>
            <a:pPr marL="457200" indent="-457200">
              <a:buAutoNum type="alphaLcParenBoth"/>
            </a:pPr>
            <a:endParaRPr lang="en-US" b="1" dirty="0"/>
          </a:p>
          <a:p>
            <a:pPr>
              <a:buNone/>
            </a:pPr>
            <a:r>
              <a:rPr lang="en-US" b="1" dirty="0"/>
              <a:t>Q 13. Who does not like </a:t>
            </a:r>
            <a:r>
              <a:rPr lang="en-US" b="1" dirty="0" err="1"/>
              <a:t>Sushma</a:t>
            </a:r>
            <a:r>
              <a:rPr lang="en-US" b="1" dirty="0"/>
              <a:t> and </a:t>
            </a:r>
            <a:r>
              <a:rPr lang="en-US" b="1" dirty="0" err="1"/>
              <a:t>Vimla</a:t>
            </a:r>
            <a:r>
              <a:rPr lang="en-US" b="1" dirty="0"/>
              <a:t>?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(a) </a:t>
            </a:r>
            <a:r>
              <a:rPr lang="en-US" b="1" dirty="0" err="1">
                <a:solidFill>
                  <a:srgbClr val="FF0000"/>
                </a:solidFill>
              </a:rPr>
              <a:t>Poonam</a:t>
            </a:r>
            <a:r>
              <a:rPr lang="en-US" b="1" dirty="0"/>
              <a:t>		(b) Raj		(c) Ashok		(d)</a:t>
            </a:r>
            <a:r>
              <a:rPr lang="en-US" b="1" dirty="0" err="1"/>
              <a:t>Ved</a:t>
            </a:r>
            <a:endParaRPr 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629587"/>
            <a:ext cx="11733048" cy="578697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PUZZLE TEST(EXERCISE: A)</a:t>
            </a:r>
          </a:p>
          <a:p>
            <a:pPr>
              <a:buNone/>
            </a:pPr>
            <a:r>
              <a:rPr lang="en-US" b="1" dirty="0"/>
              <a:t> Questions : Read the following information carefully and answer the questions given below:</a:t>
            </a:r>
          </a:p>
          <a:p>
            <a:pPr>
              <a:buNone/>
            </a:pPr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) There are five types of cards viz. A, B, C, D and E. there are three cards of each type. These are to be inserted in envelopes of three </a:t>
            </a:r>
            <a:r>
              <a:rPr lang="en-US" b="1" dirty="0" err="1"/>
              <a:t>colours</a:t>
            </a:r>
            <a:r>
              <a:rPr lang="en-US" b="1" dirty="0"/>
              <a:t> – Red, Yellow and Brown. There are five envelopes of each </a:t>
            </a:r>
            <a:r>
              <a:rPr lang="en-US" b="1" dirty="0" err="1"/>
              <a:t>colour</a:t>
            </a:r>
            <a:r>
              <a:rPr lang="en-US" b="1" dirty="0"/>
              <a:t>.</a:t>
            </a:r>
          </a:p>
          <a:p>
            <a:pPr>
              <a:buNone/>
            </a:pPr>
            <a:r>
              <a:rPr lang="en-US" b="1" dirty="0"/>
              <a:t>(ii) B, D and E type cards are inserted in red envelopes. A, B and C type cards are to be inserted in yellow envelopes and C, D and E type cards are to be inserted in brown envelopes.</a:t>
            </a:r>
          </a:p>
          <a:p>
            <a:pPr>
              <a:buNone/>
            </a:pPr>
            <a:r>
              <a:rPr lang="en-US" b="1" dirty="0"/>
              <a:t>(iii) Two cards each of B and D type are inserted in red envelopes</a:t>
            </a:r>
            <a:r>
              <a:rPr lang="en-US" sz="2000" b="1"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659567"/>
            <a:ext cx="11733048" cy="575699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A)</a:t>
            </a:r>
          </a:p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Q 14. </a:t>
            </a:r>
            <a:r>
              <a:rPr lang="en-US" b="1" dirty="0"/>
              <a:t>Which of the following combinations of types of cards and the number of cards and </a:t>
            </a:r>
            <a:r>
              <a:rPr lang="en-US" b="1" dirty="0" err="1"/>
              <a:t>colour</a:t>
            </a:r>
            <a:r>
              <a:rPr lang="en-US" b="1" dirty="0"/>
              <a:t> of envelope is definitely correct?</a:t>
            </a:r>
          </a:p>
          <a:p>
            <a:pPr>
              <a:buNone/>
            </a:pPr>
            <a:r>
              <a:rPr lang="en-US" b="1" dirty="0"/>
              <a:t>(a) A-2, B-2, C-1: Yellow                   (b) C-2, D-1, E-2: Brown</a:t>
            </a:r>
          </a:p>
          <a:p>
            <a:pPr>
              <a:buNone/>
            </a:pPr>
            <a:r>
              <a:rPr lang="en-US" b="1" dirty="0"/>
              <a:t>(c) C-1, D-2, E-2: Brown                   (d) B-2, D-2, A-1: Red         (e) None of these</a:t>
            </a:r>
          </a:p>
          <a:p>
            <a:pPr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15. Which of the following combinations of </a:t>
            </a:r>
            <a:r>
              <a:rPr lang="en-US" b="1" dirty="0" err="1"/>
              <a:t>colour</a:t>
            </a:r>
            <a:r>
              <a:rPr lang="en-US" b="1" dirty="0"/>
              <a:t> of the envelope and the number of cards is definitely correct in respect of E-type cards?</a:t>
            </a:r>
          </a:p>
          <a:p>
            <a:pPr>
              <a:buNone/>
            </a:pPr>
            <a:r>
              <a:rPr lang="en-US" b="1" dirty="0"/>
              <a:t>(a) Red – 1, Yellow – 2                      (b) Yellow – 1, Brown – 2   </a:t>
            </a:r>
          </a:p>
          <a:p>
            <a:pPr>
              <a:buNone/>
            </a:pPr>
            <a:r>
              <a:rPr lang="en-US" b="1" dirty="0"/>
              <a:t>(c) Red – 2, Brown – 1                      (d) Red – 2, Yellow – 1        (e) None of these</a:t>
            </a:r>
          </a:p>
          <a:p>
            <a:pPr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16. Which of the following combinations of types of cards and the number of cards is definitely correct in respect of yellow </a:t>
            </a:r>
            <a:r>
              <a:rPr lang="en-US" b="1" dirty="0" err="1"/>
              <a:t>coloured</a:t>
            </a:r>
            <a:r>
              <a:rPr lang="en-US" b="1" dirty="0"/>
              <a:t> envelopes?</a:t>
            </a:r>
          </a:p>
          <a:p>
            <a:pPr>
              <a:buNone/>
            </a:pPr>
            <a:r>
              <a:rPr lang="en-US" b="1" dirty="0"/>
              <a:t>(a) A – 2, E – 1, D – 2                       (b) A – 2, B – 1, C – 2       </a:t>
            </a:r>
          </a:p>
          <a:p>
            <a:pPr>
              <a:buNone/>
            </a:pPr>
            <a:r>
              <a:rPr lang="en-US" b="1" dirty="0"/>
              <a:t>(c) A – 3, B – 1, C – 1                       (d) B – 1, C – 2, D – 2        (e) None of these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614597"/>
            <a:ext cx="11733048" cy="580196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A)</a:t>
            </a:r>
          </a:p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Q 14. </a:t>
            </a:r>
            <a:r>
              <a:rPr lang="en-US" b="1" dirty="0"/>
              <a:t>Which of the following combinations of types of cards and the number of cards and </a:t>
            </a:r>
            <a:r>
              <a:rPr lang="en-US" b="1" dirty="0" err="1"/>
              <a:t>colour</a:t>
            </a:r>
            <a:r>
              <a:rPr lang="en-US" b="1" dirty="0"/>
              <a:t> of envelope is definitely correct?</a:t>
            </a:r>
          </a:p>
          <a:p>
            <a:pPr>
              <a:buNone/>
            </a:pPr>
            <a:r>
              <a:rPr lang="en-US" b="1" dirty="0"/>
              <a:t>(a) A-2, B-2, C-1: Yellow                   </a:t>
            </a:r>
            <a:r>
              <a:rPr lang="en-US" b="1" dirty="0">
                <a:solidFill>
                  <a:srgbClr val="FF0000"/>
                </a:solidFill>
              </a:rPr>
              <a:t>(b) C-2, D-1, E-2: Brown</a:t>
            </a:r>
          </a:p>
          <a:p>
            <a:pPr>
              <a:buNone/>
            </a:pPr>
            <a:r>
              <a:rPr lang="en-US" b="1" dirty="0"/>
              <a:t>(c) C-1, D-2, E-2: Brown                   (d) B-2, D-2, A-1: Red         (e) None of these</a:t>
            </a:r>
          </a:p>
          <a:p>
            <a:pPr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15. Which of the following combinations of </a:t>
            </a:r>
            <a:r>
              <a:rPr lang="en-US" b="1" dirty="0" err="1"/>
              <a:t>colour</a:t>
            </a:r>
            <a:r>
              <a:rPr lang="en-US" b="1" dirty="0"/>
              <a:t> of the envelope and the number of cards is definitely correct in respect of E-type cards?</a:t>
            </a:r>
          </a:p>
          <a:p>
            <a:pPr>
              <a:buNone/>
            </a:pPr>
            <a:r>
              <a:rPr lang="en-US" b="1" dirty="0"/>
              <a:t>(a) Red – 1, Yellow – 2                      (b) Yellow – 1, Brown – 2   </a:t>
            </a:r>
          </a:p>
          <a:p>
            <a:pPr>
              <a:buNone/>
            </a:pPr>
            <a:r>
              <a:rPr lang="en-US" b="1" dirty="0"/>
              <a:t>(c) Red – 2, Brown – 1                      (d) Red – 2, Yellow – 1       </a:t>
            </a:r>
            <a:r>
              <a:rPr lang="en-US" b="1" dirty="0">
                <a:solidFill>
                  <a:srgbClr val="FF0000"/>
                </a:solidFill>
              </a:rPr>
              <a:t> (e) None of these</a:t>
            </a:r>
          </a:p>
          <a:p>
            <a:pPr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16. Which of the following combinations of types of cards and the number of cards is definitely correct in respect of yellow </a:t>
            </a:r>
            <a:r>
              <a:rPr lang="en-US" b="1" dirty="0" err="1"/>
              <a:t>coloured</a:t>
            </a:r>
            <a:r>
              <a:rPr lang="en-US" b="1" dirty="0"/>
              <a:t> envelopes?</a:t>
            </a:r>
          </a:p>
          <a:p>
            <a:pPr>
              <a:buNone/>
            </a:pPr>
            <a:r>
              <a:rPr lang="en-US" b="1" dirty="0"/>
              <a:t>(a) A – 2, E – 1, D – 2                       (b) A – 2, B – 1, C – 2       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(c) A – 3, B – 1, C – 1 </a:t>
            </a:r>
            <a:r>
              <a:rPr lang="en-US" b="1" dirty="0"/>
              <a:t>                      (d) B – 1, C – 2, D – 2        (e) None of these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704538"/>
            <a:ext cx="11733048" cy="5712028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9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PUZZLE TEST(EXERCISE: A)</a:t>
            </a:r>
          </a:p>
          <a:p>
            <a:pPr>
              <a:buNone/>
            </a:pPr>
            <a:r>
              <a:rPr lang="en-US" sz="9600" b="1" dirty="0"/>
              <a:t> Question 17: Three persons A, B and C wore shirts of black, blue and orange </a:t>
            </a:r>
            <a:r>
              <a:rPr lang="en-US" sz="9600" b="1" dirty="0" err="1"/>
              <a:t>colours</a:t>
            </a:r>
            <a:r>
              <a:rPr lang="en-US" sz="9600" b="1" dirty="0"/>
              <a:t> (not necessarily in that order) and pants of green, yellow and orange </a:t>
            </a:r>
            <a:r>
              <a:rPr lang="en-US" sz="9600" b="1" dirty="0" err="1"/>
              <a:t>colours</a:t>
            </a:r>
            <a:r>
              <a:rPr lang="en-US" sz="9600" b="1" dirty="0"/>
              <a:t> (not necessarily in that order). No person wore pant and shirt of the same </a:t>
            </a:r>
            <a:r>
              <a:rPr lang="en-US" sz="9600" b="1" dirty="0" err="1"/>
              <a:t>colour</a:t>
            </a:r>
            <a:r>
              <a:rPr lang="en-US" sz="9600" b="1" dirty="0"/>
              <a:t>. Further, it is given that</a:t>
            </a:r>
          </a:p>
          <a:p>
            <a:pPr>
              <a:buNone/>
            </a:pPr>
            <a:r>
              <a:rPr lang="en-US" sz="9600" b="1" dirty="0"/>
              <a:t>1. A did not wear shirt of black </a:t>
            </a:r>
            <a:r>
              <a:rPr lang="en-US" sz="9600" b="1" dirty="0" err="1"/>
              <a:t>colour</a:t>
            </a:r>
            <a:r>
              <a:rPr lang="en-US" sz="9600" b="1" dirty="0"/>
              <a:t>.</a:t>
            </a:r>
          </a:p>
          <a:p>
            <a:pPr>
              <a:buNone/>
            </a:pPr>
            <a:r>
              <a:rPr lang="en-US" sz="9600" b="1" dirty="0"/>
              <a:t>2. B did not wear shirt of blue </a:t>
            </a:r>
            <a:r>
              <a:rPr lang="en-US" sz="9600" b="1" dirty="0" err="1"/>
              <a:t>colour</a:t>
            </a:r>
            <a:r>
              <a:rPr lang="en-US" sz="9600" b="1" dirty="0"/>
              <a:t>..</a:t>
            </a:r>
          </a:p>
          <a:p>
            <a:pPr>
              <a:buNone/>
            </a:pPr>
            <a:r>
              <a:rPr lang="en-US" sz="9600" b="1" dirty="0"/>
              <a:t>3. C did not wear shirt of orange </a:t>
            </a:r>
            <a:r>
              <a:rPr lang="en-US" sz="9600" b="1" dirty="0" err="1"/>
              <a:t>colour</a:t>
            </a:r>
            <a:r>
              <a:rPr lang="en-US" sz="9600" b="1" dirty="0"/>
              <a:t>.</a:t>
            </a:r>
          </a:p>
          <a:p>
            <a:pPr>
              <a:buNone/>
            </a:pPr>
            <a:r>
              <a:rPr lang="en-US" sz="9600" b="1" dirty="0"/>
              <a:t>4. A did not wear pant of green </a:t>
            </a:r>
            <a:r>
              <a:rPr lang="en-US" sz="9600" b="1" dirty="0" err="1"/>
              <a:t>colour</a:t>
            </a:r>
            <a:r>
              <a:rPr lang="en-US" sz="9600" b="1" dirty="0"/>
              <a:t>.</a:t>
            </a:r>
          </a:p>
          <a:p>
            <a:pPr>
              <a:buNone/>
            </a:pPr>
            <a:r>
              <a:rPr lang="en-US" sz="9600" b="1" dirty="0"/>
              <a:t>5. B wore pant of orange </a:t>
            </a:r>
            <a:r>
              <a:rPr lang="en-US" sz="9600" b="1" dirty="0" err="1"/>
              <a:t>colour</a:t>
            </a:r>
            <a:r>
              <a:rPr lang="en-US" sz="9600" b="1" dirty="0"/>
              <a:t>.</a:t>
            </a:r>
          </a:p>
          <a:p>
            <a:pPr lvl="0">
              <a:buNone/>
            </a:pPr>
            <a:r>
              <a:rPr lang="en-US" sz="9600" b="1" dirty="0"/>
              <a:t>What were the </a:t>
            </a:r>
            <a:r>
              <a:rPr lang="en-US" sz="9600" b="1" dirty="0" err="1"/>
              <a:t>colours</a:t>
            </a:r>
            <a:r>
              <a:rPr lang="en-US" sz="9600" b="1" dirty="0"/>
              <a:t> of pant and shirt worn by C, respectively?</a:t>
            </a:r>
          </a:p>
          <a:p>
            <a:pPr marL="457200" indent="-457200">
              <a:buNone/>
            </a:pPr>
            <a:r>
              <a:rPr lang="en-US" sz="9600" b="1" dirty="0"/>
              <a:t>(a) Yellow and Black                          </a:t>
            </a:r>
          </a:p>
          <a:p>
            <a:pPr marL="457200" indent="-457200">
              <a:buNone/>
            </a:pPr>
            <a:r>
              <a:rPr lang="en-US" sz="9600" b="1" dirty="0"/>
              <a:t>(b) Yellow and Blue</a:t>
            </a:r>
          </a:p>
          <a:p>
            <a:pPr>
              <a:buNone/>
            </a:pPr>
            <a:r>
              <a:rPr lang="en-US" sz="9600" b="1" dirty="0"/>
              <a:t>(c) Green and Blue                            </a:t>
            </a:r>
          </a:p>
          <a:p>
            <a:pPr>
              <a:buNone/>
            </a:pPr>
            <a:r>
              <a:rPr lang="en-US" sz="9600" b="1" dirty="0"/>
              <a:t>(d) Orange and Black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 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704539"/>
            <a:ext cx="11733048" cy="5712028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  <a:r>
              <a:rPr lang="en-US" sz="9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PUZZLE TEST(EXERCISE: A)</a:t>
            </a:r>
          </a:p>
          <a:p>
            <a:pPr>
              <a:buNone/>
            </a:pPr>
            <a:r>
              <a:rPr lang="en-US" sz="9600" b="1" dirty="0"/>
              <a:t> Question 17: Three persons A, B and C wore shirts of black, blue and orange </a:t>
            </a:r>
            <a:r>
              <a:rPr lang="en-US" sz="9600" b="1" dirty="0" err="1"/>
              <a:t>colours</a:t>
            </a:r>
            <a:r>
              <a:rPr lang="en-US" sz="9600" b="1" dirty="0"/>
              <a:t> (not necessarily in that order) and pants of green, yellow and orange </a:t>
            </a:r>
            <a:r>
              <a:rPr lang="en-US" sz="9600" b="1" dirty="0" err="1"/>
              <a:t>colours</a:t>
            </a:r>
            <a:r>
              <a:rPr lang="en-US" sz="9600" b="1" dirty="0"/>
              <a:t> (not necessarily in that order). No person wore pant and shirt of the same </a:t>
            </a:r>
            <a:r>
              <a:rPr lang="en-US" sz="9600" b="1" dirty="0" err="1"/>
              <a:t>colour</a:t>
            </a:r>
            <a:r>
              <a:rPr lang="en-US" sz="9600" b="1" dirty="0"/>
              <a:t>. Further, it is given that</a:t>
            </a:r>
          </a:p>
          <a:p>
            <a:pPr>
              <a:buNone/>
            </a:pPr>
            <a:r>
              <a:rPr lang="en-US" sz="9600" b="1" dirty="0"/>
              <a:t>1. A did not wear shirt of black </a:t>
            </a:r>
            <a:r>
              <a:rPr lang="en-US" sz="9600" b="1" dirty="0" err="1"/>
              <a:t>colour</a:t>
            </a:r>
            <a:r>
              <a:rPr lang="en-US" sz="9600" b="1" dirty="0"/>
              <a:t>.</a:t>
            </a:r>
          </a:p>
          <a:p>
            <a:pPr>
              <a:buNone/>
            </a:pPr>
            <a:r>
              <a:rPr lang="en-US" sz="9600" b="1" dirty="0"/>
              <a:t>2. B did not wear shirt of blue </a:t>
            </a:r>
            <a:r>
              <a:rPr lang="en-US" sz="9600" b="1" dirty="0" err="1"/>
              <a:t>colour</a:t>
            </a:r>
            <a:r>
              <a:rPr lang="en-US" sz="9600" b="1" dirty="0"/>
              <a:t>..</a:t>
            </a:r>
          </a:p>
          <a:p>
            <a:pPr>
              <a:buNone/>
            </a:pPr>
            <a:r>
              <a:rPr lang="en-US" sz="9600" b="1" dirty="0"/>
              <a:t>3. C did not wear shirt of orange </a:t>
            </a:r>
            <a:r>
              <a:rPr lang="en-US" sz="9600" b="1" dirty="0" err="1"/>
              <a:t>colour</a:t>
            </a:r>
            <a:r>
              <a:rPr lang="en-US" sz="9600" b="1" dirty="0"/>
              <a:t>.</a:t>
            </a:r>
          </a:p>
          <a:p>
            <a:pPr>
              <a:buNone/>
            </a:pPr>
            <a:r>
              <a:rPr lang="en-US" sz="9600" b="1" dirty="0"/>
              <a:t>4. A did not wear pant of green </a:t>
            </a:r>
            <a:r>
              <a:rPr lang="en-US" sz="9600" b="1" dirty="0" err="1"/>
              <a:t>colour</a:t>
            </a:r>
            <a:r>
              <a:rPr lang="en-US" sz="9600" b="1" dirty="0"/>
              <a:t>.</a:t>
            </a:r>
          </a:p>
          <a:p>
            <a:pPr>
              <a:buNone/>
            </a:pPr>
            <a:r>
              <a:rPr lang="en-US" sz="9600" b="1" dirty="0"/>
              <a:t>5. B wore pant of orange </a:t>
            </a:r>
            <a:r>
              <a:rPr lang="en-US" sz="9600" b="1" dirty="0" err="1"/>
              <a:t>colour</a:t>
            </a:r>
            <a:r>
              <a:rPr lang="en-US" sz="9600" b="1" dirty="0"/>
              <a:t>.</a:t>
            </a:r>
          </a:p>
          <a:p>
            <a:pPr lvl="0">
              <a:buNone/>
            </a:pPr>
            <a:r>
              <a:rPr lang="en-US" sz="9600" b="1" dirty="0"/>
              <a:t>What were the </a:t>
            </a:r>
            <a:r>
              <a:rPr lang="en-US" sz="9600" b="1" dirty="0" err="1"/>
              <a:t>colours</a:t>
            </a:r>
            <a:r>
              <a:rPr lang="en-US" sz="9600" b="1" dirty="0"/>
              <a:t> of pant and shirt worn by C, respectively?</a:t>
            </a:r>
          </a:p>
          <a:p>
            <a:pPr marL="457200" indent="-457200">
              <a:buNone/>
            </a:pPr>
            <a:r>
              <a:rPr lang="en-US" sz="9600" b="1" dirty="0"/>
              <a:t>(a) Yellow and Black                          </a:t>
            </a:r>
          </a:p>
          <a:p>
            <a:pPr marL="457200" indent="-457200">
              <a:buNone/>
            </a:pPr>
            <a:r>
              <a:rPr lang="en-US" sz="9600" b="1" dirty="0"/>
              <a:t>(b) Yellow and Blue</a:t>
            </a:r>
          </a:p>
          <a:p>
            <a:pPr>
              <a:buNone/>
            </a:pPr>
            <a:r>
              <a:rPr lang="en-US" sz="9600" b="1" dirty="0">
                <a:solidFill>
                  <a:srgbClr val="FF0000"/>
                </a:solidFill>
              </a:rPr>
              <a:t>(c) Green and Blue</a:t>
            </a:r>
            <a:r>
              <a:rPr lang="en-US" sz="9600" b="1" dirty="0"/>
              <a:t>                            </a:t>
            </a:r>
          </a:p>
          <a:p>
            <a:pPr>
              <a:buNone/>
            </a:pPr>
            <a:r>
              <a:rPr lang="en-US" sz="9600" b="1" dirty="0"/>
              <a:t>(d) Orange and Black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 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704539"/>
            <a:ext cx="11733048" cy="57120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A)</a:t>
            </a:r>
          </a:p>
          <a:p>
            <a:pPr>
              <a:buNone/>
            </a:pPr>
            <a:r>
              <a:rPr lang="en-US" sz="1800" b="1" dirty="0"/>
              <a:t> 	</a:t>
            </a:r>
            <a:r>
              <a:rPr lang="en-US" b="1" dirty="0"/>
              <a:t>Questions: Seven boys A, D, Y, U, P, Q and J live in three different buildings- </a:t>
            </a:r>
            <a:r>
              <a:rPr lang="en-US" b="1" dirty="0" err="1"/>
              <a:t>Ashiana</a:t>
            </a:r>
            <a:r>
              <a:rPr lang="en-US" b="1" dirty="0"/>
              <a:t>, Top-view and Ridge. Each of them is flying kites of different </a:t>
            </a:r>
            <a:r>
              <a:rPr lang="en-US" b="1" dirty="0" err="1"/>
              <a:t>colours</a:t>
            </a:r>
            <a:r>
              <a:rPr lang="en-US" b="1" dirty="0"/>
              <a:t> i.e. red, green, blue, white, black, yellow and pink, not necessarily in that order. Not more than three or less than two stay in any of the buildings. Q is flying a pink kite and lives in the same building as only J. </a:t>
            </a:r>
            <a:r>
              <a:rPr lang="en-US" b="1" dirty="0" err="1"/>
              <a:t>i.e</a:t>
            </a:r>
            <a:r>
              <a:rPr lang="en-US" b="1" dirty="0"/>
              <a:t> </a:t>
            </a:r>
            <a:r>
              <a:rPr lang="en-US" b="1" dirty="0" err="1"/>
              <a:t>Ashiana</a:t>
            </a:r>
            <a:r>
              <a:rPr lang="en-US" b="1" dirty="0"/>
              <a:t>. Y is flying a black kite and does not live in Ridge building. U does not live in the same building as A or P and is flying a yellow </a:t>
            </a:r>
            <a:r>
              <a:rPr lang="en-US" b="1" dirty="0" err="1"/>
              <a:t>coloured</a:t>
            </a:r>
            <a:r>
              <a:rPr lang="en-US" b="1" dirty="0"/>
              <a:t> kite. D lives in Ridge building with only one more person and is flying a green kite. None in the Top-view building flies a white kite. P does not fly a blue kite.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644577"/>
            <a:ext cx="11733048" cy="577198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A)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Q 18. Who live in Ridge building?</a:t>
            </a:r>
          </a:p>
          <a:p>
            <a:pPr marL="457200" indent="-457200">
              <a:buAutoNum type="alphaLcParenBoth"/>
            </a:pPr>
            <a:r>
              <a:rPr lang="en-US" b="1" dirty="0"/>
              <a:t>D, U        (b) D, A, P     (c) Y, A, P     (d) A, P                  	(e) None of these</a:t>
            </a:r>
          </a:p>
          <a:p>
            <a:pPr marL="457200" indent="-457200"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Q 19. Who is flying the blue kite?</a:t>
            </a:r>
          </a:p>
          <a:p>
            <a:pPr marL="457200" indent="-457200">
              <a:buAutoNum type="alphaLcParenBoth"/>
            </a:pPr>
            <a:r>
              <a:rPr lang="en-US" b="1" dirty="0"/>
              <a:t>A            (b) J               (c) P              (d) Data inadequate 	(e) None of these</a:t>
            </a:r>
          </a:p>
          <a:p>
            <a:pPr marL="457200" indent="-457200">
              <a:buAutoNum type="alphaLcParenBoth"/>
            </a:pPr>
            <a:endParaRPr lang="en-US" b="1" dirty="0"/>
          </a:p>
          <a:p>
            <a:pPr>
              <a:buNone/>
            </a:pPr>
            <a:r>
              <a:rPr lang="en-US" b="1" dirty="0"/>
              <a:t>Q 20. Who flies the red kite?</a:t>
            </a:r>
          </a:p>
          <a:p>
            <a:pPr marL="457200" indent="-457200">
              <a:buAutoNum type="alphaLcParenBoth"/>
            </a:pPr>
            <a:r>
              <a:rPr lang="en-US" b="1" dirty="0"/>
              <a:t>A            (b) j                (c) P              (d) Data inadequate 	(e) None of these</a:t>
            </a:r>
          </a:p>
          <a:p>
            <a:pPr marL="457200" indent="-457200">
              <a:buAutoNum type="alphaLcParenBoth"/>
            </a:pPr>
            <a:endParaRPr lang="en-US" b="1" dirty="0"/>
          </a:p>
          <a:p>
            <a:pPr>
              <a:buNone/>
            </a:pPr>
            <a:r>
              <a:rPr lang="en-US" b="1" dirty="0"/>
              <a:t>Q 21. Who stay in Top-view building?</a:t>
            </a:r>
          </a:p>
          <a:p>
            <a:pPr marL="457200" indent="-457200">
              <a:buAutoNum type="alphaLcParenBoth"/>
            </a:pPr>
            <a:r>
              <a:rPr lang="en-US" b="1" dirty="0"/>
              <a:t>Y,J,P      (b) A,P           (c) A,P,D        (d) Y,U,J                 	(e) None of these</a:t>
            </a:r>
          </a:p>
          <a:p>
            <a:pPr marL="457200" indent="-457200">
              <a:buAutoNum type="alphaLcParenBoth"/>
            </a:pPr>
            <a:endParaRPr lang="en-US" b="1" dirty="0"/>
          </a:p>
          <a:p>
            <a:pPr>
              <a:buNone/>
            </a:pPr>
            <a:r>
              <a:rPr lang="en-US" b="1" dirty="0"/>
              <a:t>Q 22. What </a:t>
            </a:r>
            <a:r>
              <a:rPr lang="en-US" b="1" dirty="0" err="1"/>
              <a:t>coloured</a:t>
            </a:r>
            <a:r>
              <a:rPr lang="en-US" b="1" dirty="0"/>
              <a:t> kite is J flying?</a:t>
            </a:r>
          </a:p>
          <a:p>
            <a:pPr>
              <a:buNone/>
            </a:pPr>
            <a:r>
              <a:rPr lang="en-US" b="1" dirty="0"/>
              <a:t>(a) Blue       (b) White       (c) Black        (d) Data inadequate 	(e) None of these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PUZZLE TEST(EXERCISE: A)</a:t>
            </a:r>
          </a:p>
          <a:p>
            <a:pPr>
              <a:buNone/>
            </a:pPr>
            <a:r>
              <a:rPr lang="en-US" b="1" dirty="0"/>
              <a:t> Questions : Read the following information carefully and answer the questions given below:</a:t>
            </a:r>
          </a:p>
          <a:p>
            <a:pPr>
              <a:buNone/>
            </a:pPr>
            <a:r>
              <a:rPr lang="en-US" b="1" dirty="0"/>
              <a:t>	Ravi and </a:t>
            </a:r>
            <a:r>
              <a:rPr lang="en-US" b="1" dirty="0" err="1"/>
              <a:t>Kunal</a:t>
            </a:r>
            <a:r>
              <a:rPr lang="en-US" b="1" dirty="0"/>
              <a:t> are good in Hockey and Volleyball. </a:t>
            </a:r>
            <a:r>
              <a:rPr lang="en-US" b="1" dirty="0" err="1"/>
              <a:t>Sachin</a:t>
            </a:r>
            <a:r>
              <a:rPr lang="en-US" b="1" dirty="0"/>
              <a:t> and Ravi are good in </a:t>
            </a:r>
            <a:r>
              <a:rPr lang="en-US" b="1" dirty="0" err="1"/>
              <a:t>Hockely</a:t>
            </a:r>
            <a:r>
              <a:rPr lang="en-US" b="1" dirty="0"/>
              <a:t> and Baseball. </a:t>
            </a:r>
            <a:r>
              <a:rPr lang="en-US" b="1" dirty="0" err="1"/>
              <a:t>Gaurav</a:t>
            </a:r>
            <a:r>
              <a:rPr lang="en-US" b="1" dirty="0"/>
              <a:t> and </a:t>
            </a:r>
            <a:r>
              <a:rPr lang="en-US" b="1" dirty="0" err="1"/>
              <a:t>Kunal</a:t>
            </a:r>
            <a:r>
              <a:rPr lang="en-US" b="1" dirty="0"/>
              <a:t> are good in Cricket and Volleyball. </a:t>
            </a:r>
            <a:r>
              <a:rPr lang="en-US" b="1" dirty="0" err="1"/>
              <a:t>Sachin</a:t>
            </a:r>
            <a:r>
              <a:rPr lang="en-US" b="1" dirty="0"/>
              <a:t>, </a:t>
            </a:r>
            <a:r>
              <a:rPr lang="en-US" b="1" dirty="0" err="1"/>
              <a:t>Gaurav</a:t>
            </a:r>
            <a:r>
              <a:rPr lang="en-US" b="1" dirty="0"/>
              <a:t> and Michael are good in Football and baseball.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  </a:t>
            </a:r>
          </a:p>
          <a:p>
            <a:pPr>
              <a:buNone/>
            </a:pP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674557"/>
            <a:ext cx="11733048" cy="574200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A)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Q 18. Who live in Ridge building?</a:t>
            </a:r>
          </a:p>
          <a:p>
            <a:pPr marL="457200" indent="-457200">
              <a:buAutoNum type="alphaLcParenBoth"/>
            </a:pPr>
            <a:r>
              <a:rPr lang="en-US" b="1" dirty="0">
                <a:solidFill>
                  <a:srgbClr val="FF0000"/>
                </a:solidFill>
              </a:rPr>
              <a:t>D, U</a:t>
            </a:r>
            <a:r>
              <a:rPr lang="en-US" b="1" dirty="0"/>
              <a:t>        (b) D, A, P     (c) Y, A, P     (d) A, P                  	(e) None of these</a:t>
            </a:r>
          </a:p>
          <a:p>
            <a:pPr marL="457200" indent="-457200"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Q 19. Who is flying the blue kite?</a:t>
            </a:r>
          </a:p>
          <a:p>
            <a:pPr marL="457200" indent="-457200">
              <a:buAutoNum type="alphaLcParenBoth"/>
            </a:pPr>
            <a:r>
              <a:rPr lang="en-US" b="1" dirty="0">
                <a:solidFill>
                  <a:srgbClr val="FF0000"/>
                </a:solidFill>
              </a:rPr>
              <a:t>A </a:t>
            </a:r>
            <a:r>
              <a:rPr lang="en-US" b="1" dirty="0"/>
              <a:t>           (b) J               (c) P              (d) Data inadequate 	(e) None of these</a:t>
            </a:r>
          </a:p>
          <a:p>
            <a:pPr marL="0" indent="0"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Q 20. Who flies the red kite?</a:t>
            </a:r>
          </a:p>
          <a:p>
            <a:pPr marL="457200" indent="-457200">
              <a:buAutoNum type="alphaLcParenBoth"/>
            </a:pPr>
            <a:r>
              <a:rPr lang="en-US" b="1" dirty="0"/>
              <a:t>A            (b) j            </a:t>
            </a:r>
            <a:r>
              <a:rPr lang="en-US" b="1" dirty="0">
                <a:solidFill>
                  <a:srgbClr val="FF0000"/>
                </a:solidFill>
              </a:rPr>
              <a:t>    (c) P </a:t>
            </a:r>
            <a:r>
              <a:rPr lang="en-US" b="1" dirty="0"/>
              <a:t>             (d) Data inadequate 	(e) None of these</a:t>
            </a:r>
          </a:p>
          <a:p>
            <a:pPr marL="457200" indent="-457200">
              <a:buAutoNum type="alphaLcParenBoth"/>
            </a:pPr>
            <a:endParaRPr lang="en-US" b="1" dirty="0"/>
          </a:p>
          <a:p>
            <a:pPr>
              <a:buNone/>
            </a:pPr>
            <a:r>
              <a:rPr lang="en-US" b="1" dirty="0"/>
              <a:t>Q 21. Who stay in Top-view building?</a:t>
            </a:r>
          </a:p>
          <a:p>
            <a:pPr marL="457200" indent="-457200">
              <a:buAutoNum type="alphaLcParenBoth"/>
            </a:pPr>
            <a:r>
              <a:rPr lang="en-US" b="1" dirty="0"/>
              <a:t>Y,J,P      (b) A,P           (c) A,P,D        (d) Y,U,J                 </a:t>
            </a:r>
            <a:r>
              <a:rPr lang="en-US" b="1" dirty="0">
                <a:solidFill>
                  <a:srgbClr val="FF0000"/>
                </a:solidFill>
              </a:rPr>
              <a:t>	(e) None of these</a:t>
            </a:r>
          </a:p>
          <a:p>
            <a:pPr marL="457200" indent="-457200">
              <a:buAutoNum type="alphaLcParenBoth"/>
            </a:pPr>
            <a:endParaRPr lang="en-US" b="1" dirty="0"/>
          </a:p>
          <a:p>
            <a:pPr>
              <a:buNone/>
            </a:pPr>
            <a:r>
              <a:rPr lang="en-US" b="1" dirty="0"/>
              <a:t>Q 22. What </a:t>
            </a:r>
            <a:r>
              <a:rPr lang="en-US" b="1" dirty="0" err="1"/>
              <a:t>coloured</a:t>
            </a:r>
            <a:r>
              <a:rPr lang="en-US" b="1" dirty="0"/>
              <a:t> kite is J flying?</a:t>
            </a:r>
          </a:p>
          <a:p>
            <a:pPr>
              <a:buNone/>
            </a:pPr>
            <a:r>
              <a:rPr lang="en-US" b="1" dirty="0"/>
              <a:t>(a) Blue    </a:t>
            </a:r>
            <a:r>
              <a:rPr lang="en-US" b="1" dirty="0">
                <a:solidFill>
                  <a:srgbClr val="FF0000"/>
                </a:solidFill>
              </a:rPr>
              <a:t>   (b) White</a:t>
            </a:r>
            <a:r>
              <a:rPr lang="en-US" b="1" dirty="0"/>
              <a:t>       (c) Black        (d) Data inadequate 	(e) None of these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A)</a:t>
            </a:r>
          </a:p>
          <a:p>
            <a:pPr>
              <a:buNone/>
            </a:pPr>
            <a:r>
              <a:rPr lang="en-US" sz="1800" b="1" dirty="0"/>
              <a:t> </a:t>
            </a:r>
            <a:r>
              <a:rPr lang="en-US" b="1" dirty="0"/>
              <a:t>Questions (23 to 27): Read the following information carefully and answer the questions given below:</a:t>
            </a:r>
          </a:p>
          <a:p>
            <a:pPr>
              <a:buNone/>
            </a:pPr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)  There is a group of five persons- A, B, C, D and E.</a:t>
            </a:r>
          </a:p>
          <a:p>
            <a:pPr>
              <a:buNone/>
            </a:pPr>
            <a:r>
              <a:rPr lang="en-US" b="1" dirty="0"/>
              <a:t>(ii) One of them is horticulturist, one is physicist, one is a journalist, one is an industrialist and one is an advocate.</a:t>
            </a:r>
          </a:p>
          <a:p>
            <a:pPr>
              <a:buNone/>
            </a:pPr>
            <a:r>
              <a:rPr lang="en-US" b="1" dirty="0"/>
              <a:t>(iii) Three of them – A, C and advocate prefer tea to coffee and two of them- B and the journalist prefer coffee to tea.</a:t>
            </a:r>
          </a:p>
          <a:p>
            <a:pPr>
              <a:buNone/>
            </a:pPr>
            <a:r>
              <a:rPr lang="en-US" b="1" dirty="0"/>
              <a:t>(iv)  The industrialist and D and A are friends to one another but two of them prefer coffee to tea.</a:t>
            </a:r>
          </a:p>
          <a:p>
            <a:pPr>
              <a:buNone/>
            </a:pPr>
            <a:r>
              <a:rPr lang="en-US" b="1" dirty="0"/>
              <a:t>(v)   The horticulturist is C’s brother.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476" y="644578"/>
            <a:ext cx="11733048" cy="587692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A)</a:t>
            </a:r>
          </a:p>
          <a:p>
            <a:pPr lvl="0">
              <a:buNone/>
            </a:pPr>
            <a:r>
              <a:rPr lang="en-US" sz="1800" b="1" dirty="0"/>
              <a:t> </a:t>
            </a:r>
            <a:r>
              <a:rPr lang="en-US" b="1" dirty="0"/>
              <a:t>Q 23. Who is the horticulturist?</a:t>
            </a:r>
          </a:p>
          <a:p>
            <a:pPr marL="457200" indent="-457200">
              <a:buAutoNum type="alphaLcParenBoth"/>
            </a:pPr>
            <a:r>
              <a:rPr lang="en-US" b="1" dirty="0"/>
              <a:t>A                (b) B                (c) C                (d) D              (e) E</a:t>
            </a:r>
          </a:p>
          <a:p>
            <a:pPr marL="457200" indent="-457200">
              <a:buAutoNum type="alphaLcParenBoth"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24. Who is the industrialist?</a:t>
            </a:r>
          </a:p>
          <a:p>
            <a:pPr marL="457200" indent="-457200">
              <a:buAutoNum type="alphaLcParenBoth"/>
            </a:pPr>
            <a:r>
              <a:rPr lang="en-US" b="1" dirty="0"/>
              <a:t>E                (b) C                (c) B                (d) A               (e) D</a:t>
            </a:r>
          </a:p>
          <a:p>
            <a:pPr marL="457200" indent="-457200">
              <a:buAutoNum type="alphaLcParenBoth"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25. Which of the following groups includes a person who likes tea but is not an advocate?</a:t>
            </a:r>
          </a:p>
          <a:p>
            <a:pPr marL="457200" indent="-457200">
              <a:buAutoNum type="alphaLcParenBoth"/>
            </a:pPr>
            <a:r>
              <a:rPr lang="en-US" b="1" dirty="0"/>
              <a:t>ACE           (b) DE             (c) BCE           (d) BD             (e) None of these</a:t>
            </a:r>
          </a:p>
          <a:p>
            <a:pPr marL="457200" indent="-457200">
              <a:buAutoNum type="alphaLcParenBoth"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26. Who is a physicist?</a:t>
            </a:r>
          </a:p>
          <a:p>
            <a:pPr marL="457200" indent="-457200">
              <a:buAutoNum type="alphaLcParenBoth"/>
            </a:pPr>
            <a:r>
              <a:rPr lang="en-US" b="1" dirty="0"/>
              <a:t>A                (b) E                (c) D                (d) C                (e) B</a:t>
            </a:r>
          </a:p>
          <a:p>
            <a:pPr marL="457200" indent="-457200">
              <a:buAutoNum type="alphaLcParenBoth"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27. Which of the statements given above is superfluous?</a:t>
            </a:r>
          </a:p>
          <a:p>
            <a:pPr>
              <a:buNone/>
            </a:pPr>
            <a:r>
              <a:rPr lang="en-US" b="1" dirty="0"/>
              <a:t>(a) (iii)             (b) (iv)             (c) (ii)              (d) (v)              (e) None of these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659567"/>
            <a:ext cx="11733048" cy="575699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A)</a:t>
            </a:r>
          </a:p>
          <a:p>
            <a:pPr lvl="0">
              <a:buNone/>
            </a:pPr>
            <a:r>
              <a:rPr lang="en-US" sz="1800" b="1" dirty="0"/>
              <a:t> </a:t>
            </a:r>
            <a:r>
              <a:rPr lang="en-US" b="1" dirty="0"/>
              <a:t>Q 23. Who is the horticulturist?</a:t>
            </a:r>
          </a:p>
          <a:p>
            <a:pPr marL="457200" indent="-457200">
              <a:buAutoNum type="alphaLcParenBoth"/>
            </a:pPr>
            <a:r>
              <a:rPr lang="en-US" b="1" dirty="0">
                <a:solidFill>
                  <a:srgbClr val="FF0000"/>
                </a:solidFill>
              </a:rPr>
              <a:t>A  </a:t>
            </a:r>
            <a:r>
              <a:rPr lang="en-US" b="1" dirty="0"/>
              <a:t>              (b) B                (c) C                (d) D              (e) E</a:t>
            </a:r>
          </a:p>
          <a:p>
            <a:pPr marL="457200" indent="-457200">
              <a:buAutoNum type="alphaLcParenBoth"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24. Who is the industrialist?</a:t>
            </a:r>
          </a:p>
          <a:p>
            <a:pPr marL="457200" indent="-457200">
              <a:buAutoNum type="alphaLcParenBoth"/>
            </a:pPr>
            <a:r>
              <a:rPr lang="en-US" b="1" dirty="0"/>
              <a:t>E                (b) C              </a:t>
            </a:r>
            <a:r>
              <a:rPr lang="en-US" b="1" dirty="0">
                <a:solidFill>
                  <a:srgbClr val="FF0000"/>
                </a:solidFill>
              </a:rPr>
              <a:t>  (c) B </a:t>
            </a:r>
            <a:r>
              <a:rPr lang="en-US" b="1" dirty="0"/>
              <a:t>               (d) A               (e) D</a:t>
            </a:r>
          </a:p>
          <a:p>
            <a:pPr marL="457200" indent="-457200">
              <a:buAutoNum type="alphaLcParenBoth"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25. Which of the following groups includes a person who likes tea but is not an advocate?</a:t>
            </a:r>
          </a:p>
          <a:p>
            <a:pPr marL="457200" indent="-457200">
              <a:buAutoNum type="alphaLcParenBoth"/>
            </a:pPr>
            <a:r>
              <a:rPr lang="en-US" b="1" dirty="0"/>
              <a:t>ACE           (b) DE             (c) BCE           (d) BD            </a:t>
            </a:r>
            <a:r>
              <a:rPr lang="en-US" b="1" dirty="0">
                <a:solidFill>
                  <a:srgbClr val="FF0000"/>
                </a:solidFill>
              </a:rPr>
              <a:t> (e) None of these</a:t>
            </a:r>
          </a:p>
          <a:p>
            <a:pPr marL="457200" indent="-457200">
              <a:buAutoNum type="alphaLcParenBoth"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26. Who is a physicist?</a:t>
            </a:r>
          </a:p>
          <a:p>
            <a:pPr marL="457200" indent="-457200">
              <a:buAutoNum type="alphaLcParenBoth"/>
            </a:pPr>
            <a:r>
              <a:rPr lang="en-US" b="1" dirty="0"/>
              <a:t>A                (b) E                (c) D             </a:t>
            </a:r>
            <a:r>
              <a:rPr lang="en-US" b="1" dirty="0">
                <a:solidFill>
                  <a:srgbClr val="FF0000"/>
                </a:solidFill>
              </a:rPr>
              <a:t>   (d) C </a:t>
            </a:r>
            <a:r>
              <a:rPr lang="en-US" b="1" dirty="0"/>
              <a:t>               (e) B</a:t>
            </a:r>
          </a:p>
          <a:p>
            <a:pPr marL="457200" indent="-457200">
              <a:buAutoNum type="alphaLcParenBoth"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27. Which of the statements given above is superfluous?</a:t>
            </a:r>
          </a:p>
          <a:p>
            <a:pPr>
              <a:buNone/>
            </a:pPr>
            <a:r>
              <a:rPr lang="en-US" b="1" dirty="0"/>
              <a:t>(a) (iii)             (b) (iv)             (c) (ii)              (d) (v)       </a:t>
            </a:r>
            <a:r>
              <a:rPr lang="en-US" b="1" dirty="0">
                <a:solidFill>
                  <a:srgbClr val="FF0000"/>
                </a:solidFill>
              </a:rPr>
              <a:t>       (e) None of these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06982" y="2369127"/>
            <a:ext cx="4996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FF0000"/>
                </a:solidFill>
                <a:latin typeface="Arial Black" pitchFamily="34" charset="0"/>
              </a:rPr>
              <a:t>THANK  YOU</a:t>
            </a:r>
            <a:endParaRPr lang="en-US" sz="4800" dirty="0">
              <a:solidFill>
                <a:srgbClr val="FF0000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A)</a:t>
            </a:r>
          </a:p>
          <a:p>
            <a:pPr lvl="0">
              <a:buNone/>
            </a:pPr>
            <a:r>
              <a:rPr lang="en-US" sz="1800" b="1" dirty="0"/>
              <a:t> </a:t>
            </a:r>
          </a:p>
          <a:p>
            <a:pPr lvl="0">
              <a:buNone/>
            </a:pPr>
            <a:r>
              <a:rPr lang="en-US" b="1" dirty="0"/>
              <a:t>Q 1. Who is good in Hockey, Cricket and Volleyball?</a:t>
            </a:r>
          </a:p>
          <a:p>
            <a:pPr marL="457200" indent="-457200">
              <a:buAutoNum type="alphaLcParenBoth"/>
            </a:pPr>
            <a:r>
              <a:rPr lang="en-US" b="1" dirty="0" err="1"/>
              <a:t>Sachin</a:t>
            </a:r>
            <a:r>
              <a:rPr lang="en-US" b="1" dirty="0"/>
              <a:t>         (b) </a:t>
            </a:r>
            <a:r>
              <a:rPr lang="en-US" b="1" dirty="0" err="1"/>
              <a:t>Kunal</a:t>
            </a:r>
            <a:r>
              <a:rPr lang="en-US" b="1" dirty="0"/>
              <a:t>          (c) Ravi            (d) </a:t>
            </a:r>
            <a:r>
              <a:rPr lang="en-US" b="1" dirty="0" err="1"/>
              <a:t>Gaurav</a:t>
            </a:r>
            <a:endParaRPr lang="en-US" b="1" dirty="0"/>
          </a:p>
          <a:p>
            <a:pPr marL="457200" indent="-457200">
              <a:buAutoNum type="alphaLcParenBoth"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2. Who is good in Baseball, Cricket, Volleyball and Football?</a:t>
            </a:r>
          </a:p>
          <a:p>
            <a:pPr marL="457200" indent="-457200">
              <a:buAutoNum type="alphaLcParenBoth"/>
            </a:pPr>
            <a:r>
              <a:rPr lang="en-US" b="1" dirty="0" err="1"/>
              <a:t>Sachin</a:t>
            </a:r>
            <a:r>
              <a:rPr lang="en-US" b="1" dirty="0"/>
              <a:t>         (b) </a:t>
            </a:r>
            <a:r>
              <a:rPr lang="en-US" b="1" dirty="0" err="1"/>
              <a:t>Kunal</a:t>
            </a:r>
            <a:r>
              <a:rPr lang="en-US" b="1" dirty="0"/>
              <a:t>          (c) </a:t>
            </a:r>
            <a:r>
              <a:rPr lang="en-US" b="1" dirty="0" err="1"/>
              <a:t>Gaurav</a:t>
            </a:r>
            <a:r>
              <a:rPr lang="en-US" b="1" dirty="0"/>
              <a:t>        (d) Ravi</a:t>
            </a:r>
          </a:p>
          <a:p>
            <a:pPr marL="457200" indent="-457200">
              <a:buAutoNum type="alphaLcParenBoth"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3. Who is good in Baseball, Volleyball and Hockey?</a:t>
            </a:r>
          </a:p>
          <a:p>
            <a:pPr>
              <a:buNone/>
            </a:pPr>
            <a:r>
              <a:rPr lang="en-US" b="1" dirty="0"/>
              <a:t>(a) </a:t>
            </a:r>
            <a:r>
              <a:rPr lang="en-US" b="1" dirty="0" err="1"/>
              <a:t>Sachin</a:t>
            </a:r>
            <a:r>
              <a:rPr lang="en-US" b="1" dirty="0"/>
              <a:t>         (b) </a:t>
            </a:r>
            <a:r>
              <a:rPr lang="en-US" b="1" dirty="0" err="1"/>
              <a:t>Kunal</a:t>
            </a:r>
            <a:r>
              <a:rPr lang="en-US" b="1" dirty="0"/>
              <a:t>          (c) Ravi            (d) </a:t>
            </a:r>
            <a:r>
              <a:rPr lang="en-US" b="1" dirty="0" err="1"/>
              <a:t>Gaurav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A)</a:t>
            </a:r>
          </a:p>
          <a:p>
            <a:pPr lvl="0">
              <a:buNone/>
            </a:pPr>
            <a:r>
              <a:rPr lang="en-US" sz="1800" b="1" dirty="0"/>
              <a:t> </a:t>
            </a:r>
          </a:p>
          <a:p>
            <a:pPr lvl="0">
              <a:buNone/>
            </a:pPr>
            <a:r>
              <a:rPr lang="en-US" b="1" dirty="0"/>
              <a:t>Q 1. Who is good in Hockey, Cricket and Volleyball?</a:t>
            </a:r>
          </a:p>
          <a:p>
            <a:pPr marL="457200" indent="-457200">
              <a:buAutoNum type="alphaLcParenBoth"/>
            </a:pPr>
            <a:r>
              <a:rPr lang="en-US" b="1" dirty="0" err="1"/>
              <a:t>Sachin</a:t>
            </a:r>
            <a:r>
              <a:rPr lang="en-US" b="1" dirty="0"/>
              <a:t>        </a:t>
            </a:r>
            <a:r>
              <a:rPr lang="en-US" b="1" dirty="0">
                <a:solidFill>
                  <a:srgbClr val="FF0000"/>
                </a:solidFill>
              </a:rPr>
              <a:t> (b) </a:t>
            </a:r>
            <a:r>
              <a:rPr lang="en-US" b="1" dirty="0" err="1">
                <a:solidFill>
                  <a:srgbClr val="FF0000"/>
                </a:solidFill>
              </a:rPr>
              <a:t>Kunal</a:t>
            </a:r>
            <a:r>
              <a:rPr lang="en-US" b="1" dirty="0">
                <a:solidFill>
                  <a:srgbClr val="FF0000"/>
                </a:solidFill>
              </a:rPr>
              <a:t>  </a:t>
            </a:r>
            <a:r>
              <a:rPr lang="en-US" b="1" dirty="0"/>
              <a:t>        (c) Ravi            (d) </a:t>
            </a:r>
            <a:r>
              <a:rPr lang="en-US" b="1" dirty="0" err="1"/>
              <a:t>Gaurav</a:t>
            </a:r>
            <a:endParaRPr lang="en-US" b="1" dirty="0"/>
          </a:p>
          <a:p>
            <a:pPr marL="457200" indent="-457200">
              <a:buAutoNum type="alphaLcParenBoth"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2. Who is good in Baseball, Cricket, Volleyball and Football?</a:t>
            </a:r>
          </a:p>
          <a:p>
            <a:pPr marL="457200" indent="-457200">
              <a:buAutoNum type="alphaLcParenBoth"/>
            </a:pPr>
            <a:r>
              <a:rPr lang="en-US" b="1" dirty="0" err="1"/>
              <a:t>Sachin</a:t>
            </a:r>
            <a:r>
              <a:rPr lang="en-US" b="1" dirty="0"/>
              <a:t>         (b) </a:t>
            </a:r>
            <a:r>
              <a:rPr lang="en-US" b="1" dirty="0" err="1"/>
              <a:t>Kunal</a:t>
            </a:r>
            <a:r>
              <a:rPr lang="en-US" b="1" dirty="0"/>
              <a:t>          </a:t>
            </a:r>
            <a:r>
              <a:rPr lang="en-US" b="1" dirty="0">
                <a:solidFill>
                  <a:srgbClr val="FF0000"/>
                </a:solidFill>
              </a:rPr>
              <a:t>(c) </a:t>
            </a:r>
            <a:r>
              <a:rPr lang="en-US" b="1" dirty="0" err="1">
                <a:solidFill>
                  <a:srgbClr val="FF0000"/>
                </a:solidFill>
              </a:rPr>
              <a:t>Gaurav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b="1" dirty="0"/>
              <a:t>       (d) Ravi</a:t>
            </a:r>
          </a:p>
          <a:p>
            <a:pPr marL="457200" indent="-457200">
              <a:buAutoNum type="alphaLcParenBoth"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3. Who is good in Baseball, Volleyball and Hockey?</a:t>
            </a:r>
          </a:p>
          <a:p>
            <a:pPr>
              <a:buNone/>
            </a:pPr>
            <a:r>
              <a:rPr lang="en-US" b="1" dirty="0"/>
              <a:t>(a) </a:t>
            </a:r>
            <a:r>
              <a:rPr lang="en-US" b="1" dirty="0" err="1"/>
              <a:t>Sachin</a:t>
            </a:r>
            <a:r>
              <a:rPr lang="en-US" b="1" dirty="0"/>
              <a:t>         (b) </a:t>
            </a:r>
            <a:r>
              <a:rPr lang="en-US" b="1" dirty="0" err="1"/>
              <a:t>Kunal</a:t>
            </a:r>
            <a:r>
              <a:rPr lang="en-US" b="1" dirty="0"/>
              <a:t>         </a:t>
            </a:r>
            <a:r>
              <a:rPr lang="en-US" b="1" dirty="0">
                <a:solidFill>
                  <a:srgbClr val="FF0000"/>
                </a:solidFill>
              </a:rPr>
              <a:t> (c) Ravi</a:t>
            </a:r>
            <a:r>
              <a:rPr lang="en-US" b="1" dirty="0"/>
              <a:t>            (d) </a:t>
            </a:r>
            <a:r>
              <a:rPr lang="en-US" b="1" dirty="0" err="1"/>
              <a:t>Gaurav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644577"/>
            <a:ext cx="11733048" cy="577198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PUZZLE TEST(EXERCISE: A)</a:t>
            </a:r>
          </a:p>
          <a:p>
            <a:pPr>
              <a:buNone/>
            </a:pPr>
            <a:r>
              <a:rPr lang="en-US" b="1" dirty="0"/>
              <a:t> Questions : Study the following information carefully to answer the given questions: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Madan</a:t>
            </a:r>
            <a:r>
              <a:rPr lang="en-US" b="1" dirty="0"/>
              <a:t> and </a:t>
            </a:r>
            <a:r>
              <a:rPr lang="en-US" b="1" dirty="0" err="1"/>
              <a:t>Rohit</a:t>
            </a:r>
            <a:r>
              <a:rPr lang="en-US" b="1" dirty="0"/>
              <a:t> are in the same team of hockey. </a:t>
            </a:r>
            <a:r>
              <a:rPr lang="en-US" b="1" dirty="0" err="1"/>
              <a:t>Parth</a:t>
            </a:r>
            <a:r>
              <a:rPr lang="en-US" b="1" dirty="0"/>
              <a:t> defeated </a:t>
            </a:r>
            <a:r>
              <a:rPr lang="en-US" b="1" dirty="0" err="1"/>
              <a:t>Rohit</a:t>
            </a:r>
            <a:r>
              <a:rPr lang="en-US" b="1" dirty="0"/>
              <a:t> in Badminton but lost to </a:t>
            </a:r>
            <a:r>
              <a:rPr lang="en-US" b="1" dirty="0" err="1"/>
              <a:t>Sachin</a:t>
            </a:r>
            <a:r>
              <a:rPr lang="en-US" b="1" dirty="0"/>
              <a:t> in Tennis. </a:t>
            </a:r>
            <a:r>
              <a:rPr lang="en-US" b="1" dirty="0" err="1"/>
              <a:t>Nitin</a:t>
            </a:r>
            <a:r>
              <a:rPr lang="en-US" b="1" dirty="0"/>
              <a:t> teams with </a:t>
            </a:r>
            <a:r>
              <a:rPr lang="en-US" b="1" dirty="0" err="1"/>
              <a:t>Sagar</a:t>
            </a:r>
            <a:r>
              <a:rPr lang="en-US" b="1" dirty="0"/>
              <a:t> in Football and with </a:t>
            </a:r>
            <a:r>
              <a:rPr lang="en-US" b="1" dirty="0" err="1"/>
              <a:t>Sachin</a:t>
            </a:r>
            <a:r>
              <a:rPr lang="en-US" b="1" dirty="0"/>
              <a:t> in Hockey. </a:t>
            </a:r>
            <a:r>
              <a:rPr lang="en-US" b="1" dirty="0" err="1"/>
              <a:t>Rohit</a:t>
            </a:r>
            <a:r>
              <a:rPr lang="en-US" b="1" dirty="0"/>
              <a:t> defeated </a:t>
            </a:r>
            <a:r>
              <a:rPr lang="en-US" b="1" dirty="0" err="1"/>
              <a:t>Sachin</a:t>
            </a:r>
            <a:r>
              <a:rPr lang="en-US" b="1" dirty="0"/>
              <a:t> in chess. Those who play cricket do not play Badminton, Volleyball and Tennis. </a:t>
            </a:r>
            <a:r>
              <a:rPr lang="en-US" b="1" dirty="0" err="1"/>
              <a:t>Madan</a:t>
            </a:r>
            <a:r>
              <a:rPr lang="en-US" b="1" dirty="0"/>
              <a:t> and </a:t>
            </a:r>
            <a:r>
              <a:rPr lang="en-US" b="1" dirty="0" err="1"/>
              <a:t>Parth</a:t>
            </a:r>
            <a:r>
              <a:rPr lang="en-US" b="1" dirty="0"/>
              <a:t> are in opposite teams of Basketball. </a:t>
            </a:r>
            <a:r>
              <a:rPr lang="en-US" b="1" dirty="0" err="1"/>
              <a:t>Nitin</a:t>
            </a:r>
            <a:r>
              <a:rPr lang="en-US" b="1" dirty="0"/>
              <a:t> represents his state in Cricket while </a:t>
            </a:r>
            <a:r>
              <a:rPr lang="en-US" b="1" dirty="0" err="1"/>
              <a:t>Sagar</a:t>
            </a:r>
            <a:r>
              <a:rPr lang="en-US" b="1" dirty="0"/>
              <a:t> does so at the district level. Boys who play Chess do not play Football, </a:t>
            </a:r>
            <a:r>
              <a:rPr lang="en-US" b="1" dirty="0" err="1"/>
              <a:t>Basketaball</a:t>
            </a:r>
            <a:r>
              <a:rPr lang="en-US" b="1" dirty="0"/>
              <a:t> and Volleyball. </a:t>
            </a:r>
            <a:r>
              <a:rPr lang="en-US" b="1" dirty="0" err="1"/>
              <a:t>Madan</a:t>
            </a:r>
            <a:r>
              <a:rPr lang="en-US" b="1" dirty="0"/>
              <a:t> and </a:t>
            </a:r>
            <a:r>
              <a:rPr lang="en-US" b="1" dirty="0" err="1"/>
              <a:t>Parth</a:t>
            </a:r>
            <a:r>
              <a:rPr lang="en-US" b="1" dirty="0"/>
              <a:t> are together in the Volleyball team. Boys who play Football also play Hockey.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569627"/>
            <a:ext cx="11987048" cy="58469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A)</a:t>
            </a:r>
          </a:p>
          <a:p>
            <a:pPr lvl="0">
              <a:buNone/>
            </a:pPr>
            <a:r>
              <a:rPr lang="en-US" sz="1800" b="1" dirty="0"/>
              <a:t> </a:t>
            </a:r>
            <a:r>
              <a:rPr lang="en-US" b="1" dirty="0"/>
              <a:t>Q 4. Name the boys who do not play football</a:t>
            </a:r>
          </a:p>
          <a:p>
            <a:pPr>
              <a:buNone/>
            </a:pPr>
            <a:r>
              <a:rPr lang="en-US" b="1" dirty="0"/>
              <a:t>(a) </a:t>
            </a:r>
            <a:r>
              <a:rPr lang="en-US" b="1" dirty="0" err="1"/>
              <a:t>Sachin</a:t>
            </a:r>
            <a:r>
              <a:rPr lang="en-US" b="1" dirty="0"/>
              <a:t>, </a:t>
            </a:r>
            <a:r>
              <a:rPr lang="en-US" b="1" dirty="0" err="1"/>
              <a:t>Nitin</a:t>
            </a:r>
            <a:r>
              <a:rPr lang="en-US" b="1" dirty="0"/>
              <a:t>          (b) </a:t>
            </a:r>
            <a:r>
              <a:rPr lang="en-US" b="1" dirty="0" err="1"/>
              <a:t>Rohit</a:t>
            </a:r>
            <a:r>
              <a:rPr lang="en-US" b="1" dirty="0"/>
              <a:t>, </a:t>
            </a:r>
            <a:r>
              <a:rPr lang="en-US" b="1" dirty="0" err="1"/>
              <a:t>Sagar</a:t>
            </a:r>
            <a:r>
              <a:rPr lang="en-US" b="1" dirty="0"/>
              <a:t>           (c) </a:t>
            </a:r>
            <a:r>
              <a:rPr lang="en-US" b="1" dirty="0" err="1"/>
              <a:t>Rohit</a:t>
            </a:r>
            <a:r>
              <a:rPr lang="en-US" b="1" dirty="0"/>
              <a:t>, </a:t>
            </a:r>
            <a:r>
              <a:rPr lang="en-US" b="1" dirty="0" err="1"/>
              <a:t>Sachin</a:t>
            </a:r>
            <a:r>
              <a:rPr lang="en-US" b="1" dirty="0"/>
              <a:t>	      (d) </a:t>
            </a:r>
            <a:r>
              <a:rPr lang="en-US" b="1" dirty="0" err="1"/>
              <a:t>Rohit</a:t>
            </a:r>
            <a:r>
              <a:rPr lang="en-US" b="1" dirty="0"/>
              <a:t>, </a:t>
            </a:r>
            <a:r>
              <a:rPr lang="en-US" b="1" dirty="0" err="1"/>
              <a:t>Nitin</a:t>
            </a:r>
            <a:endParaRPr lang="en-US" b="1" dirty="0"/>
          </a:p>
          <a:p>
            <a:pPr lvl="0">
              <a:buNone/>
            </a:pPr>
            <a:r>
              <a:rPr lang="en-US" b="1" dirty="0"/>
              <a:t>Q 5. Who plays both hockey and tennis?</a:t>
            </a:r>
          </a:p>
          <a:p>
            <a:pPr>
              <a:buNone/>
            </a:pPr>
            <a:r>
              <a:rPr lang="en-US" b="1" dirty="0"/>
              <a:t>(a) </a:t>
            </a:r>
            <a:r>
              <a:rPr lang="en-US" b="1" dirty="0" err="1"/>
              <a:t>Sachin</a:t>
            </a:r>
            <a:r>
              <a:rPr lang="en-US" b="1" dirty="0"/>
              <a:t>                    (b) </a:t>
            </a:r>
            <a:r>
              <a:rPr lang="en-US" b="1" dirty="0" err="1"/>
              <a:t>Rohit</a:t>
            </a:r>
            <a:r>
              <a:rPr lang="en-US" b="1" dirty="0"/>
              <a:t>          		(c) </a:t>
            </a:r>
            <a:r>
              <a:rPr lang="en-US" b="1" dirty="0" err="1"/>
              <a:t>Nitin</a:t>
            </a:r>
            <a:r>
              <a:rPr lang="en-US" b="1" dirty="0"/>
              <a:t>           	(d) </a:t>
            </a:r>
            <a:r>
              <a:rPr lang="en-US" b="1" dirty="0" err="1"/>
              <a:t>Parth</a:t>
            </a:r>
            <a:endParaRPr lang="en-US" b="1" dirty="0"/>
          </a:p>
          <a:p>
            <a:pPr lvl="0">
              <a:buNone/>
            </a:pPr>
            <a:r>
              <a:rPr lang="en-US" b="1" dirty="0"/>
              <a:t>Q 6. Which is the most popular game with this group?</a:t>
            </a:r>
          </a:p>
          <a:p>
            <a:pPr>
              <a:buNone/>
            </a:pPr>
            <a:r>
              <a:rPr lang="en-US" b="1" dirty="0"/>
              <a:t>(a) Cricket                   (b) Hockey      		(c) Football      	(d) Badminton</a:t>
            </a:r>
          </a:p>
          <a:p>
            <a:pPr lvl="0">
              <a:buNone/>
            </a:pPr>
            <a:r>
              <a:rPr lang="en-US" b="1" dirty="0"/>
              <a:t>Q 7. Who plays the largest number of games?</a:t>
            </a:r>
          </a:p>
          <a:p>
            <a:pPr>
              <a:buNone/>
            </a:pPr>
            <a:r>
              <a:rPr lang="en-US" b="1" dirty="0"/>
              <a:t>(a) </a:t>
            </a:r>
            <a:r>
              <a:rPr lang="en-US" b="1" dirty="0" err="1"/>
              <a:t>Sagar</a:t>
            </a:r>
            <a:r>
              <a:rPr lang="en-US" b="1" dirty="0"/>
              <a:t>                     (b) </a:t>
            </a:r>
            <a:r>
              <a:rPr lang="en-US" b="1" dirty="0" err="1"/>
              <a:t>Rohit</a:t>
            </a:r>
            <a:r>
              <a:rPr lang="en-US" b="1" dirty="0"/>
              <a:t>          		(c) </a:t>
            </a:r>
            <a:r>
              <a:rPr lang="en-US" b="1" dirty="0" err="1"/>
              <a:t>Parth</a:t>
            </a:r>
            <a:r>
              <a:rPr lang="en-US" b="1" dirty="0"/>
              <a:t>          	(d) </a:t>
            </a:r>
            <a:r>
              <a:rPr lang="en-US" b="1" dirty="0" err="1"/>
              <a:t>Nitin</a:t>
            </a:r>
            <a:endParaRPr lang="en-US" b="1" dirty="0"/>
          </a:p>
          <a:p>
            <a:pPr lvl="0">
              <a:buNone/>
            </a:pPr>
            <a:r>
              <a:rPr lang="en-US" b="1" dirty="0"/>
              <a:t>Q 8. Which boy plays both badminton and hockey?</a:t>
            </a:r>
          </a:p>
          <a:p>
            <a:pPr>
              <a:buNone/>
            </a:pPr>
            <a:r>
              <a:rPr lang="en-US" b="1" dirty="0"/>
              <a:t>(a) </a:t>
            </a:r>
            <a:r>
              <a:rPr lang="en-US" b="1" dirty="0" err="1"/>
              <a:t>Sachin</a:t>
            </a:r>
            <a:r>
              <a:rPr lang="en-US" b="1" dirty="0"/>
              <a:t>                    (b) </a:t>
            </a:r>
            <a:r>
              <a:rPr lang="en-US" b="1" dirty="0" err="1"/>
              <a:t>Rohit</a:t>
            </a:r>
            <a:r>
              <a:rPr lang="en-US" b="1" dirty="0"/>
              <a:t>         		(c) </a:t>
            </a:r>
            <a:r>
              <a:rPr lang="en-US" b="1" dirty="0" err="1"/>
              <a:t>Nitin</a:t>
            </a:r>
            <a:r>
              <a:rPr lang="en-US" b="1" dirty="0"/>
              <a:t>           	(d) </a:t>
            </a:r>
            <a:r>
              <a:rPr lang="en-US" b="1" dirty="0" err="1"/>
              <a:t>Parth</a:t>
            </a:r>
            <a:endParaRPr lang="en-US" b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644577"/>
            <a:ext cx="11987048" cy="577198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A)</a:t>
            </a:r>
          </a:p>
          <a:p>
            <a:pPr lvl="0">
              <a:buNone/>
            </a:pPr>
            <a:r>
              <a:rPr lang="en-US" sz="1800" b="1" dirty="0"/>
              <a:t> </a:t>
            </a:r>
            <a:r>
              <a:rPr lang="en-US" b="1" dirty="0"/>
              <a:t>Q 4. Name the boys who do not play football</a:t>
            </a:r>
          </a:p>
          <a:p>
            <a:pPr>
              <a:buNone/>
            </a:pPr>
            <a:r>
              <a:rPr lang="en-US" b="1" dirty="0"/>
              <a:t>(a) </a:t>
            </a:r>
            <a:r>
              <a:rPr lang="en-US" b="1" dirty="0" err="1"/>
              <a:t>Sachin</a:t>
            </a:r>
            <a:r>
              <a:rPr lang="en-US" b="1" dirty="0"/>
              <a:t>, </a:t>
            </a:r>
            <a:r>
              <a:rPr lang="en-US" b="1" dirty="0" err="1"/>
              <a:t>Nitin</a:t>
            </a:r>
            <a:r>
              <a:rPr lang="en-US" b="1" dirty="0"/>
              <a:t>          (b) </a:t>
            </a:r>
            <a:r>
              <a:rPr lang="en-US" b="1" dirty="0" err="1"/>
              <a:t>Rohit</a:t>
            </a:r>
            <a:r>
              <a:rPr lang="en-US" b="1" dirty="0"/>
              <a:t>, </a:t>
            </a:r>
            <a:r>
              <a:rPr lang="en-US" b="1" dirty="0" err="1"/>
              <a:t>Sagar</a:t>
            </a:r>
            <a:r>
              <a:rPr lang="en-US" b="1" dirty="0"/>
              <a:t>          </a:t>
            </a:r>
            <a:r>
              <a:rPr lang="en-US" b="1" dirty="0">
                <a:solidFill>
                  <a:srgbClr val="FF0000"/>
                </a:solidFill>
              </a:rPr>
              <a:t> (c) </a:t>
            </a:r>
            <a:r>
              <a:rPr lang="en-US" b="1" dirty="0" err="1">
                <a:solidFill>
                  <a:srgbClr val="FF0000"/>
                </a:solidFill>
              </a:rPr>
              <a:t>Rohit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Sachin</a:t>
            </a:r>
            <a:r>
              <a:rPr lang="en-US" b="1" dirty="0"/>
              <a:t>	      (d) </a:t>
            </a:r>
            <a:r>
              <a:rPr lang="en-US" b="1" dirty="0" err="1"/>
              <a:t>Rohit</a:t>
            </a:r>
            <a:r>
              <a:rPr lang="en-US" b="1" dirty="0"/>
              <a:t>, </a:t>
            </a:r>
            <a:r>
              <a:rPr lang="en-US" b="1" dirty="0" err="1"/>
              <a:t>Nitin</a:t>
            </a:r>
            <a:endParaRPr lang="en-US" b="1" dirty="0"/>
          </a:p>
          <a:p>
            <a:pPr lvl="0">
              <a:buNone/>
            </a:pPr>
            <a:r>
              <a:rPr lang="en-US" b="1" dirty="0"/>
              <a:t>Q 5. Who plays both hockey and tennis?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(a) </a:t>
            </a:r>
            <a:r>
              <a:rPr lang="en-US" b="1" dirty="0" err="1">
                <a:solidFill>
                  <a:srgbClr val="FF0000"/>
                </a:solidFill>
              </a:rPr>
              <a:t>Sachin</a:t>
            </a:r>
            <a:r>
              <a:rPr lang="en-US" b="1" dirty="0"/>
              <a:t>                    (b) </a:t>
            </a:r>
            <a:r>
              <a:rPr lang="en-US" b="1" dirty="0" err="1"/>
              <a:t>Rohit</a:t>
            </a:r>
            <a:r>
              <a:rPr lang="en-US" b="1" dirty="0"/>
              <a:t>          		(c) </a:t>
            </a:r>
            <a:r>
              <a:rPr lang="en-US" b="1" dirty="0" err="1"/>
              <a:t>Nitin</a:t>
            </a:r>
            <a:r>
              <a:rPr lang="en-US" b="1" dirty="0"/>
              <a:t>           	(d) </a:t>
            </a:r>
            <a:r>
              <a:rPr lang="en-US" b="1" dirty="0" err="1"/>
              <a:t>Parth</a:t>
            </a:r>
            <a:endParaRPr lang="en-US" b="1" dirty="0"/>
          </a:p>
          <a:p>
            <a:pPr lvl="0">
              <a:buNone/>
            </a:pPr>
            <a:r>
              <a:rPr lang="en-US" b="1" dirty="0"/>
              <a:t>Q 6. Which is the most popular game with this group?</a:t>
            </a:r>
          </a:p>
          <a:p>
            <a:pPr>
              <a:buNone/>
            </a:pPr>
            <a:r>
              <a:rPr lang="en-US" b="1" dirty="0"/>
              <a:t>(a) Cricket                  </a:t>
            </a:r>
            <a:r>
              <a:rPr lang="en-US" b="1" dirty="0">
                <a:solidFill>
                  <a:srgbClr val="FF0000"/>
                </a:solidFill>
              </a:rPr>
              <a:t> (b) Hockey </a:t>
            </a:r>
            <a:r>
              <a:rPr lang="en-US" b="1" dirty="0"/>
              <a:t>     		(c) Football      	(d) Badminton</a:t>
            </a:r>
          </a:p>
          <a:p>
            <a:pPr lvl="0">
              <a:buNone/>
            </a:pPr>
            <a:r>
              <a:rPr lang="en-US" b="1" dirty="0"/>
              <a:t>Q 7. Who plays the largest number of games?</a:t>
            </a:r>
          </a:p>
          <a:p>
            <a:pPr>
              <a:buNone/>
            </a:pPr>
            <a:r>
              <a:rPr lang="en-US" b="1" dirty="0"/>
              <a:t>(a) </a:t>
            </a:r>
            <a:r>
              <a:rPr lang="en-US" b="1" dirty="0" err="1"/>
              <a:t>Sagar</a:t>
            </a:r>
            <a:r>
              <a:rPr lang="en-US" b="1" dirty="0"/>
              <a:t>                     (b) </a:t>
            </a:r>
            <a:r>
              <a:rPr lang="en-US" b="1" dirty="0" err="1"/>
              <a:t>Rohit</a:t>
            </a:r>
            <a:r>
              <a:rPr lang="en-US" b="1" dirty="0"/>
              <a:t>          		</a:t>
            </a:r>
            <a:r>
              <a:rPr lang="en-US" b="1" dirty="0">
                <a:solidFill>
                  <a:srgbClr val="FF0000"/>
                </a:solidFill>
              </a:rPr>
              <a:t>(c) </a:t>
            </a:r>
            <a:r>
              <a:rPr lang="en-US" b="1" dirty="0" err="1">
                <a:solidFill>
                  <a:srgbClr val="FF0000"/>
                </a:solidFill>
              </a:rPr>
              <a:t>Parth</a:t>
            </a:r>
            <a:r>
              <a:rPr lang="en-US" b="1" dirty="0"/>
              <a:t>          	(d) </a:t>
            </a:r>
            <a:r>
              <a:rPr lang="en-US" b="1" dirty="0" err="1"/>
              <a:t>Nitin</a:t>
            </a:r>
            <a:endParaRPr lang="en-US" b="1" dirty="0"/>
          </a:p>
          <a:p>
            <a:pPr lvl="0">
              <a:buNone/>
            </a:pPr>
            <a:r>
              <a:rPr lang="en-US" b="1" dirty="0"/>
              <a:t>Q 8. Which boy plays both badminton and hockey?</a:t>
            </a:r>
          </a:p>
          <a:p>
            <a:pPr>
              <a:buNone/>
            </a:pPr>
            <a:r>
              <a:rPr lang="en-US" b="1" dirty="0"/>
              <a:t>(a) </a:t>
            </a:r>
            <a:r>
              <a:rPr lang="en-US" b="1" dirty="0" err="1"/>
              <a:t>Sachin</a:t>
            </a:r>
            <a:r>
              <a:rPr lang="en-US" b="1" dirty="0"/>
              <a:t>                </a:t>
            </a:r>
            <a:r>
              <a:rPr lang="en-US" b="1" dirty="0">
                <a:solidFill>
                  <a:srgbClr val="FF0000"/>
                </a:solidFill>
              </a:rPr>
              <a:t>    (b) </a:t>
            </a:r>
            <a:r>
              <a:rPr lang="en-US" b="1" dirty="0" err="1">
                <a:solidFill>
                  <a:srgbClr val="FF0000"/>
                </a:solidFill>
              </a:rPr>
              <a:t>Rohit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b="1" dirty="0"/>
              <a:t>        		(c) </a:t>
            </a:r>
            <a:r>
              <a:rPr lang="en-US" b="1" dirty="0" err="1"/>
              <a:t>Nitin</a:t>
            </a:r>
            <a:r>
              <a:rPr lang="en-US" b="1" dirty="0"/>
              <a:t>           	(d) </a:t>
            </a:r>
            <a:r>
              <a:rPr lang="en-US" b="1" dirty="0" err="1"/>
              <a:t>Parth</a:t>
            </a:r>
            <a:endParaRPr lang="en-US" b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644577"/>
            <a:ext cx="11733048" cy="577198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A)</a:t>
            </a:r>
          </a:p>
          <a:p>
            <a:pPr>
              <a:buNone/>
            </a:pPr>
            <a:r>
              <a:rPr lang="en-US" sz="1800" b="1" dirty="0"/>
              <a:t> 	</a:t>
            </a:r>
            <a:r>
              <a:rPr lang="en-US" b="1" dirty="0"/>
              <a:t>Question 9: In a group of six women, there are four dancers, four vocal musicians, one actress and three violinists. </a:t>
            </a:r>
            <a:r>
              <a:rPr lang="en-US" b="1" dirty="0" err="1"/>
              <a:t>Girija</a:t>
            </a:r>
            <a:r>
              <a:rPr lang="en-US" b="1" dirty="0"/>
              <a:t> and </a:t>
            </a:r>
            <a:r>
              <a:rPr lang="en-US" b="1" dirty="0" err="1"/>
              <a:t>Vanaja</a:t>
            </a:r>
            <a:r>
              <a:rPr lang="en-US" b="1" dirty="0"/>
              <a:t> are among the violinists while </a:t>
            </a:r>
            <a:r>
              <a:rPr lang="en-US" b="1" dirty="0" err="1"/>
              <a:t>Jalaja</a:t>
            </a:r>
            <a:r>
              <a:rPr lang="en-US" b="1" dirty="0"/>
              <a:t> and </a:t>
            </a:r>
            <a:r>
              <a:rPr lang="en-US" b="1" dirty="0" err="1"/>
              <a:t>Shailja</a:t>
            </a:r>
            <a:r>
              <a:rPr lang="en-US" b="1" dirty="0"/>
              <a:t> do not know how to play on the </a:t>
            </a:r>
            <a:r>
              <a:rPr lang="en-US" b="1" dirty="0" err="1"/>
              <a:t>vilion</a:t>
            </a:r>
            <a:r>
              <a:rPr lang="en-US" b="1" dirty="0"/>
              <a:t>. </a:t>
            </a:r>
            <a:r>
              <a:rPr lang="en-US" b="1" dirty="0" err="1"/>
              <a:t>Shailja</a:t>
            </a:r>
            <a:r>
              <a:rPr lang="en-US" b="1" dirty="0"/>
              <a:t> and </a:t>
            </a:r>
            <a:r>
              <a:rPr lang="en-US" b="1" dirty="0" err="1"/>
              <a:t>Tanuja</a:t>
            </a:r>
            <a:r>
              <a:rPr lang="en-US" b="1" dirty="0"/>
              <a:t> are among the dancer. </a:t>
            </a:r>
            <a:r>
              <a:rPr lang="en-US" b="1" dirty="0" err="1"/>
              <a:t>Jalaja</a:t>
            </a:r>
            <a:r>
              <a:rPr lang="en-US" b="1" dirty="0"/>
              <a:t>, </a:t>
            </a:r>
            <a:r>
              <a:rPr lang="en-US" b="1" dirty="0" err="1"/>
              <a:t>Vanaja</a:t>
            </a:r>
            <a:r>
              <a:rPr lang="en-US" b="1" dirty="0"/>
              <a:t>, </a:t>
            </a:r>
            <a:r>
              <a:rPr lang="en-US" b="1" dirty="0" err="1"/>
              <a:t>Shailja</a:t>
            </a:r>
            <a:r>
              <a:rPr lang="en-US" b="1" dirty="0"/>
              <a:t> and </a:t>
            </a:r>
            <a:r>
              <a:rPr lang="en-US" b="1" dirty="0" err="1"/>
              <a:t>Tanuja</a:t>
            </a:r>
            <a:r>
              <a:rPr lang="en-US" b="1" dirty="0"/>
              <a:t> are all vocal musicians and two of them are also violinists. </a:t>
            </a:r>
          </a:p>
          <a:p>
            <a:pPr lvl="0">
              <a:buNone/>
            </a:pPr>
            <a:r>
              <a:rPr lang="en-US" b="1" dirty="0"/>
              <a:t>  If Pooja is an actress, then who among the following is both a dancer and a violinist?</a:t>
            </a:r>
          </a:p>
          <a:p>
            <a:pPr>
              <a:buNone/>
            </a:pPr>
            <a:r>
              <a:rPr lang="en-US" b="1" dirty="0"/>
              <a:t>(a) </a:t>
            </a:r>
            <a:r>
              <a:rPr lang="en-US" b="1" dirty="0" err="1"/>
              <a:t>Jalaja</a:t>
            </a:r>
            <a:r>
              <a:rPr lang="en-US" b="1" dirty="0"/>
              <a:t>       (b) </a:t>
            </a:r>
            <a:r>
              <a:rPr lang="en-US" b="1" dirty="0" err="1"/>
              <a:t>Shailja</a:t>
            </a:r>
            <a:r>
              <a:rPr lang="en-US" b="1" dirty="0"/>
              <a:t>       (c) </a:t>
            </a:r>
            <a:r>
              <a:rPr lang="en-US" b="1" dirty="0" err="1"/>
              <a:t>Tanuja</a:t>
            </a:r>
            <a:r>
              <a:rPr lang="en-US" b="1" dirty="0"/>
              <a:t>       (d) </a:t>
            </a:r>
            <a:r>
              <a:rPr lang="en-US" b="1" dirty="0" err="1"/>
              <a:t>Pooja</a:t>
            </a:r>
            <a:r>
              <a:rPr lang="en-US" b="1" dirty="0"/>
              <a:t>      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  </a:t>
            </a:r>
          </a:p>
          <a:p>
            <a:pPr>
              <a:buNone/>
            </a:pP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659567"/>
            <a:ext cx="11733048" cy="57569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PUZZLE TEST(EXERCISE: A)</a:t>
            </a:r>
          </a:p>
          <a:p>
            <a:pPr>
              <a:buNone/>
            </a:pPr>
            <a:r>
              <a:rPr lang="en-US" sz="1800" b="1" dirty="0"/>
              <a:t> 	</a:t>
            </a:r>
            <a:r>
              <a:rPr lang="en-US" b="1" dirty="0"/>
              <a:t>Question 9: In a group of six women, there are four dancers, four vocal musicians, one actress and three violinists. </a:t>
            </a:r>
            <a:r>
              <a:rPr lang="en-US" b="1" dirty="0" err="1"/>
              <a:t>Girija</a:t>
            </a:r>
            <a:r>
              <a:rPr lang="en-US" b="1" dirty="0"/>
              <a:t> and </a:t>
            </a:r>
            <a:r>
              <a:rPr lang="en-US" b="1" dirty="0" err="1"/>
              <a:t>Vanaja</a:t>
            </a:r>
            <a:r>
              <a:rPr lang="en-US" b="1" dirty="0"/>
              <a:t> are among the violinists while </a:t>
            </a:r>
            <a:r>
              <a:rPr lang="en-US" b="1" dirty="0" err="1"/>
              <a:t>Jalaja</a:t>
            </a:r>
            <a:r>
              <a:rPr lang="en-US" b="1" dirty="0"/>
              <a:t> and </a:t>
            </a:r>
            <a:r>
              <a:rPr lang="en-US" b="1" dirty="0" err="1"/>
              <a:t>Shailja</a:t>
            </a:r>
            <a:r>
              <a:rPr lang="en-US" b="1" dirty="0"/>
              <a:t> do not know how to play on the </a:t>
            </a:r>
            <a:r>
              <a:rPr lang="en-US" b="1" dirty="0" err="1"/>
              <a:t>vilion</a:t>
            </a:r>
            <a:r>
              <a:rPr lang="en-US" b="1" dirty="0"/>
              <a:t>. </a:t>
            </a:r>
            <a:r>
              <a:rPr lang="en-US" b="1" dirty="0" err="1"/>
              <a:t>Shailja</a:t>
            </a:r>
            <a:r>
              <a:rPr lang="en-US" b="1" dirty="0"/>
              <a:t> and </a:t>
            </a:r>
            <a:r>
              <a:rPr lang="en-US" b="1" dirty="0" err="1"/>
              <a:t>Tanuja</a:t>
            </a:r>
            <a:r>
              <a:rPr lang="en-US" b="1" dirty="0"/>
              <a:t> are among the dancer. </a:t>
            </a:r>
            <a:r>
              <a:rPr lang="en-US" b="1" dirty="0" err="1"/>
              <a:t>Jalaja</a:t>
            </a:r>
            <a:r>
              <a:rPr lang="en-US" b="1" dirty="0"/>
              <a:t>, </a:t>
            </a:r>
            <a:r>
              <a:rPr lang="en-US" b="1" dirty="0" err="1"/>
              <a:t>Vanaja</a:t>
            </a:r>
            <a:r>
              <a:rPr lang="en-US" b="1" dirty="0"/>
              <a:t>, </a:t>
            </a:r>
            <a:r>
              <a:rPr lang="en-US" b="1" dirty="0" err="1"/>
              <a:t>Shailja</a:t>
            </a:r>
            <a:r>
              <a:rPr lang="en-US" b="1" dirty="0"/>
              <a:t> and </a:t>
            </a:r>
            <a:r>
              <a:rPr lang="en-US" b="1" dirty="0" err="1"/>
              <a:t>Tanuja</a:t>
            </a:r>
            <a:r>
              <a:rPr lang="en-US" b="1" dirty="0"/>
              <a:t> are all vocal musicians and two of them are also violinists. </a:t>
            </a:r>
          </a:p>
          <a:p>
            <a:pPr lvl="0">
              <a:buNone/>
            </a:pPr>
            <a:r>
              <a:rPr lang="en-US" b="1" dirty="0"/>
              <a:t>   If Pooja is an actress, then who among the following is both a dancer and a violinist?</a:t>
            </a:r>
          </a:p>
          <a:p>
            <a:pPr>
              <a:buNone/>
            </a:pPr>
            <a:r>
              <a:rPr lang="en-US" b="1" dirty="0"/>
              <a:t>(a) </a:t>
            </a:r>
            <a:r>
              <a:rPr lang="en-US" b="1" dirty="0" err="1"/>
              <a:t>Jalaja</a:t>
            </a:r>
            <a:r>
              <a:rPr lang="en-US" b="1" dirty="0"/>
              <a:t>       (b) </a:t>
            </a:r>
            <a:r>
              <a:rPr lang="en-US" b="1" dirty="0" err="1"/>
              <a:t>Shailja</a:t>
            </a:r>
            <a:r>
              <a:rPr lang="en-US" b="1" dirty="0"/>
              <a:t>      </a:t>
            </a:r>
            <a:r>
              <a:rPr lang="en-US" b="1" dirty="0">
                <a:solidFill>
                  <a:srgbClr val="FF0000"/>
                </a:solidFill>
              </a:rPr>
              <a:t> (c) </a:t>
            </a:r>
            <a:r>
              <a:rPr lang="en-US" b="1" dirty="0" err="1">
                <a:solidFill>
                  <a:srgbClr val="FF0000"/>
                </a:solidFill>
              </a:rPr>
              <a:t>Tanuja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      (d) </a:t>
            </a:r>
            <a:r>
              <a:rPr lang="en-US" b="1" dirty="0" err="1"/>
              <a:t>Pooja</a:t>
            </a:r>
            <a:r>
              <a:rPr lang="en-US" b="1" dirty="0"/>
              <a:t>      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  </a:t>
            </a:r>
          </a:p>
          <a:p>
            <a:pPr>
              <a:buNone/>
            </a:pP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urPrep-Template.potx" id="{C3B8A6E5-A804-4E60-8D1B-A5B40FD32CD2}" vid="{258A70D1-D6EF-4570-8CD5-A0E127F22F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TesturPrep-Template</Template>
  <TotalTime>1195</TotalTime>
  <Words>3313</Words>
  <Application>Microsoft Office PowerPoint</Application>
  <PresentationFormat>Widescreen</PresentationFormat>
  <Paragraphs>229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-10 (CBSE)</dc:title>
  <dc:creator>anuj gupta</dc:creator>
  <cp:lastModifiedBy>DELL</cp:lastModifiedBy>
  <cp:revision>184</cp:revision>
  <dcterms:created xsi:type="dcterms:W3CDTF">2020-02-23T06:37:57Z</dcterms:created>
  <dcterms:modified xsi:type="dcterms:W3CDTF">2024-02-22T18:42:55Z</dcterms:modified>
</cp:coreProperties>
</file>