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9" r:id="rId2"/>
    <p:sldId id="367" r:id="rId3"/>
    <p:sldId id="358" r:id="rId4"/>
    <p:sldId id="369" r:id="rId5"/>
    <p:sldId id="359" r:id="rId6"/>
    <p:sldId id="360" r:id="rId7"/>
    <p:sldId id="370" r:id="rId8"/>
    <p:sldId id="361" r:id="rId9"/>
    <p:sldId id="362" r:id="rId10"/>
    <p:sldId id="371" r:id="rId11"/>
    <p:sldId id="363" r:id="rId12"/>
    <p:sldId id="364" r:id="rId13"/>
    <p:sldId id="372" r:id="rId14"/>
    <p:sldId id="365" r:id="rId15"/>
    <p:sldId id="366" r:id="rId16"/>
    <p:sldId id="373" r:id="rId17"/>
    <p:sldId id="3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9529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8800" b="1" dirty="0">
                <a:solidFill>
                  <a:srgbClr val="FF0000"/>
                </a:solidFill>
                <a:latin typeface="Arial Black" pitchFamily="34" charset="0"/>
              </a:rPr>
              <a:t>			PUZZLE TEST</a:t>
            </a:r>
          </a:p>
          <a:p>
            <a:pPr>
              <a:buNone/>
            </a:pPr>
            <a:r>
              <a:rPr lang="en-US" sz="8800" b="1" dirty="0">
                <a:solidFill>
                  <a:srgbClr val="FF0000"/>
                </a:solidFill>
                <a:latin typeface="Arial Black" pitchFamily="34" charset="0"/>
              </a:rPr>
              <a:t>				DAY SPAN</a:t>
            </a:r>
          </a:p>
          <a:p>
            <a:pPr>
              <a:buNone/>
            </a:pPr>
            <a:r>
              <a:rPr lang="en-US" sz="7200" b="1" dirty="0">
                <a:solidFill>
                  <a:srgbClr val="FF0000"/>
                </a:solidFill>
              </a:rPr>
              <a:t> 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599607"/>
            <a:ext cx="11733048" cy="581695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PUZZLE TEST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11. </a:t>
            </a:r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refresher course will start with which one of the following subjects?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A. Psychology       </a:t>
            </a:r>
            <a:r>
              <a:rPr lang="en-US" b="1" dirty="0"/>
              <a:t>	B. Mechanics	    C. Philosophy       D. Economics       E. None of these</a:t>
            </a:r>
          </a:p>
          <a:p>
            <a:pPr>
              <a:buNone/>
            </a:pPr>
            <a:endParaRPr lang="en-US" b="1" dirty="0"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12. </a:t>
            </a:r>
            <a:r>
              <a:rPr lang="en-US" b="1" dirty="0"/>
              <a:t>Which subject will be on Tuesday?</a:t>
            </a:r>
          </a:p>
          <a:p>
            <a:pPr>
              <a:buNone/>
            </a:pPr>
            <a:r>
              <a:rPr lang="en-US" b="1" dirty="0"/>
              <a:t>A. Mechanics	B. Engineering       </a:t>
            </a:r>
            <a:r>
              <a:rPr lang="en-US" b="1" dirty="0">
                <a:solidFill>
                  <a:srgbClr val="FF0000"/>
                </a:solidFill>
              </a:rPr>
              <a:t>C. Economics       </a:t>
            </a:r>
            <a:r>
              <a:rPr lang="en-US" b="1" dirty="0"/>
              <a:t>D. Psychology       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13. </a:t>
            </a:r>
            <a:r>
              <a:rPr lang="en-US" b="1" dirty="0"/>
              <a:t>Which subject precedes Mechanics?</a:t>
            </a:r>
          </a:p>
          <a:p>
            <a:pPr>
              <a:buNone/>
            </a:pPr>
            <a:r>
              <a:rPr lang="en-US" b="1" dirty="0"/>
              <a:t>A. Economics   B. Engineering       C. Philosophy       D. Psychology      </a:t>
            </a:r>
            <a:r>
              <a:rPr lang="en-US" b="1" dirty="0">
                <a:solidFill>
                  <a:srgbClr val="FF0000"/>
                </a:solidFill>
              </a:rPr>
              <a:t> E. None of these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14. </a:t>
            </a:r>
            <a:r>
              <a:rPr lang="en-US" b="1" dirty="0"/>
              <a:t>How many days' gap is there between Science and Philosophy?</a:t>
            </a:r>
          </a:p>
          <a:p>
            <a:pPr>
              <a:buNone/>
            </a:pPr>
            <a:r>
              <a:rPr lang="en-US" b="1" dirty="0"/>
              <a:t>A. One       	</a:t>
            </a:r>
            <a:r>
              <a:rPr lang="en-US" b="1" dirty="0">
                <a:solidFill>
                  <a:srgbClr val="FF0000"/>
                </a:solidFill>
              </a:rPr>
              <a:t>B. Two</a:t>
            </a:r>
            <a:r>
              <a:rPr lang="en-US" b="1" dirty="0"/>
              <a:t>       	     C. Three       	         D. No gap       	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15. </a:t>
            </a:r>
            <a:r>
              <a:rPr lang="en-US" b="1" dirty="0"/>
              <a:t>Which subject is followed by Science?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A. Engineering </a:t>
            </a:r>
            <a:r>
              <a:rPr lang="en-US" b="1" dirty="0"/>
              <a:t>      B. Psychology       C. Philosophy       D. Economics       E. None of these</a:t>
            </a:r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510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89549"/>
            <a:ext cx="11733048" cy="57270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PUZZLE TEST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/>
              <a:t>Questions (16 to 18):Study the following information carefully and answer the Questions given below. </a:t>
            </a:r>
          </a:p>
          <a:p>
            <a:pPr>
              <a:buNone/>
            </a:pPr>
            <a:r>
              <a:rPr lang="en-US" b="1" dirty="0"/>
              <a:t>Five plays A, B, C, D and E are to be staged from Monday to Friday of a week. On a each day, only one play will be staged. D or E should not be either the first or last to be staged. E should be immediately followed by C. B should be staged immediately after D. One play is staged between A and B.</a:t>
            </a:r>
          </a:p>
          <a:p>
            <a:pPr>
              <a:buNone/>
            </a:pPr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14597"/>
            <a:ext cx="11733048" cy="580196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PUZZLE TEST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16. </a:t>
            </a:r>
            <a:r>
              <a:rPr lang="en-US" b="1" dirty="0"/>
              <a:t>Which is the first play to be staged?</a:t>
            </a:r>
          </a:p>
          <a:p>
            <a:pPr marL="457200" indent="-457200">
              <a:buAutoNum type="alphaUcPeriod"/>
            </a:pPr>
            <a:r>
              <a:rPr lang="en-US" b="1" dirty="0"/>
              <a:t>A       	B. B       	C. C       	D. Cannot be determined       </a:t>
            </a:r>
          </a:p>
          <a:p>
            <a:pPr marL="457200" indent="-457200">
              <a:buNone/>
            </a:pPr>
            <a:r>
              <a:rPr lang="en-US" b="1" dirty="0"/>
              <a:t>E. None of these</a:t>
            </a:r>
          </a:p>
          <a:p>
            <a:pPr>
              <a:buNone/>
            </a:pPr>
            <a:endParaRPr lang="en-US" b="1" dirty="0"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17. </a:t>
            </a:r>
            <a:r>
              <a:rPr lang="en-US" b="1" dirty="0"/>
              <a:t>Which of the following is the correct sequence of staging all the plays?</a:t>
            </a:r>
          </a:p>
          <a:p>
            <a:pPr>
              <a:buNone/>
            </a:pPr>
            <a:r>
              <a:rPr lang="en-US" b="1" dirty="0"/>
              <a:t>A. A D B C E       B. A E C D B       C. B D A E C       D. D B E C A       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18. </a:t>
            </a:r>
            <a:r>
              <a:rPr lang="en-US" b="1" dirty="0"/>
              <a:t>Which play was staged on Wednesday?</a:t>
            </a:r>
          </a:p>
          <a:p>
            <a:pPr>
              <a:buNone/>
            </a:pPr>
            <a:r>
              <a:rPr lang="en-US" b="1" dirty="0"/>
              <a:t>A. A		B. B		C. Either B or C		D. Cannot be determined</a:t>
            </a:r>
          </a:p>
          <a:p>
            <a:pPr>
              <a:buNone/>
            </a:pPr>
            <a:r>
              <a:rPr lang="en-US" b="1" dirty="0"/>
              <a:t>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 </a:t>
            </a:r>
          </a:p>
          <a:p>
            <a:pPr marL="457200" indent="-45720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44577"/>
            <a:ext cx="11733048" cy="577198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PUZZLE TEST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16. </a:t>
            </a:r>
            <a:r>
              <a:rPr lang="en-US" b="1" dirty="0"/>
              <a:t>Which is the first play to be staged?</a:t>
            </a:r>
          </a:p>
          <a:p>
            <a:pPr marL="457200" indent="-457200">
              <a:buAutoNum type="alphaUcPeriod"/>
            </a:pPr>
            <a:r>
              <a:rPr lang="en-US" b="1" dirty="0"/>
              <a:t>A       	B. B       	</a:t>
            </a:r>
            <a:r>
              <a:rPr lang="en-US" b="1" dirty="0">
                <a:solidFill>
                  <a:srgbClr val="FF0000"/>
                </a:solidFill>
              </a:rPr>
              <a:t>C. C       </a:t>
            </a:r>
            <a:r>
              <a:rPr lang="en-US" b="1" dirty="0"/>
              <a:t>	D. Cannot be determined       </a:t>
            </a:r>
          </a:p>
          <a:p>
            <a:pPr marL="457200" indent="-457200">
              <a:buNone/>
            </a:pPr>
            <a:r>
              <a:rPr lang="en-US" b="1" dirty="0"/>
              <a:t>E. None of these</a:t>
            </a:r>
          </a:p>
          <a:p>
            <a:pPr>
              <a:buNone/>
            </a:pPr>
            <a:endParaRPr lang="en-US" b="1" dirty="0"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17. </a:t>
            </a:r>
            <a:r>
              <a:rPr lang="en-US" b="1" dirty="0"/>
              <a:t>Which of the following is the correct sequence of staging all the plays?</a:t>
            </a:r>
          </a:p>
          <a:p>
            <a:pPr marL="457200" indent="-457200">
              <a:buAutoNum type="alphaUcPeriod"/>
            </a:pPr>
            <a:r>
              <a:rPr lang="en-US" b="1" dirty="0"/>
              <a:t>A D B C E       B. A E C D B       C. B D A E C       D. D B E C A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18. </a:t>
            </a:r>
            <a:r>
              <a:rPr lang="en-US" b="1" dirty="0"/>
              <a:t>Which play was staged on Wednesday?</a:t>
            </a:r>
          </a:p>
          <a:p>
            <a:pPr>
              <a:buNone/>
            </a:pPr>
            <a:r>
              <a:rPr lang="en-US" b="1" dirty="0"/>
              <a:t>A. A		B. B		C. Either B or C		</a:t>
            </a:r>
            <a:r>
              <a:rPr lang="en-US" b="1" dirty="0">
                <a:solidFill>
                  <a:srgbClr val="FF0000"/>
                </a:solidFill>
              </a:rPr>
              <a:t>D. Cannot be determined</a:t>
            </a:r>
          </a:p>
          <a:p>
            <a:pPr>
              <a:buNone/>
            </a:pPr>
            <a:r>
              <a:rPr lang="en-US" b="1" dirty="0"/>
              <a:t>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 </a:t>
            </a:r>
          </a:p>
          <a:p>
            <a:pPr marL="457200" indent="-45720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74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14597"/>
            <a:ext cx="11733048" cy="58019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PUZZLE TEST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/>
              <a:t>Direction(19 to 23):- Study the following information carefully and answer the Questions given below.</a:t>
            </a:r>
          </a:p>
          <a:p>
            <a:pPr>
              <a:buNone/>
            </a:pPr>
            <a:r>
              <a:rPr lang="en-US" sz="1800" b="1" dirty="0"/>
              <a:t>Seven specialist doctors B, M, K, P, D, F and H visit a polyclinic on four days – Tuesday, Wednesday, Friday and Saturday – in a week. At least one doctor but not more than two doctors visit the polyclinic on each of these days. Each of them is a specialist in different </a:t>
            </a:r>
            <a:r>
              <a:rPr lang="en-US" sz="1800" b="1" dirty="0" err="1"/>
              <a:t>ﬁelds</a:t>
            </a:r>
            <a:r>
              <a:rPr lang="en-US" sz="1800" b="1" dirty="0"/>
              <a:t> – ENT, </a:t>
            </a:r>
            <a:r>
              <a:rPr lang="en-US" sz="1800" b="1" dirty="0" err="1"/>
              <a:t>Orthopaedics</a:t>
            </a:r>
            <a:r>
              <a:rPr lang="en-US" sz="1800" b="1" dirty="0"/>
              <a:t>, </a:t>
            </a:r>
            <a:r>
              <a:rPr lang="en-US" sz="1800" b="1" dirty="0" err="1"/>
              <a:t>Paediatrics</a:t>
            </a:r>
            <a:r>
              <a:rPr lang="en-US" sz="1800" b="1" dirty="0"/>
              <a:t>, Neurology, Ophthalmology, Radiology and Oncology. </a:t>
            </a:r>
          </a:p>
          <a:p>
            <a:pPr>
              <a:buNone/>
            </a:pPr>
            <a:r>
              <a:rPr lang="en-US" sz="1800" b="1" dirty="0" err="1"/>
              <a:t>i</a:t>
            </a:r>
            <a:r>
              <a:rPr lang="en-US" sz="1800" b="1" dirty="0"/>
              <a:t>.	P visits on Friday with Radiologist. </a:t>
            </a:r>
          </a:p>
          <a:p>
            <a:pPr>
              <a:buNone/>
            </a:pPr>
            <a:r>
              <a:rPr lang="en-US" sz="1800" b="1" dirty="0"/>
              <a:t>ii.	The </a:t>
            </a:r>
            <a:r>
              <a:rPr lang="en-US" sz="1800" b="1" dirty="0" err="1"/>
              <a:t>Paediatrician</a:t>
            </a:r>
            <a:r>
              <a:rPr lang="en-US" sz="1800" b="1" dirty="0"/>
              <a:t> does not visit on Saturday nor with D and H. </a:t>
            </a:r>
          </a:p>
          <a:p>
            <a:pPr>
              <a:buNone/>
            </a:pPr>
            <a:r>
              <a:rPr lang="en-US" sz="1800" b="1" dirty="0"/>
              <a:t>iii. The Oncologist F visits alone on Tuesday. </a:t>
            </a:r>
          </a:p>
          <a:p>
            <a:pPr>
              <a:buNone/>
            </a:pPr>
            <a:r>
              <a:rPr lang="en-US" sz="1800" b="1" dirty="0"/>
              <a:t>iv. M Visits on Wednesday and he is not </a:t>
            </a:r>
            <a:r>
              <a:rPr lang="en-US" sz="1800" b="1" dirty="0" err="1"/>
              <a:t>Paediatrician</a:t>
            </a:r>
            <a:r>
              <a:rPr lang="en-US" sz="1800" b="1" dirty="0"/>
              <a:t>. </a:t>
            </a:r>
          </a:p>
          <a:p>
            <a:pPr>
              <a:buNone/>
            </a:pPr>
            <a:r>
              <a:rPr lang="en-US" sz="1800" b="1" dirty="0"/>
              <a:t>v.	K visits on Wednesday. H is not Radiologist. </a:t>
            </a:r>
          </a:p>
          <a:p>
            <a:pPr>
              <a:buNone/>
            </a:pPr>
            <a:r>
              <a:rPr lang="en-US" sz="1800" b="1" dirty="0"/>
              <a:t>vi. The </a:t>
            </a:r>
            <a:r>
              <a:rPr lang="en-US" sz="1800" b="1" dirty="0" err="1"/>
              <a:t>Paediatrician</a:t>
            </a:r>
            <a:r>
              <a:rPr lang="en-US" sz="1800" b="1" dirty="0"/>
              <a:t> visits with the ENT specialist. </a:t>
            </a:r>
          </a:p>
          <a:p>
            <a:pPr>
              <a:buNone/>
            </a:pPr>
            <a:r>
              <a:rPr lang="en-US" sz="1800" b="1" dirty="0"/>
              <a:t>vii. The Neurologist visits on Friday. </a:t>
            </a:r>
          </a:p>
          <a:p>
            <a:pPr>
              <a:buNone/>
            </a:pPr>
            <a:r>
              <a:rPr lang="en-US" sz="1800" b="1" dirty="0"/>
              <a:t>viii. B is neither </a:t>
            </a:r>
            <a:r>
              <a:rPr lang="en-US" sz="1800" b="1" dirty="0" err="1"/>
              <a:t>Orthopaedicianor</a:t>
            </a:r>
            <a:r>
              <a:rPr lang="en-US" sz="1800" b="1" dirty="0"/>
              <a:t> Radiologist </a:t>
            </a:r>
          </a:p>
          <a:p>
            <a:pPr>
              <a:buNone/>
            </a:pPr>
            <a:r>
              <a:rPr lang="en-US" sz="1800" b="1" dirty="0"/>
              <a:t> 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29587"/>
            <a:ext cx="11733048" cy="578697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PUZZLE TEST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2900" b="1" dirty="0"/>
              <a:t>Q 19. What is the </a:t>
            </a:r>
            <a:r>
              <a:rPr lang="en-US" sz="2900" b="1" dirty="0" err="1"/>
              <a:t>speciality</a:t>
            </a:r>
            <a:r>
              <a:rPr lang="en-US" sz="2900" b="1" dirty="0"/>
              <a:t> of B? </a:t>
            </a:r>
          </a:p>
          <a:p>
            <a:pPr>
              <a:buNone/>
            </a:pPr>
            <a:r>
              <a:rPr lang="en-US" sz="2900" b="1" dirty="0"/>
              <a:t>A. ophthalmologist	               B.ENT		C. </a:t>
            </a:r>
            <a:r>
              <a:rPr lang="en-US" sz="2900" b="1" dirty="0" err="1"/>
              <a:t>Paediatrics</a:t>
            </a:r>
            <a:r>
              <a:rPr lang="en-US" sz="2900" b="1" dirty="0"/>
              <a:t>		D. Data inadequate	</a:t>
            </a:r>
          </a:p>
          <a:p>
            <a:pPr>
              <a:buNone/>
            </a:pPr>
            <a:r>
              <a:rPr lang="en-US" sz="2900" b="1" dirty="0"/>
              <a:t>E. None of these</a:t>
            </a:r>
          </a:p>
          <a:p>
            <a:pPr>
              <a:buNone/>
            </a:pPr>
            <a:endParaRPr lang="en-US" sz="2900" b="1" dirty="0"/>
          </a:p>
          <a:p>
            <a:pPr>
              <a:buNone/>
            </a:pPr>
            <a:r>
              <a:rPr lang="en-US" sz="2900" b="1" dirty="0"/>
              <a:t>Q 20. On which day of the week does D visit?</a:t>
            </a:r>
          </a:p>
          <a:p>
            <a:pPr>
              <a:buNone/>
            </a:pPr>
            <a:r>
              <a:rPr lang="en-US" sz="2900" b="1" dirty="0"/>
              <a:t>A. Wednesday	B. Saturday	C. Wednesday or Saturday	D. Friday		E. None of these</a:t>
            </a:r>
          </a:p>
          <a:p>
            <a:pPr>
              <a:buNone/>
            </a:pPr>
            <a:r>
              <a:rPr lang="en-US" sz="2900" b="1" dirty="0"/>
              <a:t> </a:t>
            </a:r>
          </a:p>
          <a:p>
            <a:pPr>
              <a:buNone/>
            </a:pPr>
            <a:r>
              <a:rPr lang="en-US" sz="2900" b="1" dirty="0"/>
              <a:t>Q 21. Who among them visits the polyclinic along with B? </a:t>
            </a:r>
          </a:p>
          <a:p>
            <a:pPr>
              <a:buNone/>
            </a:pPr>
            <a:r>
              <a:rPr lang="en-US" sz="2900" b="1" dirty="0"/>
              <a:t>A.	None 		B. H 		C. D 			</a:t>
            </a:r>
            <a:r>
              <a:rPr lang="en-US" sz="2900" b="1" dirty="0" err="1"/>
              <a:t>D</a:t>
            </a:r>
            <a:r>
              <a:rPr lang="en-US" sz="2900" b="1" dirty="0"/>
              <a:t>. P 		E. Either H or P</a:t>
            </a:r>
          </a:p>
          <a:p>
            <a:pPr>
              <a:buNone/>
            </a:pPr>
            <a:r>
              <a:rPr lang="en-US" sz="2900" b="1" dirty="0"/>
              <a:t> </a:t>
            </a:r>
          </a:p>
          <a:p>
            <a:pPr>
              <a:buNone/>
            </a:pPr>
            <a:r>
              <a:rPr lang="en-US" sz="2900" b="1" dirty="0"/>
              <a:t>Q 22. On which of the following days do the specialists in </a:t>
            </a:r>
            <a:r>
              <a:rPr lang="en-US" sz="2900" b="1" dirty="0" err="1"/>
              <a:t>Orthopaedics</a:t>
            </a:r>
            <a:r>
              <a:rPr lang="en-US" sz="2900" b="1" dirty="0"/>
              <a:t> and Ophthalmology visit?</a:t>
            </a:r>
          </a:p>
          <a:p>
            <a:pPr marL="457200" indent="-457200">
              <a:buAutoNum type="alphaUcPeriod"/>
            </a:pPr>
            <a:r>
              <a:rPr lang="en-US" sz="2900" b="1" dirty="0"/>
              <a:t>Wednesday	B. Friday		C. Saturday	D. Data inadequate		</a:t>
            </a:r>
          </a:p>
          <a:p>
            <a:pPr marL="0" indent="0">
              <a:buNone/>
            </a:pPr>
            <a:r>
              <a:rPr lang="en-US" sz="2900" b="1" dirty="0" err="1"/>
              <a:t>E.None</a:t>
            </a:r>
            <a:r>
              <a:rPr lang="en-US" sz="2900" b="1" dirty="0"/>
              <a:t> of these</a:t>
            </a:r>
          </a:p>
          <a:p>
            <a:pPr>
              <a:buNone/>
            </a:pPr>
            <a:r>
              <a:rPr lang="en-US" sz="2900" b="1" dirty="0"/>
              <a:t> </a:t>
            </a:r>
          </a:p>
          <a:p>
            <a:pPr>
              <a:buNone/>
            </a:pPr>
            <a:r>
              <a:rPr lang="en-US" sz="2900" b="1" dirty="0"/>
              <a:t>Q 23. What is P’s profession?</a:t>
            </a:r>
          </a:p>
          <a:p>
            <a:pPr>
              <a:buNone/>
            </a:pPr>
            <a:r>
              <a:rPr lang="en-US" sz="2900" b="1" dirty="0"/>
              <a:t>A. </a:t>
            </a:r>
            <a:r>
              <a:rPr lang="en-US" sz="2900" b="1" dirty="0" err="1"/>
              <a:t>Paediatrics</a:t>
            </a:r>
            <a:r>
              <a:rPr lang="en-US" sz="2900" b="1" dirty="0"/>
              <a:t>	B.ENT		C. Ophthalmologist		D. Data inadequate</a:t>
            </a:r>
          </a:p>
          <a:p>
            <a:pPr>
              <a:buNone/>
            </a:pPr>
            <a:r>
              <a:rPr lang="en-US" sz="2900" b="1" dirty="0"/>
              <a:t>E.  None of these</a:t>
            </a:r>
          </a:p>
          <a:p>
            <a:pPr>
              <a:buNone/>
            </a:pPr>
            <a:r>
              <a:rPr lang="en-US" sz="2900" b="1" dirty="0"/>
              <a:t>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59567"/>
            <a:ext cx="11733048" cy="575699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PUZZLE TEST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3300" b="1" dirty="0"/>
              <a:t>Q 19. What is the </a:t>
            </a:r>
            <a:r>
              <a:rPr lang="en-US" sz="3300" b="1" dirty="0" err="1"/>
              <a:t>speciality</a:t>
            </a:r>
            <a:r>
              <a:rPr lang="en-US" sz="3300" b="1" dirty="0"/>
              <a:t> of B? </a:t>
            </a:r>
          </a:p>
          <a:p>
            <a:pPr>
              <a:buNone/>
            </a:pPr>
            <a:r>
              <a:rPr lang="en-US" sz="3300" b="1" dirty="0"/>
              <a:t>A. ophthalmologist	     B. ENT		C. </a:t>
            </a:r>
            <a:r>
              <a:rPr lang="en-US" sz="3300" b="1" dirty="0" err="1"/>
              <a:t>Paediatrics</a:t>
            </a:r>
            <a:r>
              <a:rPr lang="en-US" sz="3300" b="1" dirty="0"/>
              <a:t>		</a:t>
            </a:r>
            <a:r>
              <a:rPr lang="en-US" sz="3300" b="1" dirty="0">
                <a:solidFill>
                  <a:srgbClr val="FF0000"/>
                </a:solidFill>
              </a:rPr>
              <a:t>D. Data inadequate</a:t>
            </a:r>
            <a:r>
              <a:rPr lang="en-US" sz="3300" b="1" dirty="0"/>
              <a:t>	</a:t>
            </a:r>
          </a:p>
          <a:p>
            <a:pPr>
              <a:buNone/>
            </a:pPr>
            <a:r>
              <a:rPr lang="en-US" sz="3300" b="1" dirty="0"/>
              <a:t>E. None of these</a:t>
            </a:r>
          </a:p>
          <a:p>
            <a:pPr>
              <a:buNone/>
            </a:pPr>
            <a:endParaRPr lang="en-US" sz="3300" b="1" dirty="0"/>
          </a:p>
          <a:p>
            <a:pPr>
              <a:buNone/>
            </a:pPr>
            <a:r>
              <a:rPr lang="en-US" sz="3300" b="1" dirty="0"/>
              <a:t>Q 20. On which day of the week does D visit?</a:t>
            </a:r>
          </a:p>
          <a:p>
            <a:pPr>
              <a:buNone/>
            </a:pPr>
            <a:r>
              <a:rPr lang="en-US" sz="3300" b="1" dirty="0"/>
              <a:t>A. Wednesday	B. Saturday	C. Wednesday or Saturday	           </a:t>
            </a:r>
            <a:r>
              <a:rPr lang="en-US" sz="3300" b="1" dirty="0">
                <a:solidFill>
                  <a:srgbClr val="FF0000"/>
                </a:solidFill>
              </a:rPr>
              <a:t>D. Friday</a:t>
            </a:r>
            <a:r>
              <a:rPr lang="en-US" sz="3300" b="1" dirty="0"/>
              <a:t>		E. None of these</a:t>
            </a:r>
          </a:p>
          <a:p>
            <a:pPr>
              <a:buNone/>
            </a:pPr>
            <a:r>
              <a:rPr lang="en-US" sz="3300" b="1" dirty="0"/>
              <a:t> </a:t>
            </a:r>
          </a:p>
          <a:p>
            <a:pPr>
              <a:buNone/>
            </a:pPr>
            <a:r>
              <a:rPr lang="en-US" sz="3300" b="1" dirty="0"/>
              <a:t>Q 21. Who among them visits the polyclinic along with B? </a:t>
            </a:r>
          </a:p>
          <a:p>
            <a:pPr>
              <a:buNone/>
            </a:pPr>
            <a:r>
              <a:rPr lang="en-US" sz="3300" b="1" dirty="0"/>
              <a:t>A.	None 		</a:t>
            </a:r>
            <a:r>
              <a:rPr lang="en-US" sz="3300" b="1" dirty="0">
                <a:solidFill>
                  <a:srgbClr val="FF0000"/>
                </a:solidFill>
              </a:rPr>
              <a:t>B. H </a:t>
            </a:r>
            <a:r>
              <a:rPr lang="en-US" sz="3300" b="1" dirty="0"/>
              <a:t>		C. D 			</a:t>
            </a:r>
            <a:r>
              <a:rPr lang="en-US" sz="3300" b="1" dirty="0" err="1"/>
              <a:t>D</a:t>
            </a:r>
            <a:r>
              <a:rPr lang="en-US" sz="3300" b="1" dirty="0"/>
              <a:t>. P 		E. Either H or P</a:t>
            </a:r>
          </a:p>
          <a:p>
            <a:pPr>
              <a:buNone/>
            </a:pPr>
            <a:r>
              <a:rPr lang="en-US" sz="3300" b="1" dirty="0"/>
              <a:t> </a:t>
            </a:r>
          </a:p>
          <a:p>
            <a:pPr>
              <a:buNone/>
            </a:pPr>
            <a:r>
              <a:rPr lang="en-US" sz="3300" b="1" dirty="0"/>
              <a:t>Q 22. On which of the following days do the specialists in </a:t>
            </a:r>
            <a:r>
              <a:rPr lang="en-US" sz="3300" b="1" dirty="0" err="1"/>
              <a:t>Orthopaedics</a:t>
            </a:r>
            <a:r>
              <a:rPr lang="en-US" sz="3300" b="1" dirty="0"/>
              <a:t> and Ophthalmology visit?</a:t>
            </a:r>
          </a:p>
          <a:p>
            <a:pPr marL="457200" indent="-457200">
              <a:buAutoNum type="alphaUcPeriod"/>
            </a:pPr>
            <a:r>
              <a:rPr lang="en-US" sz="3300" b="1" dirty="0"/>
              <a:t>Wednesday	B. Friday		</a:t>
            </a:r>
            <a:r>
              <a:rPr lang="en-US" sz="3300" b="1" dirty="0">
                <a:solidFill>
                  <a:srgbClr val="FF0000"/>
                </a:solidFill>
              </a:rPr>
              <a:t>C. Saturday</a:t>
            </a:r>
            <a:r>
              <a:rPr lang="en-US" sz="3300" b="1" dirty="0"/>
              <a:t>	D. Data inadequate		</a:t>
            </a:r>
          </a:p>
          <a:p>
            <a:pPr marL="0" indent="0">
              <a:buNone/>
            </a:pPr>
            <a:r>
              <a:rPr lang="en-US" sz="3300" b="1" dirty="0"/>
              <a:t>E. None of these</a:t>
            </a:r>
          </a:p>
          <a:p>
            <a:pPr>
              <a:buNone/>
            </a:pPr>
            <a:r>
              <a:rPr lang="en-US" sz="3300" b="1" dirty="0"/>
              <a:t> </a:t>
            </a:r>
          </a:p>
          <a:p>
            <a:pPr>
              <a:buNone/>
            </a:pPr>
            <a:r>
              <a:rPr lang="en-US" sz="3300" b="1" dirty="0"/>
              <a:t>Q 23. What is P’s profession?</a:t>
            </a:r>
          </a:p>
          <a:p>
            <a:pPr>
              <a:buNone/>
            </a:pPr>
            <a:r>
              <a:rPr lang="en-US" sz="3300" b="1" dirty="0"/>
              <a:t>A. </a:t>
            </a:r>
            <a:r>
              <a:rPr lang="en-US" sz="3300" b="1" dirty="0" err="1"/>
              <a:t>Paediatrics</a:t>
            </a:r>
            <a:r>
              <a:rPr lang="en-US" sz="3300" b="1" dirty="0"/>
              <a:t>	B. ENT		C. Ophthalmologist		D. Data inadequate</a:t>
            </a:r>
          </a:p>
          <a:p>
            <a:pPr>
              <a:buNone/>
            </a:pPr>
            <a:r>
              <a:rPr lang="en-US" sz="3300" b="1" dirty="0">
                <a:solidFill>
                  <a:srgbClr val="FF0000"/>
                </a:solidFill>
              </a:rPr>
              <a:t>E. None of these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90473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76" y="2944696"/>
            <a:ext cx="11987048" cy="534451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800" b="1" dirty="0">
                <a:solidFill>
                  <a:srgbClr val="FF0000"/>
                </a:solidFill>
                <a:latin typeface="Arial Black" pitchFamily="34" charset="0"/>
              </a:rPr>
              <a:t>THANK YOU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05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44577"/>
            <a:ext cx="11987048" cy="5771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</a:t>
            </a:r>
          </a:p>
          <a:p>
            <a:pPr>
              <a:buNone/>
            </a:pPr>
            <a:r>
              <a:rPr lang="en-US" sz="1800" b="1" dirty="0"/>
              <a:t> Direction(1 to 4):-Study the following information carefully and answer the Questions given below. </a:t>
            </a:r>
          </a:p>
          <a:p>
            <a:pPr>
              <a:buNone/>
            </a:pPr>
            <a:r>
              <a:rPr lang="en-US" sz="1800" b="1" dirty="0"/>
              <a:t>Six lectures A, B, C, D, E and F are to be </a:t>
            </a:r>
            <a:r>
              <a:rPr lang="en-US" sz="1800" b="1" dirty="0" err="1"/>
              <a:t>organised</a:t>
            </a:r>
            <a:r>
              <a:rPr lang="en-US" sz="1800" b="1" dirty="0"/>
              <a:t> in a spam of seven days -- from Sunday to Saturday, only one lecture on each day in accordance with the following:</a:t>
            </a:r>
          </a:p>
          <a:p>
            <a:pPr>
              <a:buNone/>
            </a:pPr>
            <a:r>
              <a:rPr lang="en-US" sz="1800" b="1" dirty="0" err="1"/>
              <a:t>i</a:t>
            </a:r>
            <a:r>
              <a:rPr lang="en-US" sz="1800" b="1" dirty="0"/>
              <a:t>.	A should not be </a:t>
            </a:r>
            <a:r>
              <a:rPr lang="en-US" sz="1800" b="1" dirty="0" err="1"/>
              <a:t>organised</a:t>
            </a:r>
            <a:r>
              <a:rPr lang="en-US" sz="1800" b="1" dirty="0"/>
              <a:t> on Thursday.</a:t>
            </a:r>
          </a:p>
          <a:p>
            <a:pPr>
              <a:buNone/>
            </a:pPr>
            <a:r>
              <a:rPr lang="en-US" sz="1800" b="1" dirty="0"/>
              <a:t>ii.	C should be </a:t>
            </a:r>
            <a:r>
              <a:rPr lang="en-US" sz="1800" b="1" dirty="0" err="1"/>
              <a:t>organised</a:t>
            </a:r>
            <a:r>
              <a:rPr lang="en-US" sz="1800" b="1" dirty="0"/>
              <a:t> immediately after F.</a:t>
            </a:r>
          </a:p>
          <a:p>
            <a:pPr>
              <a:buNone/>
            </a:pPr>
            <a:r>
              <a:rPr lang="en-US" sz="1800" b="1" dirty="0"/>
              <a:t>iii. There should be a gap of two days between E and D.</a:t>
            </a:r>
          </a:p>
          <a:p>
            <a:pPr>
              <a:buNone/>
            </a:pPr>
            <a:r>
              <a:rPr lang="en-US" sz="1800" b="1" dirty="0"/>
              <a:t>iv. One day there will be no lecture (Friday is not that day), just before that day D will be </a:t>
            </a:r>
            <a:r>
              <a:rPr lang="en-US" sz="1800" b="1" dirty="0" err="1"/>
              <a:t>organised</a:t>
            </a:r>
            <a:r>
              <a:rPr lang="en-US" sz="1800" b="1" dirty="0"/>
              <a:t>.</a:t>
            </a:r>
          </a:p>
          <a:p>
            <a:pPr>
              <a:buNone/>
            </a:pPr>
            <a:r>
              <a:rPr lang="en-US" sz="1800" b="1" dirty="0"/>
              <a:t>v.	B should be </a:t>
            </a:r>
            <a:r>
              <a:rPr lang="en-US" sz="1800" b="1" dirty="0" err="1"/>
              <a:t>organised</a:t>
            </a:r>
            <a:r>
              <a:rPr lang="en-US" sz="1800" b="1" dirty="0"/>
              <a:t> on Tuesday and should not be followed by D.</a:t>
            </a:r>
          </a:p>
          <a:p>
            <a:pPr>
              <a:buNone/>
            </a:pPr>
            <a:r>
              <a:rPr lang="en-US" sz="1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3109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14597"/>
            <a:ext cx="11733048" cy="580196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PUZZLE TEST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1.</a:t>
            </a:r>
            <a:r>
              <a:rPr lang="en-US" b="1" dirty="0"/>
              <a:t> On which day there is no lecture? </a:t>
            </a:r>
          </a:p>
          <a:p>
            <a:pPr marL="457200" indent="-457200">
              <a:buNone/>
            </a:pPr>
            <a:r>
              <a:rPr lang="en-US" b="1" dirty="0"/>
              <a:t>A. Monday       	B. Friday       	C. Sunday       	D. Cannot be determined       E. None of these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</a:t>
            </a:r>
            <a:r>
              <a:rPr lang="en-US" b="1" dirty="0"/>
              <a:t> 2. How many lectures are </a:t>
            </a:r>
            <a:r>
              <a:rPr lang="en-US" b="1" dirty="0" err="1"/>
              <a:t>organised</a:t>
            </a:r>
            <a:r>
              <a:rPr lang="en-US" b="1" dirty="0"/>
              <a:t> between C and D?</a:t>
            </a:r>
          </a:p>
          <a:p>
            <a:pPr>
              <a:buNone/>
            </a:pPr>
            <a:r>
              <a:rPr lang="en-US" b="1" dirty="0"/>
              <a:t>A. None       	B. One       	</a:t>
            </a:r>
            <a:r>
              <a:rPr lang="en-US" b="1" dirty="0" err="1"/>
              <a:t>C.Two</a:t>
            </a:r>
            <a:r>
              <a:rPr lang="en-US" b="1" dirty="0"/>
              <a:t>       	</a:t>
            </a:r>
            <a:r>
              <a:rPr lang="en-US" b="1" dirty="0" err="1"/>
              <a:t>D.Three</a:t>
            </a:r>
            <a:r>
              <a:rPr lang="en-US" b="1" dirty="0"/>
              <a:t>       	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3. </a:t>
            </a:r>
            <a:r>
              <a:rPr lang="en-US" b="1" dirty="0"/>
              <a:t>Which day will the lecture F be </a:t>
            </a:r>
            <a:r>
              <a:rPr lang="en-US" b="1" dirty="0" err="1"/>
              <a:t>organised</a:t>
            </a:r>
            <a:r>
              <a:rPr lang="en-US" b="1" dirty="0"/>
              <a:t>?</a:t>
            </a:r>
          </a:p>
          <a:p>
            <a:pPr>
              <a:buNone/>
            </a:pPr>
            <a:r>
              <a:rPr lang="en-US" b="1" dirty="0"/>
              <a:t>A. Thursday       B. Friday       	C. Saturday       D. Sunday       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4 </a:t>
            </a:r>
            <a:r>
              <a:rPr lang="en-US" b="1" dirty="0"/>
              <a:t>Which of the following is the last lecture in the series?</a:t>
            </a:r>
          </a:p>
          <a:p>
            <a:pPr>
              <a:buNone/>
            </a:pPr>
            <a:r>
              <a:rPr lang="en-US" b="1" dirty="0"/>
              <a:t>A. A       	B. B       	C. C       	D. Cannot be determined       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5. </a:t>
            </a:r>
            <a:r>
              <a:rPr lang="en-US" b="1" dirty="0"/>
              <a:t>Which of the following information is not required in finding the complete sequence of </a:t>
            </a:r>
            <a:r>
              <a:rPr lang="en-US" b="1" dirty="0" err="1"/>
              <a:t>organisation</a:t>
            </a:r>
            <a:r>
              <a:rPr lang="en-US" b="1" dirty="0"/>
              <a:t> of lectures?</a:t>
            </a:r>
          </a:p>
          <a:p>
            <a:pPr>
              <a:buNone/>
            </a:pPr>
            <a:r>
              <a:rPr lang="en-US" b="1" dirty="0"/>
              <a:t>A. 1 only       	B. 2 only       	C. 1 and 2 only       D. 5 only       E. All are required 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14597"/>
            <a:ext cx="11733048" cy="580196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PUZZLE TEST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1.</a:t>
            </a:r>
            <a:r>
              <a:rPr lang="en-US" b="1" dirty="0"/>
              <a:t> On which day there is no lecture? 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A. Monday       </a:t>
            </a:r>
            <a:r>
              <a:rPr lang="en-US" b="1" dirty="0"/>
              <a:t>	B. Friday       	C. Sunday       	D. Cannot be determined       E. None of these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</a:t>
            </a:r>
            <a:r>
              <a:rPr lang="en-US" b="1" dirty="0"/>
              <a:t> 2. How many lectures are </a:t>
            </a:r>
            <a:r>
              <a:rPr lang="en-US" b="1" dirty="0" err="1"/>
              <a:t>organised</a:t>
            </a:r>
            <a:r>
              <a:rPr lang="en-US" b="1" dirty="0"/>
              <a:t> between C and D?</a:t>
            </a:r>
          </a:p>
          <a:p>
            <a:pPr>
              <a:buNone/>
            </a:pPr>
            <a:r>
              <a:rPr lang="en-US" b="1" dirty="0"/>
              <a:t>A. None       	B. One       	</a:t>
            </a:r>
            <a:r>
              <a:rPr lang="en-US" b="1" dirty="0" err="1"/>
              <a:t>C.Two</a:t>
            </a:r>
            <a:r>
              <a:rPr lang="en-US" b="1" dirty="0"/>
              <a:t>       	</a:t>
            </a:r>
            <a:r>
              <a:rPr lang="en-US" b="1" dirty="0" err="1">
                <a:solidFill>
                  <a:srgbClr val="FF0000"/>
                </a:solidFill>
              </a:rPr>
              <a:t>D.Three</a:t>
            </a:r>
            <a:r>
              <a:rPr lang="en-US" b="1" dirty="0">
                <a:solidFill>
                  <a:srgbClr val="FF0000"/>
                </a:solidFill>
              </a:rPr>
              <a:t>       </a:t>
            </a:r>
            <a:r>
              <a:rPr lang="en-US" b="1" dirty="0"/>
              <a:t>	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3. </a:t>
            </a:r>
            <a:r>
              <a:rPr lang="en-US" b="1" dirty="0"/>
              <a:t>Which day will the lecture F be </a:t>
            </a:r>
            <a:r>
              <a:rPr lang="en-US" b="1" dirty="0" err="1"/>
              <a:t>organised</a:t>
            </a:r>
            <a:r>
              <a:rPr lang="en-US" b="1" dirty="0"/>
              <a:t>?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A. Thursday       </a:t>
            </a:r>
            <a:r>
              <a:rPr lang="en-US" b="1" dirty="0"/>
              <a:t>B. Friday       	C. Saturday       D. Sunday       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4 </a:t>
            </a:r>
            <a:r>
              <a:rPr lang="en-US" b="1" dirty="0"/>
              <a:t>Which of the following is the last lecture in the series?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A. A       </a:t>
            </a:r>
            <a:r>
              <a:rPr lang="en-US" b="1" dirty="0"/>
              <a:t>	B. B       	C. C       	D. Cannot be determined       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5. </a:t>
            </a:r>
            <a:r>
              <a:rPr lang="en-US" b="1" dirty="0"/>
              <a:t>Which of the following information is not required in finding the complete sequence of </a:t>
            </a:r>
            <a:r>
              <a:rPr lang="en-US" b="1" dirty="0" err="1"/>
              <a:t>organisation</a:t>
            </a:r>
            <a:r>
              <a:rPr lang="en-US" b="1" dirty="0"/>
              <a:t> of lectures?</a:t>
            </a:r>
          </a:p>
          <a:p>
            <a:pPr>
              <a:buNone/>
            </a:pPr>
            <a:r>
              <a:rPr lang="en-US" b="1" dirty="0"/>
              <a:t>A. 1 only       	B. 2 only       	C. 1 and 2 only       D. 5 only       </a:t>
            </a:r>
            <a:r>
              <a:rPr lang="en-US" b="1" dirty="0">
                <a:solidFill>
                  <a:srgbClr val="FF0000"/>
                </a:solidFill>
              </a:rPr>
              <a:t>E. All are required 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18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89549"/>
            <a:ext cx="11987048" cy="57270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PUZZLE TEST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/>
              <a:t>	 Direction(6 to 10):- Questions :Study the following information carefully and answer the Questions given below. </a:t>
            </a:r>
          </a:p>
          <a:p>
            <a:pPr>
              <a:buNone/>
            </a:pPr>
            <a:r>
              <a:rPr lang="en-US" sz="1800" b="1" dirty="0"/>
              <a:t>	The Director of the Institute has announced that six guest lectures on different areas link Leadership, Decision Making, Quality Circles, Motivation, Assessment Centre and Group Discussion are to be </a:t>
            </a:r>
            <a:r>
              <a:rPr lang="en-US" sz="1800" b="1" dirty="0" err="1"/>
              <a:t>organised</a:t>
            </a:r>
            <a:r>
              <a:rPr lang="en-US" sz="1800" b="1" dirty="0"/>
              <a:t> only one on each day from Monday to Sunday.</a:t>
            </a:r>
          </a:p>
          <a:p>
            <a:pPr>
              <a:buNone/>
            </a:pPr>
            <a:r>
              <a:rPr lang="en-US" sz="1800" b="1" dirty="0" err="1"/>
              <a:t>i</a:t>
            </a:r>
            <a:r>
              <a:rPr lang="en-US" sz="1800" b="1" dirty="0"/>
              <a:t>.	Motivation should be </a:t>
            </a:r>
            <a:r>
              <a:rPr lang="en-US" sz="1800" b="1" dirty="0" err="1"/>
              <a:t>organised</a:t>
            </a:r>
            <a:r>
              <a:rPr lang="en-US" sz="1800" b="1" dirty="0"/>
              <a:t> immediately after Assessment Centre.</a:t>
            </a:r>
          </a:p>
          <a:p>
            <a:pPr>
              <a:buNone/>
            </a:pPr>
            <a:r>
              <a:rPr lang="en-US" sz="1800" b="1" dirty="0"/>
              <a:t>ii.	Quality Circle should be </a:t>
            </a:r>
            <a:r>
              <a:rPr lang="en-US" sz="1800" b="1" dirty="0" err="1"/>
              <a:t>organised</a:t>
            </a:r>
            <a:r>
              <a:rPr lang="en-US" sz="1800" b="1" dirty="0"/>
              <a:t> on Wednesday and should not be followed by Group Discussion.</a:t>
            </a:r>
          </a:p>
          <a:p>
            <a:pPr>
              <a:buNone/>
            </a:pPr>
            <a:r>
              <a:rPr lang="en-US" sz="1800" b="1" dirty="0"/>
              <a:t>iii. Decision Making should be </a:t>
            </a:r>
            <a:r>
              <a:rPr lang="en-US" sz="1800" b="1" dirty="0" err="1"/>
              <a:t>organised</a:t>
            </a:r>
            <a:r>
              <a:rPr lang="en-US" sz="1800" b="1" dirty="0"/>
              <a:t> on Friday and there should be a gap of two days between Leadership and Group Discussion.</a:t>
            </a:r>
          </a:p>
          <a:p>
            <a:pPr>
              <a:buNone/>
            </a:pPr>
            <a:r>
              <a:rPr lang="en-US" sz="1800" b="1" dirty="0"/>
              <a:t>iv. One day there will be no lecture (Saturday is not that day), just before that day Group Discussion will be </a:t>
            </a:r>
            <a:r>
              <a:rPr lang="en-US" sz="1800" b="1" dirty="0" err="1"/>
              <a:t>organised</a:t>
            </a:r>
            <a:r>
              <a:rPr lang="en-US" sz="1800" b="1" dirty="0"/>
              <a:t>.</a:t>
            </a:r>
          </a:p>
          <a:p>
            <a:pPr>
              <a:buNone/>
            </a:pPr>
            <a:r>
              <a:rPr lang="en-US" sz="1800" dirty="0"/>
              <a:t> </a:t>
            </a:r>
            <a:endParaRPr lang="en-US" sz="1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59567"/>
            <a:ext cx="11733048" cy="57569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PUZZLE TEST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6. </a:t>
            </a:r>
            <a:r>
              <a:rPr lang="en-US" b="1" dirty="0"/>
              <a:t>Which of the pairs of lectures were </a:t>
            </a:r>
            <a:r>
              <a:rPr lang="en-US" b="1" dirty="0" err="1"/>
              <a:t>organised</a:t>
            </a:r>
            <a:r>
              <a:rPr lang="en-US" b="1" dirty="0"/>
              <a:t> on first and last day?</a:t>
            </a:r>
          </a:p>
          <a:p>
            <a:pPr marL="457200" indent="-457200">
              <a:buNone/>
            </a:pPr>
            <a:r>
              <a:rPr lang="en-US" b="1" dirty="0"/>
              <a:t>A. Quality Circle &amp; Motivation       		B. Group Discussion &amp; Quality Circle       </a:t>
            </a:r>
          </a:p>
          <a:p>
            <a:pPr marL="457200" indent="-457200">
              <a:buNone/>
            </a:pPr>
            <a:r>
              <a:rPr lang="en-US" b="1" dirty="0"/>
              <a:t>C. Group Discussion &amp; Decision Making       	D. Leadership &amp; Assessment Centre       </a:t>
            </a:r>
          </a:p>
          <a:p>
            <a:pPr marL="457200" indent="-457200">
              <a:buNone/>
            </a:pPr>
            <a:r>
              <a:rPr lang="en-US" b="1" dirty="0"/>
              <a:t>E. None of these</a:t>
            </a:r>
          </a:p>
          <a:p>
            <a:pPr>
              <a:buNone/>
            </a:pPr>
            <a:endParaRPr lang="en-US" b="1" dirty="0"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7. </a:t>
            </a:r>
            <a:r>
              <a:rPr lang="en-US" b="1" dirty="0"/>
              <a:t>How many lectures are </a:t>
            </a:r>
            <a:r>
              <a:rPr lang="en-US" b="1" dirty="0" err="1"/>
              <a:t>organised</a:t>
            </a:r>
            <a:r>
              <a:rPr lang="en-US" b="1" dirty="0"/>
              <a:t> between Motivation and Quality Circle?</a:t>
            </a:r>
          </a:p>
          <a:p>
            <a:pPr>
              <a:buNone/>
            </a:pPr>
            <a:r>
              <a:rPr lang="en-US" b="1" dirty="0"/>
              <a:t>A. One       	B. Two       	</a:t>
            </a:r>
            <a:r>
              <a:rPr lang="en-US" b="1" dirty="0" err="1"/>
              <a:t>C.Three</a:t>
            </a:r>
            <a:r>
              <a:rPr lang="en-US" b="1" dirty="0"/>
              <a:t>       	</a:t>
            </a:r>
            <a:r>
              <a:rPr lang="en-US" b="1" dirty="0" err="1"/>
              <a:t>D.Four</a:t>
            </a:r>
            <a:r>
              <a:rPr lang="en-US" b="1" dirty="0"/>
              <a:t>       	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8. </a:t>
            </a:r>
            <a:r>
              <a:rPr lang="en-US" b="1" dirty="0"/>
              <a:t>Which day will the lecture on Leadership be </a:t>
            </a:r>
            <a:r>
              <a:rPr lang="en-US" b="1" dirty="0" err="1"/>
              <a:t>organised</a:t>
            </a:r>
            <a:r>
              <a:rPr lang="en-US" b="1" dirty="0"/>
              <a:t>?</a:t>
            </a:r>
          </a:p>
          <a:p>
            <a:pPr>
              <a:buNone/>
            </a:pPr>
            <a:r>
              <a:rPr lang="en-US" b="1" dirty="0"/>
              <a:t>A. Tuesday       B. Wednesday    C. Friday       	D. Saturday      	 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9. </a:t>
            </a:r>
            <a:r>
              <a:rPr lang="en-US" b="1" dirty="0"/>
              <a:t>On which day there is no lecture?</a:t>
            </a:r>
          </a:p>
          <a:p>
            <a:pPr>
              <a:buNone/>
            </a:pPr>
            <a:r>
              <a:rPr lang="en-US" b="1" dirty="0"/>
              <a:t>A. Sunday       B. Monday            C. Tuesday       	D. Wednesday       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10. </a:t>
            </a:r>
            <a:r>
              <a:rPr lang="en-US" b="1" dirty="0"/>
              <a:t>Which of the following information is not required for the above lecture arrangements?</a:t>
            </a:r>
          </a:p>
          <a:p>
            <a:pPr>
              <a:buNone/>
            </a:pPr>
            <a:r>
              <a:rPr lang="en-US" b="1" dirty="0"/>
              <a:t>A. Only 1         B. Only 2              </a:t>
            </a:r>
            <a:r>
              <a:rPr lang="en-US" b="1" dirty="0" err="1"/>
              <a:t>C.Only</a:t>
            </a:r>
            <a:r>
              <a:rPr lang="en-US" b="1" dirty="0"/>
              <a:t> 3       		</a:t>
            </a:r>
            <a:r>
              <a:rPr lang="en-US" b="1" dirty="0" err="1"/>
              <a:t>D.Only</a:t>
            </a:r>
            <a:r>
              <a:rPr lang="en-US" b="1" dirty="0"/>
              <a:t> </a:t>
            </a:r>
            <a:r>
              <a:rPr lang="en-US" dirty="0"/>
              <a:t>4       	</a:t>
            </a:r>
            <a:r>
              <a:rPr lang="en-US" b="1" dirty="0"/>
              <a:t>E. All are required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599607"/>
            <a:ext cx="11733048" cy="581695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PUZZLE TEST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6. </a:t>
            </a:r>
            <a:r>
              <a:rPr lang="en-US" b="1" dirty="0"/>
              <a:t>Which of the pairs of lectures were </a:t>
            </a:r>
            <a:r>
              <a:rPr lang="en-US" b="1" dirty="0" err="1"/>
              <a:t>organised</a:t>
            </a:r>
            <a:r>
              <a:rPr lang="en-US" b="1" dirty="0"/>
              <a:t> on first and last day?</a:t>
            </a:r>
          </a:p>
          <a:p>
            <a:pPr marL="457200" indent="-457200">
              <a:buNone/>
            </a:pPr>
            <a:r>
              <a:rPr lang="en-US" b="1" dirty="0"/>
              <a:t>A. Quality Circle &amp; Motivation       		B. Group Discussion &amp; Quality Circle       </a:t>
            </a:r>
          </a:p>
          <a:p>
            <a:pPr marL="457200" indent="-457200">
              <a:buNone/>
            </a:pPr>
            <a:r>
              <a:rPr lang="en-US" b="1" dirty="0"/>
              <a:t>C. Group Discussion &amp; Decision Making       	D. Leadership &amp; Assessment Centre       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E. None of these</a:t>
            </a:r>
          </a:p>
          <a:p>
            <a:pPr>
              <a:buNone/>
            </a:pPr>
            <a:endParaRPr lang="en-US" b="1" dirty="0"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7. </a:t>
            </a:r>
            <a:r>
              <a:rPr lang="en-US" b="1" dirty="0"/>
              <a:t>How many lectures are </a:t>
            </a:r>
            <a:r>
              <a:rPr lang="en-US" b="1" dirty="0" err="1"/>
              <a:t>organised</a:t>
            </a:r>
            <a:r>
              <a:rPr lang="en-US" b="1" dirty="0"/>
              <a:t> between Motivation and Quality Circle?</a:t>
            </a:r>
          </a:p>
          <a:p>
            <a:pPr>
              <a:buNone/>
            </a:pPr>
            <a:r>
              <a:rPr lang="en-US" b="1" dirty="0"/>
              <a:t>A. One       	B. Two       	</a:t>
            </a:r>
            <a:r>
              <a:rPr lang="en-US" b="1" dirty="0" err="1">
                <a:solidFill>
                  <a:srgbClr val="FF0000"/>
                </a:solidFill>
              </a:rPr>
              <a:t>C.Three</a:t>
            </a:r>
            <a:r>
              <a:rPr lang="en-US" b="1" dirty="0">
                <a:solidFill>
                  <a:srgbClr val="FF0000"/>
                </a:solidFill>
              </a:rPr>
              <a:t>       </a:t>
            </a:r>
            <a:r>
              <a:rPr lang="en-US" b="1" dirty="0"/>
              <a:t>	</a:t>
            </a:r>
            <a:r>
              <a:rPr lang="en-US" b="1" dirty="0" err="1"/>
              <a:t>D.Four</a:t>
            </a:r>
            <a:r>
              <a:rPr lang="en-US" b="1" dirty="0"/>
              <a:t>       	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8. </a:t>
            </a:r>
            <a:r>
              <a:rPr lang="en-US" b="1" dirty="0"/>
              <a:t>Which day will the lecture on Leadership be </a:t>
            </a:r>
            <a:r>
              <a:rPr lang="en-US" b="1" dirty="0" err="1"/>
              <a:t>organised</a:t>
            </a:r>
            <a:r>
              <a:rPr lang="en-US" b="1" dirty="0"/>
              <a:t>?</a:t>
            </a:r>
          </a:p>
          <a:p>
            <a:pPr>
              <a:buNone/>
            </a:pPr>
            <a:r>
              <a:rPr lang="en-US" b="1" dirty="0"/>
              <a:t>A. Tuesday       B. Wednesday    C. Friday       	D. Saturday      	 </a:t>
            </a:r>
            <a:r>
              <a:rPr lang="en-US" b="1" dirty="0">
                <a:solidFill>
                  <a:srgbClr val="FF0000"/>
                </a:solidFill>
              </a:rPr>
              <a:t>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9. </a:t>
            </a:r>
            <a:r>
              <a:rPr lang="en-US" b="1" dirty="0"/>
              <a:t>On which day there is no lecture?</a:t>
            </a:r>
          </a:p>
          <a:p>
            <a:pPr>
              <a:buNone/>
            </a:pPr>
            <a:r>
              <a:rPr lang="en-US" b="1" dirty="0"/>
              <a:t>A. Sunday       B. Monday            </a:t>
            </a:r>
            <a:r>
              <a:rPr lang="en-US" b="1" dirty="0">
                <a:solidFill>
                  <a:srgbClr val="FF0000"/>
                </a:solidFill>
              </a:rPr>
              <a:t>C. Tuesday       </a:t>
            </a:r>
            <a:r>
              <a:rPr lang="en-US" b="1" dirty="0"/>
              <a:t>	D. Wednesday       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10. </a:t>
            </a:r>
            <a:r>
              <a:rPr lang="en-US" b="1" dirty="0"/>
              <a:t>Which of the following information is not required for the above lecture arrangements?</a:t>
            </a:r>
          </a:p>
          <a:p>
            <a:pPr>
              <a:buNone/>
            </a:pPr>
            <a:r>
              <a:rPr lang="en-US" b="1" dirty="0"/>
              <a:t>A. Only 1         B. Only 2              </a:t>
            </a:r>
            <a:r>
              <a:rPr lang="en-US" b="1" dirty="0" err="1"/>
              <a:t>C.Only</a:t>
            </a:r>
            <a:r>
              <a:rPr lang="en-US" b="1" dirty="0"/>
              <a:t> 3       		</a:t>
            </a:r>
            <a:r>
              <a:rPr lang="en-US" b="1" dirty="0" err="1"/>
              <a:t>D.Only</a:t>
            </a:r>
            <a:r>
              <a:rPr lang="en-US" b="1" dirty="0"/>
              <a:t> </a:t>
            </a:r>
            <a:r>
              <a:rPr lang="en-US" dirty="0"/>
              <a:t>4       	</a:t>
            </a:r>
            <a:r>
              <a:rPr lang="en-US" b="1" dirty="0">
                <a:solidFill>
                  <a:srgbClr val="FF0000"/>
                </a:solidFill>
              </a:rPr>
              <a:t>E. All are required</a:t>
            </a:r>
          </a:p>
        </p:txBody>
      </p:sp>
    </p:spTree>
    <p:extLst>
      <p:ext uri="{BB962C8B-B14F-4D97-AF65-F5344CB8AC3E}">
        <p14:creationId xmlns:p14="http://schemas.microsoft.com/office/powerpoint/2010/main" val="406699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59567"/>
            <a:ext cx="11733048" cy="5756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PUZZLE TEST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1800" b="1" dirty="0"/>
              <a:t>Questions (11 to 15):Study the following information carefully and answer the Questions given below. </a:t>
            </a:r>
          </a:p>
          <a:p>
            <a:pPr>
              <a:buNone/>
            </a:pPr>
            <a:r>
              <a:rPr lang="en-US" sz="1800" b="1" dirty="0"/>
              <a:t>A training college has to conduct a refresher course for teachers of seven different subjects -- Mechanics, Psychology, Philosophy, Sociology, Economics, Science and Engineering from 22nd July to 29th July.</a:t>
            </a:r>
          </a:p>
          <a:p>
            <a:pPr>
              <a:buNone/>
            </a:pPr>
            <a:r>
              <a:rPr lang="en-US" sz="1800" b="1" dirty="0" err="1"/>
              <a:t>i</a:t>
            </a:r>
            <a:r>
              <a:rPr lang="en-US" sz="1800" b="1" dirty="0"/>
              <a:t>.	Course should start with Psychology.</a:t>
            </a:r>
          </a:p>
          <a:p>
            <a:pPr>
              <a:buNone/>
            </a:pPr>
            <a:r>
              <a:rPr lang="en-US" sz="1800" b="1" dirty="0"/>
              <a:t>ii.	23rd July, being Sunday, should be holiday.</a:t>
            </a:r>
          </a:p>
          <a:p>
            <a:pPr>
              <a:buNone/>
            </a:pPr>
            <a:r>
              <a:rPr lang="en-US" sz="1800" b="1" dirty="0"/>
              <a:t>iii. Science subject should be on the previous day of the Engineering subjects.</a:t>
            </a:r>
          </a:p>
          <a:p>
            <a:pPr>
              <a:buNone/>
            </a:pPr>
            <a:r>
              <a:rPr lang="en-US" sz="1800" b="1" dirty="0"/>
              <a:t>iv. Course should end with Mechanics subject.</a:t>
            </a:r>
          </a:p>
          <a:p>
            <a:pPr>
              <a:buNone/>
            </a:pPr>
            <a:r>
              <a:rPr lang="en-US" sz="1800" b="1" dirty="0"/>
              <a:t>v.	Philosophy should be immediately after the holiday.</a:t>
            </a:r>
          </a:p>
          <a:p>
            <a:pPr>
              <a:buNone/>
            </a:pPr>
            <a:r>
              <a:rPr lang="en-US" sz="1800" b="1" dirty="0"/>
              <a:t>vi. There should be a gap of one day between Economics and Engineering.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599607"/>
            <a:ext cx="11733048" cy="581695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PUZZLE TEST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11. </a:t>
            </a:r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refresher course will start with which one of the following subjects?</a:t>
            </a:r>
          </a:p>
          <a:p>
            <a:pPr marL="457200" indent="-457200">
              <a:buNone/>
            </a:pPr>
            <a:r>
              <a:rPr lang="en-US" b="1" dirty="0"/>
              <a:t>A. Psychology       	B. Mechanics	    C. Philosophy       D. Economics       E. None of these</a:t>
            </a:r>
          </a:p>
          <a:p>
            <a:pPr>
              <a:buNone/>
            </a:pPr>
            <a:endParaRPr lang="en-US" b="1" dirty="0"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12. </a:t>
            </a:r>
            <a:r>
              <a:rPr lang="en-US" b="1" dirty="0"/>
              <a:t>Which subject will be on Tuesday?</a:t>
            </a:r>
          </a:p>
          <a:p>
            <a:pPr>
              <a:buNone/>
            </a:pPr>
            <a:r>
              <a:rPr lang="en-US" b="1" dirty="0"/>
              <a:t>A. Mechanics	B. Engineering       C. Economics       D. Psychology       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13. </a:t>
            </a:r>
            <a:r>
              <a:rPr lang="en-US" b="1" dirty="0"/>
              <a:t>Which subject precedes Mechanics?</a:t>
            </a:r>
          </a:p>
          <a:p>
            <a:pPr>
              <a:buNone/>
            </a:pPr>
            <a:r>
              <a:rPr lang="en-US" b="1" dirty="0"/>
              <a:t>A. Economics   B. Engineering       C. Philosophy       D. Psychology       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14. </a:t>
            </a:r>
            <a:r>
              <a:rPr lang="en-US" b="1" dirty="0"/>
              <a:t>How many days' gap is there between Science and Philosophy?</a:t>
            </a:r>
          </a:p>
          <a:p>
            <a:pPr>
              <a:buNone/>
            </a:pPr>
            <a:r>
              <a:rPr lang="en-US" b="1" dirty="0"/>
              <a:t>A. One       	B. Two       	     C. Three       	         D. No gap       	E.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15. </a:t>
            </a:r>
            <a:r>
              <a:rPr lang="en-US" b="1" dirty="0"/>
              <a:t>Which subject is followed by Science?</a:t>
            </a:r>
          </a:p>
          <a:p>
            <a:pPr>
              <a:buNone/>
            </a:pPr>
            <a:r>
              <a:rPr lang="en-US" b="1" dirty="0"/>
              <a:t>A. Engineering       B. Psychology       C. Philosophy       D. Economics       E. None of these</a:t>
            </a:r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1175</TotalTime>
  <Words>2482</Words>
  <Application>Microsoft Office PowerPoint</Application>
  <PresentationFormat>Widescreen</PresentationFormat>
  <Paragraphs>207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DELL</cp:lastModifiedBy>
  <cp:revision>191</cp:revision>
  <dcterms:created xsi:type="dcterms:W3CDTF">2020-02-23T06:37:57Z</dcterms:created>
  <dcterms:modified xsi:type="dcterms:W3CDTF">2024-02-22T18:47:15Z</dcterms:modified>
</cp:coreProperties>
</file>