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50" r:id="rId3"/>
    <p:sldId id="329" r:id="rId4"/>
    <p:sldId id="310" r:id="rId5"/>
    <p:sldId id="330" r:id="rId6"/>
    <p:sldId id="311" r:id="rId7"/>
    <p:sldId id="331" r:id="rId8"/>
    <p:sldId id="312" r:id="rId9"/>
    <p:sldId id="332" r:id="rId10"/>
    <p:sldId id="313" r:id="rId11"/>
    <p:sldId id="333" r:id="rId12"/>
    <p:sldId id="314" r:id="rId13"/>
    <p:sldId id="334" r:id="rId14"/>
    <p:sldId id="315" r:id="rId15"/>
    <p:sldId id="335" r:id="rId16"/>
    <p:sldId id="316" r:id="rId17"/>
    <p:sldId id="336" r:id="rId18"/>
    <p:sldId id="317" r:id="rId19"/>
    <p:sldId id="337" r:id="rId20"/>
    <p:sldId id="318" r:id="rId21"/>
    <p:sldId id="338" r:id="rId22"/>
    <p:sldId id="319" r:id="rId23"/>
    <p:sldId id="339" r:id="rId24"/>
    <p:sldId id="320" r:id="rId25"/>
    <p:sldId id="340" r:id="rId26"/>
    <p:sldId id="321" r:id="rId27"/>
    <p:sldId id="341" r:id="rId28"/>
    <p:sldId id="322" r:id="rId29"/>
    <p:sldId id="342" r:id="rId30"/>
    <p:sldId id="323" r:id="rId31"/>
    <p:sldId id="343" r:id="rId32"/>
    <p:sldId id="324" r:id="rId33"/>
    <p:sldId id="344" r:id="rId34"/>
    <p:sldId id="325" r:id="rId35"/>
    <p:sldId id="345" r:id="rId36"/>
    <p:sldId id="326" r:id="rId37"/>
    <p:sldId id="346" r:id="rId38"/>
    <p:sldId id="327" r:id="rId39"/>
    <p:sldId id="347" r:id="rId40"/>
    <p:sldId id="328" r:id="rId41"/>
    <p:sldId id="348" r:id="rId42"/>
    <p:sldId id="3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58" y="67"/>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r>
              <a:rPr lang="en-US" sz="4000" b="1" dirty="0">
                <a:solidFill>
                  <a:schemeClr val="tx1">
                    <a:lumMod val="95000"/>
                    <a:lumOff val="5000"/>
                  </a:schemeClr>
                </a:solidFill>
                <a:latin typeface="Arial Black" pitchFamily="34" charset="0"/>
              </a:rPr>
              <a:t>              </a:t>
            </a:r>
            <a:r>
              <a:rPr lang="en-US" sz="4000" b="1" dirty="0">
                <a:solidFill>
                  <a:srgbClr val="FF0000"/>
                </a:solidFill>
                <a:latin typeface="Arial Black" pitchFamily="34" charset="0"/>
              </a:rPr>
              <a:t>SITUATION – REACTION</a:t>
            </a:r>
          </a:p>
          <a:p>
            <a:pPr>
              <a:buNone/>
            </a:pPr>
            <a:r>
              <a:rPr lang="en-US" sz="1800" b="1" dirty="0"/>
              <a:t> 	</a:t>
            </a: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5.</a:t>
            </a:r>
          </a:p>
          <a:p>
            <a:pPr>
              <a:buNone/>
            </a:pPr>
            <a:r>
              <a:rPr lang="en-US" b="1" dirty="0">
                <a:solidFill>
                  <a:schemeClr val="tx1">
                    <a:lumMod val="95000"/>
                    <a:lumOff val="5000"/>
                  </a:schemeClr>
                </a:solidFill>
              </a:rPr>
              <a:t>SITUATION: </a:t>
            </a:r>
            <a:r>
              <a:rPr lang="en-US" dirty="0"/>
              <a:t>You are returning home from school. On the way, you find a sealed envelope in a street, fully addressed with unused stamps on it. You would :</a:t>
            </a:r>
            <a:endParaRPr lang="en-US" i="1" dirty="0"/>
          </a:p>
          <a:p>
            <a:pPr>
              <a:buNone/>
            </a:pPr>
            <a:r>
              <a:rPr lang="en-US" dirty="0"/>
              <a:t>A. leave it there as it was and walk away.       </a:t>
            </a:r>
            <a:endParaRPr lang="en-US" i="1" dirty="0"/>
          </a:p>
          <a:p>
            <a:pPr>
              <a:buNone/>
            </a:pPr>
            <a:r>
              <a:rPr lang="en-US" dirty="0"/>
              <a:t>B. remove the stamps and destroy the envelope.       </a:t>
            </a:r>
            <a:endParaRPr lang="en-US" i="1" dirty="0"/>
          </a:p>
          <a:p>
            <a:pPr>
              <a:buNone/>
            </a:pPr>
            <a:r>
              <a:rPr lang="en-US" dirty="0"/>
              <a:t>C. open the envelope, find out who has dropped it by mistake, and send it to him if possible.       </a:t>
            </a:r>
            <a:endParaRPr lang="en-US" i="1" dirty="0"/>
          </a:p>
          <a:p>
            <a:pPr>
              <a:buNone/>
            </a:pPr>
            <a:r>
              <a:rPr lang="en-US" dirty="0"/>
              <a:t>D. post it at the nearest letter box.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5.</a:t>
            </a:r>
          </a:p>
          <a:p>
            <a:pPr>
              <a:buNone/>
            </a:pPr>
            <a:r>
              <a:rPr lang="en-US" b="1" dirty="0">
                <a:solidFill>
                  <a:schemeClr val="tx1">
                    <a:lumMod val="95000"/>
                    <a:lumOff val="5000"/>
                  </a:schemeClr>
                </a:solidFill>
              </a:rPr>
              <a:t>SITUATION: </a:t>
            </a:r>
            <a:r>
              <a:rPr lang="en-US" dirty="0"/>
              <a:t>You are returning home from school. On the way, you find a sealed envelope in a street, fully addressed with unused stamps on it. You would :</a:t>
            </a:r>
            <a:endParaRPr lang="en-US" i="1" dirty="0"/>
          </a:p>
          <a:p>
            <a:pPr>
              <a:buNone/>
            </a:pPr>
            <a:r>
              <a:rPr lang="en-US" dirty="0"/>
              <a:t>A. leave it there as it was and walk away.       </a:t>
            </a:r>
            <a:endParaRPr lang="en-US" i="1" dirty="0"/>
          </a:p>
          <a:p>
            <a:pPr>
              <a:buNone/>
            </a:pPr>
            <a:r>
              <a:rPr lang="en-US" dirty="0"/>
              <a:t>B. remove the stamps and destroy the envelope.       </a:t>
            </a:r>
            <a:endParaRPr lang="en-US" i="1" dirty="0"/>
          </a:p>
          <a:p>
            <a:pPr>
              <a:buNone/>
            </a:pPr>
            <a:r>
              <a:rPr lang="en-US" dirty="0"/>
              <a:t>C. open the envelope, find out who has dropped it by mistake, and send it to him if possible.       </a:t>
            </a:r>
            <a:endParaRPr lang="en-US" i="1" dirty="0"/>
          </a:p>
          <a:p>
            <a:pPr>
              <a:buNone/>
            </a:pPr>
            <a:r>
              <a:rPr lang="en-US" dirty="0">
                <a:solidFill>
                  <a:srgbClr val="FF0000"/>
                </a:solidFill>
              </a:rPr>
              <a:t>D. post it at the nearest letter box.  </a:t>
            </a:r>
            <a:r>
              <a:rPr lang="en-US" dirty="0"/>
              <a:t>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6.</a:t>
            </a:r>
          </a:p>
          <a:p>
            <a:pPr>
              <a:buNone/>
            </a:pPr>
            <a:r>
              <a:rPr lang="en-US" b="1" dirty="0">
                <a:solidFill>
                  <a:schemeClr val="tx1">
                    <a:lumMod val="95000"/>
                    <a:lumOff val="5000"/>
                  </a:schemeClr>
                </a:solidFill>
              </a:rPr>
              <a:t>SITUATION: </a:t>
            </a:r>
            <a:r>
              <a:rPr lang="en-US" dirty="0"/>
              <a:t>If in the examination hall, you find that the </a:t>
            </a:r>
            <a:r>
              <a:rPr lang="en-US" b="1" dirty="0"/>
              <a:t>Question</a:t>
            </a:r>
            <a:r>
              <a:rPr lang="en-US" dirty="0"/>
              <a:t> paper is too </a:t>
            </a:r>
            <a:r>
              <a:rPr lang="en-US" dirty="0" err="1"/>
              <a:t>tought</a:t>
            </a:r>
            <a:r>
              <a:rPr lang="en-US" dirty="0"/>
              <a:t> to be answered satisfactorily by you, the best thing to do for you is to :</a:t>
            </a:r>
            <a:endParaRPr lang="en-US" i="1" dirty="0"/>
          </a:p>
          <a:p>
            <a:pPr>
              <a:buNone/>
            </a:pPr>
            <a:r>
              <a:rPr lang="en-US" dirty="0"/>
              <a:t>A. tell the examiner that the </a:t>
            </a:r>
            <a:r>
              <a:rPr lang="en-US" b="1" dirty="0"/>
              <a:t>Question</a:t>
            </a:r>
            <a:r>
              <a:rPr lang="en-US" dirty="0"/>
              <a:t>s are out of course.       </a:t>
            </a:r>
            <a:endParaRPr lang="en-US" i="1" dirty="0"/>
          </a:p>
          <a:p>
            <a:pPr>
              <a:buNone/>
            </a:pPr>
            <a:r>
              <a:rPr lang="en-US" dirty="0"/>
              <a:t>B. provoke the candidates to walk out of the examination hall.       </a:t>
            </a:r>
            <a:endParaRPr lang="en-US" i="1" dirty="0"/>
          </a:p>
          <a:p>
            <a:pPr>
              <a:buNone/>
            </a:pPr>
            <a:r>
              <a:rPr lang="en-US" dirty="0"/>
              <a:t>C. try to know something from your </a:t>
            </a:r>
            <a:r>
              <a:rPr lang="en-US" dirty="0" err="1"/>
              <a:t>neighbour</a:t>
            </a:r>
            <a:r>
              <a:rPr lang="en-US" dirty="0"/>
              <a:t>.       </a:t>
            </a:r>
            <a:endParaRPr lang="en-US" i="1" dirty="0"/>
          </a:p>
          <a:p>
            <a:pPr>
              <a:buNone/>
            </a:pPr>
            <a:r>
              <a:rPr lang="en-US" dirty="0"/>
              <a:t>D. try to solve the </a:t>
            </a:r>
            <a:r>
              <a:rPr lang="en-US" b="1" dirty="0"/>
              <a:t>Question</a:t>
            </a:r>
            <a:r>
              <a:rPr lang="en-US" dirty="0"/>
              <a:t>s as much as you know with a cool head.   </a:t>
            </a: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6.</a:t>
            </a:r>
          </a:p>
          <a:p>
            <a:pPr>
              <a:buNone/>
            </a:pPr>
            <a:r>
              <a:rPr lang="en-US" b="1" dirty="0">
                <a:solidFill>
                  <a:schemeClr val="tx1">
                    <a:lumMod val="95000"/>
                    <a:lumOff val="5000"/>
                  </a:schemeClr>
                </a:solidFill>
              </a:rPr>
              <a:t>SITUATION: </a:t>
            </a:r>
            <a:r>
              <a:rPr lang="en-US" dirty="0"/>
              <a:t>If in the examination hall, you find that the </a:t>
            </a:r>
            <a:r>
              <a:rPr lang="en-US" b="1" dirty="0"/>
              <a:t>Question</a:t>
            </a:r>
            <a:r>
              <a:rPr lang="en-US" dirty="0"/>
              <a:t> paper is too </a:t>
            </a:r>
            <a:r>
              <a:rPr lang="en-US" dirty="0" err="1"/>
              <a:t>tought</a:t>
            </a:r>
            <a:r>
              <a:rPr lang="en-US" dirty="0"/>
              <a:t> to be answered satisfactorily by you, the best thing to do for you is to :</a:t>
            </a:r>
            <a:endParaRPr lang="en-US" i="1" dirty="0"/>
          </a:p>
          <a:p>
            <a:pPr>
              <a:buNone/>
            </a:pPr>
            <a:r>
              <a:rPr lang="en-US" dirty="0"/>
              <a:t>A. tell the examiner that the </a:t>
            </a:r>
            <a:r>
              <a:rPr lang="en-US" b="1" dirty="0"/>
              <a:t>Question</a:t>
            </a:r>
            <a:r>
              <a:rPr lang="en-US" dirty="0"/>
              <a:t>s are out of course.       </a:t>
            </a:r>
            <a:endParaRPr lang="en-US" i="1" dirty="0"/>
          </a:p>
          <a:p>
            <a:pPr>
              <a:buNone/>
            </a:pPr>
            <a:r>
              <a:rPr lang="en-US" dirty="0"/>
              <a:t>B. provoke the candidates to walk out of the examination hall.       </a:t>
            </a:r>
            <a:endParaRPr lang="en-US" i="1" dirty="0"/>
          </a:p>
          <a:p>
            <a:pPr>
              <a:buNone/>
            </a:pPr>
            <a:r>
              <a:rPr lang="en-US" dirty="0"/>
              <a:t>C. try to know something from your </a:t>
            </a:r>
            <a:r>
              <a:rPr lang="en-US" dirty="0" err="1"/>
              <a:t>neighbour</a:t>
            </a:r>
            <a:r>
              <a:rPr lang="en-US" dirty="0"/>
              <a:t>.       </a:t>
            </a:r>
            <a:endParaRPr lang="en-US" i="1" dirty="0"/>
          </a:p>
          <a:p>
            <a:pPr>
              <a:buNone/>
            </a:pPr>
            <a:r>
              <a:rPr lang="en-US" dirty="0">
                <a:solidFill>
                  <a:srgbClr val="FF0000"/>
                </a:solidFill>
              </a:rPr>
              <a:t>D. try to solve the </a:t>
            </a:r>
            <a:r>
              <a:rPr lang="en-US" b="1" dirty="0">
                <a:solidFill>
                  <a:srgbClr val="FF0000"/>
                </a:solidFill>
              </a:rPr>
              <a:t>Question</a:t>
            </a:r>
            <a:r>
              <a:rPr lang="en-US" dirty="0">
                <a:solidFill>
                  <a:srgbClr val="FF0000"/>
                </a:solidFill>
              </a:rPr>
              <a:t>s as much as you know with a cool head.   </a:t>
            </a:r>
            <a:endParaRPr lang="en-US" i="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7.</a:t>
            </a:r>
          </a:p>
          <a:p>
            <a:pPr>
              <a:buNone/>
            </a:pPr>
            <a:r>
              <a:rPr lang="en-US" b="1" dirty="0">
                <a:solidFill>
                  <a:schemeClr val="tx1">
                    <a:lumMod val="95000"/>
                    <a:lumOff val="5000"/>
                  </a:schemeClr>
                </a:solidFill>
              </a:rPr>
              <a:t>SITUATION: </a:t>
            </a:r>
            <a:r>
              <a:rPr lang="en-US" dirty="0"/>
              <a:t>Your bathroom tap is leaking and is a constant source of irritating noise. You would :</a:t>
            </a:r>
            <a:endParaRPr lang="en-US" i="1" dirty="0"/>
          </a:p>
          <a:p>
            <a:pPr>
              <a:buNone/>
            </a:pPr>
            <a:r>
              <a:rPr lang="en-US" dirty="0"/>
              <a:t>A. sleep with pillows upon your ears.       </a:t>
            </a:r>
            <a:endParaRPr lang="en-US" i="1" dirty="0"/>
          </a:p>
          <a:p>
            <a:pPr>
              <a:buNone/>
            </a:pPr>
            <a:r>
              <a:rPr lang="en-US" dirty="0"/>
              <a:t>B. put a bucket underneath       </a:t>
            </a:r>
            <a:endParaRPr lang="en-US" i="1" dirty="0"/>
          </a:p>
          <a:p>
            <a:pPr>
              <a:buNone/>
            </a:pPr>
            <a:r>
              <a:rPr lang="en-US" dirty="0"/>
              <a:t>C. try to put up a cork upon the mouth of the tap.       </a:t>
            </a:r>
            <a:endParaRPr lang="en-US" i="1" dirty="0"/>
          </a:p>
          <a:p>
            <a:pPr>
              <a:buNone/>
            </a:pPr>
            <a:r>
              <a:rPr lang="en-US" dirty="0"/>
              <a:t>D. call a plumber to repair the tap.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7.</a:t>
            </a:r>
          </a:p>
          <a:p>
            <a:pPr>
              <a:buNone/>
            </a:pPr>
            <a:r>
              <a:rPr lang="en-US" b="1" dirty="0">
                <a:solidFill>
                  <a:schemeClr val="tx1">
                    <a:lumMod val="95000"/>
                    <a:lumOff val="5000"/>
                  </a:schemeClr>
                </a:solidFill>
              </a:rPr>
              <a:t>SITUATION: </a:t>
            </a:r>
            <a:r>
              <a:rPr lang="en-US" dirty="0"/>
              <a:t>Your bathroom tap is leaking and is a constant source of irritating noise. You would :</a:t>
            </a:r>
            <a:endParaRPr lang="en-US" i="1" dirty="0"/>
          </a:p>
          <a:p>
            <a:pPr>
              <a:buNone/>
            </a:pPr>
            <a:r>
              <a:rPr lang="en-US" dirty="0"/>
              <a:t>A. sleep with pillows upon your ears.       </a:t>
            </a:r>
            <a:endParaRPr lang="en-US" i="1" dirty="0"/>
          </a:p>
          <a:p>
            <a:pPr>
              <a:buNone/>
            </a:pPr>
            <a:r>
              <a:rPr lang="en-US" dirty="0"/>
              <a:t>B. put a bucket underneath       </a:t>
            </a:r>
            <a:endParaRPr lang="en-US" i="1" dirty="0"/>
          </a:p>
          <a:p>
            <a:pPr>
              <a:buNone/>
            </a:pPr>
            <a:r>
              <a:rPr lang="en-US" dirty="0"/>
              <a:t>C. try to put up a cork upon the mouth of the tap.       </a:t>
            </a:r>
            <a:endParaRPr lang="en-US" i="1" dirty="0"/>
          </a:p>
          <a:p>
            <a:pPr>
              <a:buNone/>
            </a:pPr>
            <a:r>
              <a:rPr lang="en-US" dirty="0">
                <a:solidFill>
                  <a:srgbClr val="FF0000"/>
                </a:solidFill>
              </a:rPr>
              <a:t>D. call a plumber to repair the tap.       </a:t>
            </a:r>
            <a:endParaRPr lang="en-US" i="1" dirty="0">
              <a:solidFill>
                <a:srgbClr val="FF0000"/>
              </a:solidFill>
            </a:endParaRPr>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8.</a:t>
            </a:r>
          </a:p>
          <a:p>
            <a:pPr>
              <a:buNone/>
            </a:pPr>
            <a:r>
              <a:rPr lang="en-US" b="1" dirty="0">
                <a:solidFill>
                  <a:schemeClr val="tx1">
                    <a:lumMod val="95000"/>
                    <a:lumOff val="5000"/>
                  </a:schemeClr>
                </a:solidFill>
              </a:rPr>
              <a:t>SITUATION: </a:t>
            </a:r>
            <a:r>
              <a:rPr lang="en-US" dirty="0"/>
              <a:t>You find a lady's purse dropped on the road and on pocking it up, find a thousand rupees inside. You would :</a:t>
            </a:r>
            <a:endParaRPr lang="en-US" i="1" dirty="0"/>
          </a:p>
          <a:p>
            <a:pPr>
              <a:buNone/>
            </a:pPr>
            <a:r>
              <a:rPr lang="en-US" dirty="0"/>
              <a:t>A. take the purse away.       </a:t>
            </a:r>
            <a:endParaRPr lang="en-US" i="1" dirty="0"/>
          </a:p>
          <a:p>
            <a:pPr>
              <a:buNone/>
            </a:pPr>
            <a:r>
              <a:rPr lang="en-US" dirty="0"/>
              <a:t>B. take out the money and leave the purse there.       </a:t>
            </a:r>
            <a:endParaRPr lang="en-US" i="1" dirty="0"/>
          </a:p>
          <a:p>
            <a:pPr>
              <a:buNone/>
            </a:pPr>
            <a:r>
              <a:rPr lang="en-US" dirty="0"/>
              <a:t>C. deposit it at the nearest police station.       </a:t>
            </a:r>
            <a:endParaRPr lang="en-US" i="1" dirty="0"/>
          </a:p>
          <a:p>
            <a:pPr>
              <a:buNone/>
            </a:pPr>
            <a:r>
              <a:rPr lang="en-US" dirty="0"/>
              <a:t>D. stand there and wait for the owner.    </a:t>
            </a:r>
            <a:endParaRPr lang="en-US"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8.</a:t>
            </a:r>
          </a:p>
          <a:p>
            <a:pPr>
              <a:buNone/>
            </a:pPr>
            <a:r>
              <a:rPr lang="en-US" b="1" dirty="0">
                <a:solidFill>
                  <a:schemeClr val="tx1">
                    <a:lumMod val="95000"/>
                    <a:lumOff val="5000"/>
                  </a:schemeClr>
                </a:solidFill>
              </a:rPr>
              <a:t>SITUATION: </a:t>
            </a:r>
            <a:r>
              <a:rPr lang="en-US" dirty="0"/>
              <a:t>You find a lady's purse dropped on the road and on pocking it up, find a thousand rupees inside. You would :</a:t>
            </a:r>
            <a:endParaRPr lang="en-US" i="1" dirty="0"/>
          </a:p>
          <a:p>
            <a:pPr>
              <a:buNone/>
            </a:pPr>
            <a:r>
              <a:rPr lang="en-US" dirty="0"/>
              <a:t>A. take the purse away.       </a:t>
            </a:r>
            <a:endParaRPr lang="en-US" i="1" dirty="0"/>
          </a:p>
          <a:p>
            <a:pPr>
              <a:buNone/>
            </a:pPr>
            <a:r>
              <a:rPr lang="en-US" dirty="0"/>
              <a:t>B. take out the money and leave the purse there.       </a:t>
            </a:r>
            <a:endParaRPr lang="en-US" i="1" dirty="0"/>
          </a:p>
          <a:p>
            <a:pPr>
              <a:buNone/>
            </a:pPr>
            <a:r>
              <a:rPr lang="en-US" dirty="0">
                <a:solidFill>
                  <a:srgbClr val="FF0000"/>
                </a:solidFill>
              </a:rPr>
              <a:t>C. deposit it at the nearest police station.       </a:t>
            </a:r>
            <a:endParaRPr lang="en-US" i="1" dirty="0">
              <a:solidFill>
                <a:srgbClr val="FF0000"/>
              </a:solidFill>
            </a:endParaRPr>
          </a:p>
          <a:p>
            <a:pPr>
              <a:buNone/>
            </a:pPr>
            <a:r>
              <a:rPr lang="en-US" dirty="0"/>
              <a:t>D. stand there and wait for the owner.    </a:t>
            </a:r>
            <a:endParaRPr lang="en-US"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9. </a:t>
            </a:r>
          </a:p>
          <a:p>
            <a:pPr>
              <a:buNone/>
            </a:pPr>
            <a:r>
              <a:rPr lang="en-US" b="1" dirty="0">
                <a:solidFill>
                  <a:schemeClr val="tx1">
                    <a:lumMod val="95000"/>
                    <a:lumOff val="5000"/>
                  </a:schemeClr>
                </a:solidFill>
              </a:rPr>
              <a:t>SITUATION: </a:t>
            </a:r>
            <a:r>
              <a:rPr lang="en-US" dirty="0"/>
              <a:t> While sitting in a park, you </a:t>
            </a:r>
            <a:r>
              <a:rPr lang="en-US" dirty="0" err="1"/>
              <a:t>obeserve</a:t>
            </a:r>
            <a:r>
              <a:rPr lang="en-US" dirty="0"/>
              <a:t> that a smart young man comes to the place on a scooter, leaves it there and goes away with someone else on a motorbike. You would :</a:t>
            </a:r>
            <a:endParaRPr lang="en-US" i="1" dirty="0"/>
          </a:p>
          <a:p>
            <a:pPr>
              <a:buNone/>
            </a:pPr>
            <a:r>
              <a:rPr lang="en-US" dirty="0"/>
              <a:t>A. chase the person.       </a:t>
            </a:r>
            <a:endParaRPr lang="en-US" i="1" dirty="0"/>
          </a:p>
          <a:p>
            <a:pPr>
              <a:buNone/>
            </a:pPr>
            <a:r>
              <a:rPr lang="en-US" dirty="0"/>
              <a:t>B. inform the police at the nearby booth.       </a:t>
            </a:r>
            <a:endParaRPr lang="en-US" i="1" dirty="0"/>
          </a:p>
          <a:p>
            <a:pPr>
              <a:buNone/>
            </a:pPr>
            <a:r>
              <a:rPr lang="en-US" dirty="0"/>
              <a:t>C. call back the person.       </a:t>
            </a:r>
            <a:endParaRPr lang="en-US" i="1" dirty="0"/>
          </a:p>
          <a:p>
            <a:pPr>
              <a:buNone/>
            </a:pPr>
            <a:r>
              <a:rPr lang="en-US" dirty="0"/>
              <a:t>D. remain engaged in your enjoyment   </a:t>
            </a: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9. </a:t>
            </a:r>
          </a:p>
          <a:p>
            <a:pPr>
              <a:buNone/>
            </a:pPr>
            <a:r>
              <a:rPr lang="en-US" b="1" dirty="0">
                <a:solidFill>
                  <a:schemeClr val="tx1">
                    <a:lumMod val="95000"/>
                    <a:lumOff val="5000"/>
                  </a:schemeClr>
                </a:solidFill>
              </a:rPr>
              <a:t>SITUATION: </a:t>
            </a:r>
            <a:r>
              <a:rPr lang="en-US" dirty="0"/>
              <a:t> While sitting in a park, you </a:t>
            </a:r>
            <a:r>
              <a:rPr lang="en-US" dirty="0" err="1"/>
              <a:t>obeserve</a:t>
            </a:r>
            <a:r>
              <a:rPr lang="en-US" dirty="0"/>
              <a:t> that a smart young man comes to the place on a scooter, leaves it there and goes away with someone else on a motorbike. You would :</a:t>
            </a:r>
            <a:endParaRPr lang="en-US" i="1" dirty="0"/>
          </a:p>
          <a:p>
            <a:pPr>
              <a:buNone/>
            </a:pPr>
            <a:r>
              <a:rPr lang="en-US" dirty="0"/>
              <a:t>A. chase the person.       </a:t>
            </a:r>
            <a:endParaRPr lang="en-US" i="1" dirty="0"/>
          </a:p>
          <a:p>
            <a:pPr>
              <a:buNone/>
            </a:pPr>
            <a:r>
              <a:rPr lang="en-US" dirty="0">
                <a:solidFill>
                  <a:srgbClr val="FF0000"/>
                </a:solidFill>
              </a:rPr>
              <a:t>B. inform the police at the nearby booth.       </a:t>
            </a:r>
            <a:endParaRPr lang="en-US" i="1" dirty="0">
              <a:solidFill>
                <a:srgbClr val="FF0000"/>
              </a:solidFill>
            </a:endParaRPr>
          </a:p>
          <a:p>
            <a:pPr>
              <a:buNone/>
            </a:pPr>
            <a:r>
              <a:rPr lang="en-US" dirty="0"/>
              <a:t>C. call back the person.       </a:t>
            </a:r>
            <a:endParaRPr lang="en-US" i="1" dirty="0"/>
          </a:p>
          <a:p>
            <a:pPr>
              <a:buNone/>
            </a:pPr>
            <a:r>
              <a:rPr lang="en-US" dirty="0"/>
              <a:t>D. remain engaged in your enjoyment   </a:t>
            </a: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a:t>Q 1. </a:t>
            </a:r>
            <a:endParaRPr lang="en-US" b="1" dirty="0"/>
          </a:p>
          <a:p>
            <a:pPr>
              <a:buNone/>
            </a:pPr>
            <a:r>
              <a:rPr lang="en-US" b="1" dirty="0">
                <a:solidFill>
                  <a:schemeClr val="tx1">
                    <a:lumMod val="95000"/>
                    <a:lumOff val="5000"/>
                  </a:schemeClr>
                </a:solidFill>
              </a:rPr>
              <a:t>SITUATION: </a:t>
            </a:r>
            <a:r>
              <a:rPr lang="en-US" dirty="0"/>
              <a:t>You are walking down the street and suddenly you see two hundred rupee notes on the pavement. What action will you take?</a:t>
            </a:r>
            <a:endParaRPr lang="en-US" i="1" dirty="0"/>
          </a:p>
          <a:p>
            <a:pPr>
              <a:buNone/>
            </a:pPr>
            <a:r>
              <a:rPr lang="en-US" dirty="0"/>
              <a:t>A. Pocket it yourself				B. Leave it where it is.       </a:t>
            </a:r>
            <a:endParaRPr lang="en-US" i="1" dirty="0"/>
          </a:p>
          <a:p>
            <a:pPr>
              <a:buNone/>
            </a:pPr>
            <a:r>
              <a:rPr lang="en-US" dirty="0"/>
              <a:t>C. Give the money to a beggar.       	D. Deposit it in the nearest police station.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10.</a:t>
            </a:r>
          </a:p>
          <a:p>
            <a:pPr>
              <a:buNone/>
            </a:pPr>
            <a:r>
              <a:rPr lang="en-US" b="1" dirty="0">
                <a:solidFill>
                  <a:schemeClr val="tx1">
                    <a:lumMod val="95000"/>
                    <a:lumOff val="5000"/>
                  </a:schemeClr>
                </a:solidFill>
              </a:rPr>
              <a:t>SITUATION: </a:t>
            </a:r>
            <a:r>
              <a:rPr lang="en-US" dirty="0"/>
              <a:t>You are playing football in a park. When you kick the ball. it strikes and breaks the window pane of a nearby house. You would :</a:t>
            </a:r>
            <a:endParaRPr lang="en-US" i="1" dirty="0"/>
          </a:p>
          <a:p>
            <a:pPr>
              <a:buNone/>
            </a:pPr>
            <a:r>
              <a:rPr lang="en-US" dirty="0"/>
              <a:t>A. demand your ball back from the house owner.       </a:t>
            </a:r>
            <a:endParaRPr lang="en-US" i="1" dirty="0"/>
          </a:p>
          <a:p>
            <a:pPr>
              <a:buNone/>
            </a:pPr>
            <a:r>
              <a:rPr lang="en-US" dirty="0"/>
              <a:t>B. say that it was no fault of yours.       </a:t>
            </a:r>
            <a:endParaRPr lang="en-US" i="1" dirty="0"/>
          </a:p>
          <a:p>
            <a:pPr>
              <a:buNone/>
            </a:pPr>
            <a:r>
              <a:rPr lang="en-US" dirty="0"/>
              <a:t>C. stealthily get your ball back.       </a:t>
            </a:r>
            <a:endParaRPr lang="en-US" i="1" dirty="0"/>
          </a:p>
          <a:p>
            <a:pPr>
              <a:buNone/>
            </a:pPr>
            <a:r>
              <a:rPr lang="en-US" dirty="0"/>
              <a:t>D. </a:t>
            </a:r>
            <a:r>
              <a:rPr lang="en-US" dirty="0" err="1"/>
              <a:t>apologise</a:t>
            </a:r>
            <a:r>
              <a:rPr lang="en-US" dirty="0"/>
              <a:t> to the house owner and contribute to replace the glass.       </a:t>
            </a:r>
            <a:endParaRPr 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10.</a:t>
            </a:r>
          </a:p>
          <a:p>
            <a:pPr>
              <a:buNone/>
            </a:pPr>
            <a:r>
              <a:rPr lang="en-US" b="1" dirty="0">
                <a:solidFill>
                  <a:schemeClr val="tx1">
                    <a:lumMod val="95000"/>
                    <a:lumOff val="5000"/>
                  </a:schemeClr>
                </a:solidFill>
              </a:rPr>
              <a:t>SITUATION: </a:t>
            </a:r>
            <a:r>
              <a:rPr lang="en-US" dirty="0"/>
              <a:t>You are playing football in a park. When you kick the ball. it strikes and breaks the window pane of a nearby house. You would :</a:t>
            </a:r>
            <a:endParaRPr lang="en-US" i="1" dirty="0"/>
          </a:p>
          <a:p>
            <a:pPr>
              <a:buNone/>
            </a:pPr>
            <a:r>
              <a:rPr lang="en-US" dirty="0"/>
              <a:t>A. demand your ball back from the house owner.       </a:t>
            </a:r>
            <a:endParaRPr lang="en-US" i="1" dirty="0"/>
          </a:p>
          <a:p>
            <a:pPr>
              <a:buNone/>
            </a:pPr>
            <a:r>
              <a:rPr lang="en-US" dirty="0"/>
              <a:t>B. say that it was no fault of yours.       </a:t>
            </a:r>
            <a:endParaRPr lang="en-US" i="1" dirty="0"/>
          </a:p>
          <a:p>
            <a:pPr>
              <a:buNone/>
            </a:pPr>
            <a:r>
              <a:rPr lang="en-US" dirty="0"/>
              <a:t>C. stealthily get your ball back.       </a:t>
            </a:r>
            <a:endParaRPr lang="en-US" i="1" dirty="0"/>
          </a:p>
          <a:p>
            <a:pPr>
              <a:buNone/>
            </a:pPr>
            <a:r>
              <a:rPr lang="en-US" dirty="0">
                <a:solidFill>
                  <a:srgbClr val="FF0000"/>
                </a:solidFill>
              </a:rPr>
              <a:t>D. </a:t>
            </a:r>
            <a:r>
              <a:rPr lang="en-US" dirty="0" err="1">
                <a:solidFill>
                  <a:srgbClr val="FF0000"/>
                </a:solidFill>
              </a:rPr>
              <a:t>apologise</a:t>
            </a:r>
            <a:r>
              <a:rPr lang="en-US" dirty="0">
                <a:solidFill>
                  <a:srgbClr val="FF0000"/>
                </a:solidFill>
              </a:rPr>
              <a:t> to the house owner and contribute to replace the glass.       </a:t>
            </a:r>
            <a:endParaRPr lang="en-US" i="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11.</a:t>
            </a:r>
          </a:p>
          <a:p>
            <a:pPr>
              <a:buNone/>
            </a:pPr>
            <a:r>
              <a:rPr lang="en-US" b="1" dirty="0">
                <a:solidFill>
                  <a:schemeClr val="tx1">
                    <a:lumMod val="95000"/>
                    <a:lumOff val="5000"/>
                  </a:schemeClr>
                </a:solidFill>
              </a:rPr>
              <a:t>SITUATION: </a:t>
            </a:r>
            <a:r>
              <a:rPr lang="en-US" dirty="0"/>
              <a:t> You are in a bus. The bus reaches your stop but still you have not purchased the ticket because of heavy </a:t>
            </a:r>
            <a:r>
              <a:rPr lang="en-US" dirty="0" err="1"/>
              <a:t>rush.What</a:t>
            </a:r>
            <a:r>
              <a:rPr lang="en-US" dirty="0"/>
              <a:t> will you do?</a:t>
            </a:r>
            <a:endParaRPr lang="en-US" i="1" dirty="0"/>
          </a:p>
          <a:p>
            <a:pPr>
              <a:buNone/>
            </a:pPr>
            <a:r>
              <a:rPr lang="en-US" dirty="0"/>
              <a:t>A. Jump out quickly to avoid embarrassment.       </a:t>
            </a:r>
            <a:endParaRPr lang="en-US" i="1" dirty="0"/>
          </a:p>
          <a:p>
            <a:pPr>
              <a:buNone/>
            </a:pPr>
            <a:r>
              <a:rPr lang="en-US" dirty="0"/>
              <a:t>B. Call the conductor , give him the money and get the ticket.       </a:t>
            </a:r>
            <a:endParaRPr lang="en-US" i="1" dirty="0"/>
          </a:p>
          <a:p>
            <a:pPr>
              <a:buNone/>
            </a:pPr>
            <a:r>
              <a:rPr lang="en-US" dirty="0"/>
              <a:t>C. Hand the money to someone sitting nearby to give it to the conductor.       </a:t>
            </a:r>
            <a:endParaRPr lang="en-US" i="1" dirty="0"/>
          </a:p>
          <a:p>
            <a:pPr>
              <a:buNone/>
            </a:pPr>
            <a:r>
              <a:rPr lang="en-US" dirty="0"/>
              <a:t>D. Give the money to the driver.      </a:t>
            </a:r>
            <a:endParaRPr lang="en-US" i="1" dirty="0"/>
          </a:p>
          <a:p>
            <a:pPr>
              <a:buNone/>
            </a:pPr>
            <a:r>
              <a:rPr lang="en-US" dirty="0"/>
              <a:t> </a:t>
            </a: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11.</a:t>
            </a:r>
          </a:p>
          <a:p>
            <a:pPr>
              <a:buNone/>
            </a:pPr>
            <a:r>
              <a:rPr lang="en-US" b="1" dirty="0">
                <a:solidFill>
                  <a:schemeClr val="tx1">
                    <a:lumMod val="95000"/>
                    <a:lumOff val="5000"/>
                  </a:schemeClr>
                </a:solidFill>
              </a:rPr>
              <a:t>SITUATION: </a:t>
            </a:r>
            <a:r>
              <a:rPr lang="en-US" dirty="0"/>
              <a:t> You are in a bus. The bus reaches your stop but still you have not purchased the ticket because of heavy </a:t>
            </a:r>
            <a:r>
              <a:rPr lang="en-US" dirty="0" err="1"/>
              <a:t>rush.What</a:t>
            </a:r>
            <a:r>
              <a:rPr lang="en-US" dirty="0"/>
              <a:t> will you do?</a:t>
            </a:r>
            <a:endParaRPr lang="en-US" i="1" dirty="0"/>
          </a:p>
          <a:p>
            <a:pPr>
              <a:buNone/>
            </a:pPr>
            <a:r>
              <a:rPr lang="en-US" dirty="0"/>
              <a:t>A. Jump out quickly to avoid embarrassment.       </a:t>
            </a:r>
            <a:endParaRPr lang="en-US" i="1" dirty="0"/>
          </a:p>
          <a:p>
            <a:pPr>
              <a:buNone/>
            </a:pPr>
            <a:r>
              <a:rPr lang="en-US" dirty="0">
                <a:solidFill>
                  <a:srgbClr val="FF0000"/>
                </a:solidFill>
              </a:rPr>
              <a:t>B. Call the conductor , give him the money and get the ticket</a:t>
            </a:r>
            <a:r>
              <a:rPr lang="en-US" dirty="0"/>
              <a:t>.       </a:t>
            </a:r>
            <a:endParaRPr lang="en-US" i="1" dirty="0"/>
          </a:p>
          <a:p>
            <a:pPr>
              <a:buNone/>
            </a:pPr>
            <a:r>
              <a:rPr lang="en-US" dirty="0"/>
              <a:t>C. Hand the money to someone sitting nearby to give it to the conductor.       </a:t>
            </a:r>
            <a:endParaRPr lang="en-US" i="1" dirty="0"/>
          </a:p>
          <a:p>
            <a:pPr>
              <a:buNone/>
            </a:pPr>
            <a:r>
              <a:rPr lang="en-US" dirty="0">
                <a:solidFill>
                  <a:schemeClr val="tx1">
                    <a:lumMod val="95000"/>
                    <a:lumOff val="5000"/>
                  </a:schemeClr>
                </a:solidFill>
              </a:rPr>
              <a:t>D. Give the money to the driver</a:t>
            </a:r>
            <a:r>
              <a:rPr lang="en-US" dirty="0">
                <a:solidFill>
                  <a:srgbClr val="FF0000"/>
                </a:solidFill>
              </a:rPr>
              <a:t>.      </a:t>
            </a:r>
            <a:endParaRPr lang="en-US" i="1" dirty="0">
              <a:solidFill>
                <a:srgbClr val="FF0000"/>
              </a:solidFill>
            </a:endParaRPr>
          </a:p>
          <a:p>
            <a:pPr>
              <a:buNone/>
            </a:pPr>
            <a:r>
              <a:rPr lang="en-US" dirty="0"/>
              <a:t> </a:t>
            </a: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12.</a:t>
            </a:r>
          </a:p>
          <a:p>
            <a:pPr>
              <a:buNone/>
            </a:pPr>
            <a:r>
              <a:rPr lang="en-US" b="1" dirty="0">
                <a:solidFill>
                  <a:schemeClr val="tx1">
                    <a:lumMod val="95000"/>
                    <a:lumOff val="5000"/>
                  </a:schemeClr>
                </a:solidFill>
              </a:rPr>
              <a:t>SITUATION: </a:t>
            </a:r>
            <a:r>
              <a:rPr lang="en-US" dirty="0"/>
              <a:t>While you board a train at the station, you find a suitcase beneath your seat. You would :</a:t>
            </a:r>
            <a:endParaRPr lang="en-US" i="1" dirty="0"/>
          </a:p>
          <a:p>
            <a:pPr>
              <a:buNone/>
            </a:pPr>
            <a:r>
              <a:rPr lang="en-US" dirty="0"/>
              <a:t>A. report the matter to the police.       </a:t>
            </a:r>
            <a:endParaRPr lang="en-US" i="1" dirty="0"/>
          </a:p>
          <a:p>
            <a:pPr>
              <a:buNone/>
            </a:pPr>
            <a:r>
              <a:rPr lang="en-US" dirty="0"/>
              <a:t>B. open up the suitcase to look through its contents.       </a:t>
            </a:r>
            <a:endParaRPr lang="en-US" i="1" dirty="0"/>
          </a:p>
          <a:p>
            <a:pPr>
              <a:buNone/>
            </a:pPr>
            <a:r>
              <a:rPr lang="en-US" dirty="0"/>
              <a:t>C. try to find out the address of the owner from the paper etc. in the suitcase.       </a:t>
            </a:r>
            <a:endParaRPr lang="en-US" i="1" dirty="0"/>
          </a:p>
          <a:p>
            <a:pPr>
              <a:buNone/>
            </a:pPr>
            <a:r>
              <a:rPr lang="en-US" dirty="0"/>
              <a:t>D. finding no one to claim it, take it into the own possession.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12.</a:t>
            </a:r>
          </a:p>
          <a:p>
            <a:pPr>
              <a:buNone/>
            </a:pPr>
            <a:r>
              <a:rPr lang="en-US" b="1" dirty="0">
                <a:solidFill>
                  <a:schemeClr val="tx1">
                    <a:lumMod val="95000"/>
                    <a:lumOff val="5000"/>
                  </a:schemeClr>
                </a:solidFill>
              </a:rPr>
              <a:t>SITUATION: </a:t>
            </a:r>
            <a:r>
              <a:rPr lang="en-US" dirty="0"/>
              <a:t>While you board a train at the station, you find a suitcase beneath your seat. You would :</a:t>
            </a:r>
            <a:endParaRPr lang="en-US" i="1" dirty="0"/>
          </a:p>
          <a:p>
            <a:pPr>
              <a:buNone/>
            </a:pPr>
            <a:r>
              <a:rPr lang="en-US" dirty="0">
                <a:solidFill>
                  <a:srgbClr val="FF0000"/>
                </a:solidFill>
              </a:rPr>
              <a:t>A. report the matter to the police.       </a:t>
            </a:r>
            <a:endParaRPr lang="en-US" i="1" dirty="0">
              <a:solidFill>
                <a:srgbClr val="FF0000"/>
              </a:solidFill>
            </a:endParaRPr>
          </a:p>
          <a:p>
            <a:pPr>
              <a:buNone/>
            </a:pPr>
            <a:r>
              <a:rPr lang="en-US" dirty="0"/>
              <a:t>B. open up the suitcase to look through its contents.       </a:t>
            </a:r>
            <a:endParaRPr lang="en-US" i="1" dirty="0"/>
          </a:p>
          <a:p>
            <a:pPr>
              <a:buNone/>
            </a:pPr>
            <a:r>
              <a:rPr lang="en-US" dirty="0"/>
              <a:t>C. try to find out the address of the owner from the paper etc. in the suitcase.       </a:t>
            </a:r>
            <a:endParaRPr lang="en-US" i="1" dirty="0"/>
          </a:p>
          <a:p>
            <a:pPr>
              <a:buNone/>
            </a:pPr>
            <a:r>
              <a:rPr lang="en-US" dirty="0"/>
              <a:t>D. finding no one to claim it, take it into the own possession.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13.</a:t>
            </a:r>
          </a:p>
          <a:p>
            <a:pPr>
              <a:buNone/>
            </a:pPr>
            <a:r>
              <a:rPr lang="en-US" b="1" dirty="0">
                <a:solidFill>
                  <a:schemeClr val="tx1">
                    <a:lumMod val="95000"/>
                    <a:lumOff val="5000"/>
                  </a:schemeClr>
                </a:solidFill>
              </a:rPr>
              <a:t>SITUATION: </a:t>
            </a:r>
            <a:r>
              <a:rPr lang="en-US" dirty="0"/>
              <a:t>While firing crackers, a child gets severs burns on the hand. What would you do?</a:t>
            </a:r>
            <a:endParaRPr lang="en-US" i="1" dirty="0"/>
          </a:p>
          <a:p>
            <a:pPr>
              <a:buNone/>
            </a:pPr>
            <a:r>
              <a:rPr lang="en-US" dirty="0"/>
              <a:t>A. Dip the child's hands in cold water till there is no more burning sensation.       </a:t>
            </a:r>
            <a:endParaRPr lang="en-US" i="1" dirty="0"/>
          </a:p>
          <a:p>
            <a:pPr>
              <a:buNone/>
            </a:pPr>
            <a:r>
              <a:rPr lang="en-US" dirty="0"/>
              <a:t>B. Wash the hands with </a:t>
            </a:r>
            <a:r>
              <a:rPr lang="en-US" dirty="0" err="1"/>
              <a:t>dettol</a:t>
            </a:r>
            <a:r>
              <a:rPr lang="en-US" dirty="0"/>
              <a:t>.       </a:t>
            </a:r>
            <a:endParaRPr lang="en-US" i="1" dirty="0"/>
          </a:p>
          <a:p>
            <a:pPr>
              <a:buNone/>
            </a:pPr>
            <a:r>
              <a:rPr lang="en-US" dirty="0"/>
              <a:t>C. Send someone to call the doctor.       </a:t>
            </a:r>
            <a:endParaRPr lang="en-US" i="1" dirty="0"/>
          </a:p>
          <a:p>
            <a:pPr>
              <a:buNone/>
            </a:pPr>
            <a:r>
              <a:rPr lang="en-US" dirty="0"/>
              <a:t>D. Apply some ointment on the affected area.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13.</a:t>
            </a:r>
          </a:p>
          <a:p>
            <a:pPr>
              <a:buNone/>
            </a:pPr>
            <a:r>
              <a:rPr lang="en-US" b="1" dirty="0">
                <a:solidFill>
                  <a:schemeClr val="tx1">
                    <a:lumMod val="95000"/>
                    <a:lumOff val="5000"/>
                  </a:schemeClr>
                </a:solidFill>
              </a:rPr>
              <a:t>SITUATION: </a:t>
            </a:r>
            <a:r>
              <a:rPr lang="en-US" dirty="0"/>
              <a:t>While firing crackers, a child gets severs burns on the hand. What would you do?</a:t>
            </a:r>
            <a:endParaRPr lang="en-US" i="1" dirty="0"/>
          </a:p>
          <a:p>
            <a:pPr>
              <a:buNone/>
            </a:pPr>
            <a:r>
              <a:rPr lang="en-US" dirty="0">
                <a:solidFill>
                  <a:srgbClr val="FF0000"/>
                </a:solidFill>
              </a:rPr>
              <a:t>A. Dip the child's hands in cold water till there is no more burning sensation.       </a:t>
            </a:r>
            <a:endParaRPr lang="en-US" i="1" dirty="0">
              <a:solidFill>
                <a:srgbClr val="FF0000"/>
              </a:solidFill>
            </a:endParaRPr>
          </a:p>
          <a:p>
            <a:pPr>
              <a:buNone/>
            </a:pPr>
            <a:r>
              <a:rPr lang="en-US" dirty="0"/>
              <a:t>B. Wash the hands with </a:t>
            </a:r>
            <a:r>
              <a:rPr lang="en-US" dirty="0" err="1"/>
              <a:t>dettol</a:t>
            </a:r>
            <a:r>
              <a:rPr lang="en-US" dirty="0"/>
              <a:t>.       </a:t>
            </a:r>
            <a:endParaRPr lang="en-US" i="1" dirty="0"/>
          </a:p>
          <a:p>
            <a:pPr>
              <a:buNone/>
            </a:pPr>
            <a:r>
              <a:rPr lang="en-US" dirty="0"/>
              <a:t>C. Send someone to call the doctor.       </a:t>
            </a:r>
            <a:endParaRPr lang="en-US" i="1" dirty="0"/>
          </a:p>
          <a:p>
            <a:pPr>
              <a:buNone/>
            </a:pPr>
            <a:r>
              <a:rPr lang="en-US" dirty="0"/>
              <a:t>D. Apply some ointment on the affected area.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14.</a:t>
            </a:r>
          </a:p>
          <a:p>
            <a:pPr>
              <a:buNone/>
            </a:pPr>
            <a:r>
              <a:rPr lang="en-US" b="1" dirty="0">
                <a:solidFill>
                  <a:schemeClr val="tx1">
                    <a:lumMod val="95000"/>
                    <a:lumOff val="5000"/>
                  </a:schemeClr>
                </a:solidFill>
              </a:rPr>
              <a:t>SITUATION: </a:t>
            </a:r>
            <a:r>
              <a:rPr lang="en-US" dirty="0"/>
              <a:t>You find that the person whom you call your friend has been cheating you. What would you do ?</a:t>
            </a:r>
            <a:endParaRPr lang="en-US" i="1" dirty="0"/>
          </a:p>
          <a:p>
            <a:pPr>
              <a:buNone/>
            </a:pPr>
            <a:r>
              <a:rPr lang="en-US" dirty="0"/>
              <a:t>A. Break relations with him.       		B. Give him tit for tat.       </a:t>
            </a:r>
            <a:endParaRPr lang="en-US" i="1" dirty="0"/>
          </a:p>
          <a:p>
            <a:pPr>
              <a:buNone/>
            </a:pPr>
            <a:r>
              <a:rPr lang="en-US" dirty="0"/>
              <a:t>C. Make him </a:t>
            </a:r>
            <a:r>
              <a:rPr lang="en-US" dirty="0" err="1"/>
              <a:t>realise</a:t>
            </a:r>
            <a:r>
              <a:rPr lang="en-US" dirty="0"/>
              <a:t> his mistake.       	D. Tell other friends about him.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14.</a:t>
            </a:r>
          </a:p>
          <a:p>
            <a:pPr>
              <a:buNone/>
            </a:pPr>
            <a:r>
              <a:rPr lang="en-US" b="1" dirty="0">
                <a:solidFill>
                  <a:schemeClr val="tx1">
                    <a:lumMod val="95000"/>
                    <a:lumOff val="5000"/>
                  </a:schemeClr>
                </a:solidFill>
              </a:rPr>
              <a:t>SITUATION: </a:t>
            </a:r>
            <a:r>
              <a:rPr lang="en-US" dirty="0"/>
              <a:t>You find that the person whom you call your friend has been cheating you. What would you do ?</a:t>
            </a:r>
            <a:endParaRPr lang="en-US" i="1" dirty="0"/>
          </a:p>
          <a:p>
            <a:pPr>
              <a:buNone/>
            </a:pPr>
            <a:r>
              <a:rPr lang="en-US" dirty="0"/>
              <a:t>A. Break relations with him.       		B. Give him tit for tat.       </a:t>
            </a:r>
            <a:endParaRPr lang="en-US" i="1" dirty="0"/>
          </a:p>
          <a:p>
            <a:pPr>
              <a:buNone/>
            </a:pPr>
            <a:r>
              <a:rPr lang="en-US" dirty="0">
                <a:solidFill>
                  <a:srgbClr val="FF0000"/>
                </a:solidFill>
              </a:rPr>
              <a:t>C. Make him </a:t>
            </a:r>
            <a:r>
              <a:rPr lang="en-US" dirty="0" err="1">
                <a:solidFill>
                  <a:srgbClr val="FF0000"/>
                </a:solidFill>
              </a:rPr>
              <a:t>realise</a:t>
            </a:r>
            <a:r>
              <a:rPr lang="en-US" dirty="0">
                <a:solidFill>
                  <a:srgbClr val="FF0000"/>
                </a:solidFill>
              </a:rPr>
              <a:t> his mistake.       </a:t>
            </a:r>
            <a:r>
              <a:rPr lang="en-US" dirty="0"/>
              <a:t>	D. Tell other friends about him.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 </a:t>
            </a:r>
          </a:p>
          <a:p>
            <a:pPr>
              <a:buNone/>
            </a:pPr>
            <a:r>
              <a:rPr lang="en-US" b="1" dirty="0">
                <a:solidFill>
                  <a:schemeClr val="tx1">
                    <a:lumMod val="95000"/>
                    <a:lumOff val="5000"/>
                  </a:schemeClr>
                </a:solidFill>
              </a:rPr>
              <a:t>SITUATION: </a:t>
            </a:r>
            <a:r>
              <a:rPr lang="en-US" dirty="0"/>
              <a:t>You are walking down the street and suddenly you see two hundred rupee notes on the pavement. What action will you take?</a:t>
            </a:r>
            <a:endParaRPr lang="en-US" i="1" dirty="0"/>
          </a:p>
          <a:p>
            <a:pPr>
              <a:buNone/>
            </a:pPr>
            <a:r>
              <a:rPr lang="en-US" dirty="0"/>
              <a:t>A. Pocket it yourself				B. Leave it where it is.       </a:t>
            </a:r>
            <a:endParaRPr lang="en-US" i="1" dirty="0"/>
          </a:p>
          <a:p>
            <a:pPr>
              <a:buNone/>
            </a:pPr>
            <a:r>
              <a:rPr lang="en-US" dirty="0"/>
              <a:t>C. Give the money to a beggar.       	</a:t>
            </a:r>
            <a:r>
              <a:rPr lang="en-US" dirty="0">
                <a:solidFill>
                  <a:srgbClr val="FF0000"/>
                </a:solidFill>
              </a:rPr>
              <a:t>D. Deposit it in the nearest police station. </a:t>
            </a:r>
            <a:endParaRPr lang="en-US" b="1" dirty="0">
              <a:solidFill>
                <a:srgbClr val="FF0000"/>
              </a:solidFill>
              <a:latin typeface="Arial Black"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15.</a:t>
            </a:r>
          </a:p>
          <a:p>
            <a:pPr>
              <a:buNone/>
            </a:pPr>
            <a:r>
              <a:rPr lang="en-US" b="1" dirty="0">
                <a:solidFill>
                  <a:schemeClr val="tx1">
                    <a:lumMod val="95000"/>
                    <a:lumOff val="5000"/>
                  </a:schemeClr>
                </a:solidFill>
              </a:rPr>
              <a:t>SITUATION: </a:t>
            </a:r>
            <a:r>
              <a:rPr lang="en-US" dirty="0"/>
              <a:t>While attending your friend's party, you see your friend's muffler catching fire from the candle on the table behind him. You would :</a:t>
            </a:r>
            <a:endParaRPr lang="en-US" i="1" dirty="0"/>
          </a:p>
          <a:p>
            <a:pPr>
              <a:buNone/>
            </a:pPr>
            <a:r>
              <a:rPr lang="en-US" dirty="0"/>
              <a:t>A. ask your friend to see behind him.       </a:t>
            </a:r>
            <a:endParaRPr lang="en-US" i="1" dirty="0"/>
          </a:p>
          <a:p>
            <a:pPr>
              <a:buNone/>
            </a:pPr>
            <a:r>
              <a:rPr lang="en-US" dirty="0"/>
              <a:t>B. rush to call friend's mother.       </a:t>
            </a:r>
            <a:endParaRPr lang="en-US" i="1" dirty="0"/>
          </a:p>
          <a:p>
            <a:pPr>
              <a:buNone/>
            </a:pPr>
            <a:r>
              <a:rPr lang="en-US" dirty="0"/>
              <a:t>C. rush and taking out the muffler from his neck, drop it and pour water on it.       </a:t>
            </a:r>
            <a:endParaRPr lang="en-US" i="1" dirty="0"/>
          </a:p>
          <a:p>
            <a:pPr>
              <a:buNone/>
            </a:pPr>
            <a:r>
              <a:rPr lang="en-US" dirty="0"/>
              <a:t>D. take out the muffler and throw it away.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15.</a:t>
            </a:r>
          </a:p>
          <a:p>
            <a:pPr>
              <a:buNone/>
            </a:pPr>
            <a:r>
              <a:rPr lang="en-US" b="1" dirty="0">
                <a:solidFill>
                  <a:schemeClr val="tx1">
                    <a:lumMod val="95000"/>
                    <a:lumOff val="5000"/>
                  </a:schemeClr>
                </a:solidFill>
              </a:rPr>
              <a:t>SITUATION: </a:t>
            </a:r>
            <a:r>
              <a:rPr lang="en-US" dirty="0"/>
              <a:t>While attending your friend's party, you see your friend's muffler catching fire from the candle on the table behind him. You would :</a:t>
            </a:r>
            <a:endParaRPr lang="en-US" i="1" dirty="0"/>
          </a:p>
          <a:p>
            <a:pPr>
              <a:buNone/>
            </a:pPr>
            <a:r>
              <a:rPr lang="en-US" dirty="0"/>
              <a:t>A. ask your friend to see behind him.       </a:t>
            </a:r>
            <a:endParaRPr lang="en-US" i="1" dirty="0"/>
          </a:p>
          <a:p>
            <a:pPr>
              <a:buNone/>
            </a:pPr>
            <a:r>
              <a:rPr lang="en-US" dirty="0"/>
              <a:t>B. rush to call friend's mother.       </a:t>
            </a:r>
            <a:endParaRPr lang="en-US" i="1" dirty="0"/>
          </a:p>
          <a:p>
            <a:pPr>
              <a:buNone/>
            </a:pPr>
            <a:r>
              <a:rPr lang="en-US" dirty="0">
                <a:solidFill>
                  <a:srgbClr val="FF0000"/>
                </a:solidFill>
              </a:rPr>
              <a:t>C. rush and taking out the muffler from his neck, drop it and pour water on it.       </a:t>
            </a:r>
            <a:endParaRPr lang="en-US" i="1" dirty="0">
              <a:solidFill>
                <a:srgbClr val="FF0000"/>
              </a:solidFill>
            </a:endParaRPr>
          </a:p>
          <a:p>
            <a:pPr>
              <a:buNone/>
            </a:pPr>
            <a:r>
              <a:rPr lang="en-US" dirty="0"/>
              <a:t>D. take out the muffler and throw it away.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16.</a:t>
            </a:r>
          </a:p>
          <a:p>
            <a:pPr>
              <a:buNone/>
            </a:pPr>
            <a:r>
              <a:rPr lang="en-US" b="1" dirty="0">
                <a:solidFill>
                  <a:schemeClr val="tx1">
                    <a:lumMod val="95000"/>
                    <a:lumOff val="5000"/>
                  </a:schemeClr>
                </a:solidFill>
              </a:rPr>
              <a:t>SITUATION: </a:t>
            </a:r>
            <a:r>
              <a:rPr lang="en-US" dirty="0"/>
              <a:t>Your friend is not invite you to his </a:t>
            </a:r>
            <a:r>
              <a:rPr lang="en-US" dirty="0" err="1"/>
              <a:t>marrige</a:t>
            </a:r>
            <a:r>
              <a:rPr lang="en-US" dirty="0"/>
              <a:t> party. You will :</a:t>
            </a:r>
            <a:endParaRPr lang="en-US" i="1" dirty="0"/>
          </a:p>
          <a:p>
            <a:pPr>
              <a:buNone/>
            </a:pPr>
            <a:r>
              <a:rPr lang="en-US" dirty="0"/>
              <a:t> A. hold it against him.       			B. attend the ceremony.       </a:t>
            </a:r>
            <a:endParaRPr lang="en-US" i="1" dirty="0"/>
          </a:p>
          <a:p>
            <a:pPr>
              <a:buNone/>
            </a:pPr>
            <a:r>
              <a:rPr lang="en-US" dirty="0"/>
              <a:t> C. send him your best wishes.       	D. ignore the whole affair.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16.</a:t>
            </a:r>
          </a:p>
          <a:p>
            <a:pPr>
              <a:buNone/>
            </a:pPr>
            <a:r>
              <a:rPr lang="en-US" b="1" dirty="0">
                <a:solidFill>
                  <a:schemeClr val="tx1">
                    <a:lumMod val="95000"/>
                    <a:lumOff val="5000"/>
                  </a:schemeClr>
                </a:solidFill>
              </a:rPr>
              <a:t>SITUATION: </a:t>
            </a:r>
            <a:r>
              <a:rPr lang="en-US" dirty="0"/>
              <a:t>Your friend is not invite you to his </a:t>
            </a:r>
            <a:r>
              <a:rPr lang="en-US" dirty="0" err="1"/>
              <a:t>marrige</a:t>
            </a:r>
            <a:r>
              <a:rPr lang="en-US" dirty="0"/>
              <a:t> party. You will :</a:t>
            </a:r>
            <a:endParaRPr lang="en-US" i="1" dirty="0"/>
          </a:p>
          <a:p>
            <a:pPr>
              <a:buNone/>
            </a:pPr>
            <a:r>
              <a:rPr lang="en-US" dirty="0"/>
              <a:t> A. hold it against him.       			B. attend the ceremony.       </a:t>
            </a:r>
            <a:endParaRPr lang="en-US" i="1" dirty="0"/>
          </a:p>
          <a:p>
            <a:pPr>
              <a:buNone/>
            </a:pPr>
            <a:r>
              <a:rPr lang="en-US" dirty="0">
                <a:solidFill>
                  <a:srgbClr val="FF0000"/>
                </a:solidFill>
              </a:rPr>
              <a:t> C. send him your best wishes.  </a:t>
            </a:r>
            <a:r>
              <a:rPr lang="en-US" dirty="0"/>
              <a:t>     	D. ignore the whole affair.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17.</a:t>
            </a:r>
          </a:p>
          <a:p>
            <a:pPr>
              <a:buNone/>
            </a:pPr>
            <a:r>
              <a:rPr lang="en-US" b="1" dirty="0">
                <a:solidFill>
                  <a:schemeClr val="tx1">
                    <a:lumMod val="95000"/>
                    <a:lumOff val="5000"/>
                  </a:schemeClr>
                </a:solidFill>
              </a:rPr>
              <a:t>SITUATION: </a:t>
            </a:r>
            <a:r>
              <a:rPr lang="en-US" dirty="0"/>
              <a:t> While travelling in a train, you observe some college students pulling the alarm chain simply to get down at their desired point. You would :</a:t>
            </a:r>
            <a:endParaRPr lang="en-US" i="1" dirty="0"/>
          </a:p>
          <a:p>
            <a:pPr>
              <a:buNone/>
            </a:pPr>
            <a:r>
              <a:rPr lang="en-US" dirty="0"/>
              <a:t>A. with the help of some passengers , check them from doing so.       </a:t>
            </a:r>
            <a:endParaRPr lang="en-US" i="1" dirty="0"/>
          </a:p>
          <a:p>
            <a:pPr>
              <a:buNone/>
            </a:pPr>
            <a:r>
              <a:rPr lang="en-US" dirty="0"/>
              <a:t>B. let them </a:t>
            </a:r>
            <a:r>
              <a:rPr lang="en-US" dirty="0" err="1"/>
              <a:t>pul</a:t>
            </a:r>
            <a:r>
              <a:rPr lang="en-US" dirty="0"/>
              <a:t> the chain but check them from detraining.       </a:t>
            </a:r>
            <a:endParaRPr lang="en-US" i="1" dirty="0"/>
          </a:p>
          <a:p>
            <a:pPr>
              <a:buNone/>
            </a:pPr>
            <a:r>
              <a:rPr lang="en-US" dirty="0"/>
              <a:t>C. inform the guard of the train as soon as it stops.       </a:t>
            </a:r>
            <a:endParaRPr lang="en-US" i="1" dirty="0"/>
          </a:p>
          <a:p>
            <a:pPr>
              <a:buNone/>
            </a:pPr>
            <a:r>
              <a:rPr lang="en-US" dirty="0"/>
              <a:t>D. keep quite and do nothing.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17.</a:t>
            </a:r>
          </a:p>
          <a:p>
            <a:pPr>
              <a:buNone/>
            </a:pPr>
            <a:r>
              <a:rPr lang="en-US" b="1" dirty="0">
                <a:solidFill>
                  <a:schemeClr val="tx1">
                    <a:lumMod val="95000"/>
                    <a:lumOff val="5000"/>
                  </a:schemeClr>
                </a:solidFill>
              </a:rPr>
              <a:t>SITUATION: </a:t>
            </a:r>
            <a:r>
              <a:rPr lang="en-US" dirty="0"/>
              <a:t> While travelling in a train, you observe some college students pulling the alarm chain simply to get down at their desired point. You would :</a:t>
            </a:r>
            <a:endParaRPr lang="en-US" i="1" dirty="0"/>
          </a:p>
          <a:p>
            <a:pPr>
              <a:buNone/>
            </a:pPr>
            <a:r>
              <a:rPr lang="en-US" dirty="0">
                <a:solidFill>
                  <a:srgbClr val="FF0000"/>
                </a:solidFill>
              </a:rPr>
              <a:t>A. with the help of some passengers , check them from doing so.       </a:t>
            </a:r>
            <a:endParaRPr lang="en-US" i="1" dirty="0">
              <a:solidFill>
                <a:srgbClr val="FF0000"/>
              </a:solidFill>
            </a:endParaRPr>
          </a:p>
          <a:p>
            <a:pPr>
              <a:buNone/>
            </a:pPr>
            <a:r>
              <a:rPr lang="en-US" dirty="0"/>
              <a:t>B. let them </a:t>
            </a:r>
            <a:r>
              <a:rPr lang="en-US" dirty="0" err="1"/>
              <a:t>pul</a:t>
            </a:r>
            <a:r>
              <a:rPr lang="en-US" dirty="0"/>
              <a:t> the chain but check them from detraining.       </a:t>
            </a:r>
            <a:endParaRPr lang="en-US" i="1" dirty="0"/>
          </a:p>
          <a:p>
            <a:pPr>
              <a:buNone/>
            </a:pPr>
            <a:r>
              <a:rPr lang="en-US" dirty="0"/>
              <a:t>C. inform the guard of the train as soon as it stops.       </a:t>
            </a:r>
            <a:endParaRPr lang="en-US" i="1" dirty="0"/>
          </a:p>
          <a:p>
            <a:pPr>
              <a:buNone/>
            </a:pPr>
            <a:r>
              <a:rPr lang="en-US" dirty="0"/>
              <a:t>D. keep quite and do nothing.  </a:t>
            </a:r>
            <a:endParaRPr lang="en-US" i="1" dirty="0"/>
          </a:p>
          <a:p>
            <a:pPr>
              <a:buNone/>
            </a:pPr>
            <a:r>
              <a:rPr lang="en-US" dirty="0"/>
              <a:t>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18.</a:t>
            </a:r>
          </a:p>
          <a:p>
            <a:pPr>
              <a:buNone/>
            </a:pPr>
            <a:r>
              <a:rPr lang="en-US" b="1" dirty="0">
                <a:solidFill>
                  <a:schemeClr val="tx1">
                    <a:lumMod val="95000"/>
                    <a:lumOff val="5000"/>
                  </a:schemeClr>
                </a:solidFill>
              </a:rPr>
              <a:t>SITUATION: </a:t>
            </a:r>
            <a:r>
              <a:rPr lang="en-US" dirty="0"/>
              <a:t>You are driving your car on the road when you hit against a fruit vendor's cart. You would :</a:t>
            </a:r>
            <a:endParaRPr lang="en-US" i="1" dirty="0"/>
          </a:p>
          <a:p>
            <a:pPr>
              <a:buNone/>
            </a:pPr>
            <a:r>
              <a:rPr lang="en-US" dirty="0"/>
              <a:t>A. escape from the site by driving away.       </a:t>
            </a:r>
            <a:endParaRPr lang="en-US" i="1" dirty="0"/>
          </a:p>
          <a:p>
            <a:pPr>
              <a:buNone/>
            </a:pPr>
            <a:r>
              <a:rPr lang="en-US" dirty="0"/>
              <a:t>B. abuse the fruit vendor for putting his cart on the way.       </a:t>
            </a:r>
            <a:endParaRPr lang="en-US" i="1" dirty="0"/>
          </a:p>
          <a:p>
            <a:pPr>
              <a:buNone/>
            </a:pPr>
            <a:r>
              <a:rPr lang="en-US" dirty="0"/>
              <a:t>C. pay the fruit vendor for the damage done to him.       </a:t>
            </a:r>
            <a:endParaRPr lang="en-US" i="1" dirty="0"/>
          </a:p>
          <a:p>
            <a:pPr>
              <a:buNone/>
            </a:pPr>
            <a:r>
              <a:rPr lang="en-US" dirty="0"/>
              <a:t>D. insist that it was not your fault.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18.</a:t>
            </a:r>
          </a:p>
          <a:p>
            <a:pPr>
              <a:buNone/>
            </a:pPr>
            <a:r>
              <a:rPr lang="en-US" b="1" dirty="0">
                <a:solidFill>
                  <a:schemeClr val="tx1">
                    <a:lumMod val="95000"/>
                    <a:lumOff val="5000"/>
                  </a:schemeClr>
                </a:solidFill>
              </a:rPr>
              <a:t>SITUATION: </a:t>
            </a:r>
            <a:r>
              <a:rPr lang="en-US" dirty="0"/>
              <a:t>You are driving your car on the road when you hit against a fruit vendor's cart. You would :</a:t>
            </a:r>
            <a:endParaRPr lang="en-US" i="1" dirty="0"/>
          </a:p>
          <a:p>
            <a:pPr>
              <a:buNone/>
            </a:pPr>
            <a:r>
              <a:rPr lang="en-US" dirty="0"/>
              <a:t>A. escape from the site by driving away.       </a:t>
            </a:r>
            <a:endParaRPr lang="en-US" i="1" dirty="0"/>
          </a:p>
          <a:p>
            <a:pPr>
              <a:buNone/>
            </a:pPr>
            <a:r>
              <a:rPr lang="en-US" dirty="0"/>
              <a:t>B. abuse the fruit vendor for putting his cart on the way.       </a:t>
            </a:r>
            <a:endParaRPr lang="en-US" i="1" dirty="0"/>
          </a:p>
          <a:p>
            <a:pPr>
              <a:buNone/>
            </a:pPr>
            <a:r>
              <a:rPr lang="en-US" dirty="0">
                <a:solidFill>
                  <a:srgbClr val="FF0000"/>
                </a:solidFill>
              </a:rPr>
              <a:t>C. pay the fruit vendor for the damage done to him.       </a:t>
            </a:r>
            <a:endParaRPr lang="en-US" i="1" dirty="0">
              <a:solidFill>
                <a:srgbClr val="FF0000"/>
              </a:solidFill>
            </a:endParaRPr>
          </a:p>
          <a:p>
            <a:pPr>
              <a:buNone/>
            </a:pPr>
            <a:r>
              <a:rPr lang="en-US" dirty="0"/>
              <a:t>D. insist that it was not your fault.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19.</a:t>
            </a:r>
          </a:p>
          <a:p>
            <a:pPr>
              <a:buNone/>
            </a:pPr>
            <a:r>
              <a:rPr lang="en-US" b="1" dirty="0">
                <a:solidFill>
                  <a:schemeClr val="tx1">
                    <a:lumMod val="95000"/>
                    <a:lumOff val="5000"/>
                  </a:schemeClr>
                </a:solidFill>
              </a:rPr>
              <a:t>SITUATION: </a:t>
            </a:r>
            <a:r>
              <a:rPr lang="en-US" dirty="0"/>
              <a:t>You are the guest at a dinner. The host asks you to take one more </a:t>
            </a:r>
            <a:r>
              <a:rPr lang="en-US" dirty="0" err="1"/>
              <a:t>chapati</a:t>
            </a:r>
            <a:r>
              <a:rPr lang="en-US" dirty="0"/>
              <a:t> after your stomach is full. You would :</a:t>
            </a:r>
            <a:endParaRPr lang="en-US" i="1" dirty="0"/>
          </a:p>
          <a:p>
            <a:pPr>
              <a:buNone/>
            </a:pPr>
            <a:r>
              <a:rPr lang="en-US" dirty="0"/>
              <a:t>A. make a blunt refuse.       </a:t>
            </a:r>
            <a:endParaRPr lang="en-US" i="1" dirty="0"/>
          </a:p>
          <a:p>
            <a:pPr>
              <a:buNone/>
            </a:pPr>
            <a:r>
              <a:rPr lang="en-US" dirty="0"/>
              <a:t>B. take the </a:t>
            </a:r>
            <a:r>
              <a:rPr lang="en-US" dirty="0" err="1"/>
              <a:t>chapati</a:t>
            </a:r>
            <a:r>
              <a:rPr lang="en-US" dirty="0"/>
              <a:t>.       </a:t>
            </a:r>
            <a:endParaRPr lang="en-US" i="1" dirty="0"/>
          </a:p>
          <a:p>
            <a:pPr>
              <a:buNone/>
            </a:pPr>
            <a:r>
              <a:rPr lang="en-US" dirty="0"/>
              <a:t>C. politely say that the food was too good and you have already eaten much.       </a:t>
            </a:r>
            <a:endParaRPr lang="en-US" i="1" dirty="0"/>
          </a:p>
          <a:p>
            <a:pPr>
              <a:buNone/>
            </a:pPr>
            <a:r>
              <a:rPr lang="en-US" dirty="0"/>
              <a:t>D. make a bad face at him.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19.</a:t>
            </a:r>
          </a:p>
          <a:p>
            <a:pPr>
              <a:buNone/>
            </a:pPr>
            <a:r>
              <a:rPr lang="en-US" b="1" dirty="0">
                <a:solidFill>
                  <a:schemeClr val="tx1">
                    <a:lumMod val="95000"/>
                    <a:lumOff val="5000"/>
                  </a:schemeClr>
                </a:solidFill>
              </a:rPr>
              <a:t>SITUATION: </a:t>
            </a:r>
            <a:r>
              <a:rPr lang="en-US" dirty="0"/>
              <a:t>You are the guest at a dinner. The host asks you to take one more </a:t>
            </a:r>
            <a:r>
              <a:rPr lang="en-US" dirty="0" err="1"/>
              <a:t>chapati</a:t>
            </a:r>
            <a:r>
              <a:rPr lang="en-US" dirty="0"/>
              <a:t> after your stomach is full. You would :</a:t>
            </a:r>
            <a:endParaRPr lang="en-US" i="1" dirty="0"/>
          </a:p>
          <a:p>
            <a:pPr>
              <a:buNone/>
            </a:pPr>
            <a:r>
              <a:rPr lang="en-US" dirty="0"/>
              <a:t>A. make a blunt refuse.       </a:t>
            </a:r>
            <a:endParaRPr lang="en-US" i="1" dirty="0"/>
          </a:p>
          <a:p>
            <a:pPr>
              <a:buNone/>
            </a:pPr>
            <a:r>
              <a:rPr lang="en-US" dirty="0"/>
              <a:t>B. take the </a:t>
            </a:r>
            <a:r>
              <a:rPr lang="en-US" dirty="0" err="1"/>
              <a:t>chapati</a:t>
            </a:r>
            <a:r>
              <a:rPr lang="en-US" dirty="0"/>
              <a:t>.       </a:t>
            </a:r>
            <a:endParaRPr lang="en-US" i="1" dirty="0"/>
          </a:p>
          <a:p>
            <a:pPr>
              <a:buNone/>
            </a:pPr>
            <a:r>
              <a:rPr lang="en-US" dirty="0">
                <a:solidFill>
                  <a:srgbClr val="FF0000"/>
                </a:solidFill>
              </a:rPr>
              <a:t>C. politely say that the food was too good and you have already eaten much.       </a:t>
            </a:r>
            <a:endParaRPr lang="en-US" i="1" dirty="0">
              <a:solidFill>
                <a:srgbClr val="FF0000"/>
              </a:solidFill>
            </a:endParaRPr>
          </a:p>
          <a:p>
            <a:pPr>
              <a:buNone/>
            </a:pPr>
            <a:r>
              <a:rPr lang="en-US" dirty="0"/>
              <a:t>D. make a bad face at him.       </a:t>
            </a:r>
            <a:endParaRPr lang="en-US" i="1" dirty="0"/>
          </a:p>
          <a:p>
            <a:pPr>
              <a:buNone/>
            </a:pP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2.</a:t>
            </a:r>
          </a:p>
          <a:p>
            <a:pPr>
              <a:buNone/>
            </a:pPr>
            <a:r>
              <a:rPr lang="en-US" b="1" dirty="0">
                <a:solidFill>
                  <a:schemeClr val="tx1">
                    <a:lumMod val="95000"/>
                    <a:lumOff val="5000"/>
                  </a:schemeClr>
                </a:solidFill>
              </a:rPr>
              <a:t>SITUATION: </a:t>
            </a:r>
            <a:r>
              <a:rPr lang="en-US" dirty="0"/>
              <a:t> You have made some silly mistakes which have been pointed out to you. You will :</a:t>
            </a:r>
            <a:endParaRPr lang="en-US" i="1" dirty="0"/>
          </a:p>
          <a:p>
            <a:pPr>
              <a:buNone/>
            </a:pPr>
            <a:r>
              <a:rPr lang="en-US" dirty="0"/>
              <a:t>A. laugh it away.   			B. get angry.       	</a:t>
            </a:r>
            <a:endParaRPr lang="en-US" i="1" dirty="0"/>
          </a:p>
          <a:p>
            <a:pPr>
              <a:buNone/>
            </a:pPr>
            <a:r>
              <a:rPr lang="en-US" dirty="0"/>
              <a:t>C. feel miserable.      		D. feel thankful.     </a:t>
            </a:r>
            <a:endParaRPr lang="en-US"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20.</a:t>
            </a:r>
          </a:p>
          <a:p>
            <a:pPr>
              <a:buNone/>
            </a:pPr>
            <a:r>
              <a:rPr lang="en-US" b="1" dirty="0">
                <a:solidFill>
                  <a:schemeClr val="tx1">
                    <a:lumMod val="95000"/>
                    <a:lumOff val="5000"/>
                  </a:schemeClr>
                </a:solidFill>
              </a:rPr>
              <a:t>SITUATION: </a:t>
            </a:r>
            <a:r>
              <a:rPr lang="en-US" dirty="0"/>
              <a:t>You are passing by a river and you know a swimming. suddenly, you hear the cry of the drowning child. You would :</a:t>
            </a:r>
            <a:endParaRPr lang="en-US" i="1" dirty="0"/>
          </a:p>
          <a:p>
            <a:pPr>
              <a:buNone/>
            </a:pPr>
            <a:r>
              <a:rPr lang="en-US" dirty="0"/>
              <a:t>A. dive into the river to save him.       </a:t>
            </a:r>
            <a:endParaRPr lang="en-US" i="1" dirty="0"/>
          </a:p>
          <a:p>
            <a:pPr>
              <a:buNone/>
            </a:pPr>
            <a:r>
              <a:rPr lang="en-US" dirty="0"/>
              <a:t>B. wait to see if some other person is there to help.       </a:t>
            </a:r>
            <a:endParaRPr lang="en-US" i="1" dirty="0"/>
          </a:p>
          <a:p>
            <a:pPr>
              <a:buNone/>
            </a:pPr>
            <a:r>
              <a:rPr lang="en-US" dirty="0"/>
              <a:t>C. look for professional drivers.       </a:t>
            </a:r>
            <a:endParaRPr lang="en-US" i="1" dirty="0"/>
          </a:p>
          <a:p>
            <a:pPr>
              <a:buNone/>
            </a:pPr>
            <a:r>
              <a:rPr lang="en-US" dirty="0"/>
              <a:t>D. console the child's parents.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20.</a:t>
            </a:r>
          </a:p>
          <a:p>
            <a:pPr>
              <a:buNone/>
            </a:pPr>
            <a:r>
              <a:rPr lang="en-US" b="1" dirty="0">
                <a:solidFill>
                  <a:schemeClr val="tx1">
                    <a:lumMod val="95000"/>
                    <a:lumOff val="5000"/>
                  </a:schemeClr>
                </a:solidFill>
              </a:rPr>
              <a:t>SITUATION: </a:t>
            </a:r>
            <a:r>
              <a:rPr lang="en-US" dirty="0"/>
              <a:t>You are passing by a river and you know a swimming. suddenly, you hear the cry of the drowning child. You would :</a:t>
            </a:r>
            <a:endParaRPr lang="en-US" i="1" dirty="0"/>
          </a:p>
          <a:p>
            <a:pPr>
              <a:buNone/>
            </a:pPr>
            <a:r>
              <a:rPr lang="en-US" dirty="0">
                <a:solidFill>
                  <a:srgbClr val="FF0000"/>
                </a:solidFill>
              </a:rPr>
              <a:t>A. dive into the river to save him.       </a:t>
            </a:r>
            <a:endParaRPr lang="en-US" i="1" dirty="0">
              <a:solidFill>
                <a:srgbClr val="FF0000"/>
              </a:solidFill>
            </a:endParaRPr>
          </a:p>
          <a:p>
            <a:pPr>
              <a:buNone/>
            </a:pPr>
            <a:r>
              <a:rPr lang="en-US" dirty="0"/>
              <a:t>B. wait to see if some other person is there to help.       </a:t>
            </a:r>
            <a:endParaRPr lang="en-US" i="1" dirty="0"/>
          </a:p>
          <a:p>
            <a:pPr>
              <a:buNone/>
            </a:pPr>
            <a:r>
              <a:rPr lang="en-US" dirty="0"/>
              <a:t>C. look for professional drivers.       </a:t>
            </a:r>
            <a:endParaRPr lang="en-US" i="1" dirty="0"/>
          </a:p>
          <a:p>
            <a:pPr>
              <a:buNone/>
            </a:pPr>
            <a:r>
              <a:rPr lang="en-US" dirty="0"/>
              <a:t>D. console the child's parents.     </a:t>
            </a:r>
            <a:endParaRPr lang="en-US" b="1" dirty="0">
              <a:solidFill>
                <a:schemeClr val="tx1">
                  <a:lumMod val="95000"/>
                  <a:lumOff val="5000"/>
                </a:schemeClr>
              </a:solidFill>
              <a:latin typeface="Arial Black"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endParaRPr lang="en-US" sz="4000" b="1" dirty="0">
              <a:solidFill>
                <a:srgbClr val="FF0000"/>
              </a:solidFill>
              <a:latin typeface="Arial Black" pitchFamily="34" charset="0"/>
            </a:endParaRPr>
          </a:p>
          <a:p>
            <a:pPr>
              <a:buNone/>
            </a:pPr>
            <a:endParaRPr lang="en-US" sz="4000" b="1" dirty="0">
              <a:solidFill>
                <a:srgbClr val="FF0000"/>
              </a:solidFill>
              <a:latin typeface="Arial Black" pitchFamily="34" charset="0"/>
            </a:endParaRPr>
          </a:p>
          <a:p>
            <a:pPr>
              <a:buNone/>
            </a:pPr>
            <a:endParaRPr lang="en-US" sz="4000" b="1" dirty="0">
              <a:solidFill>
                <a:srgbClr val="FF0000"/>
              </a:solidFill>
              <a:latin typeface="Arial Black" pitchFamily="34" charset="0"/>
            </a:endParaRPr>
          </a:p>
          <a:p>
            <a:pPr>
              <a:buNone/>
            </a:pPr>
            <a:endParaRPr lang="en-US" sz="4000" b="1" dirty="0">
              <a:solidFill>
                <a:srgbClr val="FF0000"/>
              </a:solidFill>
              <a:latin typeface="Arial Black" pitchFamily="34" charset="0"/>
            </a:endParaRPr>
          </a:p>
          <a:p>
            <a:pPr>
              <a:buNone/>
            </a:pPr>
            <a:r>
              <a:rPr lang="en-US" sz="4000" b="1" dirty="0">
                <a:solidFill>
                  <a:srgbClr val="FF0000"/>
                </a:solidFill>
                <a:latin typeface="Arial Black" pitchFamily="34" charset="0"/>
              </a:rPr>
              <a:t>                         THANK YOU</a:t>
            </a:r>
          </a:p>
          <a:p>
            <a:pPr>
              <a:buNone/>
            </a:pPr>
            <a:r>
              <a:rPr lang="en-US" sz="4000" b="1" dirty="0">
                <a:solidFill>
                  <a:srgbClr val="FF0000"/>
                </a:solidFill>
              </a:rPr>
              <a:t> </a:t>
            </a:r>
            <a:endParaRPr lang="en-US" sz="4000" b="1" dirty="0">
              <a:solidFill>
                <a:srgbClr val="FF0000"/>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2.</a:t>
            </a:r>
          </a:p>
          <a:p>
            <a:pPr>
              <a:buNone/>
            </a:pPr>
            <a:r>
              <a:rPr lang="en-US" b="1" dirty="0">
                <a:solidFill>
                  <a:schemeClr val="tx1">
                    <a:lumMod val="95000"/>
                    <a:lumOff val="5000"/>
                  </a:schemeClr>
                </a:solidFill>
              </a:rPr>
              <a:t>SITUATION: </a:t>
            </a:r>
            <a:r>
              <a:rPr lang="en-US" dirty="0"/>
              <a:t> You have made some silly mistakes which have been pointed out to you. You will :</a:t>
            </a:r>
            <a:endParaRPr lang="en-US" i="1" dirty="0"/>
          </a:p>
          <a:p>
            <a:pPr>
              <a:buNone/>
            </a:pPr>
            <a:r>
              <a:rPr lang="en-US" dirty="0"/>
              <a:t>A. laugh it away.   			B. get angry.       	</a:t>
            </a:r>
            <a:endParaRPr lang="en-US" i="1" dirty="0"/>
          </a:p>
          <a:p>
            <a:pPr>
              <a:buNone/>
            </a:pPr>
            <a:r>
              <a:rPr lang="en-US" dirty="0"/>
              <a:t>C. feel miserable.      		</a:t>
            </a:r>
            <a:r>
              <a:rPr lang="en-US" dirty="0">
                <a:solidFill>
                  <a:srgbClr val="FF0000"/>
                </a:solidFill>
              </a:rPr>
              <a:t>D. feel thankful.     </a:t>
            </a:r>
            <a:endParaRPr lang="en-US" i="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3.</a:t>
            </a:r>
          </a:p>
          <a:p>
            <a:pPr>
              <a:buNone/>
            </a:pPr>
            <a:r>
              <a:rPr lang="en-US" b="1" dirty="0">
                <a:solidFill>
                  <a:schemeClr val="tx1">
                    <a:lumMod val="95000"/>
                    <a:lumOff val="5000"/>
                  </a:schemeClr>
                </a:solidFill>
              </a:rPr>
              <a:t>SITUATION: </a:t>
            </a:r>
            <a:r>
              <a:rPr lang="en-US" dirty="0"/>
              <a:t> You are moving across the road on a scooter when you observe that two boys on a bike snatch a lady's gold chain and ride away. You would :</a:t>
            </a:r>
            <a:endParaRPr lang="en-US" i="1" dirty="0"/>
          </a:p>
          <a:p>
            <a:pPr>
              <a:buNone/>
            </a:pPr>
            <a:r>
              <a:rPr lang="en-US" dirty="0"/>
              <a:t>A. console the woman 			B. chase the boys to catch hold of them.       </a:t>
            </a:r>
            <a:endParaRPr lang="en-US" i="1" dirty="0"/>
          </a:p>
          <a:p>
            <a:pPr>
              <a:buNone/>
            </a:pPr>
            <a:r>
              <a:rPr lang="en-US" dirty="0"/>
              <a:t>C. inform the police about the matter.       D. stand and see what happens next.   </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3.</a:t>
            </a:r>
          </a:p>
          <a:p>
            <a:pPr>
              <a:buNone/>
            </a:pPr>
            <a:r>
              <a:rPr lang="en-US" b="1" dirty="0">
                <a:solidFill>
                  <a:schemeClr val="tx1">
                    <a:lumMod val="95000"/>
                    <a:lumOff val="5000"/>
                  </a:schemeClr>
                </a:solidFill>
              </a:rPr>
              <a:t>SITUATION: </a:t>
            </a:r>
            <a:r>
              <a:rPr lang="en-US" dirty="0"/>
              <a:t> You are moving across the road on a scooter when you observe that two boys on a bike snatch a lady's gold chain and ride away. You would :</a:t>
            </a:r>
            <a:endParaRPr lang="en-US" i="1" dirty="0"/>
          </a:p>
          <a:p>
            <a:pPr>
              <a:buNone/>
            </a:pPr>
            <a:r>
              <a:rPr lang="en-US" dirty="0"/>
              <a:t>A. console the woman 			B. chase the boys to catch hold of them.       </a:t>
            </a:r>
            <a:endParaRPr lang="en-US" i="1" dirty="0"/>
          </a:p>
          <a:p>
            <a:pPr>
              <a:buNone/>
            </a:pPr>
            <a:r>
              <a:rPr lang="en-US" dirty="0">
                <a:solidFill>
                  <a:srgbClr val="FF0000"/>
                </a:solidFill>
              </a:rPr>
              <a:t>C. inform the police about the matter.       </a:t>
            </a:r>
            <a:r>
              <a:rPr lang="en-US" dirty="0"/>
              <a:t>D. stand and see what happens next.   </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4. </a:t>
            </a:r>
          </a:p>
          <a:p>
            <a:pPr>
              <a:buNone/>
            </a:pPr>
            <a:r>
              <a:rPr lang="en-US" b="1" dirty="0">
                <a:solidFill>
                  <a:schemeClr val="tx1">
                    <a:lumMod val="95000"/>
                    <a:lumOff val="5000"/>
                  </a:schemeClr>
                </a:solidFill>
              </a:rPr>
              <a:t>SITUATION: </a:t>
            </a:r>
            <a:r>
              <a:rPr lang="en-US" dirty="0"/>
              <a:t>On reaching the railway station, you find that the train you wanted to catch is just to start and there is hardly any time for purchasing the ticket. The best thing for you is to :</a:t>
            </a:r>
            <a:endParaRPr lang="en-US" i="1" dirty="0"/>
          </a:p>
          <a:p>
            <a:pPr>
              <a:buNone/>
            </a:pPr>
            <a:r>
              <a:rPr lang="en-US" dirty="0"/>
              <a:t>A. rush to the train rather than miss it and inform the T.T.I. at the next stoppage about your inability to purchase the ticket.       </a:t>
            </a:r>
            <a:endParaRPr lang="en-US" i="1" dirty="0"/>
          </a:p>
          <a:p>
            <a:pPr>
              <a:buNone/>
            </a:pPr>
            <a:r>
              <a:rPr lang="en-US" dirty="0"/>
              <a:t>B. rush to the train and perform your journey quietly.       </a:t>
            </a:r>
            <a:endParaRPr lang="en-US" i="1" dirty="0"/>
          </a:p>
          <a:p>
            <a:pPr>
              <a:buNone/>
            </a:pPr>
            <a:r>
              <a:rPr lang="en-US" dirty="0"/>
              <a:t>C. first purchase the ticket and then catch the train if it is there.       </a:t>
            </a:r>
            <a:endParaRPr lang="en-US" i="1" dirty="0"/>
          </a:p>
          <a:p>
            <a:pPr>
              <a:buNone/>
            </a:pPr>
            <a:r>
              <a:rPr lang="en-US" dirty="0"/>
              <a:t>D. miss the train rather than take the risk of boarding the moving train.   </a:t>
            </a:r>
            <a:endParaRPr lang="en-US"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a:bodyPr>
          <a:lstStyle/>
          <a:p>
            <a:pPr>
              <a:buNone/>
            </a:pPr>
            <a:r>
              <a:rPr lang="en-US" b="1" dirty="0">
                <a:solidFill>
                  <a:schemeClr val="tx1">
                    <a:lumMod val="95000"/>
                    <a:lumOff val="5000"/>
                  </a:schemeClr>
                </a:solidFill>
                <a:latin typeface="Arial Black" pitchFamily="34" charset="0"/>
              </a:rPr>
              <a:t>			SITUATION – REACTION</a:t>
            </a:r>
          </a:p>
          <a:p>
            <a:pPr>
              <a:buNone/>
            </a:pPr>
            <a:r>
              <a:rPr lang="en-US" sz="1800" b="1" dirty="0"/>
              <a:t> 	</a:t>
            </a:r>
            <a:r>
              <a:rPr lang="en-US" b="1" dirty="0"/>
              <a:t>DIRECTION: In this test, certain situation is described and the candidate is required to choose the most suitable reaction to the given situation from amongst the alternatives provided. The test judges the Reasoning power of the candidate and his ability to act correctly and promptly to a situation that may arise in emergency.</a:t>
            </a:r>
          </a:p>
          <a:p>
            <a:pPr>
              <a:buNone/>
            </a:pPr>
            <a:r>
              <a:rPr lang="en-US" b="1" dirty="0"/>
              <a:t>Q 4. </a:t>
            </a:r>
          </a:p>
          <a:p>
            <a:pPr>
              <a:buNone/>
            </a:pPr>
            <a:r>
              <a:rPr lang="en-US" b="1" dirty="0">
                <a:solidFill>
                  <a:schemeClr val="tx1">
                    <a:lumMod val="95000"/>
                    <a:lumOff val="5000"/>
                  </a:schemeClr>
                </a:solidFill>
              </a:rPr>
              <a:t>SITUATION: </a:t>
            </a:r>
            <a:r>
              <a:rPr lang="en-US" dirty="0"/>
              <a:t>On reaching the railway station, you find that the train you wanted to catch is just to start and there is hardly any time for purchasing the ticket. The best thing for you is to :</a:t>
            </a:r>
            <a:endParaRPr lang="en-US" i="1" dirty="0"/>
          </a:p>
          <a:p>
            <a:pPr>
              <a:buNone/>
            </a:pPr>
            <a:r>
              <a:rPr lang="en-US" dirty="0">
                <a:solidFill>
                  <a:srgbClr val="FF0000"/>
                </a:solidFill>
              </a:rPr>
              <a:t>A. rush to the train rather than miss it and inform the T.T.I. at the next stoppage about your inability to purchase the ticket.       </a:t>
            </a:r>
            <a:endParaRPr lang="en-US" i="1" dirty="0">
              <a:solidFill>
                <a:srgbClr val="FF0000"/>
              </a:solidFill>
            </a:endParaRPr>
          </a:p>
          <a:p>
            <a:pPr>
              <a:buNone/>
            </a:pPr>
            <a:r>
              <a:rPr lang="en-US" dirty="0"/>
              <a:t>B. rush to the train and perform your journey quietly.       </a:t>
            </a:r>
            <a:endParaRPr lang="en-US" i="1" dirty="0"/>
          </a:p>
          <a:p>
            <a:pPr>
              <a:buNone/>
            </a:pPr>
            <a:r>
              <a:rPr lang="en-US" dirty="0"/>
              <a:t>C. first purchase the ticket and then catch the train if it is there.       </a:t>
            </a:r>
            <a:endParaRPr lang="en-US" i="1" dirty="0"/>
          </a:p>
          <a:p>
            <a:pPr>
              <a:buNone/>
            </a:pPr>
            <a:r>
              <a:rPr lang="en-US" dirty="0"/>
              <a:t>D. miss the train rather than take the risk of boarding the moving train.   </a:t>
            </a:r>
            <a:endParaRPr lang="en-US"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1127</TotalTime>
  <Words>5612</Words>
  <Application>Microsoft Office PowerPoint</Application>
  <PresentationFormat>Widescreen</PresentationFormat>
  <Paragraphs>343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PowerPoint Presentation</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170</cp:revision>
  <dcterms:created xsi:type="dcterms:W3CDTF">2020-02-23T06:37:57Z</dcterms:created>
  <dcterms:modified xsi:type="dcterms:W3CDTF">2024-02-23T04:36:57Z</dcterms:modified>
</cp:coreProperties>
</file>