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09" r:id="rId2"/>
    <p:sldId id="349" r:id="rId3"/>
    <p:sldId id="329" r:id="rId4"/>
    <p:sldId id="310" r:id="rId5"/>
    <p:sldId id="330" r:id="rId6"/>
    <p:sldId id="311" r:id="rId7"/>
    <p:sldId id="331" r:id="rId8"/>
    <p:sldId id="312" r:id="rId9"/>
    <p:sldId id="332" r:id="rId10"/>
    <p:sldId id="313" r:id="rId11"/>
    <p:sldId id="333" r:id="rId12"/>
    <p:sldId id="314" r:id="rId13"/>
    <p:sldId id="334" r:id="rId14"/>
    <p:sldId id="315" r:id="rId15"/>
    <p:sldId id="335" r:id="rId16"/>
    <p:sldId id="316" r:id="rId17"/>
    <p:sldId id="336" r:id="rId18"/>
    <p:sldId id="317" r:id="rId19"/>
    <p:sldId id="337" r:id="rId20"/>
    <p:sldId id="318" r:id="rId21"/>
    <p:sldId id="338" r:id="rId22"/>
    <p:sldId id="319" r:id="rId23"/>
    <p:sldId id="339" r:id="rId24"/>
    <p:sldId id="320" r:id="rId25"/>
    <p:sldId id="340" r:id="rId26"/>
    <p:sldId id="321" r:id="rId27"/>
    <p:sldId id="341" r:id="rId28"/>
    <p:sldId id="322" r:id="rId29"/>
    <p:sldId id="342" r:id="rId30"/>
    <p:sldId id="323" r:id="rId31"/>
    <p:sldId id="343" r:id="rId32"/>
    <p:sldId id="324" r:id="rId33"/>
    <p:sldId id="344" r:id="rId34"/>
    <p:sldId id="325" r:id="rId35"/>
    <p:sldId id="345" r:id="rId36"/>
    <p:sldId id="326" r:id="rId37"/>
    <p:sldId id="346" r:id="rId38"/>
    <p:sldId id="327" r:id="rId39"/>
    <p:sldId id="347" r:id="rId40"/>
    <p:sldId id="328" r:id="rId41"/>
    <p:sldId id="348" r:id="rId42"/>
    <p:sldId id="35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4" autoAdjust="0"/>
  </p:normalViewPr>
  <p:slideViewPr>
    <p:cSldViewPr snapToGrid="0">
      <p:cViewPr varScale="1">
        <p:scale>
          <a:sx n="80" d="100"/>
          <a:sy n="80" d="100"/>
        </p:scale>
        <p:origin x="58" y="86"/>
      </p:cViewPr>
      <p:guideLst>
        <p:guide orient="horz" pos="2160"/>
        <p:guide pos="3840"/>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2/23/2024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904875"/>
            <a:ext cx="11733048" cy="732144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endParaRPr lang="en-US" b="1" dirty="0">
              <a:solidFill>
                <a:schemeClr val="tx1">
                  <a:lumMod val="95000"/>
                  <a:lumOff val="5000"/>
                </a:schemeClr>
              </a:solidFill>
              <a:latin typeface="Arial Black" pitchFamily="34" charset="0"/>
            </a:endParaRPr>
          </a:p>
          <a:p>
            <a:pPr>
              <a:buNone/>
            </a:pPr>
            <a:endParaRPr lang="en-US" b="1" dirty="0">
              <a:solidFill>
                <a:schemeClr val="tx1">
                  <a:lumMod val="95000"/>
                  <a:lumOff val="5000"/>
                </a:schemeClr>
              </a:solidFill>
              <a:latin typeface="Arial Black" pitchFamily="34" charset="0"/>
            </a:endParaRPr>
          </a:p>
          <a:p>
            <a:pPr>
              <a:buNone/>
            </a:pPr>
            <a:endParaRPr lang="en-US" b="1" dirty="0">
              <a:solidFill>
                <a:schemeClr val="tx1">
                  <a:lumMod val="95000"/>
                  <a:lumOff val="5000"/>
                </a:schemeClr>
              </a:solidFill>
              <a:latin typeface="Arial Black" pitchFamily="34" charset="0"/>
            </a:endParaRPr>
          </a:p>
          <a:p>
            <a:pPr>
              <a:buNone/>
            </a:pPr>
            <a:endParaRPr lang="en-US" b="1" dirty="0">
              <a:solidFill>
                <a:schemeClr val="tx1">
                  <a:lumMod val="95000"/>
                  <a:lumOff val="5000"/>
                </a:schemeClr>
              </a:solidFill>
              <a:latin typeface="Arial Black" pitchFamily="34" charset="0"/>
            </a:endParaRPr>
          </a:p>
          <a:p>
            <a:pPr>
              <a:buNone/>
            </a:pPr>
            <a:endParaRPr lang="en-US" b="1" dirty="0">
              <a:solidFill>
                <a:schemeClr val="tx1">
                  <a:lumMod val="95000"/>
                  <a:lumOff val="5000"/>
                </a:schemeClr>
              </a:solidFill>
              <a:latin typeface="Arial Black" pitchFamily="34" charset="0"/>
            </a:endParaRPr>
          </a:p>
          <a:p>
            <a:pPr>
              <a:buNone/>
            </a:pPr>
            <a:endParaRPr lang="en-US" b="1" dirty="0">
              <a:solidFill>
                <a:schemeClr val="tx1">
                  <a:lumMod val="95000"/>
                  <a:lumOff val="5000"/>
                </a:schemeClr>
              </a:solidFill>
              <a:latin typeface="Arial Black" pitchFamily="34" charset="0"/>
            </a:endParaRPr>
          </a:p>
          <a:p>
            <a:pPr>
              <a:buNone/>
            </a:pPr>
            <a:r>
              <a:rPr lang="en-US" sz="3600" b="1" dirty="0">
                <a:solidFill>
                  <a:srgbClr val="FF0000"/>
                </a:solidFill>
                <a:latin typeface="Arial Black" pitchFamily="34" charset="0"/>
              </a:rPr>
              <a:t>         STATEMENT – CAUSE AND EFFECT </a:t>
            </a:r>
          </a:p>
          <a:p>
            <a:pPr>
              <a:buNone/>
            </a:pPr>
            <a:r>
              <a:rPr lang="en-US" sz="3600" b="1" dirty="0">
                <a:solidFill>
                  <a:srgbClr val="FF0000"/>
                </a:solidFill>
              </a:rPr>
              <a:t> 	</a:t>
            </a:r>
            <a:endParaRPr lang="en-US" sz="3600" b="1" dirty="0">
              <a:solidFill>
                <a:srgbClr val="FF0000"/>
              </a:solidFill>
              <a:latin typeface="Arial Blac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dirty="0"/>
              <a:t>If Statement II is the cause and Statement I is its effect.</a:t>
            </a:r>
            <a:endParaRPr lang="en-US" sz="1800" b="1" i="1" dirty="0"/>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t>(E) If both the Statements I and II are effects of some common cause.</a:t>
            </a:r>
          </a:p>
          <a:p>
            <a:pPr>
              <a:buNone/>
            </a:pPr>
            <a:r>
              <a:rPr lang="en-US" sz="1800" b="1" dirty="0"/>
              <a:t>Q 5.</a:t>
            </a:r>
          </a:p>
          <a:p>
            <a:pPr>
              <a:buNone/>
            </a:pPr>
            <a:r>
              <a:rPr lang="en-US" sz="1800" b="1" dirty="0"/>
              <a:t>Statements</a:t>
            </a:r>
            <a:r>
              <a:rPr lang="en-US" sz="1800" dirty="0"/>
              <a:t>:</a:t>
            </a:r>
          </a:p>
          <a:p>
            <a:pPr>
              <a:buNone/>
            </a:pPr>
            <a:r>
              <a:rPr lang="en-US" sz="1800" dirty="0"/>
              <a:t>1.Importance of Yoga and exercise is being realized by all sections of the society.</a:t>
            </a:r>
            <a:endParaRPr lang="en-US" sz="1800" i="1" dirty="0"/>
          </a:p>
          <a:p>
            <a:pPr>
              <a:buNone/>
            </a:pPr>
            <a:r>
              <a:rPr lang="en-US" sz="1800" dirty="0"/>
              <a:t>2.There is an increasing awareness about health in the society particularly among middle ages group of people.</a:t>
            </a:r>
            <a:endParaRPr lang="en-US" sz="1800" i="1" dirty="0"/>
          </a:p>
          <a:p>
            <a:pPr>
              <a:buNone/>
            </a:pPr>
            <a:endParaRPr lang="en-US" sz="1800" b="1" i="1" dirty="0"/>
          </a:p>
          <a:p>
            <a:pPr>
              <a:buNone/>
            </a:pPr>
            <a:endParaRPr lang="en-US" sz="1800" b="1" dirty="0">
              <a:solidFill>
                <a:schemeClr val="tx1">
                  <a:lumMod val="95000"/>
                  <a:lumOff val="5000"/>
                </a:schemeClr>
              </a:solidFill>
              <a:latin typeface="Arial Black" pitchFamily="34" charset="0"/>
            </a:endParaRPr>
          </a:p>
          <a:p>
            <a:pPr>
              <a:buNone/>
            </a:pPr>
            <a:endParaRPr lang="en-US" sz="1800" b="1" i="1" dirty="0"/>
          </a:p>
          <a:p>
            <a:pPr>
              <a:buNone/>
            </a:pPr>
            <a:endParaRPr lang="en-US" sz="1800" b="1" dirty="0">
              <a:solidFill>
                <a:schemeClr val="tx1">
                  <a:lumMod val="95000"/>
                  <a:lumOff val="5000"/>
                </a:schemeClr>
              </a:solidFill>
              <a:latin typeface="Arial Black"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dirty="0">
                <a:solidFill>
                  <a:srgbClr val="FF0000"/>
                </a:solidFill>
              </a:rPr>
              <a:t>If Statement II is the cause and Statement I is its effect.</a:t>
            </a:r>
            <a:endParaRPr lang="en-US" sz="1800" b="1" i="1" dirty="0">
              <a:solidFill>
                <a:srgbClr val="FF0000"/>
              </a:solidFill>
            </a:endParaRPr>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t>(E) If both the Statements I and II are effects of some common cause.</a:t>
            </a:r>
          </a:p>
          <a:p>
            <a:pPr>
              <a:buNone/>
            </a:pPr>
            <a:r>
              <a:rPr lang="en-US" sz="1800" b="1" dirty="0"/>
              <a:t>Q 5.</a:t>
            </a:r>
          </a:p>
          <a:p>
            <a:pPr>
              <a:buNone/>
            </a:pPr>
            <a:r>
              <a:rPr lang="en-US" sz="1800" b="1" dirty="0"/>
              <a:t>Statements</a:t>
            </a:r>
            <a:r>
              <a:rPr lang="en-US" sz="1800" dirty="0"/>
              <a:t>:</a:t>
            </a:r>
          </a:p>
          <a:p>
            <a:pPr>
              <a:buNone/>
            </a:pPr>
            <a:r>
              <a:rPr lang="en-US" sz="1800" dirty="0"/>
              <a:t>1.Importance of Yoga and exercise is being realized by all sections of the society.</a:t>
            </a:r>
            <a:endParaRPr lang="en-US" sz="1800" i="1" dirty="0"/>
          </a:p>
          <a:p>
            <a:pPr>
              <a:buNone/>
            </a:pPr>
            <a:r>
              <a:rPr lang="en-US" sz="1800" dirty="0"/>
              <a:t>2.There is an increasing awareness about health in the society particularly among middle ages group of people.</a:t>
            </a:r>
            <a:endParaRPr lang="en-US" sz="1800" i="1" dirty="0"/>
          </a:p>
          <a:p>
            <a:pPr>
              <a:buNone/>
            </a:pPr>
            <a:endParaRPr lang="en-US" sz="1800" b="1" i="1" dirty="0"/>
          </a:p>
          <a:p>
            <a:pPr>
              <a:buNone/>
            </a:pPr>
            <a:endParaRPr lang="en-US" sz="1800" b="1" dirty="0">
              <a:solidFill>
                <a:schemeClr val="tx1">
                  <a:lumMod val="95000"/>
                  <a:lumOff val="5000"/>
                </a:schemeClr>
              </a:solidFill>
              <a:latin typeface="Arial Black" pitchFamily="34" charset="0"/>
            </a:endParaRPr>
          </a:p>
          <a:p>
            <a:pPr>
              <a:buNone/>
            </a:pPr>
            <a:endParaRPr lang="en-US" sz="1800" b="1" i="1" dirty="0"/>
          </a:p>
          <a:p>
            <a:pPr>
              <a:buNone/>
            </a:pPr>
            <a:endParaRPr lang="en-US" sz="1800" b="1" dirty="0">
              <a:solidFill>
                <a:schemeClr val="tx1">
                  <a:lumMod val="95000"/>
                  <a:lumOff val="5000"/>
                </a:schemeClr>
              </a:solidFill>
              <a:latin typeface="Arial Black"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dirty="0"/>
              <a:t>If Statement II is the cause and Statement I is its effect.</a:t>
            </a:r>
            <a:endParaRPr lang="en-US" sz="1800" b="1" i="1" dirty="0"/>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t>(E) If both the Statements I and II are effects of some common cause.</a:t>
            </a:r>
          </a:p>
          <a:p>
            <a:pPr>
              <a:buNone/>
            </a:pPr>
            <a:r>
              <a:rPr lang="en-US" sz="1800" b="1" dirty="0"/>
              <a:t>Q 6.</a:t>
            </a:r>
          </a:p>
          <a:p>
            <a:pPr>
              <a:buNone/>
            </a:pPr>
            <a:r>
              <a:rPr lang="en-US" sz="1800" b="1" dirty="0"/>
              <a:t>Statements</a:t>
            </a:r>
            <a:r>
              <a:rPr lang="en-US" sz="1800" dirty="0"/>
              <a:t>:</a:t>
            </a:r>
          </a:p>
          <a:p>
            <a:pPr>
              <a:buNone/>
            </a:pPr>
            <a:r>
              <a:rPr lang="en-US" sz="1800" dirty="0"/>
              <a:t>1.The prices of food grains and other essential commodities in the open market have risen sharply during the past three months.</a:t>
            </a:r>
            <a:endParaRPr lang="en-US" sz="1800" i="1" dirty="0"/>
          </a:p>
          <a:p>
            <a:pPr>
              <a:buNone/>
            </a:pPr>
            <a:r>
              <a:rPr lang="en-US" sz="1800" dirty="0"/>
              <a:t>2.The political party in opposition has given a call for general strike to protest against the government's economic policy.</a:t>
            </a:r>
            <a:endParaRPr lang="en-US" sz="1800" i="1" dirty="0"/>
          </a:p>
          <a:p>
            <a:pPr>
              <a:buNone/>
            </a:pPr>
            <a:endParaRPr lang="en-US" sz="1800" b="1" i="1" dirty="0"/>
          </a:p>
          <a:p>
            <a:pPr>
              <a:buNone/>
            </a:pPr>
            <a:endParaRPr lang="en-US" sz="1800" b="1" i="1" dirty="0"/>
          </a:p>
          <a:p>
            <a:pPr>
              <a:buNone/>
            </a:pPr>
            <a:endParaRPr lang="en-US" sz="1800" b="1" dirty="0">
              <a:solidFill>
                <a:schemeClr val="tx1">
                  <a:lumMod val="95000"/>
                  <a:lumOff val="5000"/>
                </a:schemeClr>
              </a:solidFill>
              <a:latin typeface="Arial Black" pitchFamily="34" charset="0"/>
            </a:endParaRPr>
          </a:p>
          <a:p>
            <a:pPr>
              <a:buNone/>
            </a:pPr>
            <a:endParaRPr lang="en-US" sz="1800" b="1" i="1" dirty="0"/>
          </a:p>
          <a:p>
            <a:pPr>
              <a:buNone/>
            </a:pPr>
            <a:endParaRPr lang="en-US" sz="1800" b="1" dirty="0">
              <a:solidFill>
                <a:schemeClr val="tx1">
                  <a:lumMod val="95000"/>
                  <a:lumOff val="5000"/>
                </a:schemeClr>
              </a:solidFill>
              <a:latin typeface="Arial Black"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solidFill>
                  <a:srgbClr val="FF0000"/>
                </a:solidFill>
              </a:rPr>
              <a:t>If Statement I is the cause and Statement II is its effect.</a:t>
            </a:r>
            <a:endParaRPr lang="en-US" sz="1800" b="1" i="1" dirty="0">
              <a:solidFill>
                <a:srgbClr val="FF0000"/>
              </a:solidFill>
            </a:endParaRPr>
          </a:p>
          <a:p>
            <a:pPr marL="342900" indent="-342900">
              <a:buAutoNum type="alphaUcParenBoth"/>
            </a:pPr>
            <a:r>
              <a:rPr lang="en-US" sz="1800" b="1" dirty="0"/>
              <a:t>If Statement II is the cause and Statement I is its effect.</a:t>
            </a:r>
            <a:endParaRPr lang="en-US" sz="1800" b="1" i="1" dirty="0"/>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t>(E) If both the Statements I and II are effects of some common cause.</a:t>
            </a:r>
          </a:p>
          <a:p>
            <a:pPr>
              <a:buNone/>
            </a:pPr>
            <a:r>
              <a:rPr lang="en-US" sz="1800" b="1" dirty="0"/>
              <a:t>Q 6.</a:t>
            </a:r>
          </a:p>
          <a:p>
            <a:pPr>
              <a:buNone/>
            </a:pPr>
            <a:r>
              <a:rPr lang="en-US" sz="1800" b="1" dirty="0"/>
              <a:t>Statements</a:t>
            </a:r>
            <a:r>
              <a:rPr lang="en-US" sz="1800" dirty="0"/>
              <a:t>:</a:t>
            </a:r>
          </a:p>
          <a:p>
            <a:pPr>
              <a:buNone/>
            </a:pPr>
            <a:r>
              <a:rPr lang="en-US" sz="1800" dirty="0"/>
              <a:t>1.The prices of food grains and other essential commodities in the open market have risen sharply during the past three months.</a:t>
            </a:r>
            <a:endParaRPr lang="en-US" sz="1800" i="1" dirty="0"/>
          </a:p>
          <a:p>
            <a:pPr>
              <a:buNone/>
            </a:pPr>
            <a:r>
              <a:rPr lang="en-US" sz="1800" dirty="0"/>
              <a:t>2.The political party in opposition has given a call for general strike to protest against the government's economic policy.</a:t>
            </a:r>
            <a:endParaRPr lang="en-US" sz="1800" i="1" dirty="0"/>
          </a:p>
          <a:p>
            <a:pPr>
              <a:buNone/>
            </a:pPr>
            <a:endParaRPr lang="en-US" sz="1800" b="1" i="1" dirty="0"/>
          </a:p>
          <a:p>
            <a:pPr>
              <a:buNone/>
            </a:pPr>
            <a:endParaRPr lang="en-US" sz="1800" b="1" i="1" dirty="0"/>
          </a:p>
          <a:p>
            <a:pPr>
              <a:buNone/>
            </a:pPr>
            <a:endParaRPr lang="en-US" sz="1800" b="1" dirty="0">
              <a:solidFill>
                <a:schemeClr val="tx1">
                  <a:lumMod val="95000"/>
                  <a:lumOff val="5000"/>
                </a:schemeClr>
              </a:solidFill>
              <a:latin typeface="Arial Black" pitchFamily="34" charset="0"/>
            </a:endParaRPr>
          </a:p>
          <a:p>
            <a:pPr>
              <a:buNone/>
            </a:pPr>
            <a:endParaRPr lang="en-US" sz="1800" b="1" i="1" dirty="0"/>
          </a:p>
          <a:p>
            <a:pPr>
              <a:buNone/>
            </a:pPr>
            <a:endParaRPr lang="en-US" sz="1800" b="1" dirty="0">
              <a:solidFill>
                <a:schemeClr val="tx1">
                  <a:lumMod val="95000"/>
                  <a:lumOff val="5000"/>
                </a:schemeClr>
              </a:solidFill>
              <a:latin typeface="Arial Black"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dirty="0"/>
              <a:t>If Statement II is the cause and Statement I is its effect.</a:t>
            </a:r>
            <a:endParaRPr lang="en-US" sz="1800" b="1" i="1" dirty="0"/>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t>(E) If both the Statements I and II are effects of some common cause.</a:t>
            </a:r>
          </a:p>
          <a:p>
            <a:pPr>
              <a:buNone/>
            </a:pPr>
            <a:r>
              <a:rPr lang="en-US" sz="1800" b="1" dirty="0"/>
              <a:t>Q 7.</a:t>
            </a:r>
          </a:p>
          <a:p>
            <a:pPr>
              <a:buNone/>
            </a:pPr>
            <a:r>
              <a:rPr lang="en-US" sz="1800" b="1" dirty="0"/>
              <a:t>Statements</a:t>
            </a:r>
            <a:r>
              <a:rPr lang="en-US" sz="1800" dirty="0"/>
              <a:t>:</a:t>
            </a:r>
          </a:p>
          <a:p>
            <a:pPr>
              <a:buNone/>
            </a:pPr>
            <a:r>
              <a:rPr lang="en-US" sz="1800" dirty="0"/>
              <a:t>1.The Government has decided to hold a single entrance test for admission to all the medical colleges in India.</a:t>
            </a:r>
            <a:endParaRPr lang="en-US" sz="1800" i="1" dirty="0"/>
          </a:p>
          <a:p>
            <a:pPr>
              <a:buNone/>
            </a:pPr>
            <a:r>
              <a:rPr lang="en-US" sz="1800" dirty="0"/>
              <a:t>2.The State Government has debarred students from other States to apply for the seats in the medical colleges in the State.</a:t>
            </a:r>
            <a:endParaRPr lang="en-US" sz="1800"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dirty="0"/>
              <a:t>If Statement II is the cause and Statement I is its effect.</a:t>
            </a:r>
            <a:endParaRPr lang="en-US" sz="1800" b="1" i="1" dirty="0"/>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solidFill>
                  <a:srgbClr val="FF0000"/>
                </a:solidFill>
              </a:rPr>
              <a:t>(E) If both the Statements I and II are effects of some common cause.</a:t>
            </a:r>
          </a:p>
          <a:p>
            <a:pPr>
              <a:buNone/>
            </a:pPr>
            <a:r>
              <a:rPr lang="en-US" sz="1800" b="1" dirty="0"/>
              <a:t>Q 7.</a:t>
            </a:r>
          </a:p>
          <a:p>
            <a:pPr>
              <a:buNone/>
            </a:pPr>
            <a:r>
              <a:rPr lang="en-US" sz="1800" b="1" dirty="0"/>
              <a:t>Statements</a:t>
            </a:r>
            <a:r>
              <a:rPr lang="en-US" sz="1800" dirty="0"/>
              <a:t>:</a:t>
            </a:r>
          </a:p>
          <a:p>
            <a:pPr>
              <a:buNone/>
            </a:pPr>
            <a:r>
              <a:rPr lang="en-US" sz="1800" dirty="0"/>
              <a:t>1.The Government has decided to hold a single entrance test for admission to all the medical colleges in India.</a:t>
            </a:r>
            <a:endParaRPr lang="en-US" sz="1800" i="1" dirty="0"/>
          </a:p>
          <a:p>
            <a:pPr>
              <a:buNone/>
            </a:pPr>
            <a:r>
              <a:rPr lang="en-US" sz="1800" dirty="0"/>
              <a:t>2.The State Government has debarred students from other States to apply for the seats in the medical colleges in the State.</a:t>
            </a:r>
            <a:endParaRPr lang="en-US" sz="1800" i="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dirty="0"/>
              <a:t>If Statement II is the cause and Statement I is its effect.</a:t>
            </a:r>
            <a:endParaRPr lang="en-US" sz="1800" b="1" i="1" dirty="0"/>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t>(E) If both the Statements I and II are effects of some common cause.</a:t>
            </a:r>
          </a:p>
          <a:p>
            <a:pPr>
              <a:buNone/>
            </a:pPr>
            <a:r>
              <a:rPr lang="en-US" sz="1800" b="1" dirty="0"/>
              <a:t>Q 8.</a:t>
            </a:r>
          </a:p>
          <a:p>
            <a:pPr>
              <a:buNone/>
            </a:pPr>
            <a:r>
              <a:rPr lang="en-US" sz="1800" b="1" dirty="0"/>
              <a:t>Statements</a:t>
            </a:r>
            <a:r>
              <a:rPr lang="en-US" sz="1800" dirty="0"/>
              <a:t>:</a:t>
            </a:r>
            <a:endParaRPr lang="en-US" sz="1800" i="1" dirty="0"/>
          </a:p>
          <a:p>
            <a:pPr>
              <a:buNone/>
            </a:pPr>
            <a:r>
              <a:rPr lang="en-US" sz="1800" dirty="0"/>
              <a:t>1.Large number of Primary Schools in the rural areas is run by only one teacher.</a:t>
            </a:r>
            <a:endParaRPr lang="en-US" sz="1800" i="1" dirty="0"/>
          </a:p>
          <a:p>
            <a:pPr>
              <a:buNone/>
            </a:pPr>
            <a:r>
              <a:rPr lang="en-US" sz="1800" dirty="0"/>
              <a:t>2.There has been a huge dropout from the primary schools in rural areas.</a:t>
            </a:r>
            <a:endParaRPr lang="en-US" sz="1800" i="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solidFill>
                  <a:srgbClr val="FF0000"/>
                </a:solidFill>
              </a:rPr>
              <a:t>If Statement I is the cause and Statement II is its effect.</a:t>
            </a:r>
            <a:endParaRPr lang="en-US" sz="1800" b="1" i="1" dirty="0">
              <a:solidFill>
                <a:srgbClr val="FF0000"/>
              </a:solidFill>
            </a:endParaRPr>
          </a:p>
          <a:p>
            <a:pPr marL="342900" indent="-342900">
              <a:buAutoNum type="alphaUcParenBoth"/>
            </a:pPr>
            <a:r>
              <a:rPr lang="en-US" sz="1800" b="1" dirty="0"/>
              <a:t>If Statement II is the cause and Statement I is its effect.</a:t>
            </a:r>
            <a:endParaRPr lang="en-US" sz="1800" b="1" i="1" dirty="0"/>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t>(E) If both the Statements I and II are effects of some common cause.</a:t>
            </a:r>
          </a:p>
          <a:p>
            <a:pPr>
              <a:buNone/>
            </a:pPr>
            <a:r>
              <a:rPr lang="en-US" sz="1800" b="1" dirty="0"/>
              <a:t>Q 8.</a:t>
            </a:r>
          </a:p>
          <a:p>
            <a:pPr>
              <a:buNone/>
            </a:pPr>
            <a:r>
              <a:rPr lang="en-US" sz="1800" b="1" dirty="0"/>
              <a:t>Statements</a:t>
            </a:r>
            <a:r>
              <a:rPr lang="en-US" sz="1800" dirty="0"/>
              <a:t>:</a:t>
            </a:r>
            <a:endParaRPr lang="en-US" sz="1800" i="1" dirty="0"/>
          </a:p>
          <a:p>
            <a:pPr>
              <a:buNone/>
            </a:pPr>
            <a:r>
              <a:rPr lang="en-US" sz="1800" dirty="0"/>
              <a:t>1.Large number of Primary Schools in the rural areas is run by only one teacher.</a:t>
            </a:r>
            <a:endParaRPr lang="en-US" sz="1800" i="1" dirty="0"/>
          </a:p>
          <a:p>
            <a:pPr>
              <a:buNone/>
            </a:pPr>
            <a:r>
              <a:rPr lang="en-US" sz="1800" dirty="0"/>
              <a:t>2.There has been a huge dropout from the primary schools in rural areas.</a:t>
            </a:r>
            <a:endParaRPr lang="en-US" sz="1800"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dirty="0"/>
              <a:t>If Statement II is the cause and Statement I is its effect.</a:t>
            </a:r>
            <a:endParaRPr lang="en-US" sz="1800" b="1" i="1" dirty="0"/>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t>(E) If both the Statements I and II are effects of some common cause.</a:t>
            </a:r>
          </a:p>
          <a:p>
            <a:pPr>
              <a:buNone/>
            </a:pPr>
            <a:r>
              <a:rPr lang="en-US" sz="1800" b="1" dirty="0"/>
              <a:t>Q 9.</a:t>
            </a:r>
          </a:p>
          <a:p>
            <a:pPr>
              <a:buNone/>
            </a:pPr>
            <a:r>
              <a:rPr lang="en-US" sz="1800" b="1" dirty="0"/>
              <a:t>Statements</a:t>
            </a:r>
            <a:r>
              <a:rPr lang="en-US" sz="1800" dirty="0"/>
              <a:t>:</a:t>
            </a:r>
            <a:endParaRPr lang="en-US" sz="1800" i="1" dirty="0"/>
          </a:p>
          <a:p>
            <a:pPr>
              <a:buNone/>
            </a:pPr>
            <a:r>
              <a:rPr lang="en-US" sz="1800" dirty="0"/>
              <a:t>1.The employees of the biggest bank in the country have given an indefinite strike call starting from the third of the next month.</a:t>
            </a:r>
            <a:endParaRPr lang="en-US" sz="1800" i="1" dirty="0"/>
          </a:p>
          <a:p>
            <a:pPr>
              <a:buNone/>
            </a:pPr>
            <a:r>
              <a:rPr lang="en-US" sz="1800" dirty="0"/>
              <a:t>2.The employees of the Central Government have withdrawn their week long demonstrations.</a:t>
            </a:r>
            <a:endParaRPr lang="en-US" sz="1800" i="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dirty="0"/>
              <a:t>If Statement II is the cause and Statement I is its effect.</a:t>
            </a:r>
            <a:endParaRPr lang="en-US" sz="1800" b="1" i="1" dirty="0"/>
          </a:p>
          <a:p>
            <a:pPr>
              <a:buNone/>
            </a:pPr>
            <a:r>
              <a:rPr lang="en-US" sz="1800" b="1" dirty="0"/>
              <a:t>(C) If both the Statements I and II are independent causes.</a:t>
            </a:r>
            <a:endParaRPr lang="en-US" sz="1800" b="1" i="1" dirty="0"/>
          </a:p>
          <a:p>
            <a:pPr>
              <a:buNone/>
            </a:pPr>
            <a:r>
              <a:rPr lang="en-US" sz="1800" b="1" dirty="0">
                <a:solidFill>
                  <a:srgbClr val="FF0000"/>
                </a:solidFill>
              </a:rPr>
              <a:t>(D) If both the Statements I and II are effects of independent causes.</a:t>
            </a:r>
            <a:endParaRPr lang="en-US" sz="1800" b="1" i="1" dirty="0">
              <a:solidFill>
                <a:srgbClr val="FF0000"/>
              </a:solidFill>
            </a:endParaRPr>
          </a:p>
          <a:p>
            <a:pPr>
              <a:buNone/>
            </a:pPr>
            <a:r>
              <a:rPr lang="en-US" sz="1800" b="1" dirty="0"/>
              <a:t>(E) If both the Statements I and II are effects of some common cause.</a:t>
            </a:r>
          </a:p>
          <a:p>
            <a:pPr>
              <a:buNone/>
            </a:pPr>
            <a:r>
              <a:rPr lang="en-US" sz="1800" b="1" dirty="0"/>
              <a:t>Q 9.</a:t>
            </a:r>
          </a:p>
          <a:p>
            <a:pPr>
              <a:buNone/>
            </a:pPr>
            <a:r>
              <a:rPr lang="en-US" sz="1800" b="1" dirty="0"/>
              <a:t>Statements</a:t>
            </a:r>
            <a:r>
              <a:rPr lang="en-US" sz="1800" dirty="0"/>
              <a:t>:</a:t>
            </a:r>
            <a:endParaRPr lang="en-US" sz="1800" i="1" dirty="0"/>
          </a:p>
          <a:p>
            <a:pPr>
              <a:buNone/>
            </a:pPr>
            <a:r>
              <a:rPr lang="en-US" sz="1800" dirty="0"/>
              <a:t>1.The employees of the biggest bank in the country have given an indefinite strike call starting from the third of the next month.</a:t>
            </a:r>
            <a:endParaRPr lang="en-US" sz="1800" i="1" dirty="0"/>
          </a:p>
          <a:p>
            <a:pPr>
              <a:buNone/>
            </a:pPr>
            <a:r>
              <a:rPr lang="en-US" sz="1800" dirty="0"/>
              <a:t>2.The employees of the Central Government have withdrawn their week long demonstrations.</a:t>
            </a:r>
            <a:endParaRPr lang="en-US" sz="1800"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dirty="0"/>
              <a:t>If Statement II is the cause and Statement I is its effect.</a:t>
            </a:r>
            <a:endParaRPr lang="en-US" sz="1800" b="1" i="1" dirty="0"/>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t>(E) If both the Statements I and II are effects of some common cause.</a:t>
            </a:r>
          </a:p>
          <a:p>
            <a:pPr>
              <a:buNone/>
            </a:pPr>
            <a:r>
              <a:rPr lang="en-US" sz="1800" b="1" dirty="0"/>
              <a:t>Q 1. </a:t>
            </a:r>
          </a:p>
          <a:p>
            <a:pPr>
              <a:buNone/>
            </a:pPr>
            <a:r>
              <a:rPr lang="en-US" sz="1800" b="1" dirty="0"/>
              <a:t>Statements</a:t>
            </a:r>
            <a:r>
              <a:rPr lang="en-US" sz="1800" dirty="0"/>
              <a:t>:</a:t>
            </a:r>
          </a:p>
          <a:p>
            <a:pPr>
              <a:buNone/>
            </a:pPr>
            <a:r>
              <a:rPr lang="en-US" sz="1800" dirty="0"/>
              <a:t>1.Standard of living among the middle class society is constantly going up since part of few years.</a:t>
            </a:r>
            <a:endParaRPr lang="en-US" sz="1800" i="1" dirty="0"/>
          </a:p>
          <a:p>
            <a:pPr>
              <a:buNone/>
            </a:pPr>
            <a:r>
              <a:rPr lang="en-US" sz="1800" dirty="0"/>
              <a:t>2.Indian Economy is observing remarkable growth.</a:t>
            </a:r>
            <a:r>
              <a:rPr lang="en-US" sz="1800" b="1" dirty="0"/>
              <a:t> </a:t>
            </a:r>
            <a:endParaRPr lang="en-US" sz="1800" b="1" i="1" dirty="0"/>
          </a:p>
          <a:p>
            <a:pPr>
              <a:buNone/>
            </a:pPr>
            <a:endParaRPr lang="en-US" sz="1800" b="1" dirty="0">
              <a:solidFill>
                <a:schemeClr val="tx1">
                  <a:lumMod val="95000"/>
                  <a:lumOff val="5000"/>
                </a:schemeClr>
              </a:solidFill>
              <a:latin typeface="Arial Black"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dirty="0"/>
              <a:t>If Statement II is the cause and Statement I is its effect.</a:t>
            </a:r>
            <a:endParaRPr lang="en-US" sz="1800" b="1" i="1" dirty="0"/>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t>(E) If both the Statements I and II are effects of some common cause.</a:t>
            </a:r>
          </a:p>
          <a:p>
            <a:pPr>
              <a:buNone/>
            </a:pPr>
            <a:r>
              <a:rPr lang="en-US" sz="1800" b="1" dirty="0"/>
              <a:t>Q 10. </a:t>
            </a:r>
          </a:p>
          <a:p>
            <a:pPr>
              <a:buNone/>
            </a:pPr>
            <a:r>
              <a:rPr lang="en-US" sz="1800" b="1" dirty="0"/>
              <a:t>Statements</a:t>
            </a:r>
            <a:r>
              <a:rPr lang="en-US" sz="1800" dirty="0"/>
              <a:t>:</a:t>
            </a:r>
          </a:p>
          <a:p>
            <a:pPr>
              <a:buNone/>
            </a:pPr>
            <a:r>
              <a:rPr lang="en-US" sz="1800" dirty="0"/>
              <a:t>1.Police resorted to </a:t>
            </a:r>
            <a:r>
              <a:rPr lang="en-US" sz="1800" dirty="0" err="1"/>
              <a:t>lathi</a:t>
            </a:r>
            <a:r>
              <a:rPr lang="en-US" sz="1800" dirty="0"/>
              <a:t>-charge to disperse the unlawful gathering of large number of people.</a:t>
            </a:r>
            <a:endParaRPr lang="en-US" sz="1800" i="1" dirty="0"/>
          </a:p>
          <a:p>
            <a:pPr>
              <a:buNone/>
            </a:pPr>
            <a:r>
              <a:rPr lang="en-US" sz="1800" dirty="0"/>
              <a:t>2.The citizens' forum called a general strike in protest against the police atrocities.</a:t>
            </a:r>
            <a:endParaRPr lang="en-US" sz="1800" i="1" dirty="0"/>
          </a:p>
          <a:p>
            <a:pPr>
              <a:buNone/>
            </a:pPr>
            <a:endParaRPr lang="en-US" sz="1800" b="1" dirty="0">
              <a:solidFill>
                <a:schemeClr val="tx1">
                  <a:lumMod val="95000"/>
                  <a:lumOff val="5000"/>
                </a:schemeClr>
              </a:solidFill>
              <a:latin typeface="Arial Black" pitchFamily="34" charset="0"/>
            </a:endParaRPr>
          </a:p>
          <a:p>
            <a:pPr>
              <a:buNone/>
            </a:pPr>
            <a:endParaRPr lang="en-US" sz="1800" b="1" i="1" dirty="0"/>
          </a:p>
          <a:p>
            <a:pPr>
              <a:buNone/>
            </a:pPr>
            <a:endParaRPr lang="en-US" sz="1800" b="1" dirty="0">
              <a:solidFill>
                <a:schemeClr val="tx1">
                  <a:lumMod val="95000"/>
                  <a:lumOff val="5000"/>
                </a:schemeClr>
              </a:solidFill>
              <a:latin typeface="Arial Black"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dirty="0">
                <a:solidFill>
                  <a:srgbClr val="FF0000"/>
                </a:solidFill>
              </a:rPr>
              <a:t>If Statement II is the cause and Statement I is its effect.</a:t>
            </a:r>
            <a:endParaRPr lang="en-US" sz="1800" b="1" i="1" dirty="0">
              <a:solidFill>
                <a:srgbClr val="FF0000"/>
              </a:solidFill>
            </a:endParaRPr>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t>(E) If both the Statements I and II are effects of some common cause.</a:t>
            </a:r>
          </a:p>
          <a:p>
            <a:pPr>
              <a:buNone/>
            </a:pPr>
            <a:r>
              <a:rPr lang="en-US" sz="1800" b="1" dirty="0"/>
              <a:t>Q 10. </a:t>
            </a:r>
          </a:p>
          <a:p>
            <a:pPr>
              <a:buNone/>
            </a:pPr>
            <a:r>
              <a:rPr lang="en-US" sz="1800" b="1" dirty="0"/>
              <a:t>Statements</a:t>
            </a:r>
            <a:r>
              <a:rPr lang="en-US" sz="1800" dirty="0"/>
              <a:t>:</a:t>
            </a:r>
          </a:p>
          <a:p>
            <a:pPr>
              <a:buNone/>
            </a:pPr>
            <a:r>
              <a:rPr lang="en-US" sz="1800" dirty="0"/>
              <a:t>1.Police resorted to </a:t>
            </a:r>
            <a:r>
              <a:rPr lang="en-US" sz="1800" dirty="0" err="1"/>
              <a:t>lathi</a:t>
            </a:r>
            <a:r>
              <a:rPr lang="en-US" sz="1800" dirty="0"/>
              <a:t>-charge to disperse the unlawful gathering of large number of people.</a:t>
            </a:r>
            <a:endParaRPr lang="en-US" sz="1800" i="1" dirty="0"/>
          </a:p>
          <a:p>
            <a:pPr>
              <a:buNone/>
            </a:pPr>
            <a:r>
              <a:rPr lang="en-US" sz="1800" dirty="0"/>
              <a:t>2.The citizens' forum called a general strike in protest against the police atrocities.</a:t>
            </a:r>
            <a:endParaRPr lang="en-US" sz="1800" i="1" dirty="0"/>
          </a:p>
          <a:p>
            <a:pPr>
              <a:buNone/>
            </a:pPr>
            <a:endParaRPr lang="en-US" sz="1800" b="1" dirty="0">
              <a:solidFill>
                <a:schemeClr val="tx1">
                  <a:lumMod val="95000"/>
                  <a:lumOff val="5000"/>
                </a:schemeClr>
              </a:solidFill>
              <a:latin typeface="Arial Black" pitchFamily="34" charset="0"/>
            </a:endParaRPr>
          </a:p>
          <a:p>
            <a:pPr>
              <a:buNone/>
            </a:pPr>
            <a:endParaRPr lang="en-US" sz="1800" b="1" i="1" dirty="0"/>
          </a:p>
          <a:p>
            <a:pPr>
              <a:buNone/>
            </a:pPr>
            <a:endParaRPr lang="en-US" sz="1800" b="1" dirty="0">
              <a:solidFill>
                <a:schemeClr val="tx1">
                  <a:lumMod val="95000"/>
                  <a:lumOff val="5000"/>
                </a:schemeClr>
              </a:solidFill>
              <a:latin typeface="Arial Black"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dirty="0"/>
              <a:t>If Statement II is the cause and Statement I is its effect.</a:t>
            </a:r>
            <a:endParaRPr lang="en-US" sz="1800" b="1" i="1" dirty="0"/>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t>(E) If both the Statements I and II are effects of some common cause.</a:t>
            </a:r>
          </a:p>
          <a:p>
            <a:pPr>
              <a:buNone/>
            </a:pPr>
            <a:r>
              <a:rPr lang="en-US" sz="1800" b="1" dirty="0"/>
              <a:t>Q11.</a:t>
            </a:r>
          </a:p>
          <a:p>
            <a:pPr>
              <a:buNone/>
            </a:pPr>
            <a:r>
              <a:rPr lang="en-US" sz="1800" b="1" dirty="0"/>
              <a:t>Statements</a:t>
            </a:r>
            <a:r>
              <a:rPr lang="en-US" sz="1800" dirty="0"/>
              <a:t>:</a:t>
            </a:r>
          </a:p>
          <a:p>
            <a:pPr>
              <a:buNone/>
            </a:pPr>
            <a:r>
              <a:rPr lang="en-US" sz="1800" dirty="0"/>
              <a:t>1.The farmers have decided against selling their </a:t>
            </a:r>
            <a:r>
              <a:rPr lang="en-US" sz="1800" dirty="0" err="1"/>
              <a:t>Kharif</a:t>
            </a:r>
            <a:r>
              <a:rPr lang="en-US" sz="1800" dirty="0"/>
              <a:t> crops to the Government agencies.</a:t>
            </a:r>
            <a:endParaRPr lang="en-US" sz="1800" i="1" dirty="0"/>
          </a:p>
          <a:p>
            <a:pPr>
              <a:buNone/>
            </a:pPr>
            <a:r>
              <a:rPr lang="en-US" sz="1800" dirty="0"/>
              <a:t>2.The Government has reduced the procurement price of </a:t>
            </a:r>
            <a:r>
              <a:rPr lang="en-US" sz="1800" dirty="0" err="1"/>
              <a:t>Kharif</a:t>
            </a:r>
            <a:r>
              <a:rPr lang="en-US" sz="1800" dirty="0"/>
              <a:t> crops starting from the last month to the next six months.</a:t>
            </a:r>
            <a:endParaRPr lang="en-US" sz="1800" i="1" dirty="0"/>
          </a:p>
          <a:p>
            <a:pPr>
              <a:buNone/>
            </a:pPr>
            <a:endParaRPr lang="en-US" sz="1800" b="1" dirty="0">
              <a:solidFill>
                <a:schemeClr val="tx1">
                  <a:lumMod val="95000"/>
                  <a:lumOff val="5000"/>
                </a:schemeClr>
              </a:solidFill>
              <a:latin typeface="Arial Black"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dirty="0">
                <a:solidFill>
                  <a:srgbClr val="FF0000"/>
                </a:solidFill>
              </a:rPr>
              <a:t>If Statement II is the cause and Statement I is its effect.</a:t>
            </a:r>
            <a:endParaRPr lang="en-US" sz="1800" b="1" i="1" dirty="0">
              <a:solidFill>
                <a:srgbClr val="FF0000"/>
              </a:solidFill>
            </a:endParaRPr>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t>(E) If both the Statements I and II are effects of some common cause.</a:t>
            </a:r>
          </a:p>
          <a:p>
            <a:pPr>
              <a:buNone/>
            </a:pPr>
            <a:r>
              <a:rPr lang="en-US" sz="1800" b="1" dirty="0"/>
              <a:t>Q11.</a:t>
            </a:r>
          </a:p>
          <a:p>
            <a:pPr>
              <a:buNone/>
            </a:pPr>
            <a:r>
              <a:rPr lang="en-US" sz="1800" b="1" dirty="0"/>
              <a:t>Statements</a:t>
            </a:r>
            <a:r>
              <a:rPr lang="en-US" sz="1800" dirty="0"/>
              <a:t>:</a:t>
            </a:r>
          </a:p>
          <a:p>
            <a:pPr>
              <a:buNone/>
            </a:pPr>
            <a:r>
              <a:rPr lang="en-US" sz="1800" dirty="0"/>
              <a:t>1.The farmers have decided against selling their </a:t>
            </a:r>
            <a:r>
              <a:rPr lang="en-US" sz="1800" dirty="0" err="1"/>
              <a:t>Kharif</a:t>
            </a:r>
            <a:r>
              <a:rPr lang="en-US" sz="1800" dirty="0"/>
              <a:t> crops to the Government agencies.</a:t>
            </a:r>
            <a:endParaRPr lang="en-US" sz="1800" i="1" dirty="0"/>
          </a:p>
          <a:p>
            <a:pPr>
              <a:buNone/>
            </a:pPr>
            <a:r>
              <a:rPr lang="en-US" sz="1800" dirty="0"/>
              <a:t>2.The Government has reduced the procurement price of </a:t>
            </a:r>
            <a:r>
              <a:rPr lang="en-US" sz="1800" dirty="0" err="1"/>
              <a:t>Kharif</a:t>
            </a:r>
            <a:r>
              <a:rPr lang="en-US" sz="1800" dirty="0"/>
              <a:t> crops starting from the last month to the next six months.</a:t>
            </a:r>
            <a:endParaRPr lang="en-US" sz="1800" i="1" dirty="0"/>
          </a:p>
          <a:p>
            <a:pPr>
              <a:buNone/>
            </a:pPr>
            <a:endParaRPr lang="en-US" sz="1800" b="1" dirty="0">
              <a:solidFill>
                <a:schemeClr val="tx1">
                  <a:lumMod val="95000"/>
                  <a:lumOff val="5000"/>
                </a:schemeClr>
              </a:solidFill>
              <a:latin typeface="Arial Black"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dirty="0"/>
              <a:t>If Statement II is the cause and Statement I is its effect.</a:t>
            </a:r>
            <a:endParaRPr lang="en-US" sz="1800" b="1" i="1" dirty="0"/>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t>(E) If both the Statements I and II are effects of some common cause.</a:t>
            </a:r>
          </a:p>
          <a:p>
            <a:pPr>
              <a:buNone/>
            </a:pPr>
            <a:r>
              <a:rPr lang="en-US" sz="1800" b="1" dirty="0"/>
              <a:t>Q 12.</a:t>
            </a:r>
          </a:p>
          <a:p>
            <a:pPr>
              <a:buNone/>
            </a:pPr>
            <a:r>
              <a:rPr lang="en-US" sz="1800" b="1" dirty="0"/>
              <a:t>Statements</a:t>
            </a:r>
            <a:r>
              <a:rPr lang="en-US" sz="1800" dirty="0"/>
              <a:t>:</a:t>
            </a:r>
          </a:p>
          <a:p>
            <a:pPr>
              <a:buNone/>
            </a:pPr>
            <a:r>
              <a:rPr lang="en-US" sz="1800" dirty="0"/>
              <a:t>1.Many people visited the religious place during the week-end.</a:t>
            </a:r>
            <a:endParaRPr lang="en-US" sz="1800" i="1" dirty="0"/>
          </a:p>
          <a:p>
            <a:pPr>
              <a:buNone/>
            </a:pPr>
            <a:r>
              <a:rPr lang="en-US" sz="1800" dirty="0"/>
              <a:t>2.Few people visited the religious place during the week days</a:t>
            </a:r>
            <a:r>
              <a:rPr lang="en-US" sz="1800" i="1" dirty="0"/>
              <a:t>.</a:t>
            </a:r>
            <a:endParaRPr lang="en-US" sz="1800" b="1" i="1" dirty="0"/>
          </a:p>
          <a:p>
            <a:pPr>
              <a:buNone/>
            </a:pPr>
            <a:endParaRPr lang="en-US" sz="1800" b="1" dirty="0">
              <a:solidFill>
                <a:schemeClr val="tx1">
                  <a:lumMod val="95000"/>
                  <a:lumOff val="5000"/>
                </a:schemeClr>
              </a:solidFill>
              <a:latin typeface="Arial Black"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dirty="0"/>
              <a:t>If Statement II is the cause and Statement I is its effect.</a:t>
            </a:r>
            <a:endParaRPr lang="en-US" sz="1800" b="1" i="1" dirty="0"/>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solidFill>
                  <a:srgbClr val="FF0000"/>
                </a:solidFill>
              </a:rPr>
              <a:t>(E) If both the Statements I and II are effects of some common cause.</a:t>
            </a:r>
          </a:p>
          <a:p>
            <a:pPr>
              <a:buNone/>
            </a:pPr>
            <a:r>
              <a:rPr lang="en-US" sz="1800" b="1" dirty="0"/>
              <a:t>Q 12.</a:t>
            </a:r>
          </a:p>
          <a:p>
            <a:pPr>
              <a:buNone/>
            </a:pPr>
            <a:r>
              <a:rPr lang="en-US" sz="1800" b="1" dirty="0"/>
              <a:t>Statements</a:t>
            </a:r>
            <a:r>
              <a:rPr lang="en-US" sz="1800" dirty="0"/>
              <a:t>:</a:t>
            </a:r>
          </a:p>
          <a:p>
            <a:pPr>
              <a:buNone/>
            </a:pPr>
            <a:r>
              <a:rPr lang="en-US" sz="1800" dirty="0"/>
              <a:t>1.Many people visited the religious place during the week-end.</a:t>
            </a:r>
            <a:endParaRPr lang="en-US" sz="1800" i="1" dirty="0"/>
          </a:p>
          <a:p>
            <a:pPr>
              <a:buNone/>
            </a:pPr>
            <a:r>
              <a:rPr lang="en-US" sz="1800" dirty="0"/>
              <a:t>2.Few people visited the religious place during the week days</a:t>
            </a:r>
            <a:r>
              <a:rPr lang="en-US" sz="1800" i="1" dirty="0"/>
              <a:t>.</a:t>
            </a:r>
            <a:endParaRPr lang="en-US" sz="1800" b="1" i="1" dirty="0"/>
          </a:p>
          <a:p>
            <a:pPr>
              <a:buNone/>
            </a:pPr>
            <a:endParaRPr lang="en-US" sz="1800" b="1" dirty="0">
              <a:solidFill>
                <a:schemeClr val="tx1">
                  <a:lumMod val="95000"/>
                  <a:lumOff val="5000"/>
                </a:schemeClr>
              </a:solidFill>
              <a:latin typeface="Arial Black"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dirty="0"/>
              <a:t>If Statement II is the cause and Statement I is its effect.</a:t>
            </a:r>
            <a:endParaRPr lang="en-US" sz="1800" b="1" i="1" dirty="0"/>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t>(E) If both the Statements I and II are effects of some common cause.</a:t>
            </a:r>
          </a:p>
          <a:p>
            <a:pPr>
              <a:buNone/>
            </a:pPr>
            <a:r>
              <a:rPr lang="en-US" sz="1800" b="1" dirty="0"/>
              <a:t>Q 13.</a:t>
            </a:r>
          </a:p>
          <a:p>
            <a:pPr>
              <a:buNone/>
            </a:pPr>
            <a:r>
              <a:rPr lang="en-US" sz="1800" b="1" dirty="0"/>
              <a:t>Statements</a:t>
            </a:r>
            <a:r>
              <a:rPr lang="en-US" sz="1800" dirty="0"/>
              <a:t>:</a:t>
            </a:r>
            <a:endParaRPr lang="en-US" sz="1800" i="1" dirty="0"/>
          </a:p>
          <a:p>
            <a:pPr>
              <a:buNone/>
            </a:pPr>
            <a:r>
              <a:rPr lang="en-US" sz="1800" dirty="0"/>
              <a:t>1.All the schools in the area had to be kept closed for most part of the week.</a:t>
            </a:r>
            <a:endParaRPr lang="en-US" sz="1800" i="1" dirty="0"/>
          </a:p>
          <a:p>
            <a:pPr>
              <a:buNone/>
            </a:pPr>
            <a:r>
              <a:rPr lang="en-US" sz="1800" dirty="0"/>
              <a:t>2.Many parents have withdrawn their children from the local schools.</a:t>
            </a:r>
            <a:endParaRPr lang="en-US" sz="1800" i="1" dirty="0"/>
          </a:p>
          <a:p>
            <a:pPr>
              <a:buNone/>
            </a:pPr>
            <a:endParaRPr lang="en-US" sz="1800" b="1" i="1" dirty="0"/>
          </a:p>
          <a:p>
            <a:pPr>
              <a:buNone/>
            </a:pPr>
            <a:endParaRPr lang="en-US" sz="1800" b="1" i="1" dirty="0"/>
          </a:p>
          <a:p>
            <a:pPr>
              <a:buNone/>
            </a:pPr>
            <a:endParaRPr lang="en-US" sz="1800" b="1" dirty="0">
              <a:solidFill>
                <a:schemeClr val="tx1">
                  <a:lumMod val="95000"/>
                  <a:lumOff val="5000"/>
                </a:schemeClr>
              </a:solidFill>
              <a:latin typeface="Arial Black"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dirty="0"/>
              <a:t>If Statement II is the cause and Statement I is its effect.</a:t>
            </a:r>
            <a:endParaRPr lang="en-US" sz="1800" b="1" i="1" dirty="0"/>
          </a:p>
          <a:p>
            <a:pPr>
              <a:buNone/>
            </a:pPr>
            <a:r>
              <a:rPr lang="en-US" sz="1800" b="1" dirty="0"/>
              <a:t>(C) If both the Statements I and II are independent causes.</a:t>
            </a:r>
            <a:endParaRPr lang="en-US" sz="1800" b="1" i="1" dirty="0"/>
          </a:p>
          <a:p>
            <a:pPr>
              <a:buNone/>
            </a:pPr>
            <a:r>
              <a:rPr lang="en-US" sz="1800" b="1" dirty="0">
                <a:solidFill>
                  <a:srgbClr val="FF0000"/>
                </a:solidFill>
              </a:rPr>
              <a:t>(D) If both the Statements I and II are effects of independent causes.</a:t>
            </a:r>
            <a:endParaRPr lang="en-US" sz="1800" b="1" i="1" dirty="0">
              <a:solidFill>
                <a:srgbClr val="FF0000"/>
              </a:solidFill>
            </a:endParaRPr>
          </a:p>
          <a:p>
            <a:pPr>
              <a:buNone/>
            </a:pPr>
            <a:r>
              <a:rPr lang="en-US" sz="1800" b="1" dirty="0"/>
              <a:t>(E) If both the Statements I and II are effects of some common cause.</a:t>
            </a:r>
          </a:p>
          <a:p>
            <a:pPr>
              <a:buNone/>
            </a:pPr>
            <a:r>
              <a:rPr lang="en-US" sz="1800" b="1" dirty="0"/>
              <a:t>Q 13.</a:t>
            </a:r>
          </a:p>
          <a:p>
            <a:pPr>
              <a:buNone/>
            </a:pPr>
            <a:r>
              <a:rPr lang="en-US" sz="1800" b="1" dirty="0"/>
              <a:t>Statements</a:t>
            </a:r>
            <a:r>
              <a:rPr lang="en-US" sz="1800" dirty="0"/>
              <a:t>:</a:t>
            </a:r>
            <a:endParaRPr lang="en-US" sz="1800" i="1" dirty="0"/>
          </a:p>
          <a:p>
            <a:pPr>
              <a:buNone/>
            </a:pPr>
            <a:r>
              <a:rPr lang="en-US" sz="1800" dirty="0"/>
              <a:t>1.All the schools in the area had to be kept closed for most part of the week.</a:t>
            </a:r>
            <a:endParaRPr lang="en-US" sz="1800" i="1" dirty="0"/>
          </a:p>
          <a:p>
            <a:pPr>
              <a:buNone/>
            </a:pPr>
            <a:r>
              <a:rPr lang="en-US" sz="1800" dirty="0"/>
              <a:t>2.Many parents have withdrawn their children from the local schools.</a:t>
            </a:r>
            <a:endParaRPr lang="en-US" sz="1800" i="1" dirty="0"/>
          </a:p>
          <a:p>
            <a:pPr>
              <a:buNone/>
            </a:pPr>
            <a:endParaRPr lang="en-US" sz="1800" b="1" i="1" dirty="0"/>
          </a:p>
          <a:p>
            <a:pPr>
              <a:buNone/>
            </a:pPr>
            <a:endParaRPr lang="en-US" sz="1800" b="1" i="1" dirty="0"/>
          </a:p>
          <a:p>
            <a:pPr>
              <a:buNone/>
            </a:pPr>
            <a:endParaRPr lang="en-US" sz="1800" b="1" dirty="0">
              <a:solidFill>
                <a:schemeClr val="tx1">
                  <a:lumMod val="95000"/>
                  <a:lumOff val="5000"/>
                </a:schemeClr>
              </a:solidFill>
              <a:latin typeface="Arial Black"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dirty="0"/>
              <a:t>If Statement II is the cause and Statement I is its effect.</a:t>
            </a:r>
            <a:endParaRPr lang="en-US" sz="1800" b="1" i="1" dirty="0"/>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t>(E) If both the Statements I and II are effects of some common cause.</a:t>
            </a:r>
          </a:p>
          <a:p>
            <a:pPr>
              <a:buNone/>
            </a:pPr>
            <a:r>
              <a:rPr lang="en-US" sz="1800" b="1" dirty="0"/>
              <a:t>Q 14.</a:t>
            </a:r>
          </a:p>
          <a:p>
            <a:pPr>
              <a:buNone/>
            </a:pPr>
            <a:r>
              <a:rPr lang="en-US" sz="1800" b="1" dirty="0"/>
              <a:t>Statements</a:t>
            </a:r>
            <a:r>
              <a:rPr lang="en-US" sz="1800" dirty="0"/>
              <a:t>:</a:t>
            </a:r>
            <a:endParaRPr lang="en-US" sz="1800" i="1" dirty="0"/>
          </a:p>
          <a:p>
            <a:pPr>
              <a:buNone/>
            </a:pPr>
            <a:r>
              <a:rPr lang="en-US" sz="1800" dirty="0"/>
              <a:t>1.The literacy rate in the district has been increasing for the last four years.</a:t>
            </a:r>
            <a:endParaRPr lang="en-US" sz="1800" i="1" dirty="0"/>
          </a:p>
          <a:p>
            <a:pPr>
              <a:buNone/>
            </a:pPr>
            <a:r>
              <a:rPr lang="en-US" sz="1800" dirty="0"/>
              <a:t>2.The district administration has conducted extensive training </a:t>
            </a:r>
            <a:r>
              <a:rPr lang="en-US" sz="1800" dirty="0" err="1"/>
              <a:t>programme</a:t>
            </a:r>
            <a:r>
              <a:rPr lang="en-US" sz="1800" dirty="0"/>
              <a:t> for the workers involved in the literacy drive.</a:t>
            </a:r>
            <a:endParaRPr lang="en-US" sz="1800" i="1" dirty="0"/>
          </a:p>
          <a:p>
            <a:pPr>
              <a:buNone/>
            </a:pPr>
            <a:endParaRPr lang="en-US" sz="1800" b="1" i="1" dirty="0"/>
          </a:p>
          <a:p>
            <a:pPr>
              <a:buNone/>
            </a:pPr>
            <a:endParaRPr lang="en-US" sz="1800" b="1" dirty="0">
              <a:solidFill>
                <a:schemeClr val="tx1">
                  <a:lumMod val="95000"/>
                  <a:lumOff val="5000"/>
                </a:schemeClr>
              </a:solidFill>
              <a:latin typeface="Arial Black"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dirty="0">
                <a:solidFill>
                  <a:srgbClr val="FF0000"/>
                </a:solidFill>
              </a:rPr>
              <a:t>If Statement II is the cause and Statement I is its effect.</a:t>
            </a:r>
            <a:endParaRPr lang="en-US" sz="1800" b="1" i="1" dirty="0">
              <a:solidFill>
                <a:srgbClr val="FF0000"/>
              </a:solidFill>
            </a:endParaRPr>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t>(E) If both the Statements I and II are effects of some common cause.</a:t>
            </a:r>
          </a:p>
          <a:p>
            <a:pPr>
              <a:buNone/>
            </a:pPr>
            <a:r>
              <a:rPr lang="en-US" sz="1800" b="1" dirty="0"/>
              <a:t>Q 14.</a:t>
            </a:r>
          </a:p>
          <a:p>
            <a:pPr>
              <a:buNone/>
            </a:pPr>
            <a:r>
              <a:rPr lang="en-US" sz="1800" b="1" dirty="0"/>
              <a:t>Statements</a:t>
            </a:r>
            <a:r>
              <a:rPr lang="en-US" sz="1800" dirty="0"/>
              <a:t>:</a:t>
            </a:r>
            <a:endParaRPr lang="en-US" sz="1800" i="1" dirty="0"/>
          </a:p>
          <a:p>
            <a:pPr>
              <a:buNone/>
            </a:pPr>
            <a:r>
              <a:rPr lang="en-US" sz="1800" dirty="0"/>
              <a:t>1.The literacy rate in the district has been increasing for the last four years.</a:t>
            </a:r>
            <a:endParaRPr lang="en-US" sz="1800" i="1" dirty="0"/>
          </a:p>
          <a:p>
            <a:pPr>
              <a:buNone/>
            </a:pPr>
            <a:r>
              <a:rPr lang="en-US" sz="1800" dirty="0"/>
              <a:t>2.The district administration has conducted extensive training </a:t>
            </a:r>
            <a:r>
              <a:rPr lang="en-US" sz="1800" dirty="0" err="1"/>
              <a:t>programme</a:t>
            </a:r>
            <a:r>
              <a:rPr lang="en-US" sz="1800" dirty="0"/>
              <a:t> for the workers involved in the literacy drive.</a:t>
            </a:r>
            <a:endParaRPr lang="en-US" sz="1800" i="1" dirty="0"/>
          </a:p>
          <a:p>
            <a:pPr>
              <a:buNone/>
            </a:pPr>
            <a:endParaRPr lang="en-US" sz="1800" b="1" i="1" dirty="0"/>
          </a:p>
          <a:p>
            <a:pPr>
              <a:buNone/>
            </a:pPr>
            <a:endParaRPr lang="en-US" sz="1800" b="1" dirty="0">
              <a:solidFill>
                <a:schemeClr val="tx1">
                  <a:lumMod val="95000"/>
                  <a:lumOff val="5000"/>
                </a:schemeClr>
              </a:solidFill>
              <a:latin typeface="Arial Black"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solidFill>
                  <a:srgbClr val="FF0000"/>
                </a:solidFill>
              </a:rPr>
              <a:t>If Statement I is the cause and Statement II is its effect.</a:t>
            </a:r>
            <a:endParaRPr lang="en-US" sz="1800" b="1" i="1" dirty="0">
              <a:solidFill>
                <a:srgbClr val="FF0000"/>
              </a:solidFill>
            </a:endParaRPr>
          </a:p>
          <a:p>
            <a:pPr marL="342900" indent="-342900">
              <a:buAutoNum type="alphaUcParenBoth"/>
            </a:pPr>
            <a:r>
              <a:rPr lang="en-US" sz="1800" b="1" dirty="0"/>
              <a:t>If Statement II is the cause and Statement I is its effect.</a:t>
            </a:r>
            <a:endParaRPr lang="en-US" sz="1800" b="1" i="1" dirty="0"/>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t>(E) If both the Statements I and II are effects of some common cause.</a:t>
            </a:r>
          </a:p>
          <a:p>
            <a:pPr>
              <a:buNone/>
            </a:pPr>
            <a:r>
              <a:rPr lang="en-US" sz="1800" b="1" dirty="0"/>
              <a:t>Q 1. </a:t>
            </a:r>
          </a:p>
          <a:p>
            <a:pPr>
              <a:buNone/>
            </a:pPr>
            <a:r>
              <a:rPr lang="en-US" sz="1800" b="1" dirty="0"/>
              <a:t>Statements</a:t>
            </a:r>
            <a:r>
              <a:rPr lang="en-US" sz="1800" dirty="0"/>
              <a:t>:</a:t>
            </a:r>
          </a:p>
          <a:p>
            <a:pPr>
              <a:buNone/>
            </a:pPr>
            <a:r>
              <a:rPr lang="en-US" sz="1800" dirty="0"/>
              <a:t>1.Standard of living among the middle class society is constantly going up since part of few years.</a:t>
            </a:r>
            <a:endParaRPr lang="en-US" sz="1800" i="1" dirty="0"/>
          </a:p>
          <a:p>
            <a:pPr>
              <a:buNone/>
            </a:pPr>
            <a:r>
              <a:rPr lang="en-US" sz="1800" dirty="0"/>
              <a:t>2.Indian Economy is observing remarkable growth.</a:t>
            </a:r>
            <a:r>
              <a:rPr lang="en-US" sz="1800" b="1" dirty="0"/>
              <a:t> </a:t>
            </a:r>
            <a:endParaRPr lang="en-US" sz="1800" b="1" i="1" dirty="0"/>
          </a:p>
          <a:p>
            <a:pPr>
              <a:buNone/>
            </a:pPr>
            <a:endParaRPr lang="en-US" sz="1800" b="1" dirty="0">
              <a:solidFill>
                <a:schemeClr val="tx1">
                  <a:lumMod val="95000"/>
                  <a:lumOff val="5000"/>
                </a:schemeClr>
              </a:solidFill>
              <a:latin typeface="Arial Black"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dirty="0"/>
              <a:t>If Statement II is the cause and Statement I is its effect.</a:t>
            </a:r>
            <a:endParaRPr lang="en-US" sz="1800" b="1" i="1" dirty="0"/>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t>(E) If both the Statements I and II are effects of some common cause.</a:t>
            </a:r>
          </a:p>
          <a:p>
            <a:pPr>
              <a:buNone/>
            </a:pPr>
            <a:r>
              <a:rPr lang="en-US" sz="1800" b="1" dirty="0"/>
              <a:t>Q 15.</a:t>
            </a:r>
          </a:p>
          <a:p>
            <a:pPr>
              <a:buNone/>
            </a:pPr>
            <a:r>
              <a:rPr lang="en-US" sz="1800" b="1" dirty="0"/>
              <a:t>Statements</a:t>
            </a:r>
            <a:r>
              <a:rPr lang="en-US" sz="1800" dirty="0"/>
              <a:t>:</a:t>
            </a:r>
            <a:endParaRPr lang="en-US" sz="1800" i="1" dirty="0"/>
          </a:p>
          <a:p>
            <a:pPr>
              <a:buNone/>
            </a:pPr>
            <a:r>
              <a:rPr lang="en-US" sz="1800" dirty="0"/>
              <a:t>1.The car manufacturing companies have recently increased the prices of mid-sized cars.</a:t>
            </a:r>
            <a:endParaRPr lang="en-US" sz="1800" i="1" dirty="0"/>
          </a:p>
          <a:p>
            <a:pPr>
              <a:buNone/>
            </a:pPr>
            <a:r>
              <a:rPr lang="en-US" sz="1800" dirty="0"/>
              <a:t>2.The Government recently increased the duty on mid-sized cars.</a:t>
            </a:r>
            <a:endParaRPr lang="en-US" sz="1800" i="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dirty="0">
                <a:solidFill>
                  <a:srgbClr val="FF0000"/>
                </a:solidFill>
              </a:rPr>
              <a:t>If Statement II is the cause and Statement I is its effect.</a:t>
            </a:r>
            <a:endParaRPr lang="en-US" sz="1800" b="1" i="1" dirty="0">
              <a:solidFill>
                <a:srgbClr val="FF0000"/>
              </a:solidFill>
            </a:endParaRPr>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t>(E) If both the Statements I and II are effects of some common cause.</a:t>
            </a:r>
          </a:p>
          <a:p>
            <a:pPr>
              <a:buNone/>
            </a:pPr>
            <a:r>
              <a:rPr lang="en-US" sz="1800" b="1" dirty="0"/>
              <a:t>Q 15.</a:t>
            </a:r>
          </a:p>
          <a:p>
            <a:pPr>
              <a:buNone/>
            </a:pPr>
            <a:r>
              <a:rPr lang="en-US" sz="1800" b="1" dirty="0"/>
              <a:t>Statements</a:t>
            </a:r>
            <a:r>
              <a:rPr lang="en-US" sz="1800" dirty="0"/>
              <a:t>:</a:t>
            </a:r>
            <a:endParaRPr lang="en-US" sz="1800" i="1" dirty="0"/>
          </a:p>
          <a:p>
            <a:pPr>
              <a:buNone/>
            </a:pPr>
            <a:r>
              <a:rPr lang="en-US" sz="1800" dirty="0"/>
              <a:t>1.The car manufacturing companies have recently increased the prices of mid-sized cars.</a:t>
            </a:r>
            <a:endParaRPr lang="en-US" sz="1800" i="1" dirty="0"/>
          </a:p>
          <a:p>
            <a:pPr>
              <a:buNone/>
            </a:pPr>
            <a:r>
              <a:rPr lang="en-US" sz="1800" dirty="0"/>
              <a:t>2.The Government recently increased the duty on mid-sized cars.</a:t>
            </a:r>
            <a:endParaRPr lang="en-US" sz="1800" i="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dirty="0"/>
              <a:t>If Statement II is the cause and Statement I is its effect.</a:t>
            </a:r>
            <a:endParaRPr lang="en-US" sz="1800" b="1" i="1" dirty="0"/>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t>(E) If both the Statements I and II are effects of some common cause.</a:t>
            </a:r>
          </a:p>
          <a:p>
            <a:pPr>
              <a:buNone/>
            </a:pPr>
            <a:r>
              <a:rPr lang="en-US" sz="1800" b="1" dirty="0"/>
              <a:t>Q 16.</a:t>
            </a:r>
          </a:p>
          <a:p>
            <a:pPr>
              <a:buNone/>
            </a:pPr>
            <a:r>
              <a:rPr lang="en-US" sz="1800" b="1" dirty="0"/>
              <a:t>Statements</a:t>
            </a:r>
            <a:r>
              <a:rPr lang="en-US" sz="1800" dirty="0"/>
              <a:t>:</a:t>
            </a:r>
            <a:endParaRPr lang="en-US" sz="1800" i="1" dirty="0"/>
          </a:p>
          <a:p>
            <a:pPr>
              <a:buNone/>
            </a:pPr>
            <a:r>
              <a:rPr lang="en-US" sz="1800" dirty="0"/>
              <a:t>1.The university officers have decided to conduct last examination every year in March/April in order to announce the result at proper time.</a:t>
            </a:r>
            <a:endParaRPr lang="en-US" sz="1800" i="1" dirty="0"/>
          </a:p>
          <a:p>
            <a:pPr>
              <a:buNone/>
            </a:pPr>
            <a:r>
              <a:rPr lang="en-US" sz="1800" dirty="0"/>
              <a:t>2.In past the result was declared late by the University due to the lack of number of examiners.</a:t>
            </a:r>
            <a:endParaRPr lang="en-US" sz="1800" i="1" dirty="0"/>
          </a:p>
          <a:p>
            <a:pPr>
              <a:buNone/>
            </a:pPr>
            <a:endParaRPr lang="en-US" sz="1800" b="1" i="1" dirty="0"/>
          </a:p>
          <a:p>
            <a:pPr>
              <a:buNone/>
            </a:pPr>
            <a:endParaRPr lang="en-US" sz="1800" b="1" dirty="0">
              <a:solidFill>
                <a:schemeClr val="tx1">
                  <a:lumMod val="95000"/>
                  <a:lumOff val="5000"/>
                </a:schemeClr>
              </a:solidFill>
              <a:latin typeface="Arial Black"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dirty="0">
                <a:solidFill>
                  <a:srgbClr val="FF0000"/>
                </a:solidFill>
              </a:rPr>
              <a:t>If Statement II is the cause and Statement I is its effect.</a:t>
            </a:r>
            <a:endParaRPr lang="en-US" sz="1800" b="1" i="1" dirty="0">
              <a:solidFill>
                <a:srgbClr val="FF0000"/>
              </a:solidFill>
            </a:endParaRPr>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t>(E) If both the Statements I and II are effects of some common cause.</a:t>
            </a:r>
          </a:p>
          <a:p>
            <a:pPr>
              <a:buNone/>
            </a:pPr>
            <a:r>
              <a:rPr lang="en-US" sz="1800" b="1" dirty="0"/>
              <a:t>Q 16.</a:t>
            </a:r>
          </a:p>
          <a:p>
            <a:pPr>
              <a:buNone/>
            </a:pPr>
            <a:r>
              <a:rPr lang="en-US" sz="1800" b="1" dirty="0"/>
              <a:t>Statements</a:t>
            </a:r>
            <a:r>
              <a:rPr lang="en-US" sz="1800" dirty="0"/>
              <a:t>:</a:t>
            </a:r>
            <a:endParaRPr lang="en-US" sz="1800" i="1" dirty="0"/>
          </a:p>
          <a:p>
            <a:pPr>
              <a:buNone/>
            </a:pPr>
            <a:r>
              <a:rPr lang="en-US" sz="1800" dirty="0"/>
              <a:t>1.The university officers have decided to conduct last examination every year in March/April in order to announce the result at proper time.</a:t>
            </a:r>
            <a:endParaRPr lang="en-US" sz="1800" i="1" dirty="0"/>
          </a:p>
          <a:p>
            <a:pPr>
              <a:buNone/>
            </a:pPr>
            <a:r>
              <a:rPr lang="en-US" sz="1800" dirty="0"/>
              <a:t>2.In past the result was declared late by the University due to the lack of number of examiners.</a:t>
            </a:r>
            <a:endParaRPr lang="en-US" sz="1800" i="1" dirty="0"/>
          </a:p>
          <a:p>
            <a:pPr>
              <a:buNone/>
            </a:pPr>
            <a:endParaRPr lang="en-US" sz="1800" b="1" i="1" dirty="0"/>
          </a:p>
          <a:p>
            <a:pPr>
              <a:buNone/>
            </a:pPr>
            <a:endParaRPr lang="en-US" sz="1800" b="1" dirty="0">
              <a:solidFill>
                <a:schemeClr val="tx1">
                  <a:lumMod val="95000"/>
                  <a:lumOff val="5000"/>
                </a:schemeClr>
              </a:solidFill>
              <a:latin typeface="Arial Black"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dirty="0"/>
              <a:t>If Statement II is the cause and Statement I is its effect.</a:t>
            </a:r>
            <a:endParaRPr lang="en-US" sz="1800" b="1" i="1" dirty="0"/>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t>(E) If both the Statements I and II are effects of some common cause.</a:t>
            </a:r>
          </a:p>
          <a:p>
            <a:pPr>
              <a:buNone/>
            </a:pPr>
            <a:r>
              <a:rPr lang="en-US" sz="1800" b="1" dirty="0"/>
              <a:t>Q 17.</a:t>
            </a:r>
          </a:p>
          <a:p>
            <a:pPr>
              <a:buNone/>
            </a:pPr>
            <a:r>
              <a:rPr lang="en-US" sz="1800" b="1" dirty="0"/>
              <a:t>Statements</a:t>
            </a:r>
            <a:r>
              <a:rPr lang="en-US" sz="1800" dirty="0"/>
              <a:t>:</a:t>
            </a:r>
            <a:endParaRPr lang="en-US" sz="1800" i="1" dirty="0"/>
          </a:p>
          <a:p>
            <a:pPr>
              <a:buNone/>
            </a:pPr>
            <a:r>
              <a:rPr lang="en-US" sz="1800" dirty="0"/>
              <a:t>1.The State Government has announced special tax package for the new industries to be set-up in the State.</a:t>
            </a:r>
            <a:endParaRPr lang="en-US" sz="1800" i="1" dirty="0"/>
          </a:p>
          <a:p>
            <a:pPr>
              <a:buNone/>
            </a:pPr>
            <a:r>
              <a:rPr lang="en-US" sz="1800" dirty="0"/>
              <a:t>2.Last year the State Government had hiked the taxes for all industrial activities in the State.</a:t>
            </a:r>
            <a:endParaRPr lang="en-US" sz="1800" i="1" dirty="0"/>
          </a:p>
          <a:p>
            <a:pPr>
              <a:buNone/>
            </a:pPr>
            <a:endParaRPr lang="en-US" sz="1800" b="1" i="1" dirty="0"/>
          </a:p>
          <a:p>
            <a:pPr>
              <a:buNone/>
            </a:pPr>
            <a:endParaRPr lang="en-US" sz="1800" b="1" dirty="0">
              <a:solidFill>
                <a:schemeClr val="tx1">
                  <a:lumMod val="95000"/>
                  <a:lumOff val="5000"/>
                </a:schemeClr>
              </a:solidFill>
              <a:latin typeface="Arial Black" pitchFamily="34" charset="0"/>
            </a:endParaRPr>
          </a:p>
          <a:p>
            <a:pPr>
              <a:buNone/>
            </a:pPr>
            <a:endParaRPr lang="en-US" sz="1800" b="1" i="1" dirty="0"/>
          </a:p>
          <a:p>
            <a:pPr>
              <a:buNone/>
            </a:pPr>
            <a:endParaRPr lang="en-US" sz="1800" b="1" dirty="0">
              <a:solidFill>
                <a:schemeClr val="tx1">
                  <a:lumMod val="95000"/>
                  <a:lumOff val="5000"/>
                </a:schemeClr>
              </a:solidFill>
              <a:latin typeface="Arial Black"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dirty="0">
                <a:solidFill>
                  <a:srgbClr val="FF0000"/>
                </a:solidFill>
              </a:rPr>
              <a:t>If Statement II is the cause and Statement I is its effect.</a:t>
            </a:r>
            <a:endParaRPr lang="en-US" sz="1800" b="1" i="1" dirty="0">
              <a:solidFill>
                <a:srgbClr val="FF0000"/>
              </a:solidFill>
            </a:endParaRPr>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t>(E) If both the Statements I and II are effects of some common cause.</a:t>
            </a:r>
          </a:p>
          <a:p>
            <a:pPr>
              <a:buNone/>
            </a:pPr>
            <a:r>
              <a:rPr lang="en-US" sz="1800" b="1" dirty="0"/>
              <a:t>Q 17.</a:t>
            </a:r>
          </a:p>
          <a:p>
            <a:pPr>
              <a:buNone/>
            </a:pPr>
            <a:r>
              <a:rPr lang="en-US" sz="1800" b="1" dirty="0"/>
              <a:t>Statements</a:t>
            </a:r>
            <a:r>
              <a:rPr lang="en-US" sz="1800" dirty="0"/>
              <a:t>:</a:t>
            </a:r>
            <a:endParaRPr lang="en-US" sz="1800" i="1" dirty="0"/>
          </a:p>
          <a:p>
            <a:pPr>
              <a:buNone/>
            </a:pPr>
            <a:r>
              <a:rPr lang="en-US" sz="1800" dirty="0"/>
              <a:t>1.The State Government has announced special tax package for the new industries to be set-up in the State.</a:t>
            </a:r>
            <a:endParaRPr lang="en-US" sz="1800" i="1" dirty="0"/>
          </a:p>
          <a:p>
            <a:pPr>
              <a:buNone/>
            </a:pPr>
            <a:r>
              <a:rPr lang="en-US" sz="1800" dirty="0"/>
              <a:t>2.Last year the State Government had hiked the taxes for all industrial activities in the State.</a:t>
            </a:r>
            <a:endParaRPr lang="en-US" sz="1800" i="1" dirty="0"/>
          </a:p>
          <a:p>
            <a:pPr>
              <a:buNone/>
            </a:pPr>
            <a:endParaRPr lang="en-US" sz="1800" b="1" i="1" dirty="0"/>
          </a:p>
          <a:p>
            <a:pPr>
              <a:buNone/>
            </a:pPr>
            <a:endParaRPr lang="en-US" sz="1800" b="1" dirty="0">
              <a:solidFill>
                <a:schemeClr val="tx1">
                  <a:lumMod val="95000"/>
                  <a:lumOff val="5000"/>
                </a:schemeClr>
              </a:solidFill>
              <a:latin typeface="Arial Black" pitchFamily="34" charset="0"/>
            </a:endParaRPr>
          </a:p>
          <a:p>
            <a:pPr>
              <a:buNone/>
            </a:pPr>
            <a:endParaRPr lang="en-US" sz="1800" b="1" i="1" dirty="0"/>
          </a:p>
          <a:p>
            <a:pPr>
              <a:buNone/>
            </a:pPr>
            <a:endParaRPr lang="en-US" sz="1800" b="1" dirty="0">
              <a:solidFill>
                <a:schemeClr val="tx1">
                  <a:lumMod val="95000"/>
                  <a:lumOff val="5000"/>
                </a:schemeClr>
              </a:solidFill>
              <a:latin typeface="Arial Black"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dirty="0"/>
              <a:t>If Statement II is the cause and Statement I is its effect.</a:t>
            </a:r>
            <a:endParaRPr lang="en-US" sz="1800" b="1" i="1" dirty="0"/>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t>(E) If both the Statements I and II are effects of some common cause.</a:t>
            </a:r>
          </a:p>
          <a:p>
            <a:pPr>
              <a:buNone/>
            </a:pPr>
            <a:r>
              <a:rPr lang="en-US" sz="1800" b="1" dirty="0"/>
              <a:t>Q 18.</a:t>
            </a:r>
          </a:p>
          <a:p>
            <a:pPr>
              <a:buNone/>
            </a:pPr>
            <a:r>
              <a:rPr lang="en-US" sz="1800" b="1" dirty="0"/>
              <a:t>Statements</a:t>
            </a:r>
            <a:r>
              <a:rPr lang="en-US" sz="1800" dirty="0"/>
              <a:t>:</a:t>
            </a:r>
            <a:endParaRPr lang="en-US" sz="1800" i="1" dirty="0"/>
          </a:p>
          <a:p>
            <a:pPr>
              <a:buNone/>
            </a:pPr>
            <a:r>
              <a:rPr lang="en-US" sz="1800" dirty="0"/>
              <a:t>1.The government has allowed private airline companies in India to operate to overseas destinations.</a:t>
            </a:r>
            <a:endParaRPr lang="en-US" sz="1800" i="1" dirty="0"/>
          </a:p>
          <a:p>
            <a:pPr>
              <a:buNone/>
            </a:pPr>
            <a:r>
              <a:rPr lang="en-US" sz="1800" dirty="0"/>
              <a:t>2.The national air carrier has increased its flights to overseas destinations.</a:t>
            </a:r>
            <a:endParaRPr lang="en-US" sz="1800" i="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solidFill>
                  <a:srgbClr val="FF0000"/>
                </a:solidFill>
              </a:rPr>
              <a:t>If Statement I is the cause and Statement II is its effect.</a:t>
            </a:r>
            <a:endParaRPr lang="en-US" sz="1800" b="1" i="1" dirty="0">
              <a:solidFill>
                <a:srgbClr val="FF0000"/>
              </a:solidFill>
            </a:endParaRPr>
          </a:p>
          <a:p>
            <a:pPr marL="342900" indent="-342900">
              <a:buAutoNum type="alphaUcParenBoth"/>
            </a:pPr>
            <a:r>
              <a:rPr lang="en-US" sz="1800" b="1" dirty="0"/>
              <a:t>If Statement II is the cause and Statement I is its effect.</a:t>
            </a:r>
            <a:endParaRPr lang="en-US" sz="1800" b="1" i="1" dirty="0"/>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t>(E) If both the Statements I and II are effects of some common cause.</a:t>
            </a:r>
          </a:p>
          <a:p>
            <a:pPr>
              <a:buNone/>
            </a:pPr>
            <a:r>
              <a:rPr lang="en-US" sz="1800" b="1" dirty="0"/>
              <a:t>Q 18.</a:t>
            </a:r>
          </a:p>
          <a:p>
            <a:pPr>
              <a:buNone/>
            </a:pPr>
            <a:r>
              <a:rPr lang="en-US" sz="1800" b="1" dirty="0"/>
              <a:t>Statements</a:t>
            </a:r>
            <a:r>
              <a:rPr lang="en-US" sz="1800" dirty="0"/>
              <a:t>:</a:t>
            </a:r>
            <a:endParaRPr lang="en-US" sz="1800" i="1" dirty="0"/>
          </a:p>
          <a:p>
            <a:pPr>
              <a:buNone/>
            </a:pPr>
            <a:r>
              <a:rPr lang="en-US" sz="1800" dirty="0"/>
              <a:t>1.The government has allowed private airline companies in India to operate to overseas destinations.</a:t>
            </a:r>
            <a:endParaRPr lang="en-US" sz="1800" i="1" dirty="0"/>
          </a:p>
          <a:p>
            <a:pPr>
              <a:buNone/>
            </a:pPr>
            <a:r>
              <a:rPr lang="en-US" sz="1800" dirty="0"/>
              <a:t>2.The national air carrier has increased its flights to overseas destinations.</a:t>
            </a:r>
            <a:endParaRPr lang="en-US" sz="1800" i="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dirty="0"/>
              <a:t>If Statement II is the cause and Statement I is its effect.</a:t>
            </a:r>
            <a:endParaRPr lang="en-US" sz="1800" b="1" i="1" dirty="0"/>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t>(E) If both the Statements I and II are effects of some common cause.</a:t>
            </a:r>
          </a:p>
          <a:p>
            <a:pPr>
              <a:buNone/>
            </a:pPr>
            <a:r>
              <a:rPr lang="en-US" sz="1800" b="1" dirty="0"/>
              <a:t>Q 19. </a:t>
            </a:r>
          </a:p>
          <a:p>
            <a:pPr>
              <a:buNone/>
            </a:pPr>
            <a:r>
              <a:rPr lang="en-US" sz="1800" b="1" dirty="0"/>
              <a:t>Statements</a:t>
            </a:r>
            <a:r>
              <a:rPr lang="en-US" sz="1800" dirty="0"/>
              <a:t>:</a:t>
            </a:r>
            <a:endParaRPr lang="en-US" sz="1800" i="1" dirty="0"/>
          </a:p>
          <a:p>
            <a:pPr>
              <a:buNone/>
            </a:pPr>
            <a:r>
              <a:rPr lang="en-US" sz="1800" dirty="0"/>
              <a:t>1.The Government has imported large quantities of sugar as per trade agreement with other countries.</a:t>
            </a:r>
            <a:endParaRPr lang="en-US" sz="1800" i="1" dirty="0"/>
          </a:p>
          <a:p>
            <a:pPr>
              <a:buNone/>
            </a:pPr>
            <a:r>
              <a:rPr lang="en-US" sz="1800" dirty="0"/>
              <a:t>2.The prices of sugar in the domestic market have fallen sharply in the recent months.</a:t>
            </a:r>
            <a:endParaRPr lang="en-US" sz="1800" i="1" dirty="0"/>
          </a:p>
          <a:p>
            <a:pPr>
              <a:buNone/>
            </a:pPr>
            <a:endParaRPr lang="en-US" sz="1800" b="1" i="1" dirty="0"/>
          </a:p>
          <a:p>
            <a:pPr>
              <a:buNone/>
            </a:pPr>
            <a:endParaRPr lang="en-US" sz="1800" b="1" dirty="0">
              <a:solidFill>
                <a:schemeClr val="tx1">
                  <a:lumMod val="95000"/>
                  <a:lumOff val="5000"/>
                </a:schemeClr>
              </a:solidFill>
              <a:latin typeface="Arial Black" pitchFamily="34" charset="0"/>
            </a:endParaRPr>
          </a:p>
          <a:p>
            <a:pPr>
              <a:buNone/>
            </a:pPr>
            <a:endParaRPr lang="en-US" sz="1800" b="1" i="1" dirty="0"/>
          </a:p>
          <a:p>
            <a:pPr>
              <a:buNone/>
            </a:pPr>
            <a:endParaRPr lang="en-US" sz="1800" b="1" dirty="0">
              <a:solidFill>
                <a:schemeClr val="tx1">
                  <a:lumMod val="95000"/>
                  <a:lumOff val="5000"/>
                </a:schemeClr>
              </a:solidFill>
              <a:latin typeface="Arial Black"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solidFill>
                  <a:srgbClr val="FF0000"/>
                </a:solidFill>
              </a:rPr>
              <a:t>If Statement I is the cause and Statement II is its effect.</a:t>
            </a:r>
            <a:endParaRPr lang="en-US" sz="1800" b="1" i="1" dirty="0">
              <a:solidFill>
                <a:srgbClr val="FF0000"/>
              </a:solidFill>
            </a:endParaRPr>
          </a:p>
          <a:p>
            <a:pPr marL="342900" indent="-342900">
              <a:buAutoNum type="alphaUcParenBoth"/>
            </a:pPr>
            <a:r>
              <a:rPr lang="en-US" sz="1800" b="1" dirty="0"/>
              <a:t>If Statement II is the cause and Statement I is its effect.</a:t>
            </a:r>
            <a:endParaRPr lang="en-US" sz="1800" b="1" i="1" dirty="0"/>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t>(E) If both the Statements I and II are effects of some common cause.</a:t>
            </a:r>
          </a:p>
          <a:p>
            <a:pPr>
              <a:buNone/>
            </a:pPr>
            <a:r>
              <a:rPr lang="en-US" sz="1800" b="1" dirty="0"/>
              <a:t>Q 19. </a:t>
            </a:r>
          </a:p>
          <a:p>
            <a:pPr>
              <a:buNone/>
            </a:pPr>
            <a:r>
              <a:rPr lang="en-US" sz="1800" b="1" dirty="0"/>
              <a:t>Statements</a:t>
            </a:r>
            <a:r>
              <a:rPr lang="en-US" sz="1800" dirty="0"/>
              <a:t>:</a:t>
            </a:r>
            <a:endParaRPr lang="en-US" sz="1800" i="1" dirty="0"/>
          </a:p>
          <a:p>
            <a:pPr>
              <a:buNone/>
            </a:pPr>
            <a:r>
              <a:rPr lang="en-US" sz="1800" dirty="0"/>
              <a:t>1.The Government has imported large quantities of sugar as per trade agreement with other countries.</a:t>
            </a:r>
            <a:endParaRPr lang="en-US" sz="1800" i="1" dirty="0"/>
          </a:p>
          <a:p>
            <a:pPr>
              <a:buNone/>
            </a:pPr>
            <a:r>
              <a:rPr lang="en-US" sz="1800" dirty="0"/>
              <a:t>2.The prices of sugar in the domestic market have fallen sharply in the recent months.</a:t>
            </a:r>
            <a:endParaRPr lang="en-US" sz="1800" i="1" dirty="0"/>
          </a:p>
          <a:p>
            <a:pPr>
              <a:buNone/>
            </a:pPr>
            <a:endParaRPr lang="en-US" sz="1800" b="1" i="1" dirty="0"/>
          </a:p>
          <a:p>
            <a:pPr>
              <a:buNone/>
            </a:pPr>
            <a:endParaRPr lang="en-US" sz="1800" b="1" dirty="0">
              <a:solidFill>
                <a:schemeClr val="tx1">
                  <a:lumMod val="95000"/>
                  <a:lumOff val="5000"/>
                </a:schemeClr>
              </a:solidFill>
              <a:latin typeface="Arial Black" pitchFamily="34" charset="0"/>
            </a:endParaRPr>
          </a:p>
          <a:p>
            <a:pPr>
              <a:buNone/>
            </a:pPr>
            <a:endParaRPr lang="en-US" sz="1800" b="1" i="1" dirty="0"/>
          </a:p>
          <a:p>
            <a:pPr>
              <a:buNone/>
            </a:pPr>
            <a:endParaRPr lang="en-US" sz="1800" b="1" dirty="0">
              <a:solidFill>
                <a:schemeClr val="tx1">
                  <a:lumMod val="95000"/>
                  <a:lumOff val="5000"/>
                </a:schemeClr>
              </a:solidFill>
              <a:latin typeface="Arial Black"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dirty="0"/>
              <a:t>If Statement II is the cause and Statement I is its effect.</a:t>
            </a:r>
            <a:endParaRPr lang="en-US" sz="1800" b="1" i="1" dirty="0"/>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t>(E) If both the Statements I and II are effects of some common cause.</a:t>
            </a:r>
          </a:p>
          <a:p>
            <a:pPr>
              <a:buNone/>
            </a:pPr>
            <a:r>
              <a:rPr lang="en-US" sz="1800" b="1" dirty="0"/>
              <a:t>Q 2.</a:t>
            </a:r>
          </a:p>
          <a:p>
            <a:pPr>
              <a:buNone/>
            </a:pPr>
            <a:r>
              <a:rPr lang="en-US" sz="1800" b="1" dirty="0"/>
              <a:t>Statements</a:t>
            </a:r>
            <a:r>
              <a:rPr lang="en-US" sz="1800" dirty="0"/>
              <a:t>:</a:t>
            </a:r>
          </a:p>
          <a:p>
            <a:pPr>
              <a:buNone/>
            </a:pPr>
            <a:r>
              <a:rPr lang="en-US" sz="1800" dirty="0"/>
              <a:t>1.The meteorological Department has issued a </a:t>
            </a:r>
            <a:r>
              <a:rPr lang="en-US" sz="1800" b="1" dirty="0"/>
              <a:t>Statement</a:t>
            </a:r>
            <a:r>
              <a:rPr lang="en-US" sz="1800" dirty="0"/>
              <a:t> mentioning deficient rainfall during monsoon in many parts of the country.</a:t>
            </a:r>
            <a:endParaRPr lang="en-US" sz="1800" i="1" dirty="0"/>
          </a:p>
          <a:p>
            <a:pPr>
              <a:buNone/>
            </a:pPr>
            <a:r>
              <a:rPr lang="en-US" sz="1800" dirty="0"/>
              <a:t>2.The Government has lowered the revised estimated GDP growth from the level of earlier estimates.</a:t>
            </a:r>
            <a:endParaRPr lang="en-US" sz="1800" i="1" dirty="0"/>
          </a:p>
          <a:p>
            <a:pPr>
              <a:buNone/>
            </a:pPr>
            <a:endParaRPr lang="en-US" sz="1800" b="1" dirty="0">
              <a:solidFill>
                <a:schemeClr val="tx1">
                  <a:lumMod val="95000"/>
                  <a:lumOff val="5000"/>
                </a:schemeClr>
              </a:solidFill>
              <a:latin typeface="Arial Black"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a:t>If </a:t>
            </a:r>
            <a:r>
              <a:rPr lang="en-US" sz="1800" b="1" dirty="0"/>
              <a:t>Statement II is the cause and Statement I is its effect.</a:t>
            </a:r>
            <a:endParaRPr lang="en-US" sz="1800" b="1" i="1" dirty="0"/>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t>(E) If both the Statements I and II are effects of some common cause.</a:t>
            </a:r>
          </a:p>
          <a:p>
            <a:pPr>
              <a:buNone/>
            </a:pPr>
            <a:r>
              <a:rPr lang="en-US" sz="1800" b="1" dirty="0"/>
              <a:t>Q 20.</a:t>
            </a:r>
          </a:p>
          <a:p>
            <a:pPr>
              <a:buNone/>
            </a:pPr>
            <a:r>
              <a:rPr lang="en-US" sz="1800" b="1" dirty="0"/>
              <a:t>Statements</a:t>
            </a:r>
            <a:r>
              <a:rPr lang="en-US" sz="1800" dirty="0"/>
              <a:t>:</a:t>
            </a:r>
            <a:endParaRPr lang="en-US" sz="1800" i="1" dirty="0"/>
          </a:p>
          <a:p>
            <a:pPr>
              <a:buNone/>
            </a:pPr>
            <a:r>
              <a:rPr lang="en-US" sz="1800" dirty="0"/>
              <a:t>1.Many people in the area are reported to be suffering from Malaria.</a:t>
            </a:r>
            <a:endParaRPr lang="en-US" sz="1800" i="1" dirty="0"/>
          </a:p>
          <a:p>
            <a:pPr>
              <a:buNone/>
            </a:pPr>
            <a:r>
              <a:rPr lang="en-US" sz="1800" dirty="0"/>
              <a:t>2.Private Medical Practitioners in the area have decided to close their clinics for few days.	</a:t>
            </a:r>
            <a:endParaRPr lang="en-US" sz="1800" i="1" dirty="0"/>
          </a:p>
          <a:p>
            <a:pPr>
              <a:buNone/>
            </a:pPr>
            <a:endParaRPr lang="en-US" sz="1800" b="1" i="1" dirty="0"/>
          </a:p>
          <a:p>
            <a:pPr>
              <a:buNone/>
            </a:pPr>
            <a:endParaRPr lang="en-US" sz="1800" b="1" dirty="0">
              <a:solidFill>
                <a:schemeClr val="tx1">
                  <a:lumMod val="95000"/>
                  <a:lumOff val="5000"/>
                </a:schemeClr>
              </a:solidFill>
              <a:latin typeface="Arial Black"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dirty="0"/>
              <a:t>If Statement II is the cause and Statement I is its effect.</a:t>
            </a:r>
            <a:endParaRPr lang="en-US" sz="1800" b="1" i="1" dirty="0"/>
          </a:p>
          <a:p>
            <a:pPr>
              <a:buNone/>
            </a:pPr>
            <a:r>
              <a:rPr lang="en-US" sz="1800" b="1" dirty="0"/>
              <a:t>(C) If both the Statements I and II are independent causes.</a:t>
            </a:r>
            <a:endParaRPr lang="en-US" sz="1800" b="1" i="1" dirty="0"/>
          </a:p>
          <a:p>
            <a:pPr>
              <a:buNone/>
            </a:pPr>
            <a:r>
              <a:rPr lang="en-US" sz="1800" b="1" dirty="0">
                <a:solidFill>
                  <a:srgbClr val="FF0000"/>
                </a:solidFill>
              </a:rPr>
              <a:t>(D) If both the Statements I and II are effects of independent causes.</a:t>
            </a:r>
            <a:endParaRPr lang="en-US" sz="1800" b="1" i="1" dirty="0">
              <a:solidFill>
                <a:srgbClr val="FF0000"/>
              </a:solidFill>
            </a:endParaRPr>
          </a:p>
          <a:p>
            <a:pPr>
              <a:buNone/>
            </a:pPr>
            <a:r>
              <a:rPr lang="en-US" sz="1800" b="1" dirty="0"/>
              <a:t>(E) If both the Statements I and II are effects of some common cause.</a:t>
            </a:r>
          </a:p>
          <a:p>
            <a:pPr>
              <a:buNone/>
            </a:pPr>
            <a:r>
              <a:rPr lang="en-US" sz="1800" b="1" dirty="0"/>
              <a:t>Q 20.</a:t>
            </a:r>
          </a:p>
          <a:p>
            <a:pPr>
              <a:buNone/>
            </a:pPr>
            <a:r>
              <a:rPr lang="en-US" sz="1800" b="1" dirty="0"/>
              <a:t>Statements</a:t>
            </a:r>
            <a:r>
              <a:rPr lang="en-US" sz="1800" dirty="0"/>
              <a:t>:</a:t>
            </a:r>
            <a:endParaRPr lang="en-US" sz="1800" i="1" dirty="0"/>
          </a:p>
          <a:p>
            <a:pPr>
              <a:buNone/>
            </a:pPr>
            <a:r>
              <a:rPr lang="en-US" sz="1800" dirty="0"/>
              <a:t>1.Many people in the area are reported to be suffering from Malaria.</a:t>
            </a:r>
            <a:endParaRPr lang="en-US" sz="1800" i="1" dirty="0"/>
          </a:p>
          <a:p>
            <a:pPr>
              <a:buNone/>
            </a:pPr>
            <a:r>
              <a:rPr lang="en-US" sz="1800" dirty="0"/>
              <a:t>2.Private Medical Practitioners in the area have decided to close their clinics for few days.	</a:t>
            </a:r>
            <a:endParaRPr lang="en-US" sz="1800" i="1" dirty="0"/>
          </a:p>
          <a:p>
            <a:pPr>
              <a:buNone/>
            </a:pPr>
            <a:endParaRPr lang="en-US" sz="1800" b="1" i="1" dirty="0"/>
          </a:p>
          <a:p>
            <a:pPr>
              <a:buNone/>
            </a:pPr>
            <a:endParaRPr lang="en-US" sz="1800" b="1" dirty="0">
              <a:solidFill>
                <a:schemeClr val="tx1">
                  <a:lumMod val="95000"/>
                  <a:lumOff val="5000"/>
                </a:schemeClr>
              </a:solidFill>
              <a:latin typeface="Arial Black"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endParaRPr lang="en-US" sz="4000" b="1" dirty="0">
              <a:solidFill>
                <a:schemeClr val="tx1">
                  <a:lumMod val="95000"/>
                  <a:lumOff val="5000"/>
                </a:schemeClr>
              </a:solidFill>
              <a:latin typeface="Arial Black" pitchFamily="34" charset="0"/>
            </a:endParaRPr>
          </a:p>
          <a:p>
            <a:pPr>
              <a:buNone/>
            </a:pPr>
            <a:endParaRPr lang="en-US" sz="4000" b="1" dirty="0">
              <a:solidFill>
                <a:schemeClr val="tx1">
                  <a:lumMod val="95000"/>
                  <a:lumOff val="5000"/>
                </a:schemeClr>
              </a:solidFill>
              <a:latin typeface="Arial Black" pitchFamily="34" charset="0"/>
            </a:endParaRPr>
          </a:p>
          <a:p>
            <a:pPr>
              <a:buNone/>
            </a:pPr>
            <a:endParaRPr lang="en-US" sz="4000" b="1" dirty="0">
              <a:solidFill>
                <a:schemeClr val="tx1">
                  <a:lumMod val="95000"/>
                  <a:lumOff val="5000"/>
                </a:schemeClr>
              </a:solidFill>
              <a:latin typeface="Arial Black" pitchFamily="34" charset="0"/>
            </a:endParaRPr>
          </a:p>
          <a:p>
            <a:pPr>
              <a:buNone/>
            </a:pPr>
            <a:r>
              <a:rPr lang="en-US" sz="4000" b="1" dirty="0">
                <a:solidFill>
                  <a:schemeClr val="tx1">
                    <a:lumMod val="95000"/>
                    <a:lumOff val="5000"/>
                  </a:schemeClr>
                </a:solidFill>
                <a:latin typeface="Arial Black" pitchFamily="34" charset="0"/>
              </a:rPr>
              <a:t>                      </a:t>
            </a:r>
          </a:p>
          <a:p>
            <a:pPr>
              <a:buNone/>
            </a:pPr>
            <a:r>
              <a:rPr lang="en-US" sz="4000" b="1" dirty="0">
                <a:solidFill>
                  <a:schemeClr val="tx1">
                    <a:lumMod val="95000"/>
                    <a:lumOff val="5000"/>
                  </a:schemeClr>
                </a:solidFill>
                <a:latin typeface="Arial Black" pitchFamily="34" charset="0"/>
              </a:rPr>
              <a:t>                        </a:t>
            </a:r>
            <a:r>
              <a:rPr lang="en-US" sz="4000" b="1" dirty="0">
                <a:solidFill>
                  <a:srgbClr val="FF0000"/>
                </a:solidFill>
                <a:latin typeface="Arial Black" pitchFamily="34" charset="0"/>
              </a:rPr>
              <a:t>THANK YOU</a:t>
            </a:r>
            <a:endParaRPr lang="en-US" sz="4000" b="1" i="1" dirty="0">
              <a:solidFill>
                <a:srgbClr val="FF0000"/>
              </a:solidFill>
            </a:endParaRPr>
          </a:p>
          <a:p>
            <a:pPr>
              <a:buNone/>
            </a:pPr>
            <a:endParaRPr lang="en-US" sz="1800" b="1" dirty="0">
              <a:solidFill>
                <a:schemeClr val="tx1">
                  <a:lumMod val="95000"/>
                  <a:lumOff val="5000"/>
                </a:schemeClr>
              </a:solidFill>
              <a:latin typeface="Arial Black"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dirty="0"/>
              <a:t>If Statement II is the cause and Statement I is its effect.</a:t>
            </a:r>
            <a:endParaRPr lang="en-US" sz="1800" b="1" i="1" dirty="0"/>
          </a:p>
          <a:p>
            <a:pPr>
              <a:buNone/>
            </a:pPr>
            <a:r>
              <a:rPr lang="en-US" sz="1800" b="1" dirty="0"/>
              <a:t>(C) If both the Statements I and II are independent causes.</a:t>
            </a:r>
            <a:endParaRPr lang="en-US" sz="1800" b="1" i="1" dirty="0"/>
          </a:p>
          <a:p>
            <a:pPr>
              <a:buNone/>
            </a:pPr>
            <a:r>
              <a:rPr lang="en-US" sz="1800" b="1" dirty="0">
                <a:solidFill>
                  <a:srgbClr val="FF0000"/>
                </a:solidFill>
              </a:rPr>
              <a:t>(D) If both the Statements I and II are effects of independent causes.</a:t>
            </a:r>
            <a:endParaRPr lang="en-US" sz="1800" b="1" i="1" dirty="0">
              <a:solidFill>
                <a:srgbClr val="FF0000"/>
              </a:solidFill>
            </a:endParaRPr>
          </a:p>
          <a:p>
            <a:pPr>
              <a:buNone/>
            </a:pPr>
            <a:r>
              <a:rPr lang="en-US" sz="1800" b="1" dirty="0"/>
              <a:t>(E) If both the Statements I and II are effects of some common cause.</a:t>
            </a:r>
          </a:p>
          <a:p>
            <a:pPr>
              <a:buNone/>
            </a:pPr>
            <a:r>
              <a:rPr lang="en-US" sz="1800" b="1" dirty="0"/>
              <a:t>Q 2.</a:t>
            </a:r>
          </a:p>
          <a:p>
            <a:pPr>
              <a:buNone/>
            </a:pPr>
            <a:r>
              <a:rPr lang="en-US" sz="1800" b="1" dirty="0"/>
              <a:t>Statements</a:t>
            </a:r>
            <a:r>
              <a:rPr lang="en-US" sz="1800" dirty="0"/>
              <a:t>:</a:t>
            </a:r>
          </a:p>
          <a:p>
            <a:pPr>
              <a:buNone/>
            </a:pPr>
            <a:r>
              <a:rPr lang="en-US" sz="1800" dirty="0"/>
              <a:t>1.The meteorological Department has issued a </a:t>
            </a:r>
            <a:r>
              <a:rPr lang="en-US" sz="1800" b="1" dirty="0"/>
              <a:t>Statement</a:t>
            </a:r>
            <a:r>
              <a:rPr lang="en-US" sz="1800" dirty="0"/>
              <a:t> mentioning deficient rainfall during monsoon in many parts of the country.</a:t>
            </a:r>
            <a:endParaRPr lang="en-US" sz="1800" i="1" dirty="0"/>
          </a:p>
          <a:p>
            <a:pPr>
              <a:buNone/>
            </a:pPr>
            <a:r>
              <a:rPr lang="en-US" sz="1800" dirty="0"/>
              <a:t>2.The Government has lowered the revised estimated GDP growth from the level of earlier estimates.</a:t>
            </a:r>
            <a:endParaRPr lang="en-US" sz="1800" i="1" dirty="0"/>
          </a:p>
          <a:p>
            <a:pPr>
              <a:buNone/>
            </a:pPr>
            <a:endParaRPr lang="en-US" sz="1800" b="1" dirty="0">
              <a:solidFill>
                <a:schemeClr val="tx1">
                  <a:lumMod val="95000"/>
                  <a:lumOff val="5000"/>
                </a:schemeClr>
              </a:solidFill>
              <a:latin typeface="Arial Black"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dirty="0"/>
              <a:t> If Statement II is the cause and Statement I is its effect.</a:t>
            </a:r>
            <a:endParaRPr lang="en-US" sz="1800" b="1" i="1" dirty="0"/>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t>(E) If both the Statements I and II are effects of some common cause.</a:t>
            </a:r>
          </a:p>
          <a:p>
            <a:pPr>
              <a:buNone/>
            </a:pPr>
            <a:r>
              <a:rPr lang="en-US" sz="1800" b="1" dirty="0"/>
              <a:t>Q 3.</a:t>
            </a:r>
          </a:p>
          <a:p>
            <a:pPr>
              <a:buNone/>
            </a:pPr>
            <a:r>
              <a:rPr lang="en-US" sz="1800" b="1" dirty="0"/>
              <a:t>Statements</a:t>
            </a:r>
            <a:r>
              <a:rPr lang="en-US" sz="1800" dirty="0"/>
              <a:t>:</a:t>
            </a:r>
          </a:p>
          <a:p>
            <a:pPr>
              <a:buNone/>
            </a:pPr>
            <a:r>
              <a:rPr lang="en-US" sz="1800" dirty="0"/>
              <a:t>1.The staff of Airport Authorities called off the strike they were observing in protest against privatization.</a:t>
            </a:r>
            <a:endParaRPr lang="en-US" sz="1800" i="1" dirty="0"/>
          </a:p>
          <a:p>
            <a:pPr>
              <a:buNone/>
            </a:pPr>
            <a:r>
              <a:rPr lang="en-US" sz="1800" dirty="0"/>
              <a:t>2.The staff of Airport Authorities went on strike anticipating a threat to their jobs.</a:t>
            </a:r>
            <a:endParaRPr lang="en-US" sz="1800"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dirty="0"/>
              <a:t> If Statement II is the cause and Statement I is its effect.</a:t>
            </a:r>
            <a:endParaRPr lang="en-US" sz="1800" b="1" i="1" dirty="0"/>
          </a:p>
          <a:p>
            <a:pPr>
              <a:buNone/>
            </a:pPr>
            <a:r>
              <a:rPr lang="en-US" sz="1800" b="1" dirty="0"/>
              <a:t>(C) If both the Statements I and II are independent causes.</a:t>
            </a:r>
            <a:endParaRPr lang="en-US" sz="1800" b="1" i="1" dirty="0"/>
          </a:p>
          <a:p>
            <a:pPr>
              <a:buNone/>
            </a:pPr>
            <a:r>
              <a:rPr lang="en-US" sz="1800" b="1" dirty="0">
                <a:solidFill>
                  <a:srgbClr val="FF0000"/>
                </a:solidFill>
              </a:rPr>
              <a:t>(D) If both the Statements I and II are effects of independent causes</a:t>
            </a:r>
            <a:r>
              <a:rPr lang="en-US" sz="1800" b="1" dirty="0"/>
              <a:t>.</a:t>
            </a:r>
            <a:endParaRPr lang="en-US" sz="1800" b="1" i="1" dirty="0"/>
          </a:p>
          <a:p>
            <a:pPr>
              <a:buNone/>
            </a:pPr>
            <a:r>
              <a:rPr lang="en-US" sz="1800" b="1" dirty="0"/>
              <a:t>(E) If both the Statements I and II are effects of some common cause.</a:t>
            </a:r>
          </a:p>
          <a:p>
            <a:pPr>
              <a:buNone/>
            </a:pPr>
            <a:r>
              <a:rPr lang="en-US" sz="1800" b="1" dirty="0"/>
              <a:t>Q 3.</a:t>
            </a:r>
          </a:p>
          <a:p>
            <a:pPr>
              <a:buNone/>
            </a:pPr>
            <a:r>
              <a:rPr lang="en-US" sz="1800" b="1" dirty="0"/>
              <a:t>Statements</a:t>
            </a:r>
            <a:r>
              <a:rPr lang="en-US" sz="1800" dirty="0"/>
              <a:t>:</a:t>
            </a:r>
          </a:p>
          <a:p>
            <a:pPr>
              <a:buNone/>
            </a:pPr>
            <a:r>
              <a:rPr lang="en-US" sz="1800" dirty="0"/>
              <a:t>1.The staff of Airport Authorities called off the strike they were observing in protest against privatization.</a:t>
            </a:r>
            <a:endParaRPr lang="en-US" sz="1800" i="1" dirty="0"/>
          </a:p>
          <a:p>
            <a:pPr>
              <a:buNone/>
            </a:pPr>
            <a:r>
              <a:rPr lang="en-US" sz="1800" dirty="0"/>
              <a:t>2.The staff of Airport Authorities went on strike anticipating a threat to their jobs.</a:t>
            </a:r>
            <a:endParaRPr lang="en-US" sz="1800"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t>If Statement I is the cause and Statement II is its effect.</a:t>
            </a:r>
            <a:endParaRPr lang="en-US" sz="1800" b="1" i="1" dirty="0"/>
          </a:p>
          <a:p>
            <a:pPr marL="342900" indent="-342900">
              <a:buAutoNum type="alphaUcParenBoth"/>
            </a:pPr>
            <a:r>
              <a:rPr lang="en-US" sz="1800" b="1" dirty="0"/>
              <a:t>If Statement II is the cause and Statement I is its effect.</a:t>
            </a:r>
            <a:endParaRPr lang="en-US" sz="1800" b="1" i="1" dirty="0"/>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t>(E) If both the Statements I and II are effects of some common cause.</a:t>
            </a:r>
          </a:p>
          <a:p>
            <a:pPr>
              <a:buNone/>
            </a:pPr>
            <a:r>
              <a:rPr lang="en-US" sz="1800" b="1" dirty="0"/>
              <a:t>Q 4.</a:t>
            </a:r>
          </a:p>
          <a:p>
            <a:pPr>
              <a:buNone/>
            </a:pPr>
            <a:r>
              <a:rPr lang="en-US" sz="1800" b="1" dirty="0"/>
              <a:t>Statements</a:t>
            </a:r>
            <a:r>
              <a:rPr lang="en-US" sz="1800" dirty="0"/>
              <a:t>:</a:t>
            </a:r>
          </a:p>
          <a:p>
            <a:pPr>
              <a:buNone/>
            </a:pPr>
            <a:r>
              <a:rPr lang="en-US" sz="1800" dirty="0"/>
              <a:t>1.A huge truck overturned on the middle of the road last night.</a:t>
            </a:r>
            <a:endParaRPr lang="en-US" sz="1800" i="1" dirty="0"/>
          </a:p>
          <a:p>
            <a:pPr>
              <a:buNone/>
            </a:pPr>
            <a:r>
              <a:rPr lang="en-US" sz="1800" dirty="0"/>
              <a:t>2.The police had cordoned of entire area in the locality this morning for half of the day.</a:t>
            </a:r>
            <a:endParaRPr lang="en-US" sz="1800"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STATEMENT – CAUSE AND EFFECT </a:t>
            </a:r>
          </a:p>
          <a:p>
            <a:pPr>
              <a:buNone/>
            </a:pPr>
            <a:r>
              <a:rPr lang="en-US" sz="1800" b="1" dirty="0"/>
              <a:t> 	DIRECTION: Below in each of the Questions are given two Statements I and II. These Statements may be either independent causes or may be effects of independent causes or a common cause. One of these Statements may be the effect of the other Statements. Read both the Statements and decide which of the following answer choice correctly depicts the relationship between these two Statements.</a:t>
            </a:r>
            <a:endParaRPr lang="en-US" sz="1800" b="1" i="1" dirty="0"/>
          </a:p>
          <a:p>
            <a:pPr>
              <a:buNone/>
            </a:pPr>
            <a:r>
              <a:rPr lang="en-US" sz="1800" b="1" dirty="0"/>
              <a:t>Mark answer</a:t>
            </a:r>
            <a:endParaRPr lang="en-US" sz="1800" b="1" i="1" dirty="0"/>
          </a:p>
          <a:p>
            <a:pPr marL="342900" indent="-342900">
              <a:buAutoNum type="alphaUcParenBoth"/>
            </a:pPr>
            <a:r>
              <a:rPr lang="en-US" sz="1800" b="1" dirty="0">
                <a:solidFill>
                  <a:srgbClr val="FF0000"/>
                </a:solidFill>
              </a:rPr>
              <a:t>If Statement I is the cause and Statement II is its effect.</a:t>
            </a:r>
            <a:endParaRPr lang="en-US" sz="1800" b="1" i="1" dirty="0">
              <a:solidFill>
                <a:srgbClr val="FF0000"/>
              </a:solidFill>
            </a:endParaRPr>
          </a:p>
          <a:p>
            <a:pPr marL="342900" indent="-342900">
              <a:buAutoNum type="alphaUcParenBoth"/>
            </a:pPr>
            <a:r>
              <a:rPr lang="en-US" sz="1800" b="1" dirty="0"/>
              <a:t>If Statement II is the cause and Statement I is its effect.</a:t>
            </a:r>
            <a:endParaRPr lang="en-US" sz="1800" b="1" i="1" dirty="0"/>
          </a:p>
          <a:p>
            <a:pPr>
              <a:buNone/>
            </a:pPr>
            <a:r>
              <a:rPr lang="en-US" sz="1800" b="1" dirty="0"/>
              <a:t>(C) If both the Statements I and II are independent causes.</a:t>
            </a:r>
            <a:endParaRPr lang="en-US" sz="1800" b="1" i="1" dirty="0"/>
          </a:p>
          <a:p>
            <a:pPr>
              <a:buNone/>
            </a:pPr>
            <a:r>
              <a:rPr lang="en-US" sz="1800" b="1" dirty="0"/>
              <a:t>(D) If both the Statements I and II are effects of independent causes.</a:t>
            </a:r>
            <a:endParaRPr lang="en-US" sz="1800" b="1" i="1" dirty="0"/>
          </a:p>
          <a:p>
            <a:pPr>
              <a:buNone/>
            </a:pPr>
            <a:r>
              <a:rPr lang="en-US" sz="1800" b="1" dirty="0"/>
              <a:t>(E) If both the Statements I and II are effects of some common cause.</a:t>
            </a:r>
          </a:p>
          <a:p>
            <a:pPr>
              <a:buNone/>
            </a:pPr>
            <a:r>
              <a:rPr lang="en-US" sz="1800" b="1" dirty="0"/>
              <a:t>Q 4.</a:t>
            </a:r>
          </a:p>
          <a:p>
            <a:pPr>
              <a:buNone/>
            </a:pPr>
            <a:r>
              <a:rPr lang="en-US" sz="1800" b="1" dirty="0"/>
              <a:t>Statements</a:t>
            </a:r>
            <a:r>
              <a:rPr lang="en-US" sz="1800" dirty="0"/>
              <a:t>:</a:t>
            </a:r>
          </a:p>
          <a:p>
            <a:pPr>
              <a:buNone/>
            </a:pPr>
            <a:r>
              <a:rPr lang="en-US" sz="1800" dirty="0"/>
              <a:t>1.A huge truck overturned on the middle of the road last night.</a:t>
            </a:r>
            <a:endParaRPr lang="en-US" sz="1800" i="1" dirty="0"/>
          </a:p>
          <a:p>
            <a:pPr>
              <a:buNone/>
            </a:pPr>
            <a:r>
              <a:rPr lang="en-US" sz="1800" dirty="0"/>
              <a:t>2.The police had cordoned of entire area in the locality this morning for half of the day.</a:t>
            </a:r>
            <a:endParaRPr lang="en-US" sz="1800"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1141</TotalTime>
  <Words>7852</Words>
  <Application>Microsoft Office PowerPoint</Application>
  <PresentationFormat>Widescreen</PresentationFormat>
  <Paragraphs>539</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Arial Black</vt:lpstr>
      <vt:lpstr>Calibri</vt:lpstr>
      <vt:lpstr>Calibri Light</vt:lpstr>
      <vt:lpstr>Office Theme</vt:lpstr>
      <vt:lpstr> </vt:lpstr>
      <vt:lpstr>PowerPoint Presentation</vt:lpstr>
      <vt:lpstr> </vt:lpstr>
      <vt:lpstr>PowerPoint Presentation</vt:lpstr>
      <vt:lpstr> </vt:lpstr>
      <vt:lpstr>PowerPoint Presentation</vt:lpstr>
      <vt:lpstr> </vt:lpstr>
      <vt:lpstr>PowerPoint Presentation</vt:lpstr>
      <vt:lpstr> </vt:lpstr>
      <vt:lpstr>PowerPoint Presentation</vt:lpstr>
      <vt:lpstr> </vt:lpstr>
      <vt:lpstr>PowerPoint Presentation</vt:lpstr>
      <vt:lpstr> </vt:lpstr>
      <vt:lpstr>PowerPoint Presentation</vt:lpstr>
      <vt:lpstr> </vt:lpstr>
      <vt:lpstr>PowerPoint Presentation</vt:lpstr>
      <vt:lpstr> </vt:lpstr>
      <vt:lpstr>PowerPoint Presentation</vt:lpstr>
      <vt:lpstr> </vt:lpstr>
      <vt:lpstr>PowerPoint Presentation</vt:lpstr>
      <vt:lpstr> </vt:lpstr>
      <vt:lpstr>PowerPoint Presentation</vt:lpstr>
      <vt:lpstr> </vt:lpstr>
      <vt:lpstr>PowerPoint Presentation</vt:lpstr>
      <vt:lpstr> </vt:lpstr>
      <vt:lpstr>PowerPoint Presentation</vt:lpstr>
      <vt:lpstr> </vt:lpstr>
      <vt:lpstr>PowerPoint Presentation</vt:lpstr>
      <vt:lpstr> </vt:lpstr>
      <vt:lpstr>PowerPoint Presentation</vt:lpstr>
      <vt:lpstr> </vt:lpstr>
      <vt:lpstr>PowerPoint Presentation</vt:lpstr>
      <vt:lpstr> </vt:lpstr>
      <vt:lpstr>PowerPoint Presentation</vt:lpstr>
      <vt:lpstr> </vt:lpstr>
      <vt:lpstr>PowerPoint Presentation</vt:lpstr>
      <vt:lpstr> </vt:lpstr>
      <vt:lpstr>PowerPoint Presentation</vt:lpstr>
      <vt:lpstr> </vt:lpstr>
      <vt:lpstr>PowerPoint Presentation</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raj singh</cp:lastModifiedBy>
  <cp:revision>173</cp:revision>
  <dcterms:created xsi:type="dcterms:W3CDTF">2020-02-23T06:37:57Z</dcterms:created>
  <dcterms:modified xsi:type="dcterms:W3CDTF">2024-02-23T04:37:26Z</dcterms:modified>
</cp:coreProperties>
</file>