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76" r:id="rId4"/>
    <p:sldId id="257" r:id="rId5"/>
    <p:sldId id="277" r:id="rId6"/>
    <p:sldId id="258" r:id="rId7"/>
    <p:sldId id="278" r:id="rId8"/>
    <p:sldId id="259" r:id="rId9"/>
    <p:sldId id="279" r:id="rId10"/>
    <p:sldId id="260" r:id="rId11"/>
    <p:sldId id="280" r:id="rId12"/>
    <p:sldId id="261" r:id="rId13"/>
    <p:sldId id="281" r:id="rId14"/>
    <p:sldId id="262" r:id="rId15"/>
    <p:sldId id="282" r:id="rId16"/>
    <p:sldId id="263" r:id="rId17"/>
    <p:sldId id="283" r:id="rId18"/>
    <p:sldId id="264" r:id="rId19"/>
    <p:sldId id="284" r:id="rId20"/>
    <p:sldId id="265" r:id="rId21"/>
    <p:sldId id="285" r:id="rId22"/>
    <p:sldId id="266" r:id="rId23"/>
    <p:sldId id="286" r:id="rId24"/>
    <p:sldId id="267" r:id="rId25"/>
    <p:sldId id="287" r:id="rId26"/>
    <p:sldId id="268" r:id="rId27"/>
    <p:sldId id="288" r:id="rId28"/>
    <p:sldId id="269" r:id="rId29"/>
    <p:sldId id="289" r:id="rId30"/>
    <p:sldId id="270" r:id="rId31"/>
    <p:sldId id="290" r:id="rId32"/>
    <p:sldId id="271" r:id="rId33"/>
    <p:sldId id="291" r:id="rId34"/>
    <p:sldId id="272" r:id="rId35"/>
    <p:sldId id="292" r:id="rId36"/>
    <p:sldId id="273" r:id="rId37"/>
    <p:sldId id="293" r:id="rId38"/>
    <p:sldId id="274" r:id="rId39"/>
    <p:sldId id="295" r:id="rId40"/>
    <p:sldId id="275" r:id="rId41"/>
    <p:sldId id="294" r:id="rId42"/>
    <p:sldId id="297" r:id="rId43"/>
  </p:sldIdLst>
  <p:sldSz cx="12192000" cy="6858000"/>
  <p:notesSz cx="6858000" cy="9144000"/>
  <p:embeddedFontLst>
    <p:embeddedFont>
      <p:font typeface="Arial Black" panose="020B0A04020102020204" pitchFamily="3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DUMDLnGcO5f4vsgm429VZ5JU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393488" y="-1162097"/>
            <a:ext cx="11987048" cy="26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sz="4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sz="4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</a:t>
            </a:r>
            <a:r>
              <a:rPr lang="en-US" sz="4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STATEMENT– ASSUMPTION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5. Statement:</a:t>
            </a:r>
            <a:r>
              <a:rPr lang="en-US"/>
              <a:t> "If you trouble me, I will slap you." - A mother warns her child.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1.With the warning, the child may stop troubling 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2.All children are basically naughty. 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5. Statement:</a:t>
            </a:r>
            <a:r>
              <a:rPr lang="en-US" dirty="0"/>
              <a:t> "If you trouble me, I will slap you." - A mother warns her child.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1.With the warning, the child may stop troubling 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2.All children are basically naughty. 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6. Statement:</a:t>
            </a:r>
            <a:r>
              <a:rPr lang="en-US"/>
              <a:t> The State government has decided to appoint four thousand primary school teachers during the next financial year.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1.There are enough schools in the state to accommodate four thousand additional primary school teachers.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 eligible candidates may not be interested to apply as the government may not finally appoint such a large number of primary school teachers.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	</a:t>
            </a:r>
            <a:r>
              <a:rPr lang="en-US" b="1" dirty="0"/>
              <a:t>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6. Statement:</a:t>
            </a:r>
            <a:r>
              <a:rPr lang="en-US" dirty="0"/>
              <a:t> The State government has decided to appoint four thousand primary school teachers during the next financial year.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1.There are enough schools in the state to accommodate four thousand additional primary school teachers.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 eligible candidates may not be interested to apply as the government may not finally appoint such a large number of primary school teachers.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7. Statement:</a:t>
            </a:r>
            <a:r>
              <a:rPr lang="en-US"/>
              <a:t> A warning in a train compartment - "To stop train, pull chain. Penalty for improper use Rs. 500."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1.Some people misuse the alarm chain.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2.On certain occasions, people may want to stop a running train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7. Statement:</a:t>
            </a:r>
            <a:r>
              <a:rPr lang="en-US" dirty="0"/>
              <a:t> A warning in a train compartment - "To stop train, pull chain. Penalty for improper use Rs. 500."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1.Some people misuse the alarm chain.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2.On certain occasions, people may want to stop a running train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8. Statement:</a:t>
            </a:r>
            <a:r>
              <a:rPr lang="en-US"/>
              <a:t> If it is easy to become an engineer, I don't want to be an engineer.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</a:t>
            </a:r>
            <a:r>
              <a:rPr lang="en-US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1.An individual aspires to be professional.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2.One desires to achieve a thing which is hard earned.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8. Statement:</a:t>
            </a:r>
            <a:r>
              <a:rPr lang="en-US" dirty="0"/>
              <a:t> If it is easy to become an engineer, I don't want to be an engineer.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</a:t>
            </a:r>
            <a:r>
              <a:rPr lang="en-US" dirty="0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1.An individual aspires to be professional.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2.One desires to achieve a thing which is hard earned.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9. Statement</a:t>
            </a:r>
            <a:r>
              <a:rPr lang="en-US"/>
              <a:t>: The concession in rail fares for the journey to hills-stations has been cancelled because it is not needed for people who can  spend their holidays there.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1.Railways should give concession only to needy persons.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2.Railways should not encourage people to spend their holidays at hill stations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9. Statement</a:t>
            </a:r>
            <a:r>
              <a:rPr lang="en-US" dirty="0"/>
              <a:t>: The concession in rail fares for the journey to hills-stations has been cancelled because it is not needed for people who can  spend their holidays there.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1.Railways should give concession only to needy persons.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2.Railways should not encourage people to spend their holidays at hill stations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1. Statement</a:t>
            </a:r>
            <a:r>
              <a:rPr lang="en-US"/>
              <a:t>: "You are hereby appointed as a programmer with a probation period of one year and your performance will be reviewed at the end of the period for confirmation." - A line in an appointment letter.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 performance of an individual generally is not known at the time of appointment offer.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2.Generally an individual tries to prove his worth in the probation period.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10. Statement</a:t>
            </a:r>
            <a:r>
              <a:rPr lang="en-US"/>
              <a:t>: "The bridge was built at the cost of Rs. 128 crores and even civil bus service is not utilizing it, what a pity to see it grossly underutilized." A citizen's view on a new flyover linking east and west sides of a suburb.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 building of such bridges does not serve any public objective.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2.There has to be some accountability and utility of money spent on public projects.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Statement</a:t>
            </a:r>
            <a:r>
              <a:rPr lang="en-US" dirty="0"/>
              <a:t>: "The bridge was built at the cost of Rs. 128 crores and even civil bus service is not utilizing it, what a pity to see it grossly underutilized." A citizen's view on a new flyover linking east and west sides of a suburb.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 building of such bridges does not serve any public objective.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2.There has to be some accountability and utility of money spent on public projects.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11. Statement</a:t>
            </a:r>
            <a:r>
              <a:rPr lang="en-US"/>
              <a:t>: The Government has decided to levy 2 percent on the tax amount payable for funding drought relief programmes.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 Government does not have sufficient money to fund drought relief programmes.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 amount collected by way of surcharge may be adequate to fund these drought relief programmes.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11. Statement</a:t>
            </a:r>
            <a:r>
              <a:rPr lang="en-US" dirty="0"/>
              <a:t>: The Government has decided to levy 2 percent on the tax amount payable for funding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 Government does not have sufficient money to fund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amount collected by way of surcharge may be adequate to fund these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12. Statement:</a:t>
            </a:r>
            <a:r>
              <a:rPr lang="en-US"/>
              <a:t> Detergents should be used to clean clothes.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1.Detergents form more lather.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2.Detergents help to dislodge grease and dirt.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12. Statement:</a:t>
            </a:r>
            <a:r>
              <a:rPr lang="en-US" dirty="0"/>
              <a:t> Detergents should be used to clean clothes.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1.Detergents form more lather.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2.Detergents help to dislodge grease and dirt.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13. Statement</a:t>
            </a:r>
            <a:r>
              <a:rPr lang="en-US"/>
              <a:t>: It will be a substantial achievement in the field of education if one provides one school for every village in our country and enforce attendance.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1.Children in villages do not attend school regularly.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2.Providing school to every village is desirable.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13. Statement</a:t>
            </a:r>
            <a:r>
              <a:rPr lang="en-US" dirty="0"/>
              <a:t>: It will be a substantial achievement in the field of education if one provides one school for every village in our country and enforce attendance.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1.Children in villages do not attend school regularly.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2.Providing school to every village is desirable.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14. Statement</a:t>
            </a:r>
            <a:r>
              <a:rPr lang="en-US"/>
              <a:t>: The government has decided to disinvest large chunk of its equity in select public sector undertakings for a better fiscal management.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 amount generated out of the disinvestment process may reduce substantially the mounting fiscal deficits.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2.There will be enough demand in the market for the shares of these undertakings.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	</a:t>
            </a:r>
            <a:r>
              <a:rPr lang="en-US" b="1" dirty="0"/>
              <a:t>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14. Statement</a:t>
            </a:r>
            <a:r>
              <a:rPr lang="en-US" dirty="0"/>
              <a:t>: The government has decided to disinvest large chunk of its equity in select public sector undertakings for a better fiscal management.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 amount generated out of the disinvestment process may reduce substantially the mounting fiscal deficits.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2.There will be enough demand in the market for the shares of these undertakings.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1. Statement</a:t>
            </a:r>
            <a:r>
              <a:rPr lang="en-US" dirty="0"/>
              <a:t>: "You are hereby appointed as a programmer with a probation period of one year and your performance will be reviewed at the end of the period for confirmation." - A line in an appointment letter.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 performance of an individual generally is not known at the time of appointment offer.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2.Generally an individual tries to prove his worth in the probation period.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15. Statement:</a:t>
            </a:r>
            <a:r>
              <a:rPr lang="en-US"/>
              <a:t> Never before such a lucid book was available on the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1.Some other books were available on this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2.You can write lucid books on very few topics.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15. Statement:</a:t>
            </a:r>
            <a:r>
              <a:rPr lang="en-US" dirty="0"/>
              <a:t> Never before such a lucid book was available on the topic.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1.Some other books were available on this topic.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2.You can write lucid books on very few topics.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16. Statement</a:t>
            </a:r>
            <a:r>
              <a:rPr lang="en-US"/>
              <a:t>: Please do not use lift while going down - an instruction on the top floor of a five-storey building.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1.While going down, the lift is unable to carry any load.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2.Provision of lift is a matter of facility and not of right.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16. Statement</a:t>
            </a:r>
            <a:r>
              <a:rPr lang="en-US" dirty="0"/>
              <a:t>: Please do not use lift while going down - an instruction on the top floor of a five-storey building.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1.While going down, the lift is unable to carry any load.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2.Provision of lift is a matter of facility and not of right.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17. Statement</a:t>
            </a:r>
            <a:r>
              <a:rPr lang="en-US"/>
              <a:t>: "I have not received telephone bills for nine months inspite of several complaints" - A telephone customer's letter to the editor of a daily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1.Every customer has a right to get bills regularly from the telephone company.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 customer's complaints point to defect in the services which are expected to be corrected.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17. Statement</a:t>
            </a:r>
            <a:r>
              <a:rPr lang="en-US" dirty="0"/>
              <a:t>: "I have not received telephone bills for nine months </a:t>
            </a:r>
            <a:r>
              <a:rPr lang="en-US" dirty="0" err="1"/>
              <a:t>inspite</a:t>
            </a:r>
            <a:r>
              <a:rPr lang="en-US" dirty="0"/>
              <a:t> of several complaints" - A telephone customer's letter to the editor of a daily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1.Every customer has a right to get bills regularly from the telephone company.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 customer's complaints point to defect in the services which are expected to be corrected.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18. Statement</a:t>
            </a:r>
            <a:r>
              <a:rPr lang="en-US"/>
              <a:t>: "This drink can be had either as it is, or after adding ice to it." - An advertisement.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1.People differ in their preferences.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2.Some people will get attracted to the drink as it can be had as it is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18. Statement</a:t>
            </a:r>
            <a:r>
              <a:rPr lang="en-US" dirty="0"/>
              <a:t>: "This drink can be had either as it is, or after adding ice to it." - An advertisement.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1.People differ in their preferences.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2.Some people will get attracted to the drink as it can be had as it is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19. Statement</a:t>
            </a:r>
            <a:r>
              <a:rPr lang="en-US"/>
              <a:t>: Government has permitted unaided colleges to increase their fees.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1.Unaided colleges are in financial difficulties.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2.Aided colleges do not need to increase fees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19. Statement</a:t>
            </a:r>
            <a:r>
              <a:rPr lang="en-US" dirty="0"/>
              <a:t>: Government has permitted unaided colleges to increase their fees.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1.Unaided colleges are in financial difficulties.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2.Aided colleges do not need to increase fees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2. Statement</a:t>
            </a:r>
            <a:r>
              <a:rPr lang="en-US" dirty="0"/>
              <a:t>: It is desirable to put the child in school at the age of 5 or so.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1.At that age the child reaches appropriate level of development and is ready to learn.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schools do not admit children after six years of age.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20. Statement</a:t>
            </a:r>
            <a:r>
              <a:rPr lang="en-US"/>
              <a:t>: Be humble even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1.Many people are humble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2.Generally people are not humble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20. Statement</a:t>
            </a:r>
            <a:r>
              <a:rPr lang="en-US" dirty="0"/>
              <a:t>: Be humble even after being victorious.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1.Many people are humble after being victorious.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2.Generally people are not humble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4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lang="en-US" sz="4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2. Statement</a:t>
            </a:r>
            <a:r>
              <a:rPr lang="en-US" dirty="0"/>
              <a:t>: It is desirable to put the child in school at the age of 5 or so.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1.At that age the child reaches appropriate level of development and is ready to learn.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schools do not admit children after six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3. Statement</a:t>
            </a:r>
            <a:r>
              <a:rPr lang="en-US"/>
              <a:t>: "In order to bring punctuality in our office, we must provide conveyance allowance to our employees." - In charge of a company tells Personnel Manager.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</a:t>
            </a:r>
            <a:r>
              <a:rPr lang="en-US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1.Conveyance allowance will not help in bringing punctuality.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2.Discipline and reward should always go hand in hand.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3. Statement</a:t>
            </a:r>
            <a:r>
              <a:rPr lang="en-US" dirty="0"/>
              <a:t>: "In order to bring punctuality in our office, we must provide conveyance allowance to our employees." - In charge of a company tells Personnel Manager.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</a:t>
            </a:r>
            <a:r>
              <a:rPr lang="en-US" dirty="0"/>
              <a:t>: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1.Conveyance allowance will not help in bringing punctuality.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2.Discipline and reward should always go hand in hand.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77" y="1072055"/>
            <a:ext cx="119871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4. Statement</a:t>
            </a:r>
            <a:r>
              <a:rPr lang="en-US"/>
              <a:t>: Unemployment allowance should be given to all unemployed Indian youth above 18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1.There are unemployed youth in India who needs monetary support.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 government has sufficient funds to provide allowance to all unemployed youth.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77" y="1072055"/>
            <a:ext cx="119871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4. Statement</a:t>
            </a:r>
            <a:r>
              <a:rPr lang="en-US" dirty="0"/>
              <a:t>: Unemployment allowance should be given to all unemployed Indian youth above 18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1.There are unemployed youth in India who needs monetary support.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government has sufficient funds to provide allowance to all unemployed youth.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6362</Words>
  <Application>Microsoft Office PowerPoint</Application>
  <PresentationFormat>Widescreen</PresentationFormat>
  <Paragraphs>399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raj singh</cp:lastModifiedBy>
  <cp:revision>6</cp:revision>
  <dcterms:created xsi:type="dcterms:W3CDTF">2020-02-23T06:37:57Z</dcterms:created>
  <dcterms:modified xsi:type="dcterms:W3CDTF">2024-02-23T04:38:29Z</dcterms:modified>
</cp:coreProperties>
</file>