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96" r:id="rId3"/>
    <p:sldId id="276" r:id="rId4"/>
    <p:sldId id="257" r:id="rId5"/>
    <p:sldId id="277" r:id="rId6"/>
    <p:sldId id="258" r:id="rId7"/>
    <p:sldId id="278" r:id="rId8"/>
    <p:sldId id="259" r:id="rId9"/>
    <p:sldId id="279" r:id="rId10"/>
    <p:sldId id="260" r:id="rId11"/>
    <p:sldId id="280" r:id="rId12"/>
    <p:sldId id="261" r:id="rId13"/>
    <p:sldId id="281" r:id="rId14"/>
    <p:sldId id="262" r:id="rId15"/>
    <p:sldId id="282" r:id="rId16"/>
    <p:sldId id="263" r:id="rId17"/>
    <p:sldId id="283" r:id="rId18"/>
    <p:sldId id="264" r:id="rId19"/>
    <p:sldId id="284" r:id="rId20"/>
    <p:sldId id="265" r:id="rId21"/>
    <p:sldId id="285" r:id="rId22"/>
    <p:sldId id="266" r:id="rId23"/>
    <p:sldId id="286" r:id="rId24"/>
    <p:sldId id="267" r:id="rId25"/>
    <p:sldId id="287" r:id="rId26"/>
    <p:sldId id="268" r:id="rId27"/>
    <p:sldId id="288" r:id="rId28"/>
    <p:sldId id="269" r:id="rId29"/>
    <p:sldId id="289" r:id="rId30"/>
    <p:sldId id="270" r:id="rId31"/>
    <p:sldId id="290" r:id="rId32"/>
    <p:sldId id="271" r:id="rId33"/>
    <p:sldId id="291" r:id="rId34"/>
    <p:sldId id="272" r:id="rId35"/>
    <p:sldId id="292" r:id="rId36"/>
    <p:sldId id="274" r:id="rId37"/>
    <p:sldId id="294" r:id="rId38"/>
    <p:sldId id="275" r:id="rId39"/>
    <p:sldId id="295" r:id="rId40"/>
    <p:sldId id="297" r:id="rId41"/>
  </p:sldIdLst>
  <p:sldSz cx="12192000" cy="6858000"/>
  <p:notesSz cx="6858000" cy="9144000"/>
  <p:embeddedFontLst>
    <p:embeddedFont>
      <p:font typeface="Arial Black" panose="020B0A04020102020204" pitchFamily="34" charset="0"/>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h12FdT/wxqijynE0PewZlNThtp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0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a:spLocks noGrp="1"/>
          </p:cNvSpPr>
          <p:nvPr>
            <p:ph type="pic" idx="2"/>
          </p:nvPr>
        </p:nvSpPr>
        <p:spPr>
          <a:xfrm>
            <a:off x="5183188" y="987425"/>
            <a:ext cx="6172200" cy="4873625"/>
          </a:xfrm>
          <a:prstGeom prst="rect">
            <a:avLst/>
          </a:prstGeom>
          <a:noFill/>
          <a:ln>
            <a:noFill/>
          </a:ln>
        </p:spPr>
      </p:sp>
      <p:sp>
        <p:nvSpPr>
          <p:cNvPr id="81" name="Google Shape;81;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2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
          <p:cNvSpPr txBox="1">
            <a:spLocks noGrp="1"/>
          </p:cNvSpPr>
          <p:nvPr>
            <p:ph type="body" idx="1"/>
          </p:nvPr>
        </p:nvSpPr>
        <p:spPr>
          <a:xfrm>
            <a:off x="304891" y="-725865"/>
            <a:ext cx="11384346" cy="368588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a:t>
            </a:r>
          </a:p>
          <a:p>
            <a:pPr marL="228600" lvl="0" indent="-228600" algn="l" rtl="0">
              <a:lnSpc>
                <a:spcPct val="90000"/>
              </a:lnSpc>
              <a:spcBef>
                <a:spcPts val="0"/>
              </a:spcBef>
              <a:spcAft>
                <a:spcPts val="0"/>
              </a:spcAft>
              <a:buClr>
                <a:srgbClr val="0C0C0C"/>
              </a:buClr>
              <a:buSzPct val="133333"/>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r>
              <a:rPr lang="en-US" sz="4000" b="1" dirty="0">
                <a:solidFill>
                  <a:srgbClr val="FF0000"/>
                </a:solidFill>
                <a:latin typeface="Arial Black"/>
                <a:ea typeface="Arial Black"/>
                <a:cs typeface="Arial Black"/>
                <a:sym typeface="Arial Black"/>
              </a:rPr>
              <a:t>           STATEMENT–CONCLUSIONS</a:t>
            </a:r>
            <a:endParaRPr sz="4000" b="1" dirty="0">
              <a:solidFill>
                <a:srgbClr val="FF0000"/>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5.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Vegetable prices are soaring in the market.</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1.Vegetables are becoming a rare commodity.</a:t>
            </a:r>
            <a:endParaRPr i="1"/>
          </a:p>
          <a:p>
            <a:pPr marL="228600" lvl="0" indent="-228600" algn="l" rtl="0">
              <a:lnSpc>
                <a:spcPct val="90000"/>
              </a:lnSpc>
              <a:spcBef>
                <a:spcPts val="1000"/>
              </a:spcBef>
              <a:spcAft>
                <a:spcPts val="0"/>
              </a:spcAft>
              <a:buClr>
                <a:schemeClr val="dk1"/>
              </a:buClr>
              <a:buSzPct val="100000"/>
              <a:buNone/>
            </a:pPr>
            <a:r>
              <a:rPr lang="en-US"/>
              <a:t>2.People cannot eat vegetables.</a:t>
            </a:r>
            <a:endParaRPr i="1"/>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dirty="0"/>
          </a:p>
          <a:p>
            <a:pPr marL="228600" lvl="0" indent="-228600" algn="l" rtl="0">
              <a:lnSpc>
                <a:spcPct val="90000"/>
              </a:lnSpc>
              <a:spcBef>
                <a:spcPts val="1000"/>
              </a:spcBef>
              <a:spcAft>
                <a:spcPts val="0"/>
              </a:spcAft>
              <a:buClr>
                <a:schemeClr val="dk1"/>
              </a:buClr>
              <a:buSzPct val="100000"/>
              <a:buNone/>
            </a:pPr>
            <a:r>
              <a:rPr lang="en-US" b="1" dirty="0"/>
              <a:t>Q 5. </a:t>
            </a:r>
            <a:endParaRPr dirty="0"/>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Vegetable prices are soaring in the market.</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dirty="0"/>
          </a:p>
          <a:p>
            <a:pPr marL="228600" lvl="0" indent="-228600" algn="l" rtl="0">
              <a:lnSpc>
                <a:spcPct val="90000"/>
              </a:lnSpc>
              <a:spcBef>
                <a:spcPts val="1000"/>
              </a:spcBef>
              <a:spcAft>
                <a:spcPts val="0"/>
              </a:spcAft>
              <a:buClr>
                <a:schemeClr val="dk1"/>
              </a:buClr>
              <a:buSzPct val="100000"/>
              <a:buNone/>
            </a:pPr>
            <a:r>
              <a:rPr lang="en-US" dirty="0"/>
              <a:t>1.Vegetables are becoming a rare commodity.</a:t>
            </a:r>
            <a:endParaRPr i="1" dirty="0"/>
          </a:p>
          <a:p>
            <a:pPr marL="228600" lvl="0" indent="-228600" algn="l" rtl="0">
              <a:lnSpc>
                <a:spcPct val="90000"/>
              </a:lnSpc>
              <a:spcBef>
                <a:spcPts val="1000"/>
              </a:spcBef>
              <a:spcAft>
                <a:spcPts val="0"/>
              </a:spcAft>
              <a:buClr>
                <a:schemeClr val="dk1"/>
              </a:buClr>
              <a:buSzPct val="100000"/>
              <a:buNone/>
            </a:pPr>
            <a:r>
              <a:rPr lang="en-US" dirty="0"/>
              <a:t>2.People cannot eat vegetables.</a:t>
            </a:r>
            <a:endParaRPr i="1" dirty="0"/>
          </a:p>
          <a:p>
            <a:pPr marL="228600" lvl="0" indent="-228600" algn="l" rtl="0">
              <a:lnSpc>
                <a:spcPct val="90000"/>
              </a:lnSpc>
              <a:spcBef>
                <a:spcPts val="1000"/>
              </a:spcBef>
              <a:spcAft>
                <a:spcPts val="0"/>
              </a:spcAft>
              <a:buClr>
                <a:schemeClr val="dk1"/>
              </a:buClr>
              <a:buSzPct val="100000"/>
              <a:buNone/>
            </a:pP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6.</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The serious accident in which a person was run down by a car yesterday had again focused attention on the most unsatisfactory state of roads.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1.The accident that occurred was fatal.</a:t>
            </a:r>
            <a:endParaRPr i="1"/>
          </a:p>
          <a:p>
            <a:pPr marL="228600" lvl="0" indent="-228600" algn="l" rtl="0">
              <a:lnSpc>
                <a:spcPct val="90000"/>
              </a:lnSpc>
              <a:spcBef>
                <a:spcPts val="1000"/>
              </a:spcBef>
              <a:spcAft>
                <a:spcPts val="0"/>
              </a:spcAft>
              <a:buClr>
                <a:schemeClr val="dk1"/>
              </a:buClr>
              <a:buSzPct val="100000"/>
              <a:buNone/>
            </a:pPr>
            <a:r>
              <a:rPr lang="en-US"/>
              <a:t>2.Several accidents have so far taken place because of unsatisfactory state of roads.</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6.</a:t>
            </a:r>
            <a:endParaRPr dirty="0"/>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The serious accident in which a person was run down by a car yesterday had again focused attention on the most unsatisfactory state of roads.</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dirty="0"/>
          </a:p>
          <a:p>
            <a:pPr marL="228600" lvl="0" indent="-228600" algn="l" rtl="0">
              <a:lnSpc>
                <a:spcPct val="90000"/>
              </a:lnSpc>
              <a:spcBef>
                <a:spcPts val="1000"/>
              </a:spcBef>
              <a:spcAft>
                <a:spcPts val="0"/>
              </a:spcAft>
              <a:buClr>
                <a:schemeClr val="dk1"/>
              </a:buClr>
              <a:buSzPct val="100000"/>
              <a:buNone/>
            </a:pPr>
            <a:r>
              <a:rPr lang="en-US" dirty="0"/>
              <a:t>1.The accident that occurred was fatal.</a:t>
            </a:r>
            <a:endParaRPr i="1" dirty="0"/>
          </a:p>
          <a:p>
            <a:pPr marL="228600" lvl="0" indent="-228600" algn="l" rtl="0">
              <a:lnSpc>
                <a:spcPct val="90000"/>
              </a:lnSpc>
              <a:spcBef>
                <a:spcPts val="1000"/>
              </a:spcBef>
              <a:spcAft>
                <a:spcPts val="0"/>
              </a:spcAft>
              <a:buClr>
                <a:schemeClr val="dk1"/>
              </a:buClr>
              <a:buSzPct val="100000"/>
              <a:buNone/>
            </a:pPr>
            <a:r>
              <a:rPr lang="en-US" dirty="0"/>
              <a:t>2.Several accidents have so far taken place because of unsatisfactory state of roads.</a:t>
            </a:r>
            <a:endParaRPr b="1" dirty="0"/>
          </a:p>
          <a:p>
            <a:pPr marL="228600" lvl="0" indent="-228600" algn="l" rtl="0">
              <a:lnSpc>
                <a:spcPct val="90000"/>
              </a:lnSpc>
              <a:spcBef>
                <a:spcPts val="1000"/>
              </a:spcBef>
              <a:spcAft>
                <a:spcPts val="0"/>
              </a:spcAft>
              <a:buClr>
                <a:schemeClr val="dk1"/>
              </a:buClr>
              <a:buSzPct val="100000"/>
              <a:buNone/>
            </a:pPr>
            <a:r>
              <a:rPr lang="en-US" b="1" dirty="0"/>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7.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In a recent survey report, it has been stated that those who undertake physical exercise for at least half an hour a day are less prone to have any heart ailments.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1.Moderate level of physical exercise is necessary for leading a healthy life.</a:t>
            </a:r>
            <a:endParaRPr i="1"/>
          </a:p>
          <a:p>
            <a:pPr marL="228600" lvl="0" indent="-228600" algn="l" rtl="0">
              <a:lnSpc>
                <a:spcPct val="90000"/>
              </a:lnSpc>
              <a:spcBef>
                <a:spcPts val="1000"/>
              </a:spcBef>
              <a:spcAft>
                <a:spcPts val="0"/>
              </a:spcAft>
              <a:buClr>
                <a:schemeClr val="dk1"/>
              </a:buClr>
              <a:buSzPct val="100000"/>
              <a:buNone/>
            </a:pPr>
            <a:r>
              <a:rPr lang="en-US"/>
              <a:t>2.All people who do desk-bound jobs definitely suffer from heart ailments.</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(A) If only conclusion I follows </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7.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In a recent survey report, it has been stated that those who undertake physical exercise for at least half an hour a day are less prone to have any heart ailments.</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1.Moderate level of physical exercise is necessary for leading a healthy life.</a:t>
            </a:r>
            <a:endParaRPr i="1"/>
          </a:p>
          <a:p>
            <a:pPr marL="228600" lvl="0" indent="-228600" algn="l" rtl="0">
              <a:lnSpc>
                <a:spcPct val="90000"/>
              </a:lnSpc>
              <a:spcBef>
                <a:spcPts val="1000"/>
              </a:spcBef>
              <a:spcAft>
                <a:spcPts val="0"/>
              </a:spcAft>
              <a:buClr>
                <a:schemeClr val="dk1"/>
              </a:buClr>
              <a:buSzPct val="100000"/>
              <a:buNone/>
            </a:pPr>
            <a:r>
              <a:rPr lang="en-US" dirty="0"/>
              <a:t>2.All people who do desk-bound jobs definitely suffer from heart ailments.</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8.</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 bird in hand is worth two in the bush.</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1.We should be content with what we have.</a:t>
            </a:r>
            <a:endParaRPr i="1"/>
          </a:p>
          <a:p>
            <a:pPr marL="228600" lvl="0" indent="-228600" algn="l" rtl="0">
              <a:lnSpc>
                <a:spcPct val="90000"/>
              </a:lnSpc>
              <a:spcBef>
                <a:spcPts val="1000"/>
              </a:spcBef>
              <a:spcAft>
                <a:spcPts val="0"/>
              </a:spcAft>
              <a:buClr>
                <a:schemeClr val="dk1"/>
              </a:buClr>
              <a:buSzPct val="100000"/>
              <a:buNone/>
            </a:pPr>
            <a:r>
              <a:rPr lang="en-US"/>
              <a:t>2.We should not crave for what is not.</a:t>
            </a:r>
            <a:endParaRPr b="1"/>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8.</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 bird in hand is worth two in the bush.</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1.We should be content with what we have.</a:t>
            </a:r>
            <a:endParaRPr i="1"/>
          </a:p>
          <a:p>
            <a:pPr marL="228600" lvl="0" indent="-228600" algn="l" rtl="0">
              <a:lnSpc>
                <a:spcPct val="90000"/>
              </a:lnSpc>
              <a:spcBef>
                <a:spcPts val="1000"/>
              </a:spcBef>
              <a:spcAft>
                <a:spcPts val="0"/>
              </a:spcAft>
              <a:buClr>
                <a:schemeClr val="dk1"/>
              </a:buClr>
              <a:buSzPct val="100000"/>
              <a:buNone/>
            </a:pPr>
            <a:r>
              <a:rPr lang="en-US" dirty="0"/>
              <a:t>2.We should not crave for what is not.</a:t>
            </a:r>
            <a:endParaRPr b="1"/>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t>
            </a:r>
            <a:endParaRPr b="1" i="1" dirty="0"/>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dirty="0"/>
          </a:p>
          <a:p>
            <a:pPr marL="228600" lvl="0" indent="-228600" algn="l" rtl="0">
              <a:lnSpc>
                <a:spcPct val="90000"/>
              </a:lnSpc>
              <a:spcBef>
                <a:spcPts val="1000"/>
              </a:spcBef>
              <a:spcAft>
                <a:spcPts val="0"/>
              </a:spcAft>
              <a:buClr>
                <a:schemeClr val="dk1"/>
              </a:buClr>
              <a:buSzPct val="100000"/>
              <a:buNone/>
            </a:pPr>
            <a:r>
              <a:rPr lang="en-US" b="1" dirty="0"/>
              <a:t>Q 9. </a:t>
            </a:r>
            <a:endParaRPr dirty="0"/>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This world is neither good nor evil; each man manufactures a world for himself.</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dirty="0"/>
          </a:p>
          <a:p>
            <a:pPr marL="228600" lvl="0" indent="-228600" algn="l" rtl="0">
              <a:lnSpc>
                <a:spcPct val="90000"/>
              </a:lnSpc>
              <a:spcBef>
                <a:spcPts val="1000"/>
              </a:spcBef>
              <a:spcAft>
                <a:spcPts val="0"/>
              </a:spcAft>
              <a:buClr>
                <a:schemeClr val="dk1"/>
              </a:buClr>
              <a:buSzPct val="100000"/>
              <a:buNone/>
            </a:pPr>
            <a:r>
              <a:rPr lang="en-US" dirty="0"/>
              <a:t>1.Some people find this world quite good.</a:t>
            </a:r>
            <a:endParaRPr i="1" dirty="0"/>
          </a:p>
          <a:p>
            <a:pPr marL="228600" lvl="0" indent="-228600" algn="l" rtl="0">
              <a:lnSpc>
                <a:spcPct val="90000"/>
              </a:lnSpc>
              <a:spcBef>
                <a:spcPts val="1000"/>
              </a:spcBef>
              <a:spcAft>
                <a:spcPts val="0"/>
              </a:spcAft>
              <a:buClr>
                <a:schemeClr val="dk1"/>
              </a:buClr>
              <a:buSzPct val="100000"/>
              <a:buNone/>
            </a:pPr>
            <a:r>
              <a:rPr lang="en-US" dirty="0"/>
              <a:t>2.Some people find this world quite bad.</a:t>
            </a:r>
            <a:endParaRPr b="1" dirty="0"/>
          </a:p>
          <a:p>
            <a:pPr marL="228600" lvl="0" indent="-228600" algn="l" rtl="0">
              <a:lnSpc>
                <a:spcPct val="90000"/>
              </a:lnSpc>
              <a:spcBef>
                <a:spcPts val="1000"/>
              </a:spcBef>
              <a:spcAft>
                <a:spcPts val="0"/>
              </a:spcAft>
              <a:buClr>
                <a:schemeClr val="dk1"/>
              </a:buClr>
              <a:buSzPct val="100000"/>
              <a:buNone/>
            </a:pPr>
            <a:endParaRP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solidFill>
                  <a:schemeClr val="tx1"/>
                </a:solidFill>
              </a:rPr>
              <a:t>(D) If neither I nor II follows </a:t>
            </a:r>
            <a:endParaRPr b="1" i="1" dirty="0">
              <a:solidFill>
                <a:schemeClr val="tx1"/>
              </a:solidFill>
            </a:endParaRPr>
          </a:p>
          <a:p>
            <a:pPr marL="228600" lvl="0" indent="-228600" algn="l" rtl="0">
              <a:lnSpc>
                <a:spcPct val="90000"/>
              </a:lnSpc>
              <a:spcBef>
                <a:spcPts val="1000"/>
              </a:spcBef>
              <a:spcAft>
                <a:spcPts val="0"/>
              </a:spcAft>
              <a:buClr>
                <a:schemeClr val="dk1"/>
              </a:buClr>
              <a:buSzPct val="100000"/>
              <a:buNone/>
            </a:pPr>
            <a:r>
              <a:rPr lang="en-US" b="1" dirty="0"/>
              <a:t>(E) </a:t>
            </a:r>
            <a:r>
              <a:rPr lang="en-US" b="1" dirty="0">
                <a:solidFill>
                  <a:srgbClr val="FF0000"/>
                </a:solidFill>
              </a:rPr>
              <a:t>If both I and II follow</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9. </a:t>
            </a:r>
            <a:endParaRPr dirty="0"/>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This world is neither good nor evil; each man manufactures a world for himself.</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dirty="0"/>
          </a:p>
          <a:p>
            <a:pPr marL="228600" lvl="0" indent="-228600" algn="l" rtl="0">
              <a:lnSpc>
                <a:spcPct val="90000"/>
              </a:lnSpc>
              <a:spcBef>
                <a:spcPts val="1000"/>
              </a:spcBef>
              <a:spcAft>
                <a:spcPts val="0"/>
              </a:spcAft>
              <a:buClr>
                <a:schemeClr val="dk1"/>
              </a:buClr>
              <a:buSzPct val="100000"/>
              <a:buNone/>
            </a:pPr>
            <a:r>
              <a:rPr lang="en-US" dirty="0"/>
              <a:t>1.Some people find this world quite good.</a:t>
            </a:r>
            <a:endParaRPr i="1" dirty="0"/>
          </a:p>
          <a:p>
            <a:pPr marL="228600" lvl="0" indent="-228600" algn="l" rtl="0">
              <a:lnSpc>
                <a:spcPct val="90000"/>
              </a:lnSpc>
              <a:spcBef>
                <a:spcPts val="1000"/>
              </a:spcBef>
              <a:spcAft>
                <a:spcPts val="0"/>
              </a:spcAft>
              <a:buClr>
                <a:schemeClr val="dk1"/>
              </a:buClr>
              <a:buSzPct val="100000"/>
              <a:buNone/>
            </a:pPr>
            <a:r>
              <a:rPr lang="en-US" dirty="0"/>
              <a:t>2.Some people find this world quite bad.</a:t>
            </a:r>
            <a:endParaRPr b="1" dirty="0"/>
          </a:p>
          <a:p>
            <a:pPr marL="228600" lvl="0" indent="-228600" algn="l" rtl="0">
              <a:lnSpc>
                <a:spcPct val="90000"/>
              </a:lnSpc>
              <a:spcBef>
                <a:spcPts val="1000"/>
              </a:spcBef>
              <a:spcAft>
                <a:spcPts val="0"/>
              </a:spcAft>
              <a:buClr>
                <a:schemeClr val="dk1"/>
              </a:buClr>
              <a:buSzPct val="100000"/>
              <a:buNone/>
            </a:pP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
          <p:cNvSpPr txBox="1">
            <a:spLocks noGrp="1"/>
          </p:cNvSpPr>
          <p:nvPr>
            <p:ph type="body" idx="1"/>
          </p:nvPr>
        </p:nvSpPr>
        <p:spPr>
          <a:xfrm>
            <a:off x="229477" y="861755"/>
            <a:ext cx="11733000" cy="534450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 </a:t>
            </a:r>
            <a:endParaRPr/>
          </a:p>
          <a:p>
            <a:pPr marL="228600" lvl="0" indent="-228600" algn="l" rtl="0">
              <a:lnSpc>
                <a:spcPct val="90000"/>
              </a:lnSpc>
              <a:spcBef>
                <a:spcPts val="1000"/>
              </a:spcBef>
              <a:spcAft>
                <a:spcPts val="0"/>
              </a:spcAft>
              <a:buClr>
                <a:schemeClr val="dk1"/>
              </a:buClr>
              <a:buSzPct val="100000"/>
              <a:buNone/>
            </a:pPr>
            <a:r>
              <a:rPr lang="en-US" b="1"/>
              <a:t>Statements: </a:t>
            </a:r>
            <a:r>
              <a:rPr lang="en-US"/>
              <a:t>People who speak too much against dowry are those who had taken it themselves.</a:t>
            </a:r>
            <a:endParaRPr i="1"/>
          </a:p>
          <a:p>
            <a:pPr marL="228600" lvl="0" indent="-228600" algn="l" rtl="0">
              <a:lnSpc>
                <a:spcPct val="90000"/>
              </a:lnSpc>
              <a:spcBef>
                <a:spcPts val="1000"/>
              </a:spcBef>
              <a:spcAft>
                <a:spcPts val="0"/>
              </a:spcAft>
              <a:buClr>
                <a:schemeClr val="dk1"/>
              </a:buClr>
              <a:buSzPct val="100000"/>
              <a:buNone/>
            </a:pPr>
            <a:r>
              <a:rPr lang="en-US" b="1"/>
              <a:t>Conclusions:</a:t>
            </a:r>
            <a:endParaRPr i="1"/>
          </a:p>
          <a:p>
            <a:pPr marL="228600" lvl="0" indent="-228600" algn="l" rtl="0">
              <a:lnSpc>
                <a:spcPct val="90000"/>
              </a:lnSpc>
              <a:spcBef>
                <a:spcPts val="1000"/>
              </a:spcBef>
              <a:spcAft>
                <a:spcPts val="0"/>
              </a:spcAft>
              <a:buClr>
                <a:schemeClr val="dk1"/>
              </a:buClr>
              <a:buSzPct val="100000"/>
              <a:buNone/>
            </a:pPr>
            <a:r>
              <a:rPr lang="en-US"/>
              <a:t>1.It is easier said than done.</a:t>
            </a:r>
            <a:endParaRPr i="1"/>
          </a:p>
          <a:p>
            <a:pPr marL="228600" lvl="0" indent="-228600" algn="l" rtl="0">
              <a:lnSpc>
                <a:spcPct val="90000"/>
              </a:lnSpc>
              <a:spcBef>
                <a:spcPts val="1000"/>
              </a:spcBef>
              <a:spcAft>
                <a:spcPts val="0"/>
              </a:spcAft>
              <a:buClr>
                <a:schemeClr val="dk1"/>
              </a:buClr>
              <a:buSzPct val="100000"/>
              <a:buNone/>
            </a:pPr>
            <a:r>
              <a:rPr lang="en-US"/>
              <a:t>2.People have double standards.</a:t>
            </a:r>
            <a:r>
              <a:rPr lang="en-US" b="1"/>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6" name="Google Shape;156;p10"/>
          <p:cNvSpPr txBox="1">
            <a:spLocks noGrp="1"/>
          </p:cNvSpPr>
          <p:nvPr>
            <p:ph type="body" idx="1"/>
          </p:nvPr>
        </p:nvSpPr>
        <p:spPr>
          <a:xfrm>
            <a:off x="2" y="1035655"/>
            <a:ext cx="11733000" cy="534450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10.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The eligibility for admission to the course is minimum second class Master's degree. However, the candidates who have appeared for the final year examination of Master's degree can also apply.</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1.All candidates who have yet to get their Master's degree will be there in the list of selected candidates.</a:t>
            </a:r>
            <a:endParaRPr i="1"/>
          </a:p>
          <a:p>
            <a:pPr marL="228600" lvl="0" indent="-228600" algn="l" rtl="0">
              <a:lnSpc>
                <a:spcPct val="90000"/>
              </a:lnSpc>
              <a:spcBef>
                <a:spcPts val="1000"/>
              </a:spcBef>
              <a:spcAft>
                <a:spcPts val="0"/>
              </a:spcAft>
              <a:buClr>
                <a:schemeClr val="dk1"/>
              </a:buClr>
              <a:buSzPct val="100000"/>
              <a:buNone/>
            </a:pPr>
            <a:r>
              <a:rPr lang="en-US"/>
              <a:t>2.All candidates having obtained second class Master's degree will be there in the list of selected candidates.</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6" name="Google Shape;156;p10"/>
          <p:cNvSpPr txBox="1">
            <a:spLocks noGrp="1"/>
          </p:cNvSpPr>
          <p:nvPr>
            <p:ph type="body" idx="1"/>
          </p:nvPr>
        </p:nvSpPr>
        <p:spPr>
          <a:xfrm>
            <a:off x="2" y="1035655"/>
            <a:ext cx="11733000" cy="534450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dirty="0"/>
          </a:p>
          <a:p>
            <a:pPr marL="228600" lvl="0" indent="-228600" algn="l" rtl="0">
              <a:lnSpc>
                <a:spcPct val="90000"/>
              </a:lnSpc>
              <a:spcBef>
                <a:spcPts val="1000"/>
              </a:spcBef>
              <a:spcAft>
                <a:spcPts val="0"/>
              </a:spcAft>
              <a:buClr>
                <a:schemeClr val="dk1"/>
              </a:buClr>
              <a:buSzPct val="100000"/>
              <a:buNone/>
            </a:pPr>
            <a:r>
              <a:rPr lang="en-US" b="1" dirty="0"/>
              <a:t>Q 10. </a:t>
            </a:r>
            <a:endParaRPr dirty="0"/>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The eligibility for admission to the course is minimum second class Master's degree. However, the candidates who have appeared for the final year examination of Master's degree can also apply.</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dirty="0"/>
          </a:p>
          <a:p>
            <a:pPr marL="228600" lvl="0" indent="-228600" algn="l" rtl="0">
              <a:lnSpc>
                <a:spcPct val="90000"/>
              </a:lnSpc>
              <a:spcBef>
                <a:spcPts val="1000"/>
              </a:spcBef>
              <a:spcAft>
                <a:spcPts val="0"/>
              </a:spcAft>
              <a:buClr>
                <a:schemeClr val="dk1"/>
              </a:buClr>
              <a:buSzPct val="100000"/>
              <a:buNone/>
            </a:pPr>
            <a:r>
              <a:rPr lang="en-US" dirty="0"/>
              <a:t>1.All candidates who have yet to get their Master's degree will be there in the list of selected candidates.</a:t>
            </a:r>
            <a:endParaRPr i="1" dirty="0"/>
          </a:p>
          <a:p>
            <a:pPr marL="228600" lvl="0" indent="-228600" algn="l" rtl="0">
              <a:lnSpc>
                <a:spcPct val="90000"/>
              </a:lnSpc>
              <a:spcBef>
                <a:spcPts val="1000"/>
              </a:spcBef>
              <a:spcAft>
                <a:spcPts val="0"/>
              </a:spcAft>
              <a:buClr>
                <a:schemeClr val="dk1"/>
              </a:buClr>
              <a:buSzPct val="100000"/>
              <a:buNone/>
            </a:pPr>
            <a:r>
              <a:rPr lang="en-US" dirty="0"/>
              <a:t>2.All candidates having obtained second class Master's degree will be there in the list of selected candidates.</a:t>
            </a:r>
            <a:endParaRPr b="1" dirty="0"/>
          </a:p>
          <a:p>
            <a:pPr marL="228600" lvl="0" indent="-228600" algn="l" rtl="0">
              <a:lnSpc>
                <a:spcPct val="90000"/>
              </a:lnSpc>
              <a:spcBef>
                <a:spcPts val="1000"/>
              </a:spcBef>
              <a:spcAft>
                <a:spcPts val="0"/>
              </a:spcAft>
              <a:buClr>
                <a:schemeClr val="dk1"/>
              </a:buClr>
              <a:buSzPct val="100000"/>
              <a:buNone/>
            </a:pPr>
            <a:r>
              <a:rPr lang="en-US" b="1" dirty="0"/>
              <a: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2" name="Google Shape;162;p11"/>
          <p:cNvSpPr txBox="1">
            <a:spLocks noGrp="1"/>
          </p:cNvSpPr>
          <p:nvPr>
            <p:ph type="body" idx="1"/>
          </p:nvPr>
        </p:nvSpPr>
        <p:spPr>
          <a:xfrm>
            <a:off x="229477" y="981105"/>
            <a:ext cx="11733000" cy="53445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11.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Any student who does not behave properly while in the school brings bad name to himself and also for the school.</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1.Such student should be removed from the school.</a:t>
            </a:r>
            <a:endParaRPr i="1"/>
          </a:p>
          <a:p>
            <a:pPr marL="228600" lvl="0" indent="-228600" algn="l" rtl="0">
              <a:lnSpc>
                <a:spcPct val="90000"/>
              </a:lnSpc>
              <a:spcBef>
                <a:spcPts val="1000"/>
              </a:spcBef>
              <a:spcAft>
                <a:spcPts val="0"/>
              </a:spcAft>
              <a:buClr>
                <a:schemeClr val="dk1"/>
              </a:buClr>
              <a:buSzPct val="100000"/>
              <a:buNone/>
            </a:pPr>
            <a:r>
              <a:rPr lang="en-US"/>
              <a:t>2.Stricter discipline does not improve behavior of the students.</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2" name="Google Shape;162;p11"/>
          <p:cNvSpPr txBox="1">
            <a:spLocks noGrp="1"/>
          </p:cNvSpPr>
          <p:nvPr>
            <p:ph type="body" idx="1"/>
          </p:nvPr>
        </p:nvSpPr>
        <p:spPr>
          <a:xfrm>
            <a:off x="229477" y="981105"/>
            <a:ext cx="11733000" cy="53445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dirty="0"/>
          </a:p>
          <a:p>
            <a:pPr marL="228600" lvl="0" indent="-228600" algn="l" rtl="0">
              <a:lnSpc>
                <a:spcPct val="90000"/>
              </a:lnSpc>
              <a:spcBef>
                <a:spcPts val="1000"/>
              </a:spcBef>
              <a:spcAft>
                <a:spcPts val="0"/>
              </a:spcAft>
              <a:buClr>
                <a:schemeClr val="dk1"/>
              </a:buClr>
              <a:buSzPct val="100000"/>
              <a:buNone/>
            </a:pPr>
            <a:r>
              <a:rPr lang="en-US" b="1" dirty="0"/>
              <a:t>Q 11. </a:t>
            </a:r>
            <a:endParaRPr dirty="0"/>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Any student who does not behave properly while in the school brings bad name to himself and also for the school.</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dirty="0"/>
          </a:p>
          <a:p>
            <a:pPr marL="228600" lvl="0" indent="-228600" algn="l" rtl="0">
              <a:lnSpc>
                <a:spcPct val="90000"/>
              </a:lnSpc>
              <a:spcBef>
                <a:spcPts val="1000"/>
              </a:spcBef>
              <a:spcAft>
                <a:spcPts val="0"/>
              </a:spcAft>
              <a:buClr>
                <a:schemeClr val="dk1"/>
              </a:buClr>
              <a:buSzPct val="100000"/>
              <a:buNone/>
            </a:pPr>
            <a:r>
              <a:rPr lang="en-US" dirty="0"/>
              <a:t>1.Such student should be removed from the school.</a:t>
            </a:r>
            <a:endParaRPr i="1" dirty="0"/>
          </a:p>
          <a:p>
            <a:pPr marL="228600" lvl="0" indent="-228600" algn="l" rtl="0">
              <a:lnSpc>
                <a:spcPct val="90000"/>
              </a:lnSpc>
              <a:spcBef>
                <a:spcPts val="1000"/>
              </a:spcBef>
              <a:spcAft>
                <a:spcPts val="0"/>
              </a:spcAft>
              <a:buClr>
                <a:schemeClr val="dk1"/>
              </a:buClr>
              <a:buSzPct val="100000"/>
              <a:buNone/>
            </a:pPr>
            <a:r>
              <a:rPr lang="en-US" dirty="0"/>
              <a:t>2.Stricter discipline does not improve behavior of the students.</a:t>
            </a:r>
            <a:endParaRPr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12.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 Corporate General Manager asked four managers to either submit their resignations by the next day or face termination orders from service. Three of them had submitted their resignations by that evening.</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1.The next day, the remaining manager would also resign.</a:t>
            </a:r>
            <a:endParaRPr i="1"/>
          </a:p>
          <a:p>
            <a:pPr marL="228600" lvl="0" indent="-228600" algn="l" rtl="0">
              <a:lnSpc>
                <a:spcPct val="90000"/>
              </a:lnSpc>
              <a:spcBef>
                <a:spcPts val="1000"/>
              </a:spcBef>
              <a:spcAft>
                <a:spcPts val="0"/>
              </a:spcAft>
              <a:buClr>
                <a:schemeClr val="dk1"/>
              </a:buClr>
              <a:buSzPct val="100000"/>
              <a:buNone/>
            </a:pPr>
            <a:r>
              <a:rPr lang="en-US"/>
              <a:t>2.The General Manager would terminate his services the next day.</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(C) If either I or II follows</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12.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 Corporate General Manager asked four managers to either submit their resignations by the next day or face termination orders from service. Three of them had submitted their resignations by that evening.</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1.The next day, the remaining manager would also resign.</a:t>
            </a:r>
            <a:endParaRPr i="1"/>
          </a:p>
          <a:p>
            <a:pPr marL="228600" lvl="0" indent="-228600" algn="l" rtl="0">
              <a:lnSpc>
                <a:spcPct val="90000"/>
              </a:lnSpc>
              <a:spcBef>
                <a:spcPts val="1000"/>
              </a:spcBef>
              <a:spcAft>
                <a:spcPts val="0"/>
              </a:spcAft>
              <a:buClr>
                <a:schemeClr val="dk1"/>
              </a:buClr>
              <a:buSzPct val="100000"/>
              <a:buNone/>
            </a:pPr>
            <a:r>
              <a:rPr lang="en-US" dirty="0"/>
              <a:t>2.The General Manager would terminate his services the next day.</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13.</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Only good singers are invited in the conference. No one without sweet voice is a good singer.</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1.All invited singers in the conference have sweet voice. </a:t>
            </a:r>
            <a:endParaRPr i="1"/>
          </a:p>
          <a:p>
            <a:pPr marL="228600" lvl="0" indent="-228600" algn="l" rtl="0">
              <a:lnSpc>
                <a:spcPct val="90000"/>
              </a:lnSpc>
              <a:spcBef>
                <a:spcPts val="1000"/>
              </a:spcBef>
              <a:spcAft>
                <a:spcPts val="0"/>
              </a:spcAft>
              <a:buClr>
                <a:schemeClr val="dk1"/>
              </a:buClr>
              <a:buSzPct val="100000"/>
              <a:buNone/>
            </a:pPr>
            <a:r>
              <a:rPr lang="en-US"/>
              <a:t>2.Those singers who do not have sweet voice are not invited in the conference.</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13.</a:t>
            </a:r>
            <a:endParaRPr dirty="0"/>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Only good singers are invited in the conference. No one without sweet voice is a good singer.</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dirty="0"/>
          </a:p>
          <a:p>
            <a:pPr marL="228600" lvl="0" indent="-228600" algn="l" rtl="0">
              <a:lnSpc>
                <a:spcPct val="90000"/>
              </a:lnSpc>
              <a:spcBef>
                <a:spcPts val="1000"/>
              </a:spcBef>
              <a:spcAft>
                <a:spcPts val="0"/>
              </a:spcAft>
              <a:buClr>
                <a:schemeClr val="dk1"/>
              </a:buClr>
              <a:buSzPct val="100000"/>
              <a:buNone/>
            </a:pPr>
            <a:r>
              <a:rPr lang="en-US" dirty="0"/>
              <a:t>1.All invited singers in the conference have sweet voice. </a:t>
            </a:r>
            <a:endParaRPr i="1" dirty="0"/>
          </a:p>
          <a:p>
            <a:pPr marL="228600" lvl="0" indent="-228600" algn="l" rtl="0">
              <a:lnSpc>
                <a:spcPct val="90000"/>
              </a:lnSpc>
              <a:spcBef>
                <a:spcPts val="1000"/>
              </a:spcBef>
              <a:spcAft>
                <a:spcPts val="0"/>
              </a:spcAft>
              <a:buClr>
                <a:schemeClr val="dk1"/>
              </a:buClr>
              <a:buSzPct val="100000"/>
              <a:buNone/>
            </a:pPr>
            <a:r>
              <a:rPr lang="en-US" dirty="0"/>
              <a:t>2.Those singers who do not have sweet voice are not invited in the conference.</a:t>
            </a:r>
            <a:endParaRPr b="1" dirty="0"/>
          </a:p>
          <a:p>
            <a:pPr marL="228600" lvl="0" indent="-228600" algn="l" rtl="0">
              <a:lnSpc>
                <a:spcPct val="90000"/>
              </a:lnSpc>
              <a:spcBef>
                <a:spcPts val="1000"/>
              </a:spcBef>
              <a:spcAft>
                <a:spcPts val="0"/>
              </a:spcAft>
              <a:buClr>
                <a:schemeClr val="dk1"/>
              </a:buClr>
              <a:buSzPct val="100000"/>
              <a:buNone/>
            </a:pPr>
            <a:r>
              <a:rPr lang="en-US" b="1" dirty="0"/>
              <a:t> </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14.</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To cultivate interest in reading, the school has made it compulsory from June this year for each student to read two books per week and submit a weekly report on the books.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1.Interest in reading can be created by force.</a:t>
            </a:r>
            <a:endParaRPr i="1"/>
          </a:p>
          <a:p>
            <a:pPr marL="228600" lvl="0" indent="-228600" algn="l" rtl="0">
              <a:lnSpc>
                <a:spcPct val="90000"/>
              </a:lnSpc>
              <a:spcBef>
                <a:spcPts val="1000"/>
              </a:spcBef>
              <a:spcAft>
                <a:spcPts val="0"/>
              </a:spcAft>
              <a:buClr>
                <a:schemeClr val="dk1"/>
              </a:buClr>
              <a:buSzPct val="100000"/>
              <a:buNone/>
            </a:pPr>
            <a:r>
              <a:rPr lang="en-US"/>
              <a:t>2.Some students will eventually develop interest in reading.</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(B) If only conclusion II follows</a:t>
            </a:r>
            <a:endParaRPr b="1" i="1"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dirty="0"/>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dirty="0"/>
          </a:p>
          <a:p>
            <a:pPr marL="228600" lvl="0" indent="-228600" algn="l" rtl="0">
              <a:lnSpc>
                <a:spcPct val="90000"/>
              </a:lnSpc>
              <a:spcBef>
                <a:spcPts val="1000"/>
              </a:spcBef>
              <a:spcAft>
                <a:spcPts val="0"/>
              </a:spcAft>
              <a:buClr>
                <a:schemeClr val="dk1"/>
              </a:buClr>
              <a:buSzPct val="100000"/>
              <a:buNone/>
            </a:pPr>
            <a:r>
              <a:rPr lang="en-US" b="1" dirty="0"/>
              <a:t>Q 14.</a:t>
            </a:r>
            <a:endParaRPr dirty="0"/>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To cultivate interest in reading, the school has made it compulsory from June this year for each student to read two books per week and submit a weekly report on the books.</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dirty="0"/>
          </a:p>
          <a:p>
            <a:pPr marL="228600" lvl="0" indent="-228600" algn="l" rtl="0">
              <a:lnSpc>
                <a:spcPct val="90000"/>
              </a:lnSpc>
              <a:spcBef>
                <a:spcPts val="1000"/>
              </a:spcBef>
              <a:spcAft>
                <a:spcPts val="0"/>
              </a:spcAft>
              <a:buClr>
                <a:schemeClr val="dk1"/>
              </a:buClr>
              <a:buSzPct val="100000"/>
              <a:buNone/>
            </a:pPr>
            <a:r>
              <a:rPr lang="en-US" dirty="0"/>
              <a:t>1.Interest in reading can be created by force.</a:t>
            </a:r>
            <a:endParaRPr i="1" dirty="0"/>
          </a:p>
          <a:p>
            <a:pPr marL="228600" lvl="0" indent="-228600" algn="l" rtl="0">
              <a:lnSpc>
                <a:spcPct val="90000"/>
              </a:lnSpc>
              <a:spcBef>
                <a:spcPts val="1000"/>
              </a:spcBef>
              <a:spcAft>
                <a:spcPts val="0"/>
              </a:spcAft>
              <a:buClr>
                <a:schemeClr val="dk1"/>
              </a:buClr>
              <a:buSzPct val="100000"/>
              <a:buNone/>
            </a:pPr>
            <a:r>
              <a:rPr lang="en-US" dirty="0"/>
              <a:t>2.Some students will eventually develop interest in reading.</a:t>
            </a:r>
            <a:endParaRPr b="1" dirty="0"/>
          </a:p>
          <a:p>
            <a:pPr marL="228600" lvl="0" indent="-228600" algn="l" rtl="0">
              <a:lnSpc>
                <a:spcPct val="90000"/>
              </a:lnSpc>
              <a:spcBef>
                <a:spcPts val="1000"/>
              </a:spcBef>
              <a:spcAft>
                <a:spcPts val="0"/>
              </a:spcAft>
              <a:buClr>
                <a:schemeClr val="dk1"/>
              </a:buClr>
              <a:buSzPct val="100000"/>
              <a:buNone/>
            </a:pPr>
            <a:r>
              <a:rPr lang="en-US" b="1"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2" name="Google Shape;102;p1"/>
          <p:cNvSpPr txBox="1">
            <a:spLocks noGrp="1"/>
          </p:cNvSpPr>
          <p:nvPr>
            <p:ph type="body" idx="1"/>
          </p:nvPr>
        </p:nvSpPr>
        <p:spPr>
          <a:xfrm>
            <a:off x="229477" y="861755"/>
            <a:ext cx="11733000" cy="534450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 </a:t>
            </a:r>
            <a:endParaRPr/>
          </a:p>
          <a:p>
            <a:pPr marL="228600" lvl="0" indent="-228600" algn="l" rtl="0">
              <a:lnSpc>
                <a:spcPct val="90000"/>
              </a:lnSpc>
              <a:spcBef>
                <a:spcPts val="1000"/>
              </a:spcBef>
              <a:spcAft>
                <a:spcPts val="0"/>
              </a:spcAft>
              <a:buClr>
                <a:schemeClr val="dk1"/>
              </a:buClr>
              <a:buSzPct val="100000"/>
              <a:buNone/>
            </a:pPr>
            <a:r>
              <a:rPr lang="en-US" b="1" dirty="0"/>
              <a:t>Statements: </a:t>
            </a:r>
            <a:r>
              <a:rPr lang="en-US" dirty="0"/>
              <a:t>People who speak too much against dowry are those who had taken it themselves.</a:t>
            </a:r>
            <a:endParaRPr i="1"/>
          </a:p>
          <a:p>
            <a:pPr marL="228600" lvl="0" indent="-228600" algn="l" rtl="0">
              <a:lnSpc>
                <a:spcPct val="90000"/>
              </a:lnSpc>
              <a:spcBef>
                <a:spcPts val="1000"/>
              </a:spcBef>
              <a:spcAft>
                <a:spcPts val="0"/>
              </a:spcAft>
              <a:buClr>
                <a:schemeClr val="dk1"/>
              </a:buClr>
              <a:buSzPct val="100000"/>
              <a:buNone/>
            </a:pPr>
            <a:r>
              <a:rPr lang="en-US" b="1" dirty="0"/>
              <a:t>Conclusions:</a:t>
            </a:r>
            <a:endParaRPr i="1"/>
          </a:p>
          <a:p>
            <a:pPr marL="228600" lvl="0" indent="-228600" algn="l" rtl="0">
              <a:lnSpc>
                <a:spcPct val="90000"/>
              </a:lnSpc>
              <a:spcBef>
                <a:spcPts val="1000"/>
              </a:spcBef>
              <a:spcAft>
                <a:spcPts val="0"/>
              </a:spcAft>
              <a:buClr>
                <a:schemeClr val="dk1"/>
              </a:buClr>
              <a:buSzPct val="100000"/>
              <a:buNone/>
            </a:pPr>
            <a:r>
              <a:rPr lang="en-US" dirty="0"/>
              <a:t>1.It is easier said than done.</a:t>
            </a:r>
            <a:endParaRPr i="1"/>
          </a:p>
          <a:p>
            <a:pPr marL="228600" lvl="0" indent="-228600" algn="l" rtl="0">
              <a:lnSpc>
                <a:spcPct val="90000"/>
              </a:lnSpc>
              <a:spcBef>
                <a:spcPts val="1000"/>
              </a:spcBef>
              <a:spcAft>
                <a:spcPts val="0"/>
              </a:spcAft>
              <a:buClr>
                <a:schemeClr val="dk1"/>
              </a:buClr>
              <a:buSzPct val="100000"/>
              <a:buNone/>
            </a:pPr>
            <a:r>
              <a:rPr lang="en-US" dirty="0"/>
              <a:t>2.People have double standards.</a:t>
            </a:r>
            <a:r>
              <a:rPr lang="en-US" b="1" dirty="0"/>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15.</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Applications of applicants who do no fulfil eligibility criteria and/or who do not submit applications before last date will be summarily rejected and will not be called for the written test.</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1.Those who are called for the written test are those who fulfil eligibility criteria and have submited their applications before last date.</a:t>
            </a:r>
            <a:endParaRPr i="1"/>
          </a:p>
          <a:p>
            <a:pPr marL="228600" lvl="0" indent="-228600" algn="l" rtl="0">
              <a:lnSpc>
                <a:spcPct val="90000"/>
              </a:lnSpc>
              <a:spcBef>
                <a:spcPts val="1000"/>
              </a:spcBef>
              <a:spcAft>
                <a:spcPts val="0"/>
              </a:spcAft>
              <a:buClr>
                <a:schemeClr val="dk1"/>
              </a:buClr>
              <a:buSzPct val="100000"/>
              <a:buNone/>
            </a:pPr>
            <a:r>
              <a:rPr lang="en-US"/>
              <a:t>2.Written test will be held only after scrutiny of applications.</a:t>
            </a:r>
            <a:r>
              <a:rPr lang="en-US" b="1"/>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15.</a:t>
            </a:r>
            <a:endParaRPr dirty="0"/>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Applications of applicants who do no fulfil eligibility criteria and/or who do not submit applications before last date will be summarily rejected and will not be called for the written test.</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dirty="0"/>
          </a:p>
          <a:p>
            <a:pPr marL="228600" lvl="0" indent="-228600" algn="l" rtl="0">
              <a:lnSpc>
                <a:spcPct val="90000"/>
              </a:lnSpc>
              <a:spcBef>
                <a:spcPts val="1000"/>
              </a:spcBef>
              <a:spcAft>
                <a:spcPts val="0"/>
              </a:spcAft>
              <a:buClr>
                <a:schemeClr val="dk1"/>
              </a:buClr>
              <a:buSzPct val="100000"/>
              <a:buNone/>
            </a:pPr>
            <a:r>
              <a:rPr lang="en-US" dirty="0"/>
              <a:t>1.Those who are called for the written test are those who fulfil eligibility criteria and have </a:t>
            </a:r>
            <a:r>
              <a:rPr lang="en-US" dirty="0" err="1"/>
              <a:t>submited</a:t>
            </a:r>
            <a:r>
              <a:rPr lang="en-US" dirty="0"/>
              <a:t> their applications before last date.</a:t>
            </a:r>
            <a:endParaRPr i="1" dirty="0"/>
          </a:p>
          <a:p>
            <a:pPr marL="228600" lvl="0" indent="-228600" algn="l" rtl="0">
              <a:lnSpc>
                <a:spcPct val="90000"/>
              </a:lnSpc>
              <a:spcBef>
                <a:spcPts val="1000"/>
              </a:spcBef>
              <a:spcAft>
                <a:spcPts val="0"/>
              </a:spcAft>
              <a:buClr>
                <a:schemeClr val="dk1"/>
              </a:buClr>
              <a:buSzPct val="100000"/>
              <a:buNone/>
            </a:pPr>
            <a:r>
              <a:rPr lang="en-US" dirty="0"/>
              <a:t>2.Written test will be held only after scrutiny of applications.</a:t>
            </a:r>
            <a:r>
              <a:rPr lang="en-US" b="1" dirty="0"/>
              <a:t> </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16.</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Applications of applicants who do no fulfil eligibility criteria and/or who do not submit applications before last date will be summarily rejected and will not be called for the written test.</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1.Those who are called for the written test are those who fulfil eligibility criteria and have submitted their applications before last date.</a:t>
            </a:r>
            <a:endParaRPr i="1"/>
          </a:p>
          <a:p>
            <a:pPr marL="228600" lvl="0" indent="-228600" algn="l" rtl="0">
              <a:lnSpc>
                <a:spcPct val="90000"/>
              </a:lnSpc>
              <a:spcBef>
                <a:spcPts val="1000"/>
              </a:spcBef>
              <a:spcAft>
                <a:spcPts val="0"/>
              </a:spcAft>
              <a:buClr>
                <a:schemeClr val="dk1"/>
              </a:buClr>
              <a:buSzPct val="100000"/>
              <a:buNone/>
            </a:pPr>
            <a:r>
              <a:rPr lang="en-US"/>
              <a:t>2.Written test will be held only after scrutiny of applications.</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16.</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Applications of applicants who do no </a:t>
            </a:r>
            <a:r>
              <a:rPr lang="en-US" dirty="0" err="1"/>
              <a:t>fulfil</a:t>
            </a:r>
            <a:r>
              <a:rPr lang="en-US" dirty="0"/>
              <a:t> eligibility criteria and/or who do not submit applications before last date will be summarily rejected and will not be called for the written test.</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1.Those who are called for the written test are those who </a:t>
            </a:r>
            <a:r>
              <a:rPr lang="en-US" dirty="0" err="1"/>
              <a:t>fulfil</a:t>
            </a:r>
            <a:r>
              <a:rPr lang="en-US" dirty="0"/>
              <a:t> eligibility criteria and have submitted their applications before last date.</a:t>
            </a:r>
            <a:endParaRPr i="1"/>
          </a:p>
          <a:p>
            <a:pPr marL="228600" lvl="0" indent="-228600" algn="l" rtl="0">
              <a:lnSpc>
                <a:spcPct val="90000"/>
              </a:lnSpc>
              <a:spcBef>
                <a:spcPts val="1000"/>
              </a:spcBef>
              <a:spcAft>
                <a:spcPts val="0"/>
              </a:spcAft>
              <a:buClr>
                <a:schemeClr val="dk1"/>
              </a:buClr>
              <a:buSzPct val="100000"/>
              <a:buNone/>
            </a:pPr>
            <a:r>
              <a:rPr lang="en-US" dirty="0"/>
              <a:t>2.Written test will be held only after scrutiny of applications.</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17. </a:t>
            </a:r>
            <a:endParaRPr i="1"/>
          </a:p>
          <a:p>
            <a:pPr marL="228600" lvl="0" indent="-228600" algn="l" rtl="0">
              <a:lnSpc>
                <a:spcPct val="90000"/>
              </a:lnSpc>
              <a:spcBef>
                <a:spcPts val="1000"/>
              </a:spcBef>
              <a:spcAft>
                <a:spcPts val="0"/>
              </a:spcAft>
              <a:buClr>
                <a:schemeClr val="dk1"/>
              </a:buClr>
              <a:buSzPct val="100000"/>
              <a:buNone/>
            </a:pPr>
            <a:r>
              <a:rPr lang="en-US" b="1"/>
              <a:t>Statement</a:t>
            </a:r>
            <a:r>
              <a:rPr lang="en-US"/>
              <a:t> : Company X has marketed the product. Go ahead, purchase it if price and quality are your considerations.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 :</a:t>
            </a:r>
            <a:endParaRPr i="1"/>
          </a:p>
          <a:p>
            <a:pPr marL="228600" lvl="0" indent="-228600" algn="l" rtl="0">
              <a:lnSpc>
                <a:spcPct val="90000"/>
              </a:lnSpc>
              <a:spcBef>
                <a:spcPts val="1000"/>
              </a:spcBef>
              <a:spcAft>
                <a:spcPts val="0"/>
              </a:spcAft>
              <a:buClr>
                <a:schemeClr val="dk1"/>
              </a:buClr>
              <a:buSzPct val="100000"/>
              <a:buNone/>
            </a:pPr>
            <a:r>
              <a:rPr lang="en-US"/>
              <a:t>I. The product must be good in quality.</a:t>
            </a:r>
            <a:endParaRPr i="1"/>
          </a:p>
          <a:p>
            <a:pPr marL="228600" lvl="0" indent="-228600" algn="l" rtl="0">
              <a:lnSpc>
                <a:spcPct val="90000"/>
              </a:lnSpc>
              <a:spcBef>
                <a:spcPts val="1000"/>
              </a:spcBef>
              <a:spcAft>
                <a:spcPts val="0"/>
              </a:spcAft>
              <a:buClr>
                <a:schemeClr val="dk1"/>
              </a:buClr>
              <a:buSzPct val="100000"/>
              <a:buNone/>
            </a:pPr>
            <a:r>
              <a:rPr lang="en-US"/>
              <a:t>II. The price of product must be Reasonable.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17. </a:t>
            </a:r>
            <a:endParaRPr i="1" dirty="0"/>
          </a:p>
          <a:p>
            <a:pPr marL="228600" lvl="0" indent="-228600" algn="l" rtl="0">
              <a:lnSpc>
                <a:spcPct val="90000"/>
              </a:lnSpc>
              <a:spcBef>
                <a:spcPts val="1000"/>
              </a:spcBef>
              <a:spcAft>
                <a:spcPts val="0"/>
              </a:spcAft>
              <a:buClr>
                <a:schemeClr val="dk1"/>
              </a:buClr>
              <a:buSzPct val="100000"/>
              <a:buNone/>
            </a:pPr>
            <a:r>
              <a:rPr lang="en-US" b="1" dirty="0"/>
              <a:t>Statement</a:t>
            </a:r>
            <a:r>
              <a:rPr lang="en-US" dirty="0"/>
              <a:t> : Company X has marketed the product. Go ahead, purchase it if price and quality are your considerations.</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 :</a:t>
            </a:r>
            <a:endParaRPr i="1" dirty="0"/>
          </a:p>
          <a:p>
            <a:pPr marL="228600" lvl="0" indent="-228600" algn="l" rtl="0">
              <a:lnSpc>
                <a:spcPct val="90000"/>
              </a:lnSpc>
              <a:spcBef>
                <a:spcPts val="1000"/>
              </a:spcBef>
              <a:spcAft>
                <a:spcPts val="0"/>
              </a:spcAft>
              <a:buClr>
                <a:schemeClr val="dk1"/>
              </a:buClr>
              <a:buSzPct val="100000"/>
              <a:buNone/>
            </a:pPr>
            <a:r>
              <a:rPr lang="en-US" dirty="0"/>
              <a:t>I. The product must be good in quality.</a:t>
            </a:r>
            <a:endParaRPr i="1" dirty="0"/>
          </a:p>
          <a:p>
            <a:pPr marL="228600" lvl="0" indent="-228600" algn="l" rtl="0">
              <a:lnSpc>
                <a:spcPct val="90000"/>
              </a:lnSpc>
              <a:spcBef>
                <a:spcPts val="1000"/>
              </a:spcBef>
              <a:spcAft>
                <a:spcPts val="0"/>
              </a:spcAft>
              <a:buClr>
                <a:schemeClr val="dk1"/>
              </a:buClr>
              <a:buSzPct val="100000"/>
              <a:buNone/>
            </a:pPr>
            <a:r>
              <a:rPr lang="en-US" dirty="0"/>
              <a:t>II. The price of product must be Reasonable.</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dirty="0"/>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dirty="0"/>
          </a:p>
          <a:p>
            <a:pPr marL="228600" lvl="0" indent="-228600" algn="l" rtl="0">
              <a:lnSpc>
                <a:spcPct val="90000"/>
              </a:lnSpc>
              <a:spcBef>
                <a:spcPts val="1000"/>
              </a:spcBef>
              <a:spcAft>
                <a:spcPts val="0"/>
              </a:spcAft>
              <a:buClr>
                <a:schemeClr val="dk1"/>
              </a:buClr>
              <a:buSzPct val="100000"/>
              <a:buNone/>
            </a:pPr>
            <a:r>
              <a:rPr lang="en-US" b="1" dirty="0"/>
              <a:t>Q 18. </a:t>
            </a:r>
            <a:endParaRPr dirty="0"/>
          </a:p>
          <a:p>
            <a:pPr marL="228600" lvl="0" indent="-228600" algn="l" rtl="0">
              <a:lnSpc>
                <a:spcPct val="90000"/>
              </a:lnSpc>
              <a:spcBef>
                <a:spcPts val="1000"/>
              </a:spcBef>
              <a:spcAft>
                <a:spcPts val="0"/>
              </a:spcAft>
              <a:buClr>
                <a:schemeClr val="dk1"/>
              </a:buClr>
              <a:buSzPct val="100000"/>
              <a:buNone/>
            </a:pPr>
            <a:r>
              <a:rPr lang="en-US" b="1" dirty="0"/>
              <a:t>Statement</a:t>
            </a:r>
            <a:r>
              <a:rPr lang="en-US" dirty="0"/>
              <a:t> : Good voice is a natural gift but one has to keep </a:t>
            </a:r>
            <a:r>
              <a:rPr lang="en-US" dirty="0" err="1"/>
              <a:t>practising</a:t>
            </a:r>
            <a:r>
              <a:rPr lang="en-US" dirty="0"/>
              <a:t> to improve and excel well in the field of music.</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 : </a:t>
            </a:r>
            <a:endParaRPr i="1" dirty="0"/>
          </a:p>
          <a:p>
            <a:pPr marL="228600" lvl="0" indent="-228600" algn="l" rtl="0">
              <a:lnSpc>
                <a:spcPct val="90000"/>
              </a:lnSpc>
              <a:spcBef>
                <a:spcPts val="1000"/>
              </a:spcBef>
              <a:spcAft>
                <a:spcPts val="0"/>
              </a:spcAft>
              <a:buClr>
                <a:schemeClr val="dk1"/>
              </a:buClr>
              <a:buSzPct val="100000"/>
              <a:buNone/>
            </a:pPr>
            <a:r>
              <a:rPr lang="en-US" dirty="0"/>
              <a:t>I. Natural gifts need nurturing and care.</a:t>
            </a:r>
            <a:endParaRPr i="1" dirty="0"/>
          </a:p>
          <a:p>
            <a:pPr marL="228600" lvl="0" indent="-228600" algn="l" rtl="0">
              <a:lnSpc>
                <a:spcPct val="90000"/>
              </a:lnSpc>
              <a:spcBef>
                <a:spcPts val="1000"/>
              </a:spcBef>
              <a:spcAft>
                <a:spcPts val="0"/>
              </a:spcAft>
              <a:buClr>
                <a:schemeClr val="dk1"/>
              </a:buClr>
              <a:buSzPct val="100000"/>
              <a:buNone/>
            </a:pPr>
            <a:r>
              <a:rPr lang="en-US" dirty="0"/>
              <a:t>II. Even though your voice is not good, one can keep </a:t>
            </a:r>
            <a:r>
              <a:rPr lang="en-US" dirty="0" err="1"/>
              <a:t>practising</a:t>
            </a:r>
            <a:r>
              <a:rPr lang="en-US" dirty="0"/>
              <a:t>.</a:t>
            </a:r>
            <a:r>
              <a:rPr lang="en-US" b="1" dirty="0"/>
              <a:t>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t>
            </a:r>
            <a:r>
              <a:rPr lang="en-US" b="1" dirty="0">
                <a:solidFill>
                  <a:srgbClr val="FF0000"/>
                </a:solidFill>
              </a:rPr>
              <a:t>A) If only conclusion I follows </a:t>
            </a:r>
            <a:endParaRPr b="1" i="1"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dirty="0"/>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dirty="0"/>
          </a:p>
          <a:p>
            <a:pPr marL="228600" lvl="0" indent="-228600" algn="l" rtl="0">
              <a:lnSpc>
                <a:spcPct val="90000"/>
              </a:lnSpc>
              <a:spcBef>
                <a:spcPts val="1000"/>
              </a:spcBef>
              <a:spcAft>
                <a:spcPts val="0"/>
              </a:spcAft>
              <a:buClr>
                <a:schemeClr val="dk1"/>
              </a:buClr>
              <a:buSzPct val="100000"/>
              <a:buNone/>
            </a:pPr>
            <a:r>
              <a:rPr lang="en-US" b="1" dirty="0"/>
              <a:t>Q 18. </a:t>
            </a:r>
            <a:endParaRPr dirty="0"/>
          </a:p>
          <a:p>
            <a:pPr marL="228600" lvl="0" indent="-228600" algn="l" rtl="0">
              <a:lnSpc>
                <a:spcPct val="90000"/>
              </a:lnSpc>
              <a:spcBef>
                <a:spcPts val="1000"/>
              </a:spcBef>
              <a:spcAft>
                <a:spcPts val="0"/>
              </a:spcAft>
              <a:buClr>
                <a:schemeClr val="dk1"/>
              </a:buClr>
              <a:buSzPct val="100000"/>
              <a:buNone/>
            </a:pPr>
            <a:r>
              <a:rPr lang="en-US" b="1" dirty="0"/>
              <a:t>Statement</a:t>
            </a:r>
            <a:r>
              <a:rPr lang="en-US" dirty="0"/>
              <a:t> : Good voice is a natural gift but one has to keep </a:t>
            </a:r>
            <a:r>
              <a:rPr lang="en-US" dirty="0" err="1"/>
              <a:t>practising</a:t>
            </a:r>
            <a:r>
              <a:rPr lang="en-US" dirty="0"/>
              <a:t> to improve and excel well in the field of music.</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 : </a:t>
            </a:r>
            <a:endParaRPr i="1" dirty="0"/>
          </a:p>
          <a:p>
            <a:pPr marL="228600" lvl="0" indent="-228600" algn="l" rtl="0">
              <a:lnSpc>
                <a:spcPct val="90000"/>
              </a:lnSpc>
              <a:spcBef>
                <a:spcPts val="1000"/>
              </a:spcBef>
              <a:spcAft>
                <a:spcPts val="0"/>
              </a:spcAft>
              <a:buClr>
                <a:schemeClr val="dk1"/>
              </a:buClr>
              <a:buSzPct val="100000"/>
              <a:buNone/>
            </a:pPr>
            <a:r>
              <a:rPr lang="en-US" dirty="0"/>
              <a:t>I. Natural gifts need nurturing and care.</a:t>
            </a:r>
            <a:endParaRPr i="1" dirty="0"/>
          </a:p>
          <a:p>
            <a:pPr marL="228600" lvl="0" indent="-228600" algn="l" rtl="0">
              <a:lnSpc>
                <a:spcPct val="90000"/>
              </a:lnSpc>
              <a:spcBef>
                <a:spcPts val="1000"/>
              </a:spcBef>
              <a:spcAft>
                <a:spcPts val="0"/>
              </a:spcAft>
              <a:buClr>
                <a:schemeClr val="dk1"/>
              </a:buClr>
              <a:buSzPct val="100000"/>
              <a:buNone/>
            </a:pPr>
            <a:r>
              <a:rPr lang="en-US" dirty="0"/>
              <a:t>II. Even though your voice is not good, one can keep </a:t>
            </a:r>
            <a:r>
              <a:rPr lang="en-US" dirty="0" err="1"/>
              <a:t>practising</a:t>
            </a:r>
            <a:r>
              <a:rPr lang="en-US" dirty="0"/>
              <a:t>.</a:t>
            </a:r>
            <a:r>
              <a:rPr lang="en-US" b="1" dirty="0"/>
              <a:t> </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dirty="0"/>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dirty="0"/>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dirty="0"/>
          </a:p>
          <a:p>
            <a:pPr marL="228600" lvl="0" indent="-228600" algn="l" rtl="0">
              <a:lnSpc>
                <a:spcPct val="90000"/>
              </a:lnSpc>
              <a:spcBef>
                <a:spcPts val="1000"/>
              </a:spcBef>
              <a:spcAft>
                <a:spcPts val="0"/>
              </a:spcAft>
              <a:buClr>
                <a:schemeClr val="dk1"/>
              </a:buClr>
              <a:buSzPct val="100000"/>
              <a:buNone/>
            </a:pPr>
            <a:r>
              <a:rPr lang="en-US" b="1" dirty="0"/>
              <a:t>Q 19.</a:t>
            </a:r>
            <a:endParaRPr dirty="0"/>
          </a:p>
          <a:p>
            <a:pPr marL="228600" lvl="0" indent="-228600" algn="l" rtl="0">
              <a:lnSpc>
                <a:spcPct val="90000"/>
              </a:lnSpc>
              <a:spcBef>
                <a:spcPts val="1000"/>
              </a:spcBef>
              <a:spcAft>
                <a:spcPts val="0"/>
              </a:spcAft>
              <a:buClr>
                <a:schemeClr val="dk1"/>
              </a:buClr>
              <a:buSzPct val="100000"/>
              <a:buNone/>
            </a:pPr>
            <a:r>
              <a:rPr lang="en-US" b="1" dirty="0"/>
              <a:t>Statement</a:t>
            </a:r>
            <a:r>
              <a:rPr lang="en-US" dirty="0"/>
              <a:t> : All the </a:t>
            </a:r>
            <a:r>
              <a:rPr lang="en-US" dirty="0" err="1"/>
              <a:t>organised</a:t>
            </a:r>
            <a:r>
              <a:rPr lang="en-US" dirty="0"/>
              <a:t> persons find time for rest. Sunita, in-spite of her busy schedule, finds time for rest.</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 :</a:t>
            </a:r>
            <a:endParaRPr i="1" dirty="0"/>
          </a:p>
          <a:p>
            <a:pPr marL="228600" lvl="0" indent="-228600" algn="l" rtl="0">
              <a:lnSpc>
                <a:spcPct val="90000"/>
              </a:lnSpc>
              <a:spcBef>
                <a:spcPts val="1000"/>
              </a:spcBef>
              <a:spcAft>
                <a:spcPts val="0"/>
              </a:spcAft>
              <a:buClr>
                <a:schemeClr val="dk1"/>
              </a:buClr>
              <a:buSzPct val="100000"/>
              <a:buNone/>
            </a:pPr>
            <a:r>
              <a:rPr lang="en-US" dirty="0"/>
              <a:t>I. Sunita is an </a:t>
            </a:r>
            <a:r>
              <a:rPr lang="en-US" dirty="0" err="1"/>
              <a:t>organised</a:t>
            </a:r>
            <a:r>
              <a:rPr lang="en-US" dirty="0"/>
              <a:t> person.</a:t>
            </a:r>
            <a:endParaRPr i="1" dirty="0"/>
          </a:p>
          <a:p>
            <a:pPr marL="228600" lvl="0" indent="-228600" algn="l" rtl="0">
              <a:lnSpc>
                <a:spcPct val="90000"/>
              </a:lnSpc>
              <a:spcBef>
                <a:spcPts val="1000"/>
              </a:spcBef>
              <a:spcAft>
                <a:spcPts val="0"/>
              </a:spcAft>
              <a:buClr>
                <a:schemeClr val="dk1"/>
              </a:buClr>
              <a:buSzPct val="100000"/>
              <a:buNone/>
            </a:pPr>
            <a:r>
              <a:rPr lang="en-US" dirty="0"/>
              <a:t>II. Sunita is an industrious person.</a:t>
            </a:r>
            <a:r>
              <a:rPr lang="en-US" b="1" dirty="0"/>
              <a:t> </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dirty="0"/>
          </a:p>
          <a:p>
            <a:pPr marL="228600" lvl="0" indent="-228600" algn="l" rtl="0">
              <a:lnSpc>
                <a:spcPct val="90000"/>
              </a:lnSpc>
              <a:spcBef>
                <a:spcPts val="1000"/>
              </a:spcBef>
              <a:spcAft>
                <a:spcPts val="0"/>
              </a:spcAft>
              <a:buClr>
                <a:schemeClr val="dk1"/>
              </a:buClr>
              <a:buSzPct val="100000"/>
              <a:buNone/>
            </a:pPr>
            <a:r>
              <a:rPr lang="en-US" b="1" dirty="0">
                <a:solidFill>
                  <a:schemeClr val="tx1"/>
                </a:solidFill>
              </a:rPr>
              <a:t>(A) If only conclusion I follows </a:t>
            </a:r>
            <a:endParaRPr b="1" i="1" dirty="0">
              <a:solidFill>
                <a:schemeClr val="tx1"/>
              </a:solidFill>
            </a:endParaRPr>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dirty="0"/>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dirty="0"/>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19.</a:t>
            </a:r>
            <a:endParaRPr dirty="0"/>
          </a:p>
          <a:p>
            <a:pPr marL="228600" lvl="0" indent="-228600" algn="l" rtl="0">
              <a:lnSpc>
                <a:spcPct val="90000"/>
              </a:lnSpc>
              <a:spcBef>
                <a:spcPts val="1000"/>
              </a:spcBef>
              <a:spcAft>
                <a:spcPts val="0"/>
              </a:spcAft>
              <a:buClr>
                <a:schemeClr val="dk1"/>
              </a:buClr>
              <a:buSzPct val="100000"/>
              <a:buNone/>
            </a:pPr>
            <a:r>
              <a:rPr lang="en-US" b="1" dirty="0"/>
              <a:t>Statement</a:t>
            </a:r>
            <a:r>
              <a:rPr lang="en-US" dirty="0"/>
              <a:t> : All the </a:t>
            </a:r>
            <a:r>
              <a:rPr lang="en-US" dirty="0" err="1"/>
              <a:t>organised</a:t>
            </a:r>
            <a:r>
              <a:rPr lang="en-US" dirty="0"/>
              <a:t> persons find time for rest. Sunita, in-spite of her busy schedule, finds time for rest.</a:t>
            </a:r>
            <a:endParaRPr i="1" dirty="0"/>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 :</a:t>
            </a:r>
            <a:endParaRPr i="1" dirty="0"/>
          </a:p>
          <a:p>
            <a:pPr marL="228600" lvl="0" indent="-228600" algn="l" rtl="0">
              <a:lnSpc>
                <a:spcPct val="90000"/>
              </a:lnSpc>
              <a:spcBef>
                <a:spcPts val="1000"/>
              </a:spcBef>
              <a:spcAft>
                <a:spcPts val="0"/>
              </a:spcAft>
              <a:buClr>
                <a:schemeClr val="dk1"/>
              </a:buClr>
              <a:buSzPct val="100000"/>
              <a:buNone/>
            </a:pPr>
            <a:r>
              <a:rPr lang="en-US" dirty="0"/>
              <a:t>I. Sunita is an </a:t>
            </a:r>
            <a:r>
              <a:rPr lang="en-US" dirty="0" err="1"/>
              <a:t>organised</a:t>
            </a:r>
            <a:r>
              <a:rPr lang="en-US" dirty="0"/>
              <a:t> person.</a:t>
            </a:r>
            <a:endParaRPr i="1" dirty="0"/>
          </a:p>
          <a:p>
            <a:pPr marL="228600" lvl="0" indent="-228600" algn="l" rtl="0">
              <a:lnSpc>
                <a:spcPct val="90000"/>
              </a:lnSpc>
              <a:spcBef>
                <a:spcPts val="1000"/>
              </a:spcBef>
              <a:spcAft>
                <a:spcPts val="0"/>
              </a:spcAft>
              <a:buClr>
                <a:schemeClr val="dk1"/>
              </a:buClr>
              <a:buSzPct val="100000"/>
              <a:buNone/>
            </a:pPr>
            <a:r>
              <a:rPr lang="en-US" dirty="0"/>
              <a:t>II. Sunita is an industrious person.</a:t>
            </a:r>
            <a:r>
              <a:rPr lang="en-US" b="1"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2.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The national norm is 100 beds per thousand populations but in this state, 150 beds per thousand are available in the hospitals.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1.Our national norm is appropriate.</a:t>
            </a:r>
            <a:endParaRPr i="1"/>
          </a:p>
          <a:p>
            <a:pPr marL="228600" lvl="0" indent="-228600" algn="l" rtl="0">
              <a:lnSpc>
                <a:spcPct val="90000"/>
              </a:lnSpc>
              <a:spcBef>
                <a:spcPts val="1000"/>
              </a:spcBef>
              <a:spcAft>
                <a:spcPts val="0"/>
              </a:spcAft>
              <a:buClr>
                <a:schemeClr val="dk1"/>
              </a:buClr>
              <a:buSzPct val="100000"/>
              <a:buNone/>
            </a:pPr>
            <a:r>
              <a:rPr lang="en-US"/>
              <a:t>2.The state's health system is taking adequate care in this regard.</a:t>
            </a:r>
            <a:endParaRPr i="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5" name="TextBox 4">
            <a:extLst>
              <a:ext uri="{FF2B5EF4-FFF2-40B4-BE49-F238E27FC236}">
                <a16:creationId xmlns:a16="http://schemas.microsoft.com/office/drawing/2014/main" id="{4B230645-7105-A9C4-EEE2-670D5431CCF8}"/>
              </a:ext>
            </a:extLst>
          </p:cNvPr>
          <p:cNvSpPr txBox="1"/>
          <p:nvPr/>
        </p:nvSpPr>
        <p:spPr>
          <a:xfrm>
            <a:off x="4243691" y="2068165"/>
            <a:ext cx="6094378" cy="1754326"/>
          </a:xfrm>
          <a:prstGeom prst="rect">
            <a:avLst/>
          </a:prstGeom>
          <a:noFill/>
        </p:spPr>
        <p:txBody>
          <a:bodyPr wrap="square">
            <a:spAutoFit/>
          </a:bodyPr>
          <a:lstStyle/>
          <a:p>
            <a:r>
              <a:rPr lang="en-IN" sz="5400" b="1" dirty="0">
                <a:solidFill>
                  <a:srgbClr val="FF0000"/>
                </a:solidFill>
              </a:rPr>
              <a:t>THANK YOU</a:t>
            </a:r>
          </a:p>
          <a:p>
            <a:r>
              <a:rPr lang="en-IN" sz="5400" b="1" dirty="0">
                <a:solidFill>
                  <a:srgbClr val="FF0000"/>
                </a:solidFill>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(B) If only conclusion II follows</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2.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The national norm is 100 beds per thousand populations but in this state, 150 beds per thousand are available in the hospitals.</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1.Our national norm is appropriate.</a:t>
            </a:r>
            <a:endParaRPr i="1"/>
          </a:p>
          <a:p>
            <a:pPr marL="228600" lvl="0" indent="-228600" algn="l" rtl="0">
              <a:lnSpc>
                <a:spcPct val="90000"/>
              </a:lnSpc>
              <a:spcBef>
                <a:spcPts val="1000"/>
              </a:spcBef>
              <a:spcAft>
                <a:spcPts val="0"/>
              </a:spcAft>
              <a:buClr>
                <a:schemeClr val="dk1"/>
              </a:buClr>
              <a:buSzPct val="100000"/>
              <a:buNone/>
            </a:pPr>
            <a:r>
              <a:rPr lang="en-US" dirty="0"/>
              <a:t>2.The state's health system is taking adequate care in this regard.</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3.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Our securities investments carry market risk. Consult your investment advisor or agent before investing.</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1.One should not invest in securities.</a:t>
            </a:r>
            <a:endParaRPr i="1"/>
          </a:p>
          <a:p>
            <a:pPr marL="228600" lvl="0" indent="-228600" algn="l" rtl="0">
              <a:lnSpc>
                <a:spcPct val="90000"/>
              </a:lnSpc>
              <a:spcBef>
                <a:spcPts val="1000"/>
              </a:spcBef>
              <a:spcAft>
                <a:spcPts val="0"/>
              </a:spcAft>
              <a:buClr>
                <a:schemeClr val="dk1"/>
              </a:buClr>
              <a:buSzPct val="100000"/>
              <a:buNone/>
            </a:pPr>
            <a:r>
              <a:rPr lang="en-US"/>
              <a:t>2.The investment advisor calculates the market risk with certainty.</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(B) If only conclusion II follows</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3.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Our securities investments carry market risk. Consult your investment advisor or agent before investing.</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1.One should not invest in securities.</a:t>
            </a:r>
            <a:endParaRPr i="1"/>
          </a:p>
          <a:p>
            <a:pPr marL="228600" lvl="0" indent="-228600" algn="l" rtl="0">
              <a:lnSpc>
                <a:spcPct val="90000"/>
              </a:lnSpc>
              <a:spcBef>
                <a:spcPts val="1000"/>
              </a:spcBef>
              <a:spcAft>
                <a:spcPts val="0"/>
              </a:spcAft>
              <a:buClr>
                <a:schemeClr val="dk1"/>
              </a:buClr>
              <a:buSzPct val="100000"/>
              <a:buNone/>
            </a:pPr>
            <a:r>
              <a:rPr lang="en-US" dirty="0"/>
              <a:t>2.The investment advisor calculates the market risk with certainty.</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4.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Money plays a vital role in politics.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1.The poor can never become politicians.</a:t>
            </a:r>
            <a:endParaRPr i="1"/>
          </a:p>
          <a:p>
            <a:pPr marL="228600" lvl="0" indent="-228600" algn="l" rtl="0">
              <a:lnSpc>
                <a:spcPct val="90000"/>
              </a:lnSpc>
              <a:spcBef>
                <a:spcPts val="1000"/>
              </a:spcBef>
              <a:spcAft>
                <a:spcPts val="0"/>
              </a:spcAft>
              <a:buClr>
                <a:schemeClr val="dk1"/>
              </a:buClr>
              <a:buSzPct val="100000"/>
              <a:buNone/>
            </a:pPr>
            <a:r>
              <a:rPr lang="en-US"/>
              <a:t>2.All the rich men take part in politics.</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4.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Money plays a vital role in politics.</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1.The poor can never become politicians.</a:t>
            </a:r>
            <a:endParaRPr i="1"/>
          </a:p>
          <a:p>
            <a:pPr marL="228600" lvl="0" indent="-228600" algn="l" rtl="0">
              <a:lnSpc>
                <a:spcPct val="90000"/>
              </a:lnSpc>
              <a:spcBef>
                <a:spcPts val="1000"/>
              </a:spcBef>
              <a:spcAft>
                <a:spcPts val="0"/>
              </a:spcAft>
              <a:buClr>
                <a:schemeClr val="dk1"/>
              </a:buClr>
              <a:buSzPct val="100000"/>
              <a:buNone/>
            </a:pPr>
            <a:r>
              <a:rPr lang="en-US" dirty="0"/>
              <a:t>2.All the rich men take part in politics.</a:t>
            </a:r>
            <a:endParaRPr i="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6157</Words>
  <Application>Microsoft Office PowerPoint</Application>
  <PresentationFormat>Widescreen</PresentationFormat>
  <Paragraphs>482</Paragraphs>
  <Slides>40</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Black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raj singh</cp:lastModifiedBy>
  <cp:revision>7</cp:revision>
  <dcterms:created xsi:type="dcterms:W3CDTF">2020-02-23T06:37:57Z</dcterms:created>
  <dcterms:modified xsi:type="dcterms:W3CDTF">2024-02-23T04:40:26Z</dcterms:modified>
</cp:coreProperties>
</file>