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9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3" r:id="rId13"/>
    <p:sldId id="365" r:id="rId14"/>
    <p:sldId id="366" r:id="rId15"/>
    <p:sldId id="367" r:id="rId16"/>
    <p:sldId id="402" r:id="rId17"/>
    <p:sldId id="368" r:id="rId18"/>
    <p:sldId id="369" r:id="rId19"/>
    <p:sldId id="380" r:id="rId20"/>
    <p:sldId id="373" r:id="rId21"/>
    <p:sldId id="403" r:id="rId22"/>
    <p:sldId id="404" r:id="rId23"/>
    <p:sldId id="374" r:id="rId24"/>
    <p:sldId id="376" r:id="rId25"/>
    <p:sldId id="377" r:id="rId26"/>
    <p:sldId id="381" r:id="rId27"/>
    <p:sldId id="378" r:id="rId28"/>
    <p:sldId id="379" r:id="rId29"/>
    <p:sldId id="382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F8055-A8E6-47C9-A622-28E613CABEE8}"/>
              </a:ext>
            </a:extLst>
          </p:cNvPr>
          <p:cNvSpPr txBox="1"/>
          <p:nvPr/>
        </p:nvSpPr>
        <p:spPr>
          <a:xfrm>
            <a:off x="-436071" y="779824"/>
            <a:ext cx="1173304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				</a:t>
            </a:r>
            <a:r>
              <a:rPr lang="en-GB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ENGLISH GRAMMAR</a:t>
            </a:r>
          </a:p>
          <a:p>
            <a:r>
              <a:rPr lang="en-GB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	</a:t>
            </a:r>
          </a:p>
          <a:p>
            <a:r>
              <a:rPr lang="en-GB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	</a:t>
            </a:r>
            <a:endParaRPr lang="en-GB" b="1" dirty="0"/>
          </a:p>
          <a:p>
            <a:r>
              <a:rPr lang="en-GB" sz="1800" b="1" dirty="0"/>
              <a:t>					       </a:t>
            </a:r>
          </a:p>
          <a:p>
            <a:r>
              <a:rPr lang="en-GB" b="1" dirty="0"/>
              <a:t>					</a:t>
            </a:r>
            <a:r>
              <a:rPr lang="en-GB" b="1"/>
              <a:t>       </a:t>
            </a:r>
            <a:r>
              <a:rPr lang="en-GB" sz="1800" b="1"/>
              <a:t>          </a:t>
            </a:r>
            <a:r>
              <a:rPr lang="en-GB" sz="4800" b="1">
                <a:solidFill>
                  <a:srgbClr val="002060"/>
                </a:solidFill>
                <a:latin typeface="Bookman Old Style" panose="02050604050505020204" pitchFamily="18" charset="0"/>
              </a:rPr>
              <a:t>TENSE</a:t>
            </a:r>
            <a:endParaRPr lang="en-GB" sz="3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endParaRPr lang="en-GB" sz="3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endParaRPr lang="en-GB" sz="1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Present Perfect Tense</a:t>
            </a:r>
          </a:p>
          <a:p>
            <a:pPr>
              <a:buNone/>
            </a:pPr>
            <a:endParaRPr lang="en-US" sz="3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 </a:t>
            </a: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To indicate completed activities in the immediate past.</a:t>
            </a: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</a:p>
          <a:p>
            <a:pPr>
              <a:buNone/>
            </a:pP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Present perfect tense is used with unspecific expression such as: ever, never, so far, many times, already, yet, etc.</a:t>
            </a: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		I have been to </a:t>
            </a:r>
            <a:r>
              <a:rPr lang="en-US" sz="32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manali</a:t>
            </a: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 many times.</a:t>
            </a:r>
          </a:p>
          <a:p>
            <a:pPr>
              <a:buNone/>
            </a:pP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		I have read three novels so far.</a:t>
            </a:r>
          </a:p>
          <a:p>
            <a:pPr>
              <a:buNone/>
            </a:pPr>
            <a:endParaRPr lang="en-US" sz="32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sz="32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5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To talk about experiences.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 have met the President of India.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To talk about Achievements.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I have played for my college.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To talk about changes over a period of time.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</a:t>
            </a: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Communication has become easier these days.</a:t>
            </a:r>
          </a:p>
        </p:txBody>
      </p:sp>
    </p:spTree>
    <p:extLst>
      <p:ext uri="{BB962C8B-B14F-4D97-AF65-F5344CB8AC3E}">
        <p14:creationId xmlns:p14="http://schemas.microsoft.com/office/powerpoint/2010/main" val="214386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Present Perfect Continuous Tense</a:t>
            </a:r>
          </a:p>
          <a:p>
            <a:pPr marL="0" indent="0">
              <a:buNone/>
            </a:pPr>
            <a:endParaRPr lang="en-GB" sz="2800" b="1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	</a:t>
            </a:r>
            <a:r>
              <a:rPr lang="en-GB" sz="28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Subj + has/have + been + v + </a:t>
            </a:r>
            <a:r>
              <a:rPr lang="en-GB" sz="2800" b="1" dirty="0" err="1">
                <a:solidFill>
                  <a:srgbClr val="002060"/>
                </a:solidFill>
                <a:latin typeface="Bahnschrift SemiBold" panose="020B0502040204020203" pitchFamily="34" charset="0"/>
              </a:rPr>
              <a:t>ing</a:t>
            </a:r>
            <a:r>
              <a:rPr lang="en-GB" sz="28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 + since/for + </a:t>
            </a:r>
            <a:r>
              <a:rPr lang="en-GB" sz="2800" b="1" dirty="0" err="1">
                <a:solidFill>
                  <a:srgbClr val="002060"/>
                </a:solidFill>
                <a:latin typeface="Bahnschrift SemiBold" panose="020B0502040204020203" pitchFamily="34" charset="0"/>
              </a:rPr>
              <a:t>obj</a:t>
            </a:r>
            <a:endParaRPr lang="en-GB" sz="2800" b="1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GB" sz="2800" b="1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GB" sz="2800" b="1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GB" sz="2800" b="1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Bahnschrift SemiBold" panose="020B0502040204020203" pitchFamily="34" charset="0"/>
              </a:rPr>
              <a:t>To express an action which began at some time in the past and is still continuing.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		</a:t>
            </a:r>
            <a:r>
              <a:rPr lang="en-GB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I have been living in </a:t>
            </a:r>
            <a:r>
              <a:rPr lang="en-GB" sz="2800" b="1" dirty="0" err="1">
                <a:solidFill>
                  <a:srgbClr val="00B050"/>
                </a:solidFill>
                <a:latin typeface="Bahnschrift SemiBold" panose="020B0502040204020203" pitchFamily="34" charset="0"/>
              </a:rPr>
              <a:t>chandigarh</a:t>
            </a:r>
            <a:r>
              <a:rPr lang="en-GB" sz="2800" b="1" dirty="0">
                <a:solidFill>
                  <a:srgbClr val="00B050"/>
                </a:solidFill>
                <a:latin typeface="Bahnschrift SemiBold" panose="020B0502040204020203" pitchFamily="34" charset="0"/>
              </a:rPr>
              <a:t> for ten years.</a:t>
            </a:r>
          </a:p>
        </p:txBody>
      </p:sp>
    </p:spTree>
    <p:extLst>
      <p:ext uri="{BB962C8B-B14F-4D97-AF65-F5344CB8AC3E}">
        <p14:creationId xmlns:p14="http://schemas.microsoft.com/office/powerpoint/2010/main" val="6023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Past Indefinite Tense</a:t>
            </a:r>
          </a:p>
          <a:p>
            <a:pPr>
              <a:buNone/>
            </a:pPr>
            <a:endParaRPr lang="en-GB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GB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				</a:t>
            </a: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sub + v(2</a:t>
            </a:r>
            <a:r>
              <a:rPr lang="en-GB" sz="3200" baseline="30000" dirty="0">
                <a:solidFill>
                  <a:srgbClr val="002060"/>
                </a:solidFill>
                <a:latin typeface="Bookman Old Style" panose="02050604050505020204" pitchFamily="18" charset="0"/>
              </a:rPr>
              <a:t>nd</a:t>
            </a: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) + </a:t>
            </a:r>
            <a:r>
              <a:rPr lang="en-GB" sz="32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obj</a:t>
            </a:r>
            <a:endParaRPr lang="en-GB" sz="32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GB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to indicate an action completed in the past</a:t>
            </a:r>
            <a:endParaRPr lang="en-GB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GB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		</a:t>
            </a: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I watched a movie last night.</a:t>
            </a:r>
          </a:p>
          <a:p>
            <a:pPr>
              <a:buNone/>
            </a:pP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		I bought this phone last year.</a:t>
            </a:r>
          </a:p>
        </p:txBody>
      </p:sp>
    </p:spTree>
    <p:extLst>
      <p:ext uri="{BB962C8B-B14F-4D97-AF65-F5344CB8AC3E}">
        <p14:creationId xmlns:p14="http://schemas.microsoft.com/office/powerpoint/2010/main" val="250008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6209" y="861750"/>
            <a:ext cx="12304417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To describe a series of completed action.</a:t>
            </a:r>
          </a:p>
          <a:p>
            <a:pPr>
              <a:buNone/>
            </a:pPr>
            <a:endParaRPr lang="en-GB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GB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</a:t>
            </a:r>
            <a:r>
              <a:rPr lang="en-GB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He arrived at 11:00 pm, ordered the dinner and left at 11:45pm.</a:t>
            </a:r>
            <a:endParaRPr lang="en-GB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GB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GB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GB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For past habits.</a:t>
            </a:r>
          </a:p>
          <a:p>
            <a:pPr>
              <a:buNone/>
            </a:pPr>
            <a:r>
              <a:rPr lang="en-GB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GB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simple past can also be used to describe a habit which stopped in the past. It is similar to the expression ‘used to’.</a:t>
            </a:r>
          </a:p>
          <a:p>
            <a:pPr>
              <a:buNone/>
            </a:pPr>
            <a:r>
              <a:rPr lang="en-GB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</a:t>
            </a:r>
            <a:r>
              <a:rPr lang="en-GB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I worked at a restaurant after college.</a:t>
            </a:r>
          </a:p>
          <a:p>
            <a:pPr>
              <a:buNone/>
            </a:pPr>
            <a:r>
              <a:rPr lang="en-GB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</a:t>
            </a:r>
            <a:r>
              <a:rPr lang="en-GB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I studied java when I was in high school.</a:t>
            </a:r>
            <a:endParaRPr lang="en-GB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GB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4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Past Continuous Tense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US" sz="3600" dirty="0">
                <a:solidFill>
                  <a:srgbClr val="002060"/>
                </a:solidFill>
                <a:latin typeface="Bookman Old Style" panose="02050604050505020204" pitchFamily="18" charset="0"/>
              </a:rPr>
              <a:t>Sub + was/were + v(</a:t>
            </a:r>
            <a:r>
              <a:rPr lang="en-US" sz="36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ing</a:t>
            </a:r>
            <a:r>
              <a:rPr lang="en-US" sz="3600" dirty="0">
                <a:solidFill>
                  <a:srgbClr val="002060"/>
                </a:solidFill>
                <a:latin typeface="Bookman Old Style" panose="02050604050505020204" pitchFamily="18" charset="0"/>
              </a:rPr>
              <a:t>) + obj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  <a:latin typeface="Bookman Old Style" panose="02050604050505020204" pitchFamily="18" charset="0"/>
              </a:rPr>
              <a:t>To describe an action going on at a specific time in the past.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	I was writing a letter when the door bell rang.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8134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43775"/>
            <a:ext cx="12349113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Past Continuous Tense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US" sz="3600" dirty="0">
                <a:solidFill>
                  <a:srgbClr val="002060"/>
                </a:solidFill>
                <a:latin typeface="Bookman Old Style" panose="02050604050505020204" pitchFamily="18" charset="0"/>
              </a:rPr>
              <a:t>Sub + was/were + v(</a:t>
            </a:r>
            <a:r>
              <a:rPr lang="en-US" sz="36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ing</a:t>
            </a:r>
            <a:r>
              <a:rPr lang="en-US" sz="3600" dirty="0">
                <a:solidFill>
                  <a:srgbClr val="002060"/>
                </a:solidFill>
                <a:latin typeface="Bookman Old Style" panose="02050604050505020204" pitchFamily="18" charset="0"/>
              </a:rPr>
              <a:t>) + obj</a:t>
            </a:r>
          </a:p>
          <a:p>
            <a:pPr marL="0" indent="0">
              <a:buNone/>
            </a:pPr>
            <a:endParaRPr lang="en-US" sz="3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2060"/>
                </a:solidFill>
                <a:latin typeface="Bookman Old Style" panose="02050604050505020204" pitchFamily="18" charset="0"/>
              </a:rPr>
              <a:t>Past continuous can be used with two sentences describing parallel structure.</a:t>
            </a:r>
          </a:p>
          <a:p>
            <a:pPr marL="0" indent="0">
              <a:buNone/>
            </a:pPr>
            <a:endParaRPr lang="en-US" sz="3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	I was cooking dinner while my brother was washing the dishes.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521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2313844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Past Perfect Tense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en-US" sz="36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  <a:latin typeface="Bookman Old Style" panose="02050604050505020204" pitchFamily="18" charset="0"/>
              </a:rPr>
              <a:t>To describe an action completed before a certain moment in the past.</a:t>
            </a:r>
          </a:p>
          <a:p>
            <a:pPr marL="0" indent="0">
              <a:buNone/>
            </a:pPr>
            <a:endParaRPr lang="en-US" sz="36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Bookman Old Style" panose="02050604050505020204" pitchFamily="18" charset="0"/>
              </a:rPr>
              <a:t>I understood the movie because I had read the reviews.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  <a:latin typeface="Bookman Old Style" panose="02050604050505020204" pitchFamily="18" charset="0"/>
              </a:rPr>
              <a:t>We were refused the accommodation because we had not done the booking.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6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B4C0F-5825-43F4-BF6B-C343F753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C6975-6553-4FB0-8A30-50FC65C5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938000" cy="4991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Past Perfect Tense</a:t>
            </a:r>
          </a:p>
          <a:p>
            <a:pPr marL="0" indent="0">
              <a:buNone/>
            </a:pPr>
            <a:endParaRPr lang="en-GB" sz="3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3400" dirty="0">
                <a:solidFill>
                  <a:srgbClr val="002060"/>
                </a:solidFill>
                <a:latin typeface="Bookman Old Style" panose="02050604050505020204" pitchFamily="18" charset="0"/>
              </a:rPr>
              <a:t>If two actions happen in the past, the earlier one is denoted by past perfect while the later one is denoted by past simple.</a:t>
            </a:r>
          </a:p>
          <a:p>
            <a:pPr marL="0" indent="0">
              <a:buNone/>
            </a:pPr>
            <a:endParaRPr lang="en-GB" sz="3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3400" dirty="0">
                <a:solidFill>
                  <a:srgbClr val="002060"/>
                </a:solidFill>
                <a:latin typeface="Bookman Old Style" panose="02050604050505020204" pitchFamily="18" charset="0"/>
              </a:rPr>
              <a:t>	The thief had run away before the police arrived.</a:t>
            </a:r>
          </a:p>
          <a:p>
            <a:pPr marL="0" indent="0">
              <a:buNone/>
            </a:pPr>
            <a:endParaRPr lang="en-GB" sz="3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GB" sz="3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sz="3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20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C0A9-CB68-4AED-84E7-D355C37C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2112-CEF0-4837-B635-0D0EFBA4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3185"/>
            <a:ext cx="12192000" cy="4991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Past Perfect Continuous Tense</a:t>
            </a:r>
          </a:p>
          <a:p>
            <a:pPr marL="0" indent="0">
              <a:buNone/>
            </a:pPr>
            <a:endParaRPr lang="en-GB" sz="3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3400" dirty="0">
                <a:solidFill>
                  <a:srgbClr val="002060"/>
                </a:solidFill>
                <a:latin typeface="Bookman Old Style" panose="02050604050505020204" pitchFamily="18" charset="0"/>
              </a:rPr>
              <a:t>To express an action that began before a certain point in the past and continued </a:t>
            </a:r>
            <a:r>
              <a:rPr lang="en-GB" sz="34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upto</a:t>
            </a:r>
            <a:r>
              <a:rPr lang="en-GB" sz="3400" dirty="0">
                <a:solidFill>
                  <a:srgbClr val="002060"/>
                </a:solidFill>
                <a:latin typeface="Bookman Old Style" panose="02050604050505020204" pitchFamily="18" charset="0"/>
              </a:rPr>
              <a:t> that time.</a:t>
            </a:r>
          </a:p>
          <a:p>
            <a:pPr marL="0" indent="0">
              <a:buNone/>
            </a:pPr>
            <a:endParaRPr lang="en-IN" sz="3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sz="3400" dirty="0">
                <a:solidFill>
                  <a:srgbClr val="002060"/>
                </a:solidFill>
                <a:latin typeface="Bookman Old Style" panose="02050604050505020204" pitchFamily="18" charset="0"/>
              </a:rPr>
              <a:t>I had been wating for two hours before the train arrived.</a:t>
            </a:r>
          </a:p>
          <a:p>
            <a:pPr marL="0" indent="0">
              <a:buNone/>
            </a:pPr>
            <a:r>
              <a:rPr lang="en-IN" sz="3400" dirty="0">
                <a:solidFill>
                  <a:srgbClr val="002060"/>
                </a:solidFill>
                <a:latin typeface="Bookman Old Style" panose="02050604050505020204" pitchFamily="18" charset="0"/>
              </a:rPr>
              <a:t>I wanted to rest for some time because I had been travelling for more than a week</a:t>
            </a:r>
          </a:p>
        </p:txBody>
      </p:sp>
    </p:spTree>
    <p:extLst>
      <p:ext uri="{BB962C8B-B14F-4D97-AF65-F5344CB8AC3E}">
        <p14:creationId xmlns:p14="http://schemas.microsoft.com/office/powerpoint/2010/main" val="297097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What is Tense ?</a:t>
            </a:r>
          </a:p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Is tense time ?</a:t>
            </a:r>
          </a:p>
          <a:p>
            <a:pPr>
              <a:buNone/>
            </a:pPr>
            <a:endParaRPr lang="en-US" sz="3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			Tense</a:t>
            </a:r>
          </a:p>
          <a:p>
            <a:pPr>
              <a:buNone/>
            </a:pPr>
            <a:endParaRPr lang="en-US" sz="3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Tense is a form of verb which tells about the time of an action.</a:t>
            </a:r>
          </a:p>
          <a:p>
            <a:pPr>
              <a:buNone/>
            </a:pPr>
            <a:endParaRPr lang="en-US" sz="36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sz="3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2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CCEFCA-AF52-4778-94A7-5990CE1D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0E3D4C-145F-43A4-89C2-A5DE78E8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Future Indefinite Tense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sub + will/shall + v + </a:t>
            </a:r>
            <a:r>
              <a:rPr lang="en-GB" sz="32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obj</a:t>
            </a:r>
            <a:endParaRPr lang="en-GB" sz="32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GB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To express an action that has still to take place.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I will buy new shoes next month.</a:t>
            </a:r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15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CCEFCA-AF52-4778-94A7-5990CE1D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0E3D4C-145F-43A4-89C2-A5DE78E8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Future Indefinite Tense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sub + will/shall + v + </a:t>
            </a:r>
            <a:r>
              <a:rPr lang="en-GB" sz="32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obj</a:t>
            </a:r>
            <a:endParaRPr lang="en-GB" sz="32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GB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To express a promise.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I will not tell your secret.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5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CCEFCA-AF52-4778-94A7-5990CE1D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0E3D4C-145F-43A4-89C2-A5DE78E8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750"/>
            <a:ext cx="11684000" cy="4991630"/>
          </a:xfrm>
        </p:spPr>
        <p:txBody>
          <a:bodyPr/>
          <a:lstStyle/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Future Indefinite Tense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sub + will/shall + v + </a:t>
            </a:r>
            <a:r>
              <a:rPr lang="en-GB" sz="32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obj</a:t>
            </a:r>
            <a:endParaRPr lang="en-GB" sz="32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GB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Sentence beginning with time clause.</a:t>
            </a:r>
          </a:p>
          <a:p>
            <a:pPr marL="0" indent="0">
              <a:buNone/>
            </a:pPr>
            <a:r>
              <a:rPr lang="en-GB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GB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when you will get a job, we will celebrate.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75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7C82-A4E0-4BFA-A9C8-F28AB540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AB81-B1C3-45A7-AF57-0BE7A3111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750"/>
            <a:ext cx="12264272" cy="499163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FUTURE CONTINUOUS TENSE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GB" sz="3000" dirty="0">
                <a:solidFill>
                  <a:srgbClr val="002060"/>
                </a:solidFill>
                <a:latin typeface="Bookman Old Style" panose="02050604050505020204" pitchFamily="18" charset="0"/>
              </a:rPr>
              <a:t>sub + will/shall + be + v(</a:t>
            </a:r>
            <a:r>
              <a:rPr lang="en-GB" sz="30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ing</a:t>
            </a:r>
            <a:r>
              <a:rPr lang="en-GB" sz="3000" dirty="0">
                <a:solidFill>
                  <a:srgbClr val="002060"/>
                </a:solidFill>
                <a:latin typeface="Bookman Old Style" panose="02050604050505020204" pitchFamily="18" charset="0"/>
              </a:rPr>
              <a:t>) + </a:t>
            </a:r>
            <a:r>
              <a:rPr lang="en-GB" sz="30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obj</a:t>
            </a:r>
            <a:endParaRPr lang="en-GB" sz="30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GB" sz="3000" dirty="0">
                <a:solidFill>
                  <a:srgbClr val="002060"/>
                </a:solidFill>
                <a:latin typeface="Bookman Old Style" panose="02050604050505020204" pitchFamily="18" charset="0"/>
              </a:rPr>
              <a:t>to express an action as going on at some time in future.</a:t>
            </a:r>
          </a:p>
          <a:p>
            <a:pPr marL="0" indent="0">
              <a:buNone/>
            </a:pPr>
            <a:endParaRPr lang="en-IN" sz="30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sz="3000" dirty="0">
                <a:solidFill>
                  <a:srgbClr val="002060"/>
                </a:solidFill>
                <a:latin typeface="Bookman Old Style" panose="02050604050505020204" pitchFamily="18" charset="0"/>
              </a:rPr>
              <a:t>I will not be able to attend the guests tonight as I will be studying in the library.</a:t>
            </a:r>
            <a:endParaRPr lang="en-GB" sz="30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92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41A5-AF72-48DB-8556-A8416FC4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4964-ED46-4D5D-9B91-45A3D1880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1750"/>
            <a:ext cx="11684000" cy="499163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Future Perfect Tense</a:t>
            </a:r>
          </a:p>
          <a:p>
            <a:pPr marL="0" indent="0">
              <a:buNone/>
            </a:pPr>
            <a:endParaRPr lang="en-GB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 		sub + will/shall + have + v(3</a:t>
            </a:r>
            <a:r>
              <a:rPr lang="en-GB" sz="2800" baseline="30000" dirty="0">
                <a:solidFill>
                  <a:srgbClr val="002060"/>
                </a:solidFill>
                <a:latin typeface="Bookman Old Style" panose="02050604050505020204" pitchFamily="18" charset="0"/>
              </a:rPr>
              <a:t>rd</a:t>
            </a:r>
            <a:r>
              <a:rPr lang="en-GB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) + </a:t>
            </a:r>
            <a:r>
              <a:rPr lang="en-GB" sz="28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obj</a:t>
            </a:r>
            <a:endParaRPr lang="en-GB" sz="28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GB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to indicate an action which will occur in future and is thought to be completed in the future.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It often comes with expressions as: by then, by that time, etc.</a:t>
            </a:r>
            <a:endParaRPr lang="en-GB" sz="28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B050"/>
                </a:solidFill>
                <a:latin typeface="Bookman Old Style" panose="02050604050505020204" pitchFamily="18" charset="0"/>
              </a:rPr>
              <a:t>	</a:t>
            </a:r>
            <a:r>
              <a:rPr lang="en-GB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I will have got the driving licence by the time I turn 18.</a:t>
            </a:r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6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029F-565F-4D39-9267-6C380C17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FB03-12C9-4280-9983-524501D5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Future Perfect Continuous</a:t>
            </a:r>
          </a:p>
          <a:p>
            <a:pPr marL="0" indent="0">
              <a:buNone/>
            </a:pPr>
            <a:r>
              <a:rPr lang="en-GB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GB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Sub + will/shall + have + been + v(</a:t>
            </a:r>
            <a:r>
              <a:rPr lang="en-GB" sz="28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ing</a:t>
            </a:r>
            <a:r>
              <a:rPr lang="en-GB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) + since/for + </a:t>
            </a:r>
            <a:r>
              <a:rPr lang="en-GB" sz="28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obj</a:t>
            </a:r>
            <a:endParaRPr lang="en-GB" sz="28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GB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to indicate an action represented as being in progress over a period of time that will end in the future.</a:t>
            </a:r>
          </a:p>
          <a:p>
            <a:pPr marL="0" indent="0">
              <a:buNone/>
            </a:pPr>
            <a:endParaRPr lang="en-GB" sz="28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Bookman Old Style" panose="02050604050505020204" pitchFamily="18" charset="0"/>
              </a:rPr>
              <a:t>	She will have been working here for ten years when she gets married.</a:t>
            </a:r>
          </a:p>
        </p:txBody>
      </p:sp>
    </p:spTree>
    <p:extLst>
      <p:ext uri="{BB962C8B-B14F-4D97-AF65-F5344CB8AC3E}">
        <p14:creationId xmlns:p14="http://schemas.microsoft.com/office/powerpoint/2010/main" val="252078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4F86-CE85-466D-95B4-A04A72D2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D545-5807-4440-B1D4-4BA67435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		</a:t>
            </a: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TRY THESE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 angry bird flap her wings, flies a short distance and returns.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Every curious child want to rip open a toy.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This whole premise come under my father's jurisdiction.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 meant to repair the radio but hadn't time to do it today.</a:t>
            </a:r>
            <a:endParaRPr lang="en-IN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60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F1DB-AB75-4BB2-BCD7-792F6A0E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A046-21B2-4746-B178-C5DBB7F5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861749"/>
            <a:ext cx="11684000" cy="5501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+mn-lt"/>
              </a:rPr>
              <a:t>				 </a:t>
            </a:r>
            <a:r>
              <a:rPr lang="en-GB" sz="2800" b="1" dirty="0">
                <a:solidFill>
                  <a:srgbClr val="FF0000"/>
                </a:solidFill>
                <a:latin typeface="+mn-lt"/>
              </a:rPr>
              <a:t>Conditional Sentences</a:t>
            </a:r>
            <a:endParaRPr lang="en-GB" sz="1800" b="1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GB" sz="2000" b="1" dirty="0">
                <a:solidFill>
                  <a:srgbClr val="002060"/>
                </a:solidFill>
                <a:latin typeface="+mn-lt"/>
              </a:rPr>
              <a:t>If he (eat) too much, he (be) ill.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2060"/>
                </a:solidFill>
                <a:latin typeface="+mn-lt"/>
              </a:rPr>
              <a:t> If he (work) hard, he certainly (pass).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2060"/>
                </a:solidFill>
                <a:latin typeface="+mn-lt"/>
              </a:rPr>
              <a:t> If Ram (buy) a car, he (be) happy.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2060"/>
                </a:solidFill>
                <a:latin typeface="+mn-lt"/>
              </a:rPr>
              <a:t> If one (read) carefully, one (get) success.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2060"/>
                </a:solidFill>
                <a:latin typeface="+mn-lt"/>
              </a:rPr>
              <a:t> If he (eat) too much, he would be ill.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2060"/>
                </a:solidFill>
                <a:latin typeface="+mn-lt"/>
              </a:rPr>
              <a:t> If he (work) hard, he would certainly pass.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2060"/>
                </a:solidFill>
                <a:latin typeface="+mn-lt"/>
              </a:rPr>
              <a:t> If Ram (buy) a car, he would feel happy.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2060"/>
                </a:solidFill>
                <a:latin typeface="+mn-lt"/>
              </a:rPr>
              <a:t> If one (read) carefully, one would get success.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2060"/>
                </a:solidFill>
                <a:latin typeface="+mn-lt"/>
              </a:rPr>
              <a:t> If he had eaten too much, he (be) ill.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2060"/>
                </a:solidFill>
                <a:latin typeface="+mn-lt"/>
              </a:rPr>
              <a:t> If he had worked hard, he certainly (pass).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2060"/>
                </a:solidFill>
                <a:latin typeface="+mn-lt"/>
              </a:rPr>
              <a:t> If Ram had bought a car, he (feel) happy.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2060"/>
                </a:solidFill>
                <a:latin typeface="+mn-lt"/>
              </a:rPr>
              <a:t>  If one had read carefully, one (get) success</a:t>
            </a:r>
          </a:p>
        </p:txBody>
      </p:sp>
    </p:spTree>
    <p:extLst>
      <p:ext uri="{BB962C8B-B14F-4D97-AF65-F5344CB8AC3E}">
        <p14:creationId xmlns:p14="http://schemas.microsoft.com/office/powerpoint/2010/main" val="109300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360E-DB18-4526-AF51-B7A118CE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A572-BD79-4CE9-978D-CDDC1CB5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Jane ____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(write)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 letter to a magazine. She____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(not finish)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it yet.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Ben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____(look)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for his penknife, but he____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(not find)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it yet.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Mr Blake ____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(make)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tests all evening, but he___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(not find)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 perfect one yet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 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(wait)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for the train for half an hour, but it still 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(not arrive)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yet.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 usually 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(go)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to school by bus.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Yesterday, I 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(get)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up at 6.30.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Carol often 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(play)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tennis with her father.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It 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(rain)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now. It 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(begin)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raining two hours ago. So, it___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(rain)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for two hours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Last week my rabbit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___ (run)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away, and I 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(not find)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it yet.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Last night I 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(read)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 book when suddenly I 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(hear)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 scream.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Tim and Carol 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(be) </a:t>
            </a: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late yesterday.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This is the most beautiful painting I ___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(ever see).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I promise, I ___ you tomorrow. </a:t>
            </a: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(phone)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73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735F-6F22-471F-9ADF-A425864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78C3-441D-4E36-88BA-36EA2DEB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1) After Sheetal will return (A)/ from Delhi(B) / I will go to meet her. (C) / No error(D)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2) I used to work (A) /till 11 pm and (B) / then I go to bed. (C) 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3) My younger brother (A)/ has left (B) /for Delhi last Saturday. (C) /No error(D)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4) Air pollution caused by industrial effluents has been studied (A)/ for years, but only recently has (B)/ the harmful effects of noise pollution become known.(C)/No error(D)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5) The judge asked the lady (A)/ if the bag she had lost(B)/ contain ten thousand rupees (C)/No error (D)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1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Time can be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Present 		        Past 			Future</a:t>
            </a:r>
          </a:p>
          <a:p>
            <a:pPr marL="0" indent="0">
              <a:buNone/>
            </a:pPr>
            <a:endParaRPr lang="en-GB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</a:t>
            </a:r>
          </a:p>
          <a:p>
            <a:pPr marL="0" indent="0">
              <a:buNone/>
            </a:pPr>
            <a:endParaRPr lang="en-GB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Tense is generally classified into three types.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Present tense -	 That which is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Past Tense -	 That which was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Future Tense - 	 That which will be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endParaRPr lang="en-IN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86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735F-6F22-471F-9ADF-A425864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78C3-441D-4E36-88BA-36EA2DEB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6) The ministry was considered several proposals (A)/ for the development of small and medium enterprises (B)/during Budget discussions.(C)/No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7) Having work(A)/ in both public and private sector banks(B)/she is the most suitable person to take over the post of the chairman.(C)/No error(D)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8) Rohit started a very small business two years ago (A)/ but it grew very fast (B)/as the country is experiencing a boom at that time.(C)/No error(D)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9) Keeping in mind the current market conditions (A)/ it has better for us (B)/ to invest in the infrastructure structure. (C)/No error(D)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33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735F-6F22-471F-9ADF-A425864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78C3-441D-4E36-88BA-36EA2DEB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10) Since </a:t>
            </a:r>
            <a:r>
              <a:rPr lang="en-US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shivani</a:t>
            </a: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 had lived there for many years(A)/the villagers were very comfortable(B)/ talked to her about all their problems.(C)/No error(D)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11) Our equipment gets (A)/ damage very often in summer (B)/ because there are too many power cuts. (C)/No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12) Most children liked to rest in the afternoon (A)/ after they returned from school (B)/but my son seems to have an inexhaustible source of energy. (C)/No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13) The cutting down on costs (A)/was the main reason for the firm to survive (B)/even during a very difficult period. (C)/No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47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735F-6F22-471F-9ADF-A425864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78C3-441D-4E36-88BA-36EA2DEB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0" y="861750"/>
            <a:ext cx="12117110" cy="4991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14)  I will go (A)/ for the dance classes tomorrow (B)/ if I have recovered from fever. (C)/No error. (D)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15) The principal announced (A)/ in the school assembly that the school fees (B)/ will be hiked from the beginning of the next academic session. (C)/No error(D)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457200" indent="-457200">
              <a:buAutoNum type="arabicParenR" startAt="16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The terrorist did not (A)/ confessed his crime even till the very end (B)/of his trail and said that he was innocent.(C) 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17) If the industrial sector continues to grow(A)/ at the same rate for the next few months(B)/ I think it has a high growth rate this year.(C)/No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07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735F-6F22-471F-9ADF-A425864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78C3-441D-4E36-88BA-36EA2DEB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18) Results find that girls (A)/ played not only more than boys(B)/ but also performed better in many fields.(C)/No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19) Celebrating her fifteen long years in the film industry (A)/the actor announce that she would be doing a new show (B)/on television which would be done completely free of cost.(C)/No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20) Had I known (A)/ the weather forecast earlier (B)/I would not make plans to go out. (C)/ 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21) If you to talk to him on this sensitive matter(A)/ it is probable(B)/ that he will not listen to you at all.(C)/ No error (D)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25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8FDA-0B57-43B7-8933-F5B43C0B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1" y="124513"/>
            <a:ext cx="11684000" cy="671250"/>
          </a:xfrm>
        </p:spPr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85C9-1E5A-427D-8136-9518200A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22) On many occasions (A)/we did helped the poor (B)/ people by way of giving them food to eat and clothes to put on. (C)/ 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23) The farewell party continued (A)/till midnight as more and more(B)/ guests join in the fun and frolic.(C)/ 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24) The market continues to be positive (A)/ and we expected the trend (B)/ to continue in the next quarter also. (C)/No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25) Big zamindars in the villages(A)/ who were till now paid for electricity(B)/ at subsidized rates will soon have to pay the government at full rates.(C)/ No error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26) The new vaccination will help (A)/ in prevent the disease (B)/to spread to other parts of the body. (C)/No error (D)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20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768E0-C6E9-491B-A644-935D314C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 27) A sharp rise in the prices of petrol(A)/ has lead to an increase (B)/ in the prices of all the commodities. (C)/No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28) Dressed in a beautiful red gown (A)/ the young lady eagerly waits for her husband to return (B)/ so that she could cut the cake.(C)/No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457200" indent="-457200">
              <a:buAutoNum type="arabicParenR" startAt="29"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The High Court on Friday (A)/ ban running of petrol run vehicles (B)/including small vehicles in the eco-sensitive zone.(C)/No error(D)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30) If everything  go well(A)/,the examination scheduled for next month(B)/ will be conducted without any disruptions.(C)/No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31) The pain ease away after the surgery (A)/ and slowly the stitch marks (B)/ also vanished.(C)/No error (D)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075360-D307-D912-8153-035C58049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513"/>
          </a:xfrm>
        </p:spPr>
        <p:txBody>
          <a:bodyPr/>
          <a:lstStyle/>
          <a:p>
            <a:r>
              <a:rPr lang="en-IN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872583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CAC9-40F5-4F54-9434-E43288FC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3185"/>
            <a:ext cx="11684000" cy="4991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32) They have recently began (A)/ to purchase furniture for their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new bungalow (B)/ which is being constructed in Delhi.(C)/No error 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33) Many Multi National companies are invested (A)/ in India as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India is (B)/one of the world’s fastest growing economies.(C)/No error(D)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Bookman Old Style" panose="02050604050505020204" pitchFamily="18" charset="0"/>
              </a:rPr>
              <a:t>34) Rohan is suffering from severe back ache (A)/ since Monday as he has been working (B)/on the computer for at least eight hours a day.(C)/ No error (D)</a:t>
            </a:r>
            <a:endParaRPr lang="en-IN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ABCD29-9FBE-3233-3E3B-1186DF4F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51" y="124513"/>
            <a:ext cx="11684000" cy="671250"/>
          </a:xfrm>
        </p:spPr>
        <p:txBody>
          <a:bodyPr/>
          <a:lstStyle/>
          <a:p>
            <a:r>
              <a:rPr lang="en-IN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23720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8DF6-88E5-46AC-A0F2-9CCFDE64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385C-904C-40C4-9198-67C4DD42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1.We do not use “will” after the time clause. ‘After’ is a time expression, so we will not use “will”.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c </a:t>
            </a:r>
          </a:p>
          <a:p>
            <a:pPr marL="0" indent="0">
              <a:buNone/>
            </a:pPr>
            <a:r>
              <a:rPr lang="en-US" dirty="0"/>
              <a:t>‘Used to’ is used for past habitual action, so replace go with went.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 b</a:t>
            </a:r>
          </a:p>
          <a:p>
            <a:pPr marL="0" indent="0">
              <a:buNone/>
            </a:pPr>
            <a:r>
              <a:rPr lang="en-US" dirty="0"/>
              <a:t>It is clearly mentioned that the activity is of</a:t>
            </a:r>
          </a:p>
          <a:p>
            <a:pPr marL="0" indent="0">
              <a:buNone/>
            </a:pPr>
            <a:r>
              <a:rPr lang="en-US" dirty="0"/>
              <a:t>last Saturday use simple past in part B, so omit ‘has’.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4)  b</a:t>
            </a:r>
          </a:p>
          <a:p>
            <a:pPr marL="0" indent="0">
              <a:buNone/>
            </a:pPr>
            <a:r>
              <a:rPr lang="en-US" dirty="0"/>
              <a:t>use have instead of has as harmful effects of noise pollution is plural.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5)  c</a:t>
            </a:r>
          </a:p>
          <a:p>
            <a:pPr marL="0" indent="0">
              <a:buNone/>
            </a:pPr>
            <a:r>
              <a:rPr lang="en-US" dirty="0"/>
              <a:t>Replace contain with contained as the sentence is in the past tense.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736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2836-36DB-4210-8C97-6C6460ED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4E6D-44CB-4B50-8B5C-5B269585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6)  A</a:t>
            </a:r>
          </a:p>
          <a:p>
            <a:pPr marL="0" indent="0">
              <a:buNone/>
            </a:pPr>
            <a:r>
              <a:rPr lang="en-US" dirty="0"/>
              <a:t>Use simple past tense. (The ministry considered several proposals)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7)  A</a:t>
            </a:r>
          </a:p>
          <a:p>
            <a:pPr marL="0" indent="0">
              <a:buNone/>
            </a:pPr>
            <a:r>
              <a:rPr lang="en-US" dirty="0"/>
              <a:t>Replace work by worked as the sentence is of past tense.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8)  c</a:t>
            </a:r>
          </a:p>
          <a:p>
            <a:pPr marL="0" indent="0">
              <a:buNone/>
            </a:pPr>
            <a:r>
              <a:rPr lang="en-US" dirty="0"/>
              <a:t>The sentence is in the past tense, so use was experiencing.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9)  B</a:t>
            </a:r>
          </a:p>
          <a:p>
            <a:pPr marL="0" indent="0">
              <a:buNone/>
            </a:pPr>
            <a:r>
              <a:rPr lang="en-US" dirty="0"/>
              <a:t>Replace it has better for us with ‘it is better for us’. The sentence is in the present tense.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10)  C</a:t>
            </a:r>
          </a:p>
          <a:p>
            <a:pPr marL="0" indent="0">
              <a:buNone/>
            </a:pPr>
            <a:r>
              <a:rPr lang="en-US" dirty="0"/>
              <a:t>Use talking instead of talked as the latter part of the sentence is in the past continuous tense.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74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B2F3-4CE5-4495-B3EB-80C8907A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7015-7296-48DF-A879-3EAD78363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11) B</a:t>
            </a:r>
          </a:p>
          <a:p>
            <a:pPr marL="0" indent="0">
              <a:buNone/>
            </a:pPr>
            <a:r>
              <a:rPr lang="en-US" dirty="0"/>
              <a:t>Use damaged instead of damage as the sentence is in passive voice. The third form of the verb is used in passive voice.</a:t>
            </a:r>
          </a:p>
          <a:p>
            <a:pPr marL="0" indent="0">
              <a:buNone/>
            </a:pPr>
            <a:r>
              <a:rPr lang="en-US" dirty="0"/>
              <a:t>12) C</a:t>
            </a:r>
          </a:p>
          <a:p>
            <a:pPr marL="0" indent="0">
              <a:buNone/>
            </a:pPr>
            <a:r>
              <a:rPr lang="en-US" dirty="0"/>
              <a:t>replace seems by seemed as the sentence is in the past tense.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13) D (No error)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14) c</a:t>
            </a:r>
          </a:p>
          <a:p>
            <a:pPr marL="0" indent="0">
              <a:buNone/>
            </a:pPr>
            <a:r>
              <a:rPr lang="en-US" dirty="0"/>
              <a:t> If I have recovered is to be replaced by if I recover. Sentences of future beginning with if should be in simple present.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3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Lets understand a bit carefully.</a:t>
            </a: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Types of  tense</a:t>
            </a: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Indefinite</a:t>
            </a:r>
          </a:p>
          <a:p>
            <a:pPr>
              <a:buNone/>
            </a:pPr>
            <a:r>
              <a:rPr lang="en-US" sz="2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Continuous</a:t>
            </a:r>
          </a:p>
          <a:p>
            <a:pPr>
              <a:buNone/>
            </a:pPr>
            <a:r>
              <a:rPr lang="en-US" sz="2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Perfect</a:t>
            </a:r>
          </a:p>
          <a:p>
            <a:pPr>
              <a:buNone/>
            </a:pPr>
            <a:r>
              <a:rPr lang="en-US" sz="28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Perfect Continuous</a:t>
            </a:r>
          </a:p>
        </p:txBody>
      </p:sp>
    </p:spTree>
    <p:extLst>
      <p:ext uri="{BB962C8B-B14F-4D97-AF65-F5344CB8AC3E}">
        <p14:creationId xmlns:p14="http://schemas.microsoft.com/office/powerpoint/2010/main" val="786456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001B-F435-4884-9DA4-15A73AAF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6FE2-8E87-4988-AB08-8493B29A0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15) C</a:t>
            </a:r>
          </a:p>
          <a:p>
            <a:pPr marL="0" indent="0">
              <a:buNone/>
            </a:pPr>
            <a:r>
              <a:rPr lang="en-US" dirty="0"/>
              <a:t>Replace will with would. (The sentence is in indirect speech)</a:t>
            </a:r>
          </a:p>
          <a:p>
            <a:pPr marL="0" indent="0">
              <a:buNone/>
            </a:pPr>
            <a:r>
              <a:rPr lang="en-US" dirty="0"/>
              <a:t>16) B</a:t>
            </a:r>
          </a:p>
          <a:p>
            <a:pPr marL="0" indent="0">
              <a:buNone/>
            </a:pPr>
            <a:r>
              <a:rPr lang="en-US" dirty="0"/>
              <a:t>Replace confessed with confess. (We use the first form of the verb with did).</a:t>
            </a:r>
          </a:p>
          <a:p>
            <a:pPr marL="0" indent="0">
              <a:buNone/>
            </a:pPr>
            <a:r>
              <a:rPr lang="en-US" dirty="0"/>
              <a:t>17) c</a:t>
            </a:r>
          </a:p>
          <a:p>
            <a:pPr marL="0" indent="0">
              <a:buNone/>
            </a:pPr>
            <a:r>
              <a:rPr lang="en-US" dirty="0"/>
              <a:t>Replace I think it has with it will have as it is of the future tense.</a:t>
            </a:r>
          </a:p>
          <a:p>
            <a:pPr marL="0" indent="0">
              <a:buNone/>
            </a:pPr>
            <a:r>
              <a:rPr lang="en-US" dirty="0"/>
              <a:t>18)   A</a:t>
            </a:r>
          </a:p>
          <a:p>
            <a:pPr marL="0" indent="0">
              <a:buNone/>
            </a:pPr>
            <a:r>
              <a:rPr lang="en-US" dirty="0"/>
              <a:t>Replace find with found as the sentence is of past tense.</a:t>
            </a:r>
          </a:p>
          <a:p>
            <a:pPr marL="0" indent="0">
              <a:buNone/>
            </a:pPr>
            <a:r>
              <a:rPr lang="en-US" dirty="0"/>
              <a:t>19)  B</a:t>
            </a:r>
          </a:p>
          <a:p>
            <a:pPr marL="0" indent="0">
              <a:buNone/>
            </a:pPr>
            <a:r>
              <a:rPr lang="en-US" dirty="0"/>
              <a:t>Replace announce with announced as the sentence is of past tense.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153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809E-72FB-4CEE-AD5C-381BED8A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AACB-08EB-4980-B9E6-D884B186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20) C</a:t>
            </a:r>
          </a:p>
          <a:p>
            <a:pPr marL="0" indent="0">
              <a:buNone/>
            </a:pPr>
            <a:r>
              <a:rPr lang="en-US" dirty="0"/>
              <a:t>replace ‘would not make’ with would not have made. (for imaginary sentences of the past tense would have and the third form of the verb is used). It’s a conditional sentence. </a:t>
            </a:r>
          </a:p>
          <a:p>
            <a:pPr marL="0" indent="0">
              <a:buNone/>
            </a:pPr>
            <a:r>
              <a:rPr lang="en-US" dirty="0"/>
              <a:t>21) D</a:t>
            </a:r>
          </a:p>
          <a:p>
            <a:pPr marL="0" indent="0">
              <a:buNone/>
            </a:pPr>
            <a:r>
              <a:rPr lang="en-US" dirty="0"/>
              <a:t>22) B</a:t>
            </a:r>
          </a:p>
          <a:p>
            <a:pPr marL="0" indent="0">
              <a:buNone/>
            </a:pPr>
            <a:r>
              <a:rPr lang="en-US" dirty="0"/>
              <a:t>Omit did</a:t>
            </a:r>
          </a:p>
          <a:p>
            <a:pPr marL="0" indent="0">
              <a:buNone/>
            </a:pPr>
            <a:r>
              <a:rPr lang="en-US" dirty="0"/>
              <a:t>23) C, </a:t>
            </a:r>
          </a:p>
          <a:p>
            <a:pPr marL="0" indent="0">
              <a:buNone/>
            </a:pPr>
            <a:r>
              <a:rPr lang="en-US" dirty="0"/>
              <a:t>replace join with joined as the sentence is of past tense.</a:t>
            </a:r>
          </a:p>
          <a:p>
            <a:pPr marL="0" indent="0">
              <a:buNone/>
            </a:pPr>
            <a:r>
              <a:rPr lang="en-US" dirty="0"/>
              <a:t>24)  B </a:t>
            </a:r>
          </a:p>
          <a:p>
            <a:pPr marL="0" indent="0">
              <a:buNone/>
            </a:pPr>
            <a:r>
              <a:rPr lang="en-US" dirty="0"/>
              <a:t>Replace expect with expect as the latter part of the sentence is of future tense.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79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9F6D-1537-49BA-92E6-7F6FB53D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4CF2D-D5C7-45A5-B6B6-C43D3048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25)  B</a:t>
            </a:r>
          </a:p>
          <a:p>
            <a:pPr marL="0" indent="0">
              <a:buNone/>
            </a:pPr>
            <a:r>
              <a:rPr lang="en-US" dirty="0"/>
              <a:t>Replace paid with paying as the sentence is of past continuous tense.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26)  B</a:t>
            </a:r>
          </a:p>
          <a:p>
            <a:pPr marL="0" indent="0">
              <a:buNone/>
            </a:pPr>
            <a:r>
              <a:rPr lang="en-US" dirty="0"/>
              <a:t>Replace prevent with preventing (We use the verb + </a:t>
            </a:r>
            <a:r>
              <a:rPr lang="en-US" dirty="0" err="1"/>
              <a:t>ing</a:t>
            </a:r>
            <a:r>
              <a:rPr lang="en-US" dirty="0"/>
              <a:t> after all prepositions except to)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27) B</a:t>
            </a:r>
          </a:p>
          <a:p>
            <a:pPr marL="0" indent="0">
              <a:buNone/>
            </a:pPr>
            <a:r>
              <a:rPr lang="en-US" dirty="0"/>
              <a:t>Replace lead with led. With has/have and had the third form of the verb is used. (lead, led, led)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28)  B</a:t>
            </a:r>
          </a:p>
          <a:p>
            <a:pPr marL="0" indent="0">
              <a:buNone/>
            </a:pPr>
            <a:r>
              <a:rPr lang="en-US" dirty="0"/>
              <a:t>Replace waits with waited as the sentence is in the past tense.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615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245D-2E12-485F-AC15-1C72C387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BC53-14B7-4CC8-BE03-EB7F81228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29)  B</a:t>
            </a:r>
          </a:p>
          <a:p>
            <a:pPr marL="0" indent="0">
              <a:buNone/>
            </a:pPr>
            <a:r>
              <a:rPr lang="en-US" dirty="0"/>
              <a:t>Replace ban with banned as the sentence is in the past tense.</a:t>
            </a:r>
          </a:p>
          <a:p>
            <a:pPr marL="0" indent="0">
              <a:buNone/>
            </a:pPr>
            <a:r>
              <a:rPr lang="en-US" dirty="0"/>
              <a:t>30)  A</a:t>
            </a:r>
          </a:p>
          <a:p>
            <a:pPr marL="0" indent="0">
              <a:buNone/>
            </a:pPr>
            <a:r>
              <a:rPr lang="en-US" dirty="0"/>
              <a:t>Replace go with goes. Everything is considered singular so goes will be used and not go.</a:t>
            </a:r>
          </a:p>
          <a:p>
            <a:pPr marL="0" indent="0">
              <a:buNone/>
            </a:pPr>
            <a:r>
              <a:rPr lang="en-US" dirty="0"/>
              <a:t>31)  A</a:t>
            </a:r>
          </a:p>
          <a:p>
            <a:pPr marL="0" indent="0">
              <a:buNone/>
            </a:pPr>
            <a:r>
              <a:rPr lang="en-US" dirty="0"/>
              <a:t>Replace ease with eased as the sentence is in the past tense.</a:t>
            </a:r>
          </a:p>
          <a:p>
            <a:pPr marL="0" indent="0">
              <a:buNone/>
            </a:pPr>
            <a:r>
              <a:rPr lang="en-US" dirty="0"/>
              <a:t>32)  B</a:t>
            </a:r>
          </a:p>
          <a:p>
            <a:pPr marL="0" indent="0">
              <a:buNone/>
            </a:pPr>
            <a:r>
              <a:rPr lang="en-US" dirty="0"/>
              <a:t>Replace began by begun. With has/have/had the third form of the verb is used. (begin, began, begun)</a:t>
            </a:r>
          </a:p>
          <a:p>
            <a:pPr marL="0" indent="0">
              <a:buNone/>
            </a:pPr>
            <a:r>
              <a:rPr lang="en-US" dirty="0"/>
              <a:t>33) A</a:t>
            </a:r>
          </a:p>
          <a:p>
            <a:pPr marL="0" indent="0">
              <a:buNone/>
            </a:pPr>
            <a:r>
              <a:rPr lang="en-US" dirty="0"/>
              <a:t>Replace invested by investing. (The sentence is in present continuous tense)</a:t>
            </a:r>
          </a:p>
          <a:p>
            <a:pPr marL="0" indent="0">
              <a:buNone/>
            </a:pPr>
            <a:r>
              <a:rPr lang="en-US" dirty="0"/>
              <a:t>34)  A</a:t>
            </a:r>
          </a:p>
          <a:p>
            <a:pPr marL="0" indent="0">
              <a:buNone/>
            </a:pPr>
            <a:r>
              <a:rPr lang="en-US" dirty="0"/>
              <a:t>Replace is suffering by has been suffering. (The sentence is in present perfect continuous tense)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32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Present Indefinite Tense</a:t>
            </a:r>
          </a:p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  	</a:t>
            </a:r>
            <a:r>
              <a:rPr lang="en-US" sz="3600" dirty="0">
                <a:solidFill>
                  <a:srgbClr val="002060"/>
                </a:solidFill>
                <a:latin typeface="Bookman Old Style" panose="02050604050505020204" pitchFamily="18" charset="0"/>
              </a:rPr>
              <a:t>sub + verb + s/es + obj</a:t>
            </a: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</a:t>
            </a:r>
          </a:p>
          <a:p>
            <a:pPr>
              <a:buNone/>
            </a:pPr>
            <a:endParaRPr lang="en-US" sz="3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Uses</a:t>
            </a:r>
          </a:p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To express a habitual action.</a:t>
            </a:r>
          </a:p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 </a:t>
            </a:r>
            <a:r>
              <a:rPr lang="en-US" sz="3200" dirty="0">
                <a:solidFill>
                  <a:srgbClr val="00B050"/>
                </a:solidFill>
                <a:latin typeface="Bookman Old Style" panose="02050604050505020204" pitchFamily="18" charset="0"/>
              </a:rPr>
              <a:t>	I teach English to students.</a:t>
            </a:r>
            <a:endParaRPr lang="en-US" sz="36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84390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To express general truths.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 </a:t>
            </a: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Two and two make four.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Exclamatory sentences beginning with Here and There.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</a:t>
            </a: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Here comes the bus.</a:t>
            </a: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 </a:t>
            </a: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To express scheduled events in near future.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Shatabdi arrives at 4 pm.</a:t>
            </a:r>
          </a:p>
        </p:txBody>
      </p:sp>
    </p:spTree>
    <p:extLst>
      <p:ext uri="{BB962C8B-B14F-4D97-AF65-F5344CB8AC3E}">
        <p14:creationId xmlns:p14="http://schemas.microsoft.com/office/powerpoint/2010/main" val="181671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Present Continuous Tense</a:t>
            </a:r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</a:t>
            </a: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Sub + v + </a:t>
            </a:r>
            <a:r>
              <a:rPr lang="en-US" sz="32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ing</a:t>
            </a: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 + obj</a:t>
            </a:r>
          </a:p>
          <a:p>
            <a:pPr>
              <a:buNone/>
            </a:pPr>
            <a:endParaRPr lang="en-US" sz="3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sz="3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Uses</a:t>
            </a:r>
          </a:p>
          <a:p>
            <a:pPr>
              <a:buNone/>
            </a:pP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To express an action going on at the time of speaking.</a:t>
            </a:r>
          </a:p>
          <a:p>
            <a:pPr>
              <a:buNone/>
            </a:pP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   	</a:t>
            </a:r>
            <a:r>
              <a:rPr lang="en-US" sz="3200" b="1" dirty="0">
                <a:solidFill>
                  <a:srgbClr val="00B050"/>
                </a:solidFill>
                <a:latin typeface="Bookman Old Style" panose="02050604050505020204" pitchFamily="18" charset="0"/>
              </a:rPr>
              <a:t>It is raining heavily.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To express a temporary action</a:t>
            </a:r>
          </a:p>
          <a:p>
            <a:pPr>
              <a:buNone/>
            </a:pPr>
            <a:endParaRPr lang="en-US" sz="3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</a:t>
            </a: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 am preparing for assessment tests.</a:t>
            </a:r>
          </a:p>
          <a:p>
            <a:pPr>
              <a:buNone/>
            </a:pP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sz="32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To express a personal arrangement</a:t>
            </a:r>
          </a:p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</a:t>
            </a: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My father is coming tomorrow.</a:t>
            </a: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9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Let’s try these questions !!!!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			I am knowing him from school.</a:t>
            </a:r>
          </a:p>
          <a:p>
            <a:pPr>
              <a:buNone/>
            </a:pPr>
            <a:r>
              <a:rPr lang="en-US" b="1" dirty="0"/>
              <a:t>			I am admiring him for his honesty.</a:t>
            </a:r>
          </a:p>
          <a:p>
            <a:pPr>
              <a:buNone/>
            </a:pPr>
            <a:r>
              <a:rPr lang="en-US" b="1" dirty="0"/>
              <a:t>			I am remembering him for his achievements.</a:t>
            </a:r>
          </a:p>
          <a:p>
            <a:pPr>
              <a:buNone/>
            </a:pPr>
            <a:r>
              <a:rPr lang="en-US" b="1" dirty="0"/>
              <a:t>			It is appearing to me that he is not interested in this topic.</a:t>
            </a:r>
          </a:p>
        </p:txBody>
      </p:sp>
    </p:spTree>
    <p:extLst>
      <p:ext uri="{BB962C8B-B14F-4D97-AF65-F5344CB8AC3E}">
        <p14:creationId xmlns:p14="http://schemas.microsoft.com/office/powerpoint/2010/main" val="157232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2568</TotalTime>
  <Words>3480</Words>
  <Application>Microsoft Office PowerPoint</Application>
  <PresentationFormat>Widescreen</PresentationFormat>
  <Paragraphs>401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Black</vt:lpstr>
      <vt:lpstr>Bahnschrift SemiBold</vt:lpstr>
      <vt:lpstr>Bookman Old Style</vt:lpstr>
      <vt:lpstr>Calibri</vt:lpstr>
      <vt:lpstr>Calibri Light</vt:lpstr>
      <vt:lpstr>Office Theme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Exercise</vt:lpstr>
      <vt:lpstr>Exercise</vt:lpstr>
      <vt:lpstr> Exercise</vt:lpstr>
      <vt:lpstr>Exercise</vt:lpstr>
      <vt:lpstr>Exercise</vt:lpstr>
      <vt:lpstr>Exercise</vt:lpstr>
      <vt:lpstr>Exercise</vt:lpstr>
      <vt:lpstr>Exercise</vt:lpstr>
      <vt:lpstr>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DEEPAK SAJWAN</cp:lastModifiedBy>
  <cp:revision>250</cp:revision>
  <dcterms:created xsi:type="dcterms:W3CDTF">2020-02-23T06:37:57Z</dcterms:created>
  <dcterms:modified xsi:type="dcterms:W3CDTF">2023-09-26T03:35:09Z</dcterms:modified>
</cp:coreProperties>
</file>