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23"/>
  </p:notesMasterIdLst>
  <p:sldIdLst>
    <p:sldId id="257" r:id="rId5"/>
    <p:sldId id="258" r:id="rId6"/>
    <p:sldId id="259" r:id="rId7"/>
    <p:sldId id="268" r:id="rId8"/>
    <p:sldId id="261" r:id="rId9"/>
    <p:sldId id="269" r:id="rId10"/>
    <p:sldId id="262" r:id="rId11"/>
    <p:sldId id="270" r:id="rId12"/>
    <p:sldId id="263" r:id="rId13"/>
    <p:sldId id="271" r:id="rId14"/>
    <p:sldId id="264" r:id="rId15"/>
    <p:sldId id="265" r:id="rId16"/>
    <p:sldId id="272" r:id="rId17"/>
    <p:sldId id="273" r:id="rId18"/>
    <p:sldId id="274" r:id="rId19"/>
    <p:sldId id="267" r:id="rId20"/>
    <p:sldId id="26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0541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791799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09833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15381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95339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207688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98303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553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045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657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9306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120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2277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3426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006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9285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87466407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skills.yourlearning.ibm.com/" TargetMode="External"/><Relationship Id="rId3" Type="http://schemas.openxmlformats.org/officeDocument/2006/relationships/hyperlink" Target="http://go.microsoft.com/fwlink/p/?LinkId=255141" TargetMode="External"/><Relationship Id="rId7" Type="http://schemas.openxmlformats.org/officeDocument/2006/relationships/hyperlink" Target="https://www.kaggle.com/datasets/vivek468/superstore-dataset-final" TargetMode="External"/><Relationship Id="rId2" Type="http://schemas.openxmlformats.org/officeDocument/2006/relationships/hyperlink" Target="https://drive.google.com/drive/folders/1UlhtU9-L_q-4JcVCdd6lbWjxP_j3s0tI?usp=drive_link" TargetMode="External"/><Relationship Id="rId1" Type="http://schemas.openxmlformats.org/officeDocument/2006/relationships/slideLayout" Target="../slideLayouts/slideLayout2.xml"/><Relationship Id="rId6" Type="http://schemas.openxmlformats.org/officeDocument/2006/relationships/hyperlink" Target="http://www.academia.edu/" TargetMode="External"/><Relationship Id="rId5" Type="http://schemas.openxmlformats.org/officeDocument/2006/relationships/hyperlink" Target="http://www.researchgate.com/" TargetMode="External"/><Relationship Id="rId4" Type="http://schemas.openxmlformats.org/officeDocument/2006/relationships/hyperlink" Target="http://www.wikipedia.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3FF6DE-53BF-C9CB-32A7-AE7F03946918}"/>
              </a:ext>
            </a:extLst>
          </p:cNvPr>
          <p:cNvSpPr txBox="1"/>
          <p:nvPr/>
        </p:nvSpPr>
        <p:spPr>
          <a:xfrm>
            <a:off x="672677" y="1923790"/>
            <a:ext cx="8530318" cy="5115311"/>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Name:-                                 </a:t>
            </a:r>
            <a:r>
              <a:rPr lang="en-IN" sz="2000" b="1" dirty="0">
                <a:latin typeface="Times New Roman" panose="02020603050405020304" pitchFamily="18" charset="0"/>
                <a:cs typeface="Times New Roman" panose="02020603050405020304" pitchFamily="18" charset="0"/>
              </a:rPr>
              <a:t>RAVULA KANAKA VIGNESH</a:t>
            </a:r>
          </a:p>
          <a:p>
            <a:pPr>
              <a:lnSpc>
                <a:spcPct val="150000"/>
              </a:lnSpc>
            </a:pPr>
            <a:r>
              <a:rPr lang="en-IN" sz="2000" dirty="0" err="1">
                <a:latin typeface="Times New Roman" panose="02020603050405020304" pitchFamily="18" charset="0"/>
                <a:cs typeface="Times New Roman" panose="02020603050405020304" pitchFamily="18" charset="0"/>
              </a:rPr>
              <a:t>SkillsBuild</a:t>
            </a:r>
            <a:r>
              <a:rPr lang="en-IN" sz="2000" dirty="0">
                <a:latin typeface="Times New Roman" panose="02020603050405020304" pitchFamily="18" charset="0"/>
                <a:cs typeface="Times New Roman" panose="02020603050405020304" pitchFamily="18" charset="0"/>
              </a:rPr>
              <a:t> Email id:-          </a:t>
            </a:r>
            <a:r>
              <a:rPr lang="en-IN" sz="2000" b="1" dirty="0">
                <a:latin typeface="Times New Roman" panose="02020603050405020304" pitchFamily="18" charset="0"/>
                <a:cs typeface="Times New Roman" panose="02020603050405020304" pitchFamily="18" charset="0"/>
              </a:rPr>
              <a:t>ravulakanakavignesh@gmail.com</a:t>
            </a:r>
          </a:p>
          <a:p>
            <a:pPr>
              <a:lnSpc>
                <a:spcPct val="150000"/>
              </a:lnSpc>
            </a:pPr>
            <a:r>
              <a:rPr lang="en-IN" sz="2000" dirty="0">
                <a:latin typeface="Times New Roman" panose="02020603050405020304" pitchFamily="18" charset="0"/>
                <a:cs typeface="Times New Roman" panose="02020603050405020304" pitchFamily="18" charset="0"/>
              </a:rPr>
              <a:t>College Name:-                    </a:t>
            </a:r>
            <a:r>
              <a:rPr lang="en-IN" sz="2000" b="1" dirty="0" err="1">
                <a:latin typeface="Times New Roman" panose="02020603050405020304" pitchFamily="18" charset="0"/>
                <a:cs typeface="Times New Roman" panose="02020603050405020304" pitchFamily="18" charset="0"/>
              </a:rPr>
              <a:t>Vignan’s</a:t>
            </a:r>
            <a:r>
              <a:rPr lang="en-IN" sz="2000" b="1" dirty="0">
                <a:latin typeface="Times New Roman" panose="02020603050405020304" pitchFamily="18" charset="0"/>
                <a:cs typeface="Times New Roman" panose="02020603050405020304" pitchFamily="18" charset="0"/>
              </a:rPr>
              <a:t> LARA Institute of Technology &amp; Science</a:t>
            </a:r>
          </a:p>
          <a:p>
            <a:pPr>
              <a:lnSpc>
                <a:spcPct val="150000"/>
              </a:lnSpc>
            </a:pPr>
            <a:r>
              <a:rPr lang="en-IN" sz="2000" dirty="0">
                <a:latin typeface="Times New Roman" panose="02020603050405020304" pitchFamily="18" charset="0"/>
                <a:cs typeface="Times New Roman" panose="02020603050405020304" pitchFamily="18" charset="0"/>
              </a:rPr>
              <a:t>College State:-                     </a:t>
            </a:r>
            <a:r>
              <a:rPr lang="en-IN" sz="2000" b="1" dirty="0">
                <a:latin typeface="Times New Roman" panose="02020603050405020304" pitchFamily="18" charset="0"/>
                <a:cs typeface="Times New Roman" panose="02020603050405020304" pitchFamily="18" charset="0"/>
              </a:rPr>
              <a:t>Andhra Pradesh</a:t>
            </a:r>
          </a:p>
          <a:p>
            <a:pPr>
              <a:lnSpc>
                <a:spcPct val="150000"/>
              </a:lnSpc>
            </a:pPr>
            <a:r>
              <a:rPr lang="en-IN" sz="2000" dirty="0">
                <a:latin typeface="Times New Roman" panose="02020603050405020304" pitchFamily="18" charset="0"/>
                <a:cs typeface="Times New Roman" panose="02020603050405020304" pitchFamily="18" charset="0"/>
              </a:rPr>
              <a:t>Internship Domain:-            </a:t>
            </a:r>
            <a:r>
              <a:rPr lang="en-IN" sz="2000" b="1" dirty="0">
                <a:latin typeface="Times New Roman" panose="02020603050405020304" pitchFamily="18" charset="0"/>
                <a:cs typeface="Times New Roman" panose="02020603050405020304" pitchFamily="18" charset="0"/>
              </a:rPr>
              <a:t>Data Analytics (DA)</a:t>
            </a:r>
          </a:p>
          <a:p>
            <a:pPr>
              <a:lnSpc>
                <a:spcPct val="150000"/>
              </a:lnSpc>
            </a:pPr>
            <a:r>
              <a:rPr lang="en-IN" sz="2000" dirty="0">
                <a:latin typeface="Times New Roman" panose="02020603050405020304" pitchFamily="18" charset="0"/>
                <a:cs typeface="Times New Roman" panose="02020603050405020304" pitchFamily="18" charset="0"/>
              </a:rPr>
              <a:t>Start Date:-                          </a:t>
            </a:r>
            <a:r>
              <a:rPr lang="en-IN" sz="2000" b="1" dirty="0">
                <a:latin typeface="Times New Roman" panose="02020603050405020304" pitchFamily="18" charset="0"/>
                <a:cs typeface="Times New Roman" panose="02020603050405020304" pitchFamily="18" charset="0"/>
              </a:rPr>
              <a:t>12/06/2023</a:t>
            </a:r>
          </a:p>
          <a:p>
            <a:pPr>
              <a:lnSpc>
                <a:spcPct val="150000"/>
              </a:lnSpc>
            </a:pPr>
            <a:r>
              <a:rPr lang="en-IN" sz="2000" dirty="0">
                <a:latin typeface="Times New Roman" panose="02020603050405020304" pitchFamily="18" charset="0"/>
                <a:cs typeface="Times New Roman" panose="02020603050405020304" pitchFamily="18" charset="0"/>
              </a:rPr>
              <a:t>End Date:-                           </a:t>
            </a:r>
            <a:r>
              <a:rPr lang="en-IN" sz="2000" b="1" dirty="0">
                <a:latin typeface="Times New Roman" panose="02020603050405020304" pitchFamily="18" charset="0"/>
                <a:cs typeface="Times New Roman" panose="02020603050405020304" pitchFamily="18" charset="0"/>
              </a:rPr>
              <a:t>24/07/2023</a:t>
            </a:r>
          </a:p>
          <a:p>
            <a:pPr>
              <a:lnSpc>
                <a:spcPct val="150000"/>
              </a:lnSpc>
            </a:pPr>
            <a:r>
              <a:rPr lang="en-IN" sz="2000" dirty="0">
                <a:latin typeface="Times New Roman" panose="02020603050405020304" pitchFamily="18" charset="0"/>
                <a:cs typeface="Times New Roman" panose="02020603050405020304" pitchFamily="18" charset="0"/>
              </a:rPr>
              <a:t>Internship ID:-                     </a:t>
            </a:r>
            <a:r>
              <a:rPr lang="en-IN" sz="2000" b="1" dirty="0">
                <a:latin typeface="Times New Roman" panose="02020603050405020304" pitchFamily="18" charset="0"/>
                <a:cs typeface="Times New Roman" panose="02020603050405020304" pitchFamily="18" charset="0"/>
              </a:rPr>
              <a:t>INTERNSHIP_168198413964410a8b547b1</a:t>
            </a:r>
          </a:p>
          <a:p>
            <a:pPr>
              <a:lnSpc>
                <a:spcPct val="150000"/>
              </a:lnSpc>
            </a:pPr>
            <a:r>
              <a:rPr lang="en-IN" sz="2000" dirty="0">
                <a:latin typeface="Times New Roman" panose="02020603050405020304" pitchFamily="18" charset="0"/>
                <a:cs typeface="Times New Roman" panose="02020603050405020304" pitchFamily="18" charset="0"/>
              </a:rPr>
              <a:t>Student ID:-                         </a:t>
            </a:r>
            <a:r>
              <a:rPr lang="en-IN" sz="2000" b="1" dirty="0">
                <a:latin typeface="Times New Roman" panose="02020603050405020304" pitchFamily="18" charset="0"/>
                <a:cs typeface="Times New Roman" panose="02020603050405020304" pitchFamily="18" charset="0"/>
              </a:rPr>
              <a:t>STU61bc75c8edc181639740872</a:t>
            </a:r>
          </a:p>
          <a:p>
            <a:pPr algn="ctr">
              <a:lnSpc>
                <a:spcPct val="150000"/>
              </a:lnSpc>
            </a:pPr>
            <a:endParaRPr lang="en-IN" sz="2000" dirty="0">
              <a:latin typeface="Times New Roman" panose="02020603050405020304" pitchFamily="18" charset="0"/>
              <a:cs typeface="Times New Roman" panose="02020603050405020304" pitchFamily="18" charset="0"/>
            </a:endParaRPr>
          </a:p>
          <a:p>
            <a:pPr algn="ct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4B1A08-4732-8401-637B-A6D8B4F88272}"/>
              </a:ext>
            </a:extLst>
          </p:cNvPr>
          <p:cNvSpPr txBox="1"/>
          <p:nvPr/>
        </p:nvSpPr>
        <p:spPr>
          <a:xfrm>
            <a:off x="446533" y="914400"/>
            <a:ext cx="1129893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STUDENT DETAILS</a:t>
            </a:r>
          </a:p>
        </p:txBody>
      </p:sp>
      <p:pic>
        <p:nvPicPr>
          <p:cNvPr id="3" name="Picture 2">
            <a:extLst>
              <a:ext uri="{FF2B5EF4-FFF2-40B4-BE49-F238E27FC236}">
                <a16:creationId xmlns:a16="http://schemas.microsoft.com/office/drawing/2014/main" id="{6DD5933C-EFD4-2E60-6C82-3AED93C8B6FA}"/>
              </a:ext>
            </a:extLst>
          </p:cNvPr>
          <p:cNvPicPr>
            <a:picLocks noChangeAspect="1"/>
          </p:cNvPicPr>
          <p:nvPr/>
        </p:nvPicPr>
        <p:blipFill>
          <a:blip r:embed="rId2"/>
          <a:stretch>
            <a:fillRect/>
          </a:stretch>
        </p:blipFill>
        <p:spPr>
          <a:xfrm>
            <a:off x="9512933" y="914400"/>
            <a:ext cx="2212989" cy="226568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C379B-AEFB-5219-4C63-D1AF66FCBBB3}"/>
              </a:ext>
            </a:extLst>
          </p:cNvPr>
          <p:cNvSpPr txBox="1"/>
          <p:nvPr/>
        </p:nvSpPr>
        <p:spPr>
          <a:xfrm>
            <a:off x="438912" y="896112"/>
            <a:ext cx="11311128" cy="338554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Enhanced Decision-Making: </a:t>
            </a:r>
            <a:r>
              <a:rPr lang="en-US" sz="1600"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Competitive Advantage: </a:t>
            </a:r>
            <a:r>
              <a:rPr lang="en-US" sz="1600"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Streamlined Operations: </a:t>
            </a:r>
            <a:r>
              <a:rPr lang="en-US" sz="1600"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Scalability and Adaptability: </a:t>
            </a:r>
            <a:r>
              <a:rPr lang="en-US" sz="1600"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b="1" dirty="0"/>
              <a:t>HOW DID YOU CUSTOMIZE THE PROJECT AND MAKE IT YOUR OWN</a:t>
            </a:r>
            <a:endParaRPr lang="en-IN" sz="3000" b="1"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96813"/>
            <a:ext cx="11283696" cy="517064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1. Personalized Project Objectives: </a:t>
            </a:r>
            <a:r>
              <a:rPr lang="en-US" sz="1600" i="1"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2. Tailored Analysis Techniques: </a:t>
            </a:r>
            <a:r>
              <a:rPr lang="en-US" sz="1600" i="1"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3. Creative Data Visualization: </a:t>
            </a:r>
            <a:r>
              <a:rPr lang="en-US" sz="1600" i="1"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4. Domain-specific Insights: </a:t>
            </a:r>
            <a:r>
              <a:rPr lang="en-US" sz="1600" i="1"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5. Real-world Implementation Strategies: </a:t>
            </a:r>
            <a:r>
              <a:rPr lang="en-US" sz="1600" i="1"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MODELLING</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45474-7AC3-3A8B-B1A2-32F73FFB5BED}"/>
              </a:ext>
            </a:extLst>
          </p:cNvPr>
          <p:cNvSpPr txBox="1"/>
          <p:nvPr/>
        </p:nvSpPr>
        <p:spPr>
          <a:xfrm>
            <a:off x="514624" y="1563624"/>
            <a:ext cx="11162752" cy="49244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Customer Segmentation Modeling: </a:t>
            </a:r>
            <a:r>
              <a:rPr lang="en-US" sz="1600"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Predictive Modeling:</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Market Basket Analysis: </a:t>
            </a:r>
            <a:r>
              <a:rPr lang="en-US" sz="1600" dirty="0">
                <a:latin typeface="Times New Roman" panose="02020603050405020304" pitchFamily="18" charset="0"/>
                <a:cs typeface="Times New Roman" panose="02020603050405020304" pitchFamily="18" charset="0"/>
              </a:rPr>
              <a:t>Utilize association rule mining techniques like </a:t>
            </a:r>
            <a:r>
              <a:rPr lang="en-US" sz="1600" dirty="0" err="1">
                <a:latin typeface="Times New Roman" panose="02020603050405020304" pitchFamily="18" charset="0"/>
                <a:cs typeface="Times New Roman" panose="02020603050405020304" pitchFamily="18" charset="0"/>
              </a:rPr>
              <a:t>Apriori</a:t>
            </a:r>
            <a:r>
              <a:rPr lang="en-US" sz="1600"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Churn Prediction Modeling:</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Recommendation Systems: </a:t>
            </a:r>
            <a:r>
              <a:rPr lang="en-US" sz="1600"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0428-B234-278D-3CDF-D43FED988471}"/>
              </a:ext>
            </a:extLst>
          </p:cNvPr>
          <p:cNvSpPr txBox="1"/>
          <p:nvPr/>
        </p:nvSpPr>
        <p:spPr>
          <a:xfrm>
            <a:off x="472440" y="640080"/>
            <a:ext cx="11247120" cy="2369880"/>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Sentiment Analysis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 Optimization Modeling</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DDC8B2-F938-67EA-6FAA-6EECB82435E0}"/>
              </a:ext>
            </a:extLst>
          </p:cNvPr>
          <p:cNvPicPr>
            <a:picLocks noChangeAspect="1"/>
          </p:cNvPicPr>
          <p:nvPr/>
        </p:nvPicPr>
        <p:blipFill>
          <a:blip r:embed="rId2"/>
          <a:stretch>
            <a:fillRect/>
          </a:stretch>
        </p:blipFill>
        <p:spPr>
          <a:xfrm>
            <a:off x="3184907" y="1302930"/>
            <a:ext cx="5822185" cy="5082980"/>
          </a:xfrm>
          <a:prstGeom prst="rect">
            <a:avLst/>
          </a:prstGeom>
        </p:spPr>
      </p:pic>
      <p:sp>
        <p:nvSpPr>
          <p:cNvPr id="5" name="Title 1">
            <a:extLst>
              <a:ext uri="{FF2B5EF4-FFF2-40B4-BE49-F238E27FC236}">
                <a16:creationId xmlns:a16="http://schemas.microsoft.com/office/drawing/2014/main" id="{7B0155A4-B353-52A7-B922-8317B826EBA7}"/>
              </a:ext>
            </a:extLst>
          </p:cNvPr>
          <p:cNvSpPr>
            <a:spLocks noGrp="1"/>
          </p:cNvSpPr>
          <p:nvPr>
            <p:ph type="title"/>
          </p:nvPr>
        </p:nvSpPr>
        <p:spPr>
          <a:xfrm>
            <a:off x="539496" y="534834"/>
            <a:ext cx="10671048" cy="768096"/>
          </a:xfrm>
        </p:spPr>
        <p:txBody>
          <a:bodyPr/>
          <a:lstStyle/>
          <a:p>
            <a:r>
              <a:rPr lang="en-US" dirty="0">
                <a:latin typeface="Arial Black" panose="020B0604020202020204" pitchFamily="34" charset="0"/>
                <a:cs typeface="Arial Black" panose="020B0604020202020204" pitchFamily="34" charset="0"/>
              </a:rPr>
              <a:t>Visualizations</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93963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50C77B-3EED-7F05-9A84-040B885B4509}"/>
              </a:ext>
            </a:extLst>
          </p:cNvPr>
          <p:cNvPicPr>
            <a:picLocks noChangeAspect="1"/>
          </p:cNvPicPr>
          <p:nvPr/>
        </p:nvPicPr>
        <p:blipFill>
          <a:blip r:embed="rId2"/>
          <a:stretch>
            <a:fillRect/>
          </a:stretch>
        </p:blipFill>
        <p:spPr>
          <a:xfrm>
            <a:off x="535648" y="1412905"/>
            <a:ext cx="5006774" cy="3619814"/>
          </a:xfrm>
          <a:prstGeom prst="rect">
            <a:avLst/>
          </a:prstGeom>
        </p:spPr>
      </p:pic>
      <p:pic>
        <p:nvPicPr>
          <p:cNvPr id="6" name="Picture 5">
            <a:extLst>
              <a:ext uri="{FF2B5EF4-FFF2-40B4-BE49-F238E27FC236}">
                <a16:creationId xmlns:a16="http://schemas.microsoft.com/office/drawing/2014/main" id="{5B331B31-1CBE-3131-47AB-31F1A293431A}"/>
              </a:ext>
            </a:extLst>
          </p:cNvPr>
          <p:cNvPicPr>
            <a:picLocks noChangeAspect="1"/>
          </p:cNvPicPr>
          <p:nvPr/>
        </p:nvPicPr>
        <p:blipFill>
          <a:blip r:embed="rId3"/>
          <a:stretch>
            <a:fillRect/>
          </a:stretch>
        </p:blipFill>
        <p:spPr>
          <a:xfrm>
            <a:off x="5666539" y="1560677"/>
            <a:ext cx="5831440" cy="3324270"/>
          </a:xfrm>
          <a:prstGeom prst="rect">
            <a:avLst/>
          </a:prstGeom>
        </p:spPr>
      </p:pic>
    </p:spTree>
    <p:extLst>
      <p:ext uri="{BB962C8B-B14F-4D97-AF65-F5344CB8AC3E}">
        <p14:creationId xmlns:p14="http://schemas.microsoft.com/office/powerpoint/2010/main" val="2357066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b="1" dirty="0">
                <a:solidFill>
                  <a:schemeClr val="tx1"/>
                </a:solidFill>
                <a:latin typeface="Times New Roman" panose="02020603050405020304" pitchFamily="18" charset="0"/>
                <a:cs typeface="Times New Roman" panose="02020603050405020304" pitchFamily="18" charset="0"/>
              </a:rPr>
              <a:t>Results</a:t>
            </a:r>
            <a:endParaRPr lang="en-US" sz="30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982931"/>
            <a:ext cx="11029616" cy="541686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Customer Segmentation Results:</a:t>
            </a:r>
          </a:p>
          <a:p>
            <a:r>
              <a:rPr lang="en-US" sz="1400"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Sales Analysis Results:</a:t>
            </a:r>
          </a:p>
          <a:p>
            <a:r>
              <a:rPr lang="en-US" sz="1400"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Profitability Analysis Results:</a:t>
            </a:r>
          </a:p>
          <a:p>
            <a:r>
              <a:rPr lang="en-US" sz="1400"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Customer Behavior Analysis Results:</a:t>
            </a:r>
          </a:p>
          <a:p>
            <a:r>
              <a:rPr lang="en-US" sz="1400"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Recommendations and Insights:</a:t>
            </a:r>
          </a:p>
          <a:p>
            <a:r>
              <a:rPr lang="en-US" sz="1400"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740664" y="1598168"/>
            <a:ext cx="11146536" cy="3416320"/>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Drive:- </a:t>
            </a:r>
            <a:r>
              <a:rPr lang="en-US" sz="1800" b="1" i="1" u="sng" strike="noStrike" dirty="0">
                <a:solidFill>
                  <a:srgbClr val="000000"/>
                </a:solidFill>
                <a:effectLst/>
                <a:latin typeface="Times New Roman" panose="02020603050405020304" pitchFamily="18" charset="0"/>
                <a:hlinkClick r:id="rId2"/>
              </a:rPr>
              <a:t>https://drive.google.com/drive/folders/1UlhtU9-L_q-4JcVCdd6lbWjxP_j3s0tI?usp=drive_link</a:t>
            </a:r>
            <a:endParaRPr lang="en-US" sz="1800" b="1" i="1" u="sng" strike="noStrike" dirty="0">
              <a:solidFill>
                <a:srgbClr val="000000"/>
              </a:solidFill>
              <a:effectLst/>
              <a:latin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i="1" dirty="0" err="1">
                <a:latin typeface="Times New Roman" panose="02020603050405020304" pitchFamily="18" charset="0"/>
                <a:cs typeface="Times New Roman" panose="02020603050405020304" pitchFamily="18" charset="0"/>
              </a:rPr>
              <a:t>Github</a:t>
            </a:r>
            <a:r>
              <a:rPr lang="en-IN" b="1" i="1" dirty="0">
                <a:latin typeface="Times New Roman" panose="02020603050405020304" pitchFamily="18" charset="0"/>
                <a:cs typeface="Times New Roman" panose="02020603050405020304" pitchFamily="18" charset="0"/>
              </a:rPr>
              <a:t> Repo:- </a:t>
            </a:r>
            <a:r>
              <a:rPr lang="en-IN" b="1" i="1" dirty="0">
                <a:latin typeface="Times New Roman" panose="02020603050405020304" pitchFamily="18" charset="0"/>
                <a:cs typeface="Times New Roman" panose="02020603050405020304" pitchFamily="18" charset="0"/>
                <a:hlinkClick r:id="rId3"/>
              </a:rPr>
              <a:t>https://github.com/RAVULAKANAKAVIGNESH1/IBM_Project_Superstore_DataAnalytics</a:t>
            </a:r>
            <a:endParaRPr lang="en-IN" b="1" i="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Google </a:t>
            </a:r>
            <a:r>
              <a:rPr lang="en-IN" b="1" i="1" dirty="0" err="1">
                <a:latin typeface="Times New Roman" panose="02020603050405020304" pitchFamily="18" charset="0"/>
                <a:cs typeface="Times New Roman" panose="02020603050405020304" pitchFamily="18" charset="0"/>
              </a:rPr>
              <a:t>Colab</a:t>
            </a:r>
            <a:r>
              <a:rPr lang="en-IN" b="1"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hlinkClick r:id="rId3"/>
              </a:rPr>
              <a:t>https://colab.research.google.com/drive/1tw30TZrVZECmR85c49kpSLmGmkQedvDA  </a:t>
            </a:r>
            <a:endParaRPr lang="en-IN" b="1" i="1"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 </a:t>
            </a:r>
            <a:endParaRPr lang="en-US" dirty="0"/>
          </a:p>
          <a:p>
            <a:r>
              <a:rPr lang="en-US" b="1" i="1" dirty="0"/>
              <a:t>Research and Analysis:-</a:t>
            </a:r>
          </a:p>
          <a:p>
            <a:r>
              <a:rPr lang="en-US" dirty="0">
                <a:hlinkClick r:id="rId4"/>
              </a:rPr>
              <a:t>www.wikipedia.com</a:t>
            </a:r>
            <a:endParaRPr lang="en-US" dirty="0"/>
          </a:p>
          <a:p>
            <a:r>
              <a:rPr lang="en-US" dirty="0">
                <a:hlinkClick r:id="rId5"/>
              </a:rPr>
              <a:t>www.researchgate.com</a:t>
            </a:r>
            <a:endParaRPr lang="en-US" dirty="0"/>
          </a:p>
          <a:p>
            <a:r>
              <a:rPr lang="en-US" dirty="0">
                <a:hlinkClick r:id="rId6"/>
              </a:rPr>
              <a:t>www.academia.edu</a:t>
            </a:r>
            <a:r>
              <a:rPr lang="en-US" dirty="0"/>
              <a:t> </a:t>
            </a:r>
          </a:p>
          <a:p>
            <a:r>
              <a:rPr lang="en-US" dirty="0">
                <a:hlinkClick r:id="rId7"/>
              </a:rPr>
              <a:t>https://www.kaggle.com/datasets/vivek468/superstore-dataset-final</a:t>
            </a:r>
            <a:r>
              <a:rPr lang="en-US" dirty="0"/>
              <a:t> </a:t>
            </a:r>
          </a:p>
          <a:p>
            <a:r>
              <a:rPr lang="en-US" dirty="0">
                <a:hlinkClick r:id="rId8"/>
              </a:rPr>
              <a:t>https://skills.yourlearning.ibm.com/</a:t>
            </a:r>
            <a:r>
              <a:rPr lang="en-US" dirty="0"/>
              <a:t> </a:t>
            </a:r>
          </a:p>
        </p:txBody>
      </p:sp>
    </p:spTree>
    <p:extLst>
      <p:ext uri="{BB962C8B-B14F-4D97-AF65-F5344CB8AC3E}">
        <p14:creationId xmlns:p14="http://schemas.microsoft.com/office/powerpoint/2010/main" val="95858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ACEEAD-0F51-A869-9EB2-ABE2560E1954}"/>
              </a:ext>
            </a:extLst>
          </p:cNvPr>
          <p:cNvSpPr txBox="1">
            <a:spLocks/>
          </p:cNvSpPr>
          <p:nvPr/>
        </p:nvSpPr>
        <p:spPr>
          <a:xfrm>
            <a:off x="2298013" y="2988116"/>
            <a:ext cx="5079940" cy="667512"/>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a:t>THANK YOU</a:t>
            </a:r>
            <a:endParaRPr lang="en-US" sz="5400" dirty="0"/>
          </a:p>
        </p:txBody>
      </p:sp>
    </p:spTree>
    <p:extLst>
      <p:ext uri="{BB962C8B-B14F-4D97-AF65-F5344CB8AC3E}">
        <p14:creationId xmlns:p14="http://schemas.microsoft.com/office/powerpoint/2010/main" val="230757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8888" y="768096"/>
            <a:ext cx="11029616" cy="707886"/>
          </a:xfrm>
        </p:spPr>
        <p:txBody>
          <a:bodyPr>
            <a:no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PROJECT TITLE/Problem Statement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34DCE1-782C-6A6D-66AA-B22653A44E98}"/>
              </a:ext>
            </a:extLst>
          </p:cNvPr>
          <p:cNvSpPr txBox="1"/>
          <p:nvPr/>
        </p:nvSpPr>
        <p:spPr>
          <a:xfrm>
            <a:off x="633496" y="1779378"/>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3006272"/>
            <a:ext cx="11120568" cy="2554545"/>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37042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Introduction to the Sample Superstore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Understanding the business context and objectives of the project.</a:t>
            </a:r>
          </a:p>
          <a:p>
            <a:pPr marL="742950" lvl="1"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414072" cy="58835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 Sales Analysis</a:t>
            </a:r>
            <a:r>
              <a:rPr lang="en-US" sz="1600" b="1"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421745"/>
            <a:ext cx="11029616" cy="507831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primary objectives of the project are as follows: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Prepare the dataset for further analysis.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510909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64742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 Management Team: </a:t>
            </a:r>
            <a:r>
              <a:rPr lang="en-US" sz="1600"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  makers who will utilize the findings to make strategic decisions and implement changes to improve the company's operations, sales, and profitability.</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Business Analysts: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Business analysts within Sample Superstore may use the project results to better understand customer behavior, product performance, and sales trends. They can further analyze the insights and incorporate them into their reports and recommendations.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Marketing Team: </a:t>
            </a:r>
            <a:r>
              <a:rPr lang="en-US" sz="1600"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Sales Team: </a:t>
            </a:r>
            <a:r>
              <a:rPr lang="en-US" sz="1600"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7913C-0DEA-ABBE-FD40-CEF4233F89A5}"/>
              </a:ext>
            </a:extLst>
          </p:cNvPr>
          <p:cNvSpPr txBox="1"/>
          <p:nvPr/>
        </p:nvSpPr>
        <p:spPr>
          <a:xfrm>
            <a:off x="435864" y="874455"/>
            <a:ext cx="11320272" cy="264687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 Operations Team: </a:t>
            </a:r>
            <a:r>
              <a:rPr lang="en-US" sz="1600"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Finance Team: </a:t>
            </a:r>
            <a:r>
              <a:rPr lang="en-US" sz="1600" dirty="0">
                <a:latin typeface="Times New Roman" panose="02020603050405020304" pitchFamily="18" charset="0"/>
                <a:cs typeface="Times New Roman" panose="02020603050405020304" pitchFamily="18" charset="0"/>
              </a:rPr>
              <a:t>The finance team can benefit from the project’s profitability and cost factors analysis. The insights can help them identify cost-saving opportunities, evaluate the impact of discounts and shipping costs, and optimize pricing strategies.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 Data Analysts/Scientists: </a:t>
            </a:r>
            <a:r>
              <a:rPr lang="en-US" sz="1600"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YOUR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548974"/>
            <a:ext cx="11247120" cy="489364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Value Proposition: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Actionable Insights: </a:t>
            </a:r>
            <a:r>
              <a:rPr lang="en-US" sz="1600"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Improved Sales and Customer Satisfaction: </a:t>
            </a:r>
            <a:r>
              <a:rPr lang="en-US" sz="1600"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Optimization: </a:t>
            </a:r>
            <a:r>
              <a:rPr lang="en-US" sz="1600"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Facet</Template>
  <TotalTime>482</TotalTime>
  <Words>2595</Words>
  <Application>Microsoft Office PowerPoint</Application>
  <PresentationFormat>Widescreen</PresentationFormat>
  <Paragraphs>188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Times New Roman</vt:lpstr>
      <vt:lpstr>Trebuchet MS</vt:lpstr>
      <vt:lpstr>Wingdings</vt:lpstr>
      <vt:lpstr>Wingdings 3</vt:lpstr>
      <vt:lpstr>Facet</vt:lpstr>
      <vt:lpstr>PowerPoint Presentation</vt:lpstr>
      <vt:lpstr>PROJECT TITLE/Problem Statement</vt:lpstr>
      <vt:lpstr>PowerPoint Presentation</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Visualizations</vt:lpstr>
      <vt:lpstr>PowerPoint Presentation</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ravulakanakavignesh@gmail.com</cp:lastModifiedBy>
  <cp:revision>20</cp:revision>
  <dcterms:created xsi:type="dcterms:W3CDTF">2021-05-26T16:50:10Z</dcterms:created>
  <dcterms:modified xsi:type="dcterms:W3CDTF">2023-07-22T15:16:52Z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