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310" r:id="rId5"/>
    <p:sldId id="309" r:id="rId6"/>
    <p:sldId id="316" r:id="rId7"/>
    <p:sldId id="315" r:id="rId8"/>
    <p:sldId id="314" r:id="rId9"/>
    <p:sldId id="313" r:id="rId10"/>
    <p:sldId id="312" r:id="rId11"/>
    <p:sldId id="317" r:id="rId12"/>
    <p:sldId id="318" r:id="rId13"/>
    <p:sldId id="319" r:id="rId14"/>
    <p:sldId id="320" r:id="rId15"/>
    <p:sldId id="321" r:id="rId16"/>
    <p:sldId id="328" r:id="rId17"/>
    <p:sldId id="329" r:id="rId18"/>
    <p:sldId id="330" r:id="rId19"/>
    <p:sldId id="322" r:id="rId20"/>
    <p:sldId id="323" r:id="rId21"/>
    <p:sldId id="324" r:id="rId22"/>
    <p:sldId id="325" r:id="rId23"/>
    <p:sldId id="326" r:id="rId24"/>
    <p:sldId id="327" r:id="rId25"/>
    <p:sldId id="33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A186B0-EA51-45E7-9720-F67AEB2687E8}">
          <p14:sldIdLst>
            <p14:sldId id="310"/>
            <p14:sldId id="309"/>
            <p14:sldId id="316"/>
            <p14:sldId id="315"/>
            <p14:sldId id="314"/>
            <p14:sldId id="313"/>
            <p14:sldId id="312"/>
            <p14:sldId id="317"/>
            <p14:sldId id="318"/>
            <p14:sldId id="319"/>
            <p14:sldId id="320"/>
            <p14:sldId id="321"/>
            <p14:sldId id="328"/>
            <p14:sldId id="329"/>
            <p14:sldId id="330"/>
            <p14:sldId id="322"/>
            <p14:sldId id="323"/>
            <p14:sldId id="324"/>
            <p14:sldId id="325"/>
            <p14:sldId id="326"/>
            <p14:sldId id="327"/>
            <p14:sldId id="33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19" autoAdjust="0"/>
  </p:normalViewPr>
  <p:slideViewPr>
    <p:cSldViewPr snapToGrid="0">
      <p:cViewPr varScale="1">
        <p:scale>
          <a:sx n="95" d="100"/>
          <a:sy n="95" d="100"/>
        </p:scale>
        <p:origin x="1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97879046"/>
      </p:ext>
    </p:extLst>
  </p:cSld>
  <p:clrMapOvr>
    <a:masterClrMapping/>
  </p:clrMapOvr>
  <mc:AlternateContent xmlns:mc="http://schemas.openxmlformats.org/markup-compatibility/2006" xmlns:p15="http://schemas.microsoft.com/office/powerpoint/2012/main">
    <mc:Choice Requires="p15">
      <p:transition>
        <p15:prstTrans prst="curtains"/>
      </p:transition>
    </mc:Choice>
    <mc:Fallback xmlns="">
      <p:transition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956446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830776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561990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89524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739379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270486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476714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70860442"/>
      </p:ext>
    </p:extLst>
  </p:cSld>
  <p:clrMapOvr>
    <a:masterClrMapping/>
  </p:clrMapOvr>
  <mc:AlternateContent xmlns:mc="http://schemas.openxmlformats.org/markup-compatibility/2006" xmlns:p15="http://schemas.microsoft.com/office/powerpoint/2012/main">
    <mc:Choice Requires="p15">
      <p:transition>
        <p15:prstTrans prst="curtains"/>
      </p:transition>
    </mc:Choice>
    <mc:Fallback xmlns="">
      <p:transition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5872389"/>
      </p:ext>
    </p:extLst>
  </p:cSld>
  <p:clrMapOvr>
    <a:masterClrMapping/>
  </p:clrMapOvr>
  <mc:AlternateContent xmlns:mc="http://schemas.openxmlformats.org/markup-compatibility/2006" xmlns:p15="http://schemas.microsoft.com/office/powerpoint/2012/main">
    <mc:Choice Requires="p15">
      <p:transition>
        <p15:prstTrans prst="curtains"/>
      </p:transition>
    </mc:Choice>
    <mc:Fallback xmlns="">
      <p:transition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65828475"/>
      </p:ext>
    </p:extLst>
  </p:cSld>
  <p:clrMapOvr>
    <a:masterClrMapping/>
  </p:clrMapOvr>
  <mc:AlternateContent xmlns:mc="http://schemas.openxmlformats.org/markup-compatibility/2006" xmlns:p15="http://schemas.microsoft.com/office/powerpoint/2012/main">
    <mc:Choice Requires="p15">
      <p:transition>
        <p15:prstTrans prst="curtains"/>
      </p:transition>
    </mc:Choice>
    <mc:Fallback xmlns="">
      <p:transition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0286478"/>
      </p:ext>
    </p:extLst>
  </p:cSld>
  <p:clrMapOvr>
    <a:masterClrMapping/>
  </p:clrMapOvr>
  <mc:AlternateContent xmlns:mc="http://schemas.openxmlformats.org/markup-compatibility/2006" xmlns:p15="http://schemas.microsoft.com/office/powerpoint/2012/main">
    <mc:Choice Requires="p15">
      <p:transition>
        <p15:prstTrans prst="curtains"/>
      </p:transition>
    </mc:Choice>
    <mc:Fallback xmlns="">
      <p:transition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40010514"/>
      </p:ext>
    </p:extLst>
  </p:cSld>
  <p:clrMapOvr>
    <a:masterClrMapping/>
  </p:clrMapOvr>
  <mc:AlternateContent xmlns:mc="http://schemas.openxmlformats.org/markup-compatibility/2006" xmlns:p15="http://schemas.microsoft.com/office/powerpoint/2012/main">
    <mc:Choice Requires="p15">
      <p:transition>
        <p15:prstTrans prst="curtains"/>
      </p:transition>
    </mc:Choice>
    <mc:Fallback xmlns="">
      <p:transition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12179100"/>
      </p:ext>
    </p:extLst>
  </p:cSld>
  <p:clrMapOvr>
    <a:masterClrMapping/>
  </p:clrMapOvr>
  <mc:AlternateContent xmlns:mc="http://schemas.openxmlformats.org/markup-compatibility/2006" xmlns:p15="http://schemas.microsoft.com/office/powerpoint/2012/main">
    <mc:Choice Requires="p15">
      <p:transition>
        <p15:prstTrans prst="curtains"/>
      </p:transition>
    </mc:Choice>
    <mc:Fallback xmlns="">
      <p:transition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18906405"/>
      </p:ext>
    </p:extLst>
  </p:cSld>
  <p:clrMapOvr>
    <a:masterClrMapping/>
  </p:clrMapOvr>
  <mc:AlternateContent xmlns:mc="http://schemas.openxmlformats.org/markup-compatibility/2006" xmlns:p15="http://schemas.microsoft.com/office/powerpoint/2012/main">
    <mc:Choice Requires="p15">
      <p:transition>
        <p15:prstTrans prst="curtains"/>
      </p:transition>
    </mc:Choice>
    <mc:Fallback xmlns="">
      <p:transition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7/22/2023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45528611"/>
      </p:ext>
    </p:extLst>
  </p:cSld>
  <p:clrMapOvr>
    <a:masterClrMapping/>
  </p:clrMapOvr>
  <mc:AlternateContent xmlns:mc="http://schemas.openxmlformats.org/markup-compatibility/2006" xmlns:p15="http://schemas.microsoft.com/office/powerpoint/2012/main">
    <mc:Choice Requires="p15">
      <p:transition>
        <p15:prstTrans prst="curtains"/>
      </p:transition>
    </mc:Choice>
    <mc:Fallback xmlns="">
      <p:transition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7/22/2023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8157789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mc:AlternateContent xmlns:mc="http://schemas.openxmlformats.org/markup-compatibility/2006" xmlns:p15="http://schemas.microsoft.com/office/powerpoint/2012/main">
    <mc:Choice Requires="p15">
      <p:transition>
        <p15:prstTrans prst="curtains"/>
      </p:transition>
    </mc:Choice>
    <mc:Fallback xmlns="">
      <p:transition advClick="0" advTm="2000">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ravulakanakavignesh@gmail.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RAVULAKANAKAVIGNESH1/IBM_project_burnout_analysis" TargetMode="External"/><Relationship Id="rId2" Type="http://schemas.openxmlformats.org/officeDocument/2006/relationships/hyperlink" Target="https://drive.google.com/drive/folders/1JuxIz7WmMx7ByaA1YIm2UNLT94TcqGzW?usp=sharing" TargetMode="External"/><Relationship Id="rId1" Type="http://schemas.openxmlformats.org/officeDocument/2006/relationships/slideLayout" Target="../slideLayouts/slideLayout7.xml"/><Relationship Id="rId4" Type="http://schemas.openxmlformats.org/officeDocument/2006/relationships/hyperlink" Target="https://colab.research.google.com/drive/1MPrj1NDv7BJOZ7jmGNfnLj2x_OapLMDx?usp=sharing"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4BA8CF59-35E7-E23E-531E-C120E5017FDF}"/>
              </a:ext>
            </a:extLst>
          </p:cNvPr>
          <p:cNvSpPr txBox="1">
            <a:spLocks/>
          </p:cNvSpPr>
          <p:nvPr/>
        </p:nvSpPr>
        <p:spPr>
          <a:xfrm>
            <a:off x="580913" y="2038866"/>
            <a:ext cx="9152430" cy="3672184"/>
          </a:xfrm>
          <a:prstGeom prst="rect">
            <a:avLst/>
          </a:prstGeom>
          <a:ln>
            <a:noFill/>
          </a:ln>
          <a:effectLst/>
        </p:spPr>
        <p:txBody>
          <a:bodyPr vert="horz" lIns="91440" tIns="45720" rIns="91440" bIns="45720" rtlCol="0" anchor="t">
            <a:normAutofit fontScale="25000" lnSpcReduction="20000"/>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lnSpc>
                <a:spcPct val="100000"/>
              </a:lnSpc>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lnSpc>
                <a:spcPct val="100000"/>
              </a:lnSpc>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lnSpc>
                <a:spcPct val="100000"/>
              </a:lnSpc>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lnSpc>
                <a:spcPct val="100000"/>
              </a:lnSpc>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nSpc>
                <a:spcPct val="170000"/>
              </a:lnSpc>
            </a:pPr>
            <a:endParaRPr lang="en-GB" sz="1900" b="1" dirty="0">
              <a:solidFill>
                <a:schemeClr val="tx1"/>
              </a:solidFill>
              <a:latin typeface="Lucida Handwriting" panose="03010101010101010101" pitchFamily="66" charset="0"/>
              <a:ea typeface="Gadugi" panose="020B0502040204020203" pitchFamily="34" charset="0"/>
            </a:endParaRPr>
          </a:p>
          <a:p>
            <a:pPr>
              <a:lnSpc>
                <a:spcPct val="170000"/>
              </a:lnSpc>
            </a:pPr>
            <a:r>
              <a:rPr lang="en-GB" sz="6200" b="1" dirty="0">
                <a:solidFill>
                  <a:schemeClr val="tx1"/>
                </a:solidFill>
                <a:latin typeface="Leelawadee" panose="020B0502040204020203" pitchFamily="34" charset="-34"/>
                <a:ea typeface="Gadugi" panose="020B0502040204020203" pitchFamily="34" charset="0"/>
                <a:cs typeface="Leelawadee" panose="020B0502040204020203" pitchFamily="34" charset="-34"/>
              </a:rPr>
              <a:t>Name :RAVULA kanaka </a:t>
            </a:r>
            <a:r>
              <a:rPr lang="en-GB" sz="6200" b="1" dirty="0" err="1">
                <a:solidFill>
                  <a:schemeClr val="tx1"/>
                </a:solidFill>
                <a:latin typeface="Leelawadee" panose="020B0502040204020203" pitchFamily="34" charset="-34"/>
                <a:ea typeface="Gadugi" panose="020B0502040204020203" pitchFamily="34" charset="0"/>
                <a:cs typeface="Leelawadee" panose="020B0502040204020203" pitchFamily="34" charset="-34"/>
              </a:rPr>
              <a:t>vignesh</a:t>
            </a:r>
            <a:endParaRPr lang="en-GB" sz="6200" b="1" dirty="0">
              <a:solidFill>
                <a:schemeClr val="tx1"/>
              </a:solidFill>
              <a:latin typeface="Leelawadee" panose="020B0502040204020203" pitchFamily="34" charset="-34"/>
              <a:ea typeface="Gadugi" panose="020B0502040204020203" pitchFamily="34" charset="0"/>
              <a:cs typeface="Leelawadee" panose="020B0502040204020203" pitchFamily="34" charset="-34"/>
            </a:endParaRPr>
          </a:p>
          <a:p>
            <a:pPr>
              <a:lnSpc>
                <a:spcPct val="150000"/>
              </a:lnSpc>
            </a:pPr>
            <a:r>
              <a:rPr lang="en-GB" sz="6200" b="1" dirty="0">
                <a:solidFill>
                  <a:schemeClr val="tx1"/>
                </a:solidFill>
                <a:latin typeface="Leelawadee" panose="020B0502040204020203" pitchFamily="34" charset="-34"/>
                <a:ea typeface="Gadugi" panose="020B0502040204020203" pitchFamily="34" charset="0"/>
                <a:cs typeface="Leelawadee" panose="020B0502040204020203" pitchFamily="34" charset="-34"/>
              </a:rPr>
              <a:t>Skill build email id :</a:t>
            </a:r>
            <a:r>
              <a:rPr lang="en-GB" sz="6200" b="1" dirty="0">
                <a:solidFill>
                  <a:schemeClr val="tx1"/>
                </a:solidFill>
                <a:latin typeface="Leelawadee" panose="020B0502040204020203" pitchFamily="34" charset="-34"/>
                <a:ea typeface="Gadugi" panose="020B0502040204020203" pitchFamily="34" charset="0"/>
                <a:cs typeface="Leelawadee" panose="020B0502040204020203" pitchFamily="34" charset="-34"/>
                <a:hlinkClick r:id="rId2"/>
              </a:rPr>
              <a:t>ravulakanakavignesh@gmail.com</a:t>
            </a:r>
            <a:endParaRPr lang="en-GB" sz="6200" b="1" dirty="0">
              <a:solidFill>
                <a:schemeClr val="tx1"/>
              </a:solidFill>
              <a:latin typeface="Leelawadee" panose="020B0502040204020203" pitchFamily="34" charset="-34"/>
              <a:ea typeface="Gadugi" panose="020B0502040204020203" pitchFamily="34" charset="0"/>
              <a:cs typeface="Leelawadee" panose="020B0502040204020203" pitchFamily="34" charset="-34"/>
            </a:endParaRPr>
          </a:p>
          <a:p>
            <a:pPr>
              <a:lnSpc>
                <a:spcPct val="150000"/>
              </a:lnSpc>
            </a:pPr>
            <a:r>
              <a:rPr lang="en-GB" sz="6200" b="1" dirty="0">
                <a:solidFill>
                  <a:schemeClr val="tx1"/>
                </a:solidFill>
                <a:latin typeface="Leelawadee" panose="020B0502040204020203" pitchFamily="34" charset="-34"/>
                <a:ea typeface="Gadugi" panose="020B0502040204020203" pitchFamily="34" charset="0"/>
                <a:cs typeface="Leelawadee" panose="020B0502040204020203" pitchFamily="34" charset="-34"/>
              </a:rPr>
              <a:t>College name : </a:t>
            </a:r>
            <a:r>
              <a:rPr lang="en-GB" sz="6200" b="1" dirty="0" err="1">
                <a:solidFill>
                  <a:schemeClr val="tx1"/>
                </a:solidFill>
                <a:latin typeface="Leelawadee" panose="020B0502040204020203" pitchFamily="34" charset="-34"/>
                <a:ea typeface="Gadugi" panose="020B0502040204020203" pitchFamily="34" charset="0"/>
                <a:cs typeface="Leelawadee" panose="020B0502040204020203" pitchFamily="34" charset="-34"/>
              </a:rPr>
              <a:t>Vignan’s</a:t>
            </a:r>
            <a:r>
              <a:rPr lang="en-GB" sz="6200" b="1" dirty="0">
                <a:solidFill>
                  <a:schemeClr val="tx1"/>
                </a:solidFill>
                <a:latin typeface="Leelawadee" panose="020B0502040204020203" pitchFamily="34" charset="-34"/>
                <a:ea typeface="Gadugi" panose="020B0502040204020203" pitchFamily="34" charset="0"/>
                <a:cs typeface="Leelawadee" panose="020B0502040204020203" pitchFamily="34" charset="-34"/>
              </a:rPr>
              <a:t> Lara Institute of Technology and Science.</a:t>
            </a:r>
          </a:p>
          <a:p>
            <a:pPr>
              <a:lnSpc>
                <a:spcPct val="170000"/>
              </a:lnSpc>
            </a:pPr>
            <a:r>
              <a:rPr lang="en-GB" sz="6200" b="1" dirty="0">
                <a:solidFill>
                  <a:schemeClr val="tx1"/>
                </a:solidFill>
                <a:latin typeface="Leelawadee" panose="020B0502040204020203" pitchFamily="34" charset="-34"/>
                <a:ea typeface="Gadugi" panose="020B0502040204020203" pitchFamily="34" charset="0"/>
                <a:cs typeface="Leelawadee" panose="020B0502040204020203" pitchFamily="34" charset="-34"/>
              </a:rPr>
              <a:t>College state : Andhra Pradesh.</a:t>
            </a:r>
          </a:p>
          <a:p>
            <a:pPr>
              <a:lnSpc>
                <a:spcPct val="170000"/>
              </a:lnSpc>
            </a:pPr>
            <a:r>
              <a:rPr lang="en-GB" sz="6200" b="1" dirty="0">
                <a:solidFill>
                  <a:schemeClr val="tx1"/>
                </a:solidFill>
                <a:latin typeface="Leelawadee" panose="020B0502040204020203" pitchFamily="34" charset="-34"/>
                <a:ea typeface="Gadugi" panose="020B0502040204020203" pitchFamily="34" charset="0"/>
                <a:cs typeface="Leelawadee" panose="020B0502040204020203" pitchFamily="34" charset="-34"/>
              </a:rPr>
              <a:t>Internship domain : AI.</a:t>
            </a:r>
          </a:p>
          <a:p>
            <a:pPr>
              <a:lnSpc>
                <a:spcPct val="170000"/>
              </a:lnSpc>
            </a:pPr>
            <a:r>
              <a:rPr lang="en-GB" sz="6200" b="1" dirty="0">
                <a:solidFill>
                  <a:schemeClr val="tx1"/>
                </a:solidFill>
                <a:latin typeface="Leelawadee" panose="020B0502040204020203" pitchFamily="34" charset="-34"/>
                <a:ea typeface="Gadugi" panose="020B0502040204020203" pitchFamily="34" charset="0"/>
                <a:cs typeface="Leelawadee" panose="020B0502040204020203" pitchFamily="34" charset="-34"/>
              </a:rPr>
              <a:t>Internship start and end   Date  : 05-06-2023 to 23-07-2023.</a:t>
            </a:r>
          </a:p>
          <a:p>
            <a:pPr>
              <a:lnSpc>
                <a:spcPct val="170000"/>
              </a:lnSpc>
            </a:pPr>
            <a:endParaRPr lang="en-GB" sz="6200" b="1" dirty="0">
              <a:solidFill>
                <a:schemeClr val="tx1"/>
              </a:solidFill>
              <a:latin typeface="Leelawadee" panose="020B0502040204020203" pitchFamily="34" charset="-34"/>
              <a:ea typeface="Gadugi" panose="020B0502040204020203" pitchFamily="34" charset="0"/>
              <a:cs typeface="Leelawadee" panose="020B0502040204020203" pitchFamily="34" charset="-34"/>
            </a:endParaRPr>
          </a:p>
          <a:p>
            <a:pPr>
              <a:lnSpc>
                <a:spcPct val="170000"/>
              </a:lnSpc>
            </a:pPr>
            <a:endParaRPr lang="en-GB" sz="4900" dirty="0">
              <a:solidFill>
                <a:srgbClr val="C00000"/>
              </a:solidFill>
              <a:latin typeface="Leelawadee" panose="020B0502040204020203" pitchFamily="34" charset="-34"/>
              <a:ea typeface="Gadugi" panose="020B0502040204020203" pitchFamily="34" charset="0"/>
              <a:cs typeface="Leelawadee" panose="020B0502040204020203" pitchFamily="34" charset="-34"/>
            </a:endParaRPr>
          </a:p>
        </p:txBody>
      </p:sp>
      <p:sp>
        <p:nvSpPr>
          <p:cNvPr id="5" name="TextBox 4">
            <a:extLst>
              <a:ext uri="{FF2B5EF4-FFF2-40B4-BE49-F238E27FC236}">
                <a16:creationId xmlns:a16="http://schemas.microsoft.com/office/drawing/2014/main" id="{C0A41C47-13BC-F92D-F97C-04C65412DECD}"/>
              </a:ext>
            </a:extLst>
          </p:cNvPr>
          <p:cNvSpPr txBox="1"/>
          <p:nvPr/>
        </p:nvSpPr>
        <p:spPr>
          <a:xfrm>
            <a:off x="580913" y="1028303"/>
            <a:ext cx="6092190" cy="584775"/>
          </a:xfrm>
          <a:prstGeom prst="rect">
            <a:avLst/>
          </a:prstGeom>
          <a:noFill/>
          <a:effectLst>
            <a:reflection blurRad="50800" stA="84000" endPos="54000" dist="76200" dir="5400000" sy="-100000" algn="bl" rotWithShape="0"/>
          </a:effectLst>
        </p:spPr>
        <p:txBody>
          <a:bodyPr wrap="square">
            <a:spAutoFit/>
          </a:bodyPr>
          <a:lstStyle/>
          <a:p>
            <a:r>
              <a:rPr lang="en-IN" sz="3200" b="1" dirty="0"/>
              <a:t>Student Details</a:t>
            </a:r>
          </a:p>
        </p:txBody>
      </p:sp>
      <p:pic>
        <p:nvPicPr>
          <p:cNvPr id="4" name="Picture 3">
            <a:extLst>
              <a:ext uri="{FF2B5EF4-FFF2-40B4-BE49-F238E27FC236}">
                <a16:creationId xmlns:a16="http://schemas.microsoft.com/office/drawing/2014/main" id="{0CC9CA53-CCD9-792D-F0DC-4E4F4D92171C}"/>
              </a:ext>
            </a:extLst>
          </p:cNvPr>
          <p:cNvPicPr>
            <a:picLocks noChangeAspect="1"/>
          </p:cNvPicPr>
          <p:nvPr/>
        </p:nvPicPr>
        <p:blipFill>
          <a:blip r:embed="rId3"/>
          <a:stretch>
            <a:fillRect/>
          </a:stretch>
        </p:blipFill>
        <p:spPr>
          <a:xfrm>
            <a:off x="9304386" y="693132"/>
            <a:ext cx="2212989" cy="2265680"/>
          </a:xfrm>
          <a:prstGeom prst="rect">
            <a:avLst/>
          </a:prstGeom>
        </p:spPr>
      </p:pic>
    </p:spTree>
    <p:extLst>
      <p:ext uri="{BB962C8B-B14F-4D97-AF65-F5344CB8AC3E}">
        <p14:creationId xmlns:p14="http://schemas.microsoft.com/office/powerpoint/2010/main" val="1991528624"/>
      </p:ext>
    </p:extLst>
  </p:cSld>
  <p:clrMapOvr>
    <a:masterClrMapping/>
  </p:clrMapOvr>
  <mc:AlternateContent xmlns:mc="http://schemas.openxmlformats.org/markup-compatibility/2006" xmlns:p14="http://schemas.microsoft.com/office/powerpoint/2010/main">
    <mc:Choice Requires="p14">
      <p:transition spd="med" advClick="0" advTm="2000">
        <p14:ferris dir="l"/>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afterEffect">
                                  <p:stCondLst>
                                    <p:cond delay="0"/>
                                  </p:stCondLst>
                                  <p:childTnLst>
                                    <p:animMotion origin="layout" path="M 0 0 L 0.067 0.04 C 0.081 0.049 0.102 0.054 0.124 0.054 C 0.149 0.054 0.169 0.049 0.183 0.04 L 0.25 0 E" pathEditMode="relative" ptsTypes="">
                                      <p:cBhvr>
                                        <p:cTn id="6" dur="5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16" presetClass="entr" presetSubtype="21" fill="hold" nodeType="after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barn(inVertical)">
                                      <p:cBhvr>
                                        <p:cTn id="14" dur="500"/>
                                        <p:tgtEl>
                                          <p:spTgt spid="2">
                                            <p:txEl>
                                              <p:pRg st="1" end="1"/>
                                            </p:txEl>
                                          </p:spTgt>
                                        </p:tgtEl>
                                      </p:cBhvr>
                                    </p:animEffect>
                                  </p:childTnLst>
                                </p:cTn>
                              </p:par>
                            </p:childTnLst>
                          </p:cTn>
                        </p:par>
                        <p:par>
                          <p:cTn id="15" fill="hold">
                            <p:stCondLst>
                              <p:cond delay="500"/>
                            </p:stCondLst>
                            <p:childTnLst>
                              <p:par>
                                <p:cTn id="16" presetID="16" presetClass="entr" presetSubtype="21" fill="hold" nodeType="after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arn(inVertical)">
                                      <p:cBhvr>
                                        <p:cTn id="18" dur="500"/>
                                        <p:tgtEl>
                                          <p:spTgt spid="2">
                                            <p:txEl>
                                              <p:pRg st="2" end="2"/>
                                            </p:txEl>
                                          </p:spTgt>
                                        </p:tgtEl>
                                      </p:cBhvr>
                                    </p:animEffect>
                                  </p:childTnLst>
                                </p:cTn>
                              </p:par>
                            </p:childTnLst>
                          </p:cTn>
                        </p:par>
                        <p:par>
                          <p:cTn id="19" fill="hold">
                            <p:stCondLst>
                              <p:cond delay="1000"/>
                            </p:stCondLst>
                            <p:childTnLst>
                              <p:par>
                                <p:cTn id="20" presetID="16" presetClass="entr" presetSubtype="21" fill="hold"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par>
                          <p:cTn id="23" fill="hold">
                            <p:stCondLst>
                              <p:cond delay="1500"/>
                            </p:stCondLst>
                            <p:childTnLst>
                              <p:par>
                                <p:cTn id="24" presetID="16" presetClass="entr" presetSubtype="21" fill="hold" nodeType="after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barn(inVertical)">
                                      <p:cBhvr>
                                        <p:cTn id="26" dur="500"/>
                                        <p:tgtEl>
                                          <p:spTgt spid="2">
                                            <p:txEl>
                                              <p:pRg st="4" end="4"/>
                                            </p:txEl>
                                          </p:spTgt>
                                        </p:tgtEl>
                                      </p:cBhvr>
                                    </p:animEffect>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arn(inVertical)">
                                      <p:cBhvr>
                                        <p:cTn id="30" dur="500"/>
                                        <p:tgtEl>
                                          <p:spTgt spid="2">
                                            <p:txEl>
                                              <p:pRg st="5" end="5"/>
                                            </p:txEl>
                                          </p:spTgt>
                                        </p:tgtEl>
                                      </p:cBhvr>
                                    </p:animEffect>
                                  </p:childTnLst>
                                </p:cTn>
                              </p:par>
                            </p:childTnLst>
                          </p:cTn>
                        </p:par>
                        <p:par>
                          <p:cTn id="31" fill="hold">
                            <p:stCondLst>
                              <p:cond delay="2500"/>
                            </p:stCondLst>
                            <p:childTnLst>
                              <p:par>
                                <p:cTn id="32" presetID="16" presetClass="entr" presetSubtype="21" fill="hold" nodeType="after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barn(inVertical)">
                                      <p:cBhvr>
                                        <p:cTn id="3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4EF212-9349-7772-49C6-897EA7BDE5E1}"/>
              </a:ext>
            </a:extLst>
          </p:cNvPr>
          <p:cNvPicPr>
            <a:picLocks noChangeAspect="1"/>
          </p:cNvPicPr>
          <p:nvPr/>
        </p:nvPicPr>
        <p:blipFill rotWithShape="1">
          <a:blip r:embed="rId2"/>
          <a:srcRect t="12539" r="3266" b="3409"/>
          <a:stretch/>
        </p:blipFill>
        <p:spPr>
          <a:xfrm>
            <a:off x="5486400" y="1556084"/>
            <a:ext cx="6614083" cy="48694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9CCD66BC-65CA-0E20-CEF5-D69295955EA2}"/>
              </a:ext>
            </a:extLst>
          </p:cNvPr>
          <p:cNvSpPr txBox="1"/>
          <p:nvPr/>
        </p:nvSpPr>
        <p:spPr>
          <a:xfrm>
            <a:off x="322923" y="358345"/>
            <a:ext cx="11546154" cy="4247317"/>
          </a:xfrm>
          <a:prstGeom prst="rect">
            <a:avLst/>
          </a:prstGeom>
          <a:noFill/>
        </p:spPr>
        <p:txBody>
          <a:bodyPr wrap="square">
            <a:spAutoFit/>
          </a:bodyPr>
          <a:lstStyle/>
          <a:p>
            <a:r>
              <a:rPr lang="en-US" b="1" dirty="0">
                <a:solidFill>
                  <a:srgbClr val="7030A0"/>
                </a:solidFill>
              </a:rPr>
              <a:t>CUSTOMIZE THE PROJECT AND MAKE IT YOUR OWN</a:t>
            </a:r>
          </a:p>
          <a:p>
            <a:pPr marL="342900" indent="-342900">
              <a:lnSpc>
                <a:spcPct val="150000"/>
              </a:lnSpc>
              <a:buFont typeface="+mj-lt"/>
              <a:buAutoNum type="arabicPeriod"/>
            </a:pPr>
            <a:r>
              <a:rPr lang="en-US" dirty="0"/>
              <a:t>Open Google Chrome.</a:t>
            </a:r>
          </a:p>
          <a:p>
            <a:pPr marL="342900" indent="-342900">
              <a:lnSpc>
                <a:spcPct val="150000"/>
              </a:lnSpc>
              <a:buFont typeface="+mj-lt"/>
              <a:buAutoNum type="arabicPeriod"/>
            </a:pPr>
            <a:r>
              <a:rPr lang="en-US" dirty="0"/>
              <a:t>Now type/Open:</a:t>
            </a:r>
            <a:r>
              <a:rPr lang="en-US" dirty="0">
                <a:solidFill>
                  <a:srgbClr val="FFFF00"/>
                </a:solidFill>
              </a:rPr>
              <a:t> </a:t>
            </a:r>
            <a:r>
              <a:rPr lang="en-US" dirty="0">
                <a:solidFill>
                  <a:srgbClr val="00B050"/>
                </a:solidFill>
              </a:rPr>
              <a:t>https://research.google.com/colaboratory/</a:t>
            </a:r>
          </a:p>
          <a:p>
            <a:pPr marL="342900" indent="-342900">
              <a:lnSpc>
                <a:spcPct val="150000"/>
              </a:lnSpc>
              <a:buFont typeface="+mj-lt"/>
              <a:buAutoNum type="arabicPeriod"/>
            </a:pPr>
            <a:r>
              <a:rPr lang="en-US" dirty="0"/>
              <a:t>Now sign in</a:t>
            </a:r>
          </a:p>
          <a:p>
            <a:pPr marL="342900" indent="-342900">
              <a:lnSpc>
                <a:spcPct val="150000"/>
              </a:lnSpc>
              <a:buFont typeface="+mj-lt"/>
              <a:buAutoNum type="arabicPeriod"/>
            </a:pPr>
            <a:r>
              <a:rPr lang="en-US" dirty="0"/>
              <a:t>Go to file and create a new notebook.</a:t>
            </a:r>
          </a:p>
          <a:p>
            <a:pPr marL="342900" indent="-342900">
              <a:lnSpc>
                <a:spcPct val="150000"/>
              </a:lnSpc>
              <a:buFont typeface="+mj-lt"/>
              <a:buAutoNum type="arabicPeriod"/>
            </a:pPr>
            <a:r>
              <a:rPr lang="en-US" dirty="0"/>
              <a:t>Go to the top left 3 dots and make a</a:t>
            </a:r>
          </a:p>
          <a:p>
            <a:pPr marL="342900" indent="-342900">
              <a:lnSpc>
                <a:spcPct val="150000"/>
              </a:lnSpc>
              <a:buFont typeface="+mj-lt"/>
              <a:buAutoNum type="arabicPeriod"/>
            </a:pPr>
            <a:r>
              <a:rPr lang="en-US" dirty="0"/>
              <a:t>section if you want.</a:t>
            </a:r>
          </a:p>
          <a:p>
            <a:pPr marL="342900" indent="-342900">
              <a:lnSpc>
                <a:spcPct val="150000"/>
              </a:lnSpc>
              <a:buFont typeface="+mj-lt"/>
              <a:buAutoNum type="arabicPeriod"/>
            </a:pPr>
            <a:r>
              <a:rPr lang="en-US" dirty="0"/>
              <a:t>Now press the ‘+Code’ button to start coding.</a:t>
            </a:r>
          </a:p>
          <a:p>
            <a:pPr marL="342900" indent="-342900">
              <a:lnSpc>
                <a:spcPct val="150000"/>
              </a:lnSpc>
              <a:buFont typeface="+mj-lt"/>
              <a:buAutoNum type="arabicPeriod"/>
            </a:pPr>
            <a:r>
              <a:rPr lang="en-US" dirty="0"/>
              <a:t>Now start coding about the project.</a:t>
            </a:r>
          </a:p>
          <a:p>
            <a:endParaRPr lang="en-US" dirty="0"/>
          </a:p>
          <a:p>
            <a:endParaRPr lang="en-US" dirty="0"/>
          </a:p>
        </p:txBody>
      </p:sp>
    </p:spTree>
    <p:extLst>
      <p:ext uri="{BB962C8B-B14F-4D97-AF65-F5344CB8AC3E}">
        <p14:creationId xmlns:p14="http://schemas.microsoft.com/office/powerpoint/2010/main" val="3938212761"/>
      </p:ext>
    </p:extLst>
  </p:cSld>
  <p:clrMapOvr>
    <a:masterClrMapping/>
  </p:clrMapOvr>
  <mc:AlternateContent xmlns:mc="http://schemas.openxmlformats.org/markup-compatibility/2006" xmlns:p15="http://schemas.microsoft.com/office/powerpoint/2012/main">
    <mc:Choice Requires="p15">
      <p:transition spd="med" advClick="0" advTm="2000">
        <p15:prstTrans prst="wind" invX="1"/>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15742-B99B-408C-653D-D36A57AFC254}"/>
              </a:ext>
            </a:extLst>
          </p:cNvPr>
          <p:cNvPicPr>
            <a:picLocks noChangeAspect="1"/>
          </p:cNvPicPr>
          <p:nvPr/>
        </p:nvPicPr>
        <p:blipFill rotWithShape="1">
          <a:blip r:embed="rId2"/>
          <a:srcRect l="5950" t="42276" b="5652"/>
          <a:stretch/>
        </p:blipFill>
        <p:spPr>
          <a:xfrm>
            <a:off x="453204" y="417286"/>
            <a:ext cx="5642796" cy="6023428"/>
          </a:xfrm>
          <a:prstGeom prst="rect">
            <a:avLst/>
          </a:prstGeom>
          <a:scene3d>
            <a:camera prst="orthographicFront"/>
            <a:lightRig rig="chilly" dir="t"/>
          </a:scene3d>
          <a:sp3d prstMaterial="dkEdge"/>
        </p:spPr>
      </p:pic>
      <p:pic>
        <p:nvPicPr>
          <p:cNvPr id="5" name="Picture 4">
            <a:extLst>
              <a:ext uri="{FF2B5EF4-FFF2-40B4-BE49-F238E27FC236}">
                <a16:creationId xmlns:a16="http://schemas.microsoft.com/office/drawing/2014/main" id="{B856DB80-A75B-F0CB-22B3-7F0058624059}"/>
              </a:ext>
            </a:extLst>
          </p:cNvPr>
          <p:cNvPicPr>
            <a:picLocks noChangeAspect="1"/>
          </p:cNvPicPr>
          <p:nvPr/>
        </p:nvPicPr>
        <p:blipFill rotWithShape="1">
          <a:blip r:embed="rId3"/>
          <a:srcRect l="5714" t="22420" r="44490" b="6063"/>
          <a:stretch/>
        </p:blipFill>
        <p:spPr>
          <a:xfrm>
            <a:off x="6255657" y="420915"/>
            <a:ext cx="5483139" cy="6019799"/>
          </a:xfrm>
          <a:prstGeom prst="rect">
            <a:avLst/>
          </a:prstGeom>
          <a:scene3d>
            <a:camera prst="orthographicFront"/>
            <a:lightRig rig="chilly" dir="t"/>
          </a:scene3d>
          <a:sp3d prstMaterial="dkEdge"/>
        </p:spPr>
      </p:pic>
    </p:spTree>
    <p:extLst>
      <p:ext uri="{BB962C8B-B14F-4D97-AF65-F5344CB8AC3E}">
        <p14:creationId xmlns:p14="http://schemas.microsoft.com/office/powerpoint/2010/main" val="3272960357"/>
      </p:ext>
    </p:extLst>
  </p:cSld>
  <p:clrMapOvr>
    <a:masterClrMapping/>
  </p:clrMapOvr>
  <mc:AlternateContent xmlns:mc="http://schemas.openxmlformats.org/markup-compatibility/2006" xmlns:p15="http://schemas.microsoft.com/office/powerpoint/2012/main">
    <mc:Choice Requires="p15">
      <p:transition spd="med" advClick="0" advTm="2000">
        <p15:prstTrans prst="curtains"/>
      </p:transition>
    </mc:Choice>
    <mc:Fallback xmlns="">
      <p:transition spd="med" advClick="0"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F5D29A-13CD-92F2-5F06-8F1617A6EE54}"/>
              </a:ext>
            </a:extLst>
          </p:cNvPr>
          <p:cNvPicPr>
            <a:picLocks noChangeAspect="1"/>
          </p:cNvPicPr>
          <p:nvPr/>
        </p:nvPicPr>
        <p:blipFill rotWithShape="1">
          <a:blip r:embed="rId2"/>
          <a:srcRect l="5503" t="24355" r="47913" b="7305"/>
          <a:stretch/>
        </p:blipFill>
        <p:spPr>
          <a:xfrm>
            <a:off x="493486" y="453570"/>
            <a:ext cx="5704114" cy="6008915"/>
          </a:xfrm>
          <a:prstGeom prst="rect">
            <a:avLst/>
          </a:prstGeom>
          <a:scene3d>
            <a:camera prst="orthographicFront"/>
            <a:lightRig rig="chilly" dir="t"/>
          </a:scene3d>
        </p:spPr>
      </p:pic>
      <p:pic>
        <p:nvPicPr>
          <p:cNvPr id="5" name="Picture 4">
            <a:extLst>
              <a:ext uri="{FF2B5EF4-FFF2-40B4-BE49-F238E27FC236}">
                <a16:creationId xmlns:a16="http://schemas.microsoft.com/office/drawing/2014/main" id="{B2E6DD58-FB0D-74CC-26D2-04480E359E91}"/>
              </a:ext>
            </a:extLst>
          </p:cNvPr>
          <p:cNvPicPr>
            <a:picLocks noChangeAspect="1"/>
          </p:cNvPicPr>
          <p:nvPr/>
        </p:nvPicPr>
        <p:blipFill rotWithShape="1">
          <a:blip r:embed="rId3"/>
          <a:srcRect l="5953" t="23266" r="46190" b="6858"/>
          <a:stretch/>
        </p:blipFill>
        <p:spPr>
          <a:xfrm>
            <a:off x="6342743" y="453570"/>
            <a:ext cx="5355771" cy="6008915"/>
          </a:xfrm>
          <a:prstGeom prst="rect">
            <a:avLst/>
          </a:prstGeom>
          <a:scene3d>
            <a:camera prst="orthographicFront"/>
            <a:lightRig rig="chilly" dir="t"/>
          </a:scene3d>
        </p:spPr>
      </p:pic>
    </p:spTree>
    <p:extLst>
      <p:ext uri="{BB962C8B-B14F-4D97-AF65-F5344CB8AC3E}">
        <p14:creationId xmlns:p14="http://schemas.microsoft.com/office/powerpoint/2010/main" val="3441451558"/>
      </p:ext>
    </p:extLst>
  </p:cSld>
  <p:clrMapOvr>
    <a:masterClrMapping/>
  </p:clrMapOvr>
  <mc:AlternateContent xmlns:mc="http://schemas.openxmlformats.org/markup-compatibility/2006" xmlns:p15="http://schemas.microsoft.com/office/powerpoint/2012/main">
    <mc:Choice Requires="p15">
      <p:transition spd="med" advClick="0" advTm="2000">
        <p15:prstTrans prst="curtains"/>
      </p:transition>
    </mc:Choice>
    <mc:Fallback xmlns="">
      <p:transition spd="med" advClick="0" advTm="2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668B8D-D167-EAAD-8D1A-DB9A8201FBA7}"/>
              </a:ext>
            </a:extLst>
          </p:cNvPr>
          <p:cNvPicPr>
            <a:picLocks noChangeAspect="1"/>
          </p:cNvPicPr>
          <p:nvPr/>
        </p:nvPicPr>
        <p:blipFill rotWithShape="1">
          <a:blip r:embed="rId2"/>
          <a:srcRect l="5476" t="28724" r="5417" b="27448"/>
          <a:stretch/>
        </p:blipFill>
        <p:spPr>
          <a:xfrm>
            <a:off x="420914" y="478969"/>
            <a:ext cx="5196114" cy="3207659"/>
          </a:xfrm>
          <a:prstGeom prst="rect">
            <a:avLst/>
          </a:prstGeom>
          <a:effectLst>
            <a:outerShdw blurRad="76200" dir="13500000" sy="23000" kx="1200000" algn="br" rotWithShape="0">
              <a:prstClr val="black">
                <a:alpha val="20000"/>
              </a:prstClr>
            </a:outerShdw>
          </a:effectLst>
        </p:spPr>
      </p:pic>
      <p:pic>
        <p:nvPicPr>
          <p:cNvPr id="5" name="Picture 4">
            <a:extLst>
              <a:ext uri="{FF2B5EF4-FFF2-40B4-BE49-F238E27FC236}">
                <a16:creationId xmlns:a16="http://schemas.microsoft.com/office/drawing/2014/main" id="{6E53011C-11AB-1CB8-7204-9F73A8FEE90A}"/>
              </a:ext>
            </a:extLst>
          </p:cNvPr>
          <p:cNvPicPr>
            <a:picLocks noChangeAspect="1"/>
          </p:cNvPicPr>
          <p:nvPr/>
        </p:nvPicPr>
        <p:blipFill rotWithShape="1">
          <a:blip r:embed="rId3"/>
          <a:srcRect l="3826" t="39367" r="2296" b="15385"/>
          <a:stretch/>
        </p:blipFill>
        <p:spPr>
          <a:xfrm>
            <a:off x="5820229" y="478969"/>
            <a:ext cx="5950857" cy="3207659"/>
          </a:xfrm>
          <a:prstGeom prst="rect">
            <a:avLst/>
          </a:prstGeom>
          <a:effectLst>
            <a:outerShdw blurRad="76200" dir="18900000" sy="23000" kx="-1200000" algn="bl" rotWithShape="0">
              <a:prstClr val="black">
                <a:alpha val="20000"/>
              </a:prstClr>
            </a:outerShdw>
          </a:effectLst>
        </p:spPr>
      </p:pic>
      <p:pic>
        <p:nvPicPr>
          <p:cNvPr id="7" name="Picture 6">
            <a:extLst>
              <a:ext uri="{FF2B5EF4-FFF2-40B4-BE49-F238E27FC236}">
                <a16:creationId xmlns:a16="http://schemas.microsoft.com/office/drawing/2014/main" id="{5391FE55-B9F4-6259-65FE-254A126B53E8}"/>
              </a:ext>
            </a:extLst>
          </p:cNvPr>
          <p:cNvPicPr>
            <a:picLocks noChangeAspect="1"/>
          </p:cNvPicPr>
          <p:nvPr/>
        </p:nvPicPr>
        <p:blipFill rotWithShape="1">
          <a:blip r:embed="rId4"/>
          <a:srcRect l="6843" t="29956" r="3420" b="25577"/>
          <a:stretch/>
        </p:blipFill>
        <p:spPr>
          <a:xfrm>
            <a:off x="420915" y="3802743"/>
            <a:ext cx="5196114" cy="2576287"/>
          </a:xfrm>
          <a:prstGeom prst="rect">
            <a:avLst/>
          </a:prstGeom>
          <a:effectLst>
            <a:outerShdw blurRad="76200" dir="13500000" sy="23000" kx="1200000" algn="br" rotWithShape="0">
              <a:prstClr val="black">
                <a:alpha val="20000"/>
              </a:prstClr>
            </a:outerShdw>
          </a:effectLst>
        </p:spPr>
      </p:pic>
      <p:pic>
        <p:nvPicPr>
          <p:cNvPr id="9" name="Picture 8">
            <a:extLst>
              <a:ext uri="{FF2B5EF4-FFF2-40B4-BE49-F238E27FC236}">
                <a16:creationId xmlns:a16="http://schemas.microsoft.com/office/drawing/2014/main" id="{6FBE7190-0AA4-5DE1-7AC4-5EB5B20AAC11}"/>
              </a:ext>
            </a:extLst>
          </p:cNvPr>
          <p:cNvPicPr>
            <a:picLocks noChangeAspect="1"/>
          </p:cNvPicPr>
          <p:nvPr/>
        </p:nvPicPr>
        <p:blipFill rotWithShape="1">
          <a:blip r:embed="rId5"/>
          <a:srcRect l="6429" t="47537" r="6429" b="3046"/>
          <a:stretch/>
        </p:blipFill>
        <p:spPr>
          <a:xfrm>
            <a:off x="5820229" y="3802743"/>
            <a:ext cx="5950856" cy="2576288"/>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841403655"/>
      </p:ext>
    </p:extLst>
  </p:cSld>
  <p:clrMapOvr>
    <a:masterClrMapping/>
  </p:clrMapOvr>
  <mc:AlternateContent xmlns:mc="http://schemas.openxmlformats.org/markup-compatibility/2006" xmlns:p15="http://schemas.microsoft.com/office/powerpoint/2012/main">
    <mc:Choice Requires="p15">
      <p:transition spd="med" advClick="0" advTm="2000">
        <p15:prstTrans prst="curtains"/>
      </p:transition>
    </mc:Choice>
    <mc:Fallback xmlns="">
      <p:transition spd="med" advClick="0" advTm="2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A320C1-7177-1781-4EF8-597972292682}"/>
              </a:ext>
            </a:extLst>
          </p:cNvPr>
          <p:cNvPicPr>
            <a:picLocks noChangeAspect="1"/>
          </p:cNvPicPr>
          <p:nvPr/>
        </p:nvPicPr>
        <p:blipFill rotWithShape="1">
          <a:blip r:embed="rId2"/>
          <a:srcRect l="9167" t="32796" r="2023" b="5587"/>
          <a:stretch/>
        </p:blipFill>
        <p:spPr>
          <a:xfrm>
            <a:off x="406105" y="386003"/>
            <a:ext cx="11379789" cy="2888342"/>
          </a:xfrm>
          <a:prstGeom prst="rect">
            <a:avLst/>
          </a:prstGeom>
          <a:effectLst>
            <a:glow rad="228600">
              <a:schemeClr val="accent1">
                <a:satMod val="175000"/>
                <a:alpha val="40000"/>
              </a:schemeClr>
            </a:glow>
          </a:effectLst>
        </p:spPr>
      </p:pic>
      <p:pic>
        <p:nvPicPr>
          <p:cNvPr id="11" name="Picture 10">
            <a:extLst>
              <a:ext uri="{FF2B5EF4-FFF2-40B4-BE49-F238E27FC236}">
                <a16:creationId xmlns:a16="http://schemas.microsoft.com/office/drawing/2014/main" id="{2A6D03DA-400D-E137-802B-EE16596A338A}"/>
              </a:ext>
            </a:extLst>
          </p:cNvPr>
          <p:cNvPicPr>
            <a:picLocks noChangeAspect="1"/>
          </p:cNvPicPr>
          <p:nvPr/>
        </p:nvPicPr>
        <p:blipFill rotWithShape="1">
          <a:blip r:embed="rId3"/>
          <a:srcRect l="8412" t="37471" r="1893" b="6329"/>
          <a:stretch/>
        </p:blipFill>
        <p:spPr>
          <a:xfrm>
            <a:off x="406105" y="3274345"/>
            <a:ext cx="11379789" cy="3197652"/>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664149266"/>
      </p:ext>
    </p:extLst>
  </p:cSld>
  <p:clrMapOvr>
    <a:masterClrMapping/>
  </p:clrMapOvr>
  <mc:AlternateContent xmlns:mc="http://schemas.openxmlformats.org/markup-compatibility/2006" xmlns:p15="http://schemas.microsoft.com/office/powerpoint/2012/main">
    <mc:Choice Requires="p15">
      <p:transition spd="med" advClick="0" advTm="2000">
        <p15:prstTrans prst="curtains"/>
      </p:transition>
    </mc:Choice>
    <mc:Fallback xmlns="">
      <p:transition spd="med" advClick="0" advTm="2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977A1E-7D01-5DC5-3A29-99EE233107DA}"/>
              </a:ext>
            </a:extLst>
          </p:cNvPr>
          <p:cNvPicPr>
            <a:picLocks noChangeAspect="1"/>
          </p:cNvPicPr>
          <p:nvPr/>
        </p:nvPicPr>
        <p:blipFill>
          <a:blip r:embed="rId2"/>
          <a:stretch>
            <a:fillRect/>
          </a:stretch>
        </p:blipFill>
        <p:spPr>
          <a:xfrm>
            <a:off x="1029703" y="1334529"/>
            <a:ext cx="10132594" cy="3395916"/>
          </a:xfrm>
          <a:prstGeom prst="rect">
            <a:avLst/>
          </a:prstGeom>
          <a:effectLst>
            <a:glow rad="101600">
              <a:srgbClr val="FFFF00">
                <a:alpha val="60000"/>
              </a:srgbClr>
            </a:glow>
          </a:effectLst>
        </p:spPr>
      </p:pic>
    </p:spTree>
    <p:extLst>
      <p:ext uri="{BB962C8B-B14F-4D97-AF65-F5344CB8AC3E}">
        <p14:creationId xmlns:p14="http://schemas.microsoft.com/office/powerpoint/2010/main" val="2237277020"/>
      </p:ext>
    </p:extLst>
  </p:cSld>
  <p:clrMapOvr>
    <a:masterClrMapping/>
  </p:clrMapOvr>
  <mc:AlternateContent xmlns:mc="http://schemas.openxmlformats.org/markup-compatibility/2006" xmlns:p15="http://schemas.microsoft.com/office/powerpoint/2012/main">
    <mc:Choice Requires="p15">
      <p:transition spd="med" advClick="0" advTm="2000">
        <p15:prstTrans prst="curtains"/>
      </p:transition>
    </mc:Choice>
    <mc:Fallback xmlns="">
      <p:transition spd="med" advClick="0" advTm="2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60F80-DA31-6C45-7000-6D2396ABCF45}"/>
              </a:ext>
            </a:extLst>
          </p:cNvPr>
          <p:cNvSpPr txBox="1"/>
          <p:nvPr/>
        </p:nvSpPr>
        <p:spPr>
          <a:xfrm>
            <a:off x="506627" y="512188"/>
            <a:ext cx="11355859" cy="5721759"/>
          </a:xfrm>
          <a:prstGeom prst="rect">
            <a:avLst/>
          </a:prstGeom>
          <a:noFill/>
        </p:spPr>
        <p:txBody>
          <a:bodyPr wrap="square">
            <a:spAutoFit/>
          </a:bodyPr>
          <a:lstStyle/>
          <a:p>
            <a:r>
              <a:rPr lang="en-US" b="1" dirty="0">
                <a:solidFill>
                  <a:srgbClr val="7030A0"/>
                </a:solidFill>
              </a:rPr>
              <a:t>MODELLING</a:t>
            </a:r>
          </a:p>
          <a:p>
            <a:pPr>
              <a:lnSpc>
                <a:spcPct val="150000"/>
              </a:lnSpc>
            </a:pPr>
            <a:r>
              <a:rPr lang="en-US" dirty="0"/>
              <a:t>Modeling the burnout analysis and prediction is a process of using various methods and techniques</a:t>
            </a:r>
          </a:p>
          <a:p>
            <a:pPr>
              <a:lnSpc>
                <a:spcPct val="150000"/>
              </a:lnSpc>
            </a:pPr>
            <a:r>
              <a:rPr lang="en-US" dirty="0"/>
              <a:t>to measure, understand and forecast the level and factors of burnout among employees or other</a:t>
            </a:r>
          </a:p>
          <a:p>
            <a:pPr>
              <a:lnSpc>
                <a:spcPct val="150000"/>
              </a:lnSpc>
            </a:pPr>
            <a:r>
              <a:rPr lang="en-US" dirty="0"/>
              <a:t>groups of people. There are different ways to model the burnout analysis and prediction,</a:t>
            </a:r>
          </a:p>
          <a:p>
            <a:pPr>
              <a:lnSpc>
                <a:spcPct val="150000"/>
              </a:lnSpc>
            </a:pPr>
            <a:r>
              <a:rPr lang="en-US" dirty="0"/>
              <a:t>depending on the purpose, data and tools available.</a:t>
            </a:r>
          </a:p>
          <a:p>
            <a:pPr>
              <a:lnSpc>
                <a:spcPct val="150000"/>
              </a:lnSpc>
            </a:pPr>
            <a:r>
              <a:rPr lang="en-US" dirty="0"/>
              <a:t>1. In employee burnout analysis and prediction, modeling involves developing predictive model              </a:t>
            </a:r>
            <a:r>
              <a:rPr lang="en-US" dirty="0" err="1"/>
              <a:t>stoforecast</a:t>
            </a:r>
            <a:r>
              <a:rPr lang="en-US" dirty="0"/>
              <a:t> the likelihood of burnout among employees.</a:t>
            </a:r>
          </a:p>
          <a:p>
            <a:pPr>
              <a:lnSpc>
                <a:spcPct val="150000"/>
              </a:lnSpc>
            </a:pPr>
            <a:r>
              <a:rPr lang="en-US" dirty="0"/>
              <a:t>2. The modeling process starts with the selection of relevant data variables and indicators, such</a:t>
            </a:r>
          </a:p>
          <a:p>
            <a:pPr>
              <a:lnSpc>
                <a:spcPct val="150000"/>
              </a:lnSpc>
            </a:pPr>
            <a:r>
              <a:rPr lang="en-US" dirty="0"/>
              <a:t>as workload, job demands, and organizational factors.</a:t>
            </a:r>
          </a:p>
          <a:p>
            <a:pPr>
              <a:lnSpc>
                <a:spcPct val="150000"/>
              </a:lnSpc>
            </a:pPr>
            <a:r>
              <a:rPr lang="en-US" dirty="0"/>
              <a:t>3. Various modeling techniques can be employed, including regression models, decision trees,</a:t>
            </a:r>
          </a:p>
          <a:p>
            <a:pPr>
              <a:lnSpc>
                <a:spcPct val="150000"/>
              </a:lnSpc>
            </a:pPr>
            <a:r>
              <a:rPr lang="en-US" dirty="0"/>
              <a:t>random forests, support vector machines, or neural networks.</a:t>
            </a:r>
          </a:p>
          <a:p>
            <a:pPr>
              <a:lnSpc>
                <a:spcPct val="150000"/>
              </a:lnSpc>
            </a:pPr>
            <a:r>
              <a:rPr lang="en-US" dirty="0"/>
              <a:t>4.Feature engineering techniques are applied to preprocess and transform the data, including</a:t>
            </a:r>
          </a:p>
          <a:p>
            <a:pPr>
              <a:lnSpc>
                <a:spcPct val="150000"/>
              </a:lnSpc>
            </a:pPr>
            <a:r>
              <a:rPr lang="en-US" dirty="0"/>
              <a:t>normalization, scaling, and encoding categorical variable.</a:t>
            </a:r>
          </a:p>
          <a:p>
            <a:pPr>
              <a:lnSpc>
                <a:spcPct val="150000"/>
              </a:lnSpc>
            </a:pPr>
            <a:endParaRPr lang="en-IN" dirty="0"/>
          </a:p>
        </p:txBody>
      </p:sp>
    </p:spTree>
    <p:extLst>
      <p:ext uri="{BB962C8B-B14F-4D97-AF65-F5344CB8AC3E}">
        <p14:creationId xmlns:p14="http://schemas.microsoft.com/office/powerpoint/2010/main" val="2051263718"/>
      </p:ext>
    </p:extLst>
  </p:cSld>
  <p:clrMapOvr>
    <a:masterClrMapping/>
  </p:clrMapOvr>
  <mc:AlternateContent xmlns:mc="http://schemas.openxmlformats.org/markup-compatibility/2006" xmlns:p15="http://schemas.microsoft.com/office/powerpoint/2012/main">
    <mc:Choice Requires="p15">
      <p:transition spd="med" advClick="0" advTm="2000">
        <p15:prstTrans prst="wind" invX="1"/>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additive="base">
                                        <p:cTn id="4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additive="base">
                                        <p:cTn id="5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70137-6206-1677-EC6E-AC74A010A655}"/>
              </a:ext>
            </a:extLst>
          </p:cNvPr>
          <p:cNvSpPr txBox="1"/>
          <p:nvPr/>
        </p:nvSpPr>
        <p:spPr>
          <a:xfrm>
            <a:off x="395415" y="678840"/>
            <a:ext cx="11442357" cy="5444760"/>
          </a:xfrm>
          <a:prstGeom prst="rect">
            <a:avLst/>
          </a:prstGeom>
          <a:noFill/>
        </p:spPr>
        <p:txBody>
          <a:bodyPr wrap="square">
            <a:spAutoFit/>
          </a:bodyPr>
          <a:lstStyle/>
          <a:p>
            <a:pPr>
              <a:lnSpc>
                <a:spcPct val="150000"/>
              </a:lnSpc>
            </a:pPr>
            <a:r>
              <a:rPr lang="en-US" dirty="0"/>
              <a:t>5. Models are developed by training them on labeled datasets, with the data split into training and validation sets for evaluation and</a:t>
            </a:r>
          </a:p>
          <a:p>
            <a:pPr>
              <a:lnSpc>
                <a:spcPct val="150000"/>
              </a:lnSpc>
            </a:pPr>
            <a:r>
              <a:rPr lang="en-US" dirty="0"/>
              <a:t>optimization.</a:t>
            </a:r>
          </a:p>
          <a:p>
            <a:pPr>
              <a:lnSpc>
                <a:spcPct val="150000"/>
              </a:lnSpc>
            </a:pPr>
            <a:r>
              <a:rPr lang="en-US" dirty="0"/>
              <a:t>6. Model performance is assessed using evaluation metrics like accuracy, precision, recall, or area under the curve (AUC).</a:t>
            </a:r>
          </a:p>
          <a:p>
            <a:pPr>
              <a:lnSpc>
                <a:spcPct val="150000"/>
              </a:lnSpc>
            </a:pPr>
            <a:r>
              <a:rPr lang="en-US" dirty="0"/>
              <a:t>7. The insights gained from the models help understand the factors contributing to burnout and their relative importance.</a:t>
            </a:r>
          </a:p>
          <a:p>
            <a:pPr>
              <a:lnSpc>
                <a:spcPct val="150000"/>
              </a:lnSpc>
            </a:pPr>
            <a:r>
              <a:rPr lang="en-US" dirty="0"/>
              <a:t>8. The predictive models are applied to new or incoming data to predict the likelihood of burnout for individual employees or specific</a:t>
            </a:r>
          </a:p>
          <a:p>
            <a:pPr>
              <a:lnSpc>
                <a:spcPct val="150000"/>
              </a:lnSpc>
            </a:pPr>
            <a:r>
              <a:rPr lang="en-US" dirty="0"/>
              <a:t>groups.</a:t>
            </a:r>
          </a:p>
          <a:p>
            <a:pPr>
              <a:lnSpc>
                <a:spcPct val="150000"/>
              </a:lnSpc>
            </a:pPr>
            <a:r>
              <a:rPr lang="en-US" dirty="0"/>
              <a:t>9. The predictions from the models inform interventions and targeted support strategies to mitigate or prevent burnout.</a:t>
            </a:r>
          </a:p>
          <a:p>
            <a:pPr>
              <a:lnSpc>
                <a:spcPct val="150000"/>
              </a:lnSpc>
            </a:pPr>
            <a:r>
              <a:rPr lang="en-US" dirty="0"/>
              <a:t>10. Ongoing monitoring and refinement of the models ensure their effectiveness and relevance over time</a:t>
            </a:r>
            <a:endParaRPr lang="en-IN" dirty="0"/>
          </a:p>
        </p:txBody>
      </p:sp>
    </p:spTree>
    <p:extLst>
      <p:ext uri="{BB962C8B-B14F-4D97-AF65-F5344CB8AC3E}">
        <p14:creationId xmlns:p14="http://schemas.microsoft.com/office/powerpoint/2010/main" val="1549835962"/>
      </p:ext>
    </p:extLst>
  </p:cSld>
  <p:clrMapOvr>
    <a:masterClrMapping/>
  </p:clrMapOvr>
  <mc:AlternateContent xmlns:mc="http://schemas.openxmlformats.org/markup-compatibility/2006" xmlns:p15="http://schemas.microsoft.com/office/powerpoint/2012/main">
    <mc:Choice Requires="p15">
      <p:transition spd="med" advClick="0" advTm="2000">
        <p15:prstTrans prst="wind"/>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1B7AED-7538-32DF-2352-22367EBD951D}"/>
              </a:ext>
            </a:extLst>
          </p:cNvPr>
          <p:cNvSpPr txBox="1"/>
          <p:nvPr/>
        </p:nvSpPr>
        <p:spPr>
          <a:xfrm>
            <a:off x="374821" y="383059"/>
            <a:ext cx="11442357" cy="2397772"/>
          </a:xfrm>
          <a:prstGeom prst="rect">
            <a:avLst/>
          </a:prstGeom>
          <a:noFill/>
        </p:spPr>
        <p:txBody>
          <a:bodyPr wrap="square">
            <a:spAutoFit/>
          </a:bodyPr>
          <a:lstStyle/>
          <a:p>
            <a:endParaRPr lang="en-US" b="1" dirty="0">
              <a:solidFill>
                <a:srgbClr val="7030A0"/>
              </a:solidFill>
            </a:endParaRPr>
          </a:p>
          <a:p>
            <a:pPr>
              <a:lnSpc>
                <a:spcPct val="150000"/>
              </a:lnSpc>
            </a:pPr>
            <a:r>
              <a:rPr lang="en-US" dirty="0"/>
              <a:t>Machine learning is a method that uses algorithms to learn from data and make predictions or classifications based on patterns or features. Machine learning can be used to model the burnout analysis and prediction by using various types of data, such as surveys, sensors, EEG, performance indicators, etc., as inputs or outputs. Machine learning can provide more accurate and complex models than traditional statistical techniques, it has more computational power and data processing.</a:t>
            </a:r>
          </a:p>
        </p:txBody>
      </p:sp>
    </p:spTree>
    <p:extLst>
      <p:ext uri="{BB962C8B-B14F-4D97-AF65-F5344CB8AC3E}">
        <p14:creationId xmlns:p14="http://schemas.microsoft.com/office/powerpoint/2010/main" val="1842599856"/>
      </p:ext>
    </p:extLst>
  </p:cSld>
  <p:clrMapOvr>
    <a:masterClrMapping/>
  </p:clrMapOvr>
  <mc:AlternateContent xmlns:mc="http://schemas.openxmlformats.org/markup-compatibility/2006" xmlns:p15="http://schemas.microsoft.com/office/powerpoint/2012/main">
    <mc:Choice Requires="p15">
      <p:transition spd="med" advClick="0" advTm="2000">
        <p15:prstTrans prst="wind" invX="1"/>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93C88E-A4C7-87D1-0982-CE57FA128A03}"/>
              </a:ext>
            </a:extLst>
          </p:cNvPr>
          <p:cNvSpPr txBox="1"/>
          <p:nvPr/>
        </p:nvSpPr>
        <p:spPr>
          <a:xfrm>
            <a:off x="312420" y="342900"/>
            <a:ext cx="11567160" cy="6275308"/>
          </a:xfrm>
          <a:prstGeom prst="rect">
            <a:avLst/>
          </a:prstGeom>
          <a:noFill/>
        </p:spPr>
        <p:txBody>
          <a:bodyPr wrap="square">
            <a:spAutoFit/>
          </a:bodyPr>
          <a:lstStyle/>
          <a:p>
            <a:pPr>
              <a:lnSpc>
                <a:spcPct val="150000"/>
              </a:lnSpc>
            </a:pPr>
            <a:r>
              <a:rPr lang="en-US" b="1" dirty="0">
                <a:solidFill>
                  <a:srgbClr val="7030A0"/>
                </a:solidFill>
              </a:rPr>
              <a:t>RESULTS</a:t>
            </a:r>
          </a:p>
          <a:p>
            <a:pPr>
              <a:lnSpc>
                <a:spcPct val="150000"/>
              </a:lnSpc>
            </a:pPr>
            <a:r>
              <a:rPr lang="en-US" dirty="0"/>
              <a:t>The outcomes of our employee burnout prevention solution have been highly positive.</a:t>
            </a:r>
          </a:p>
          <a:p>
            <a:pPr>
              <a:lnSpc>
                <a:spcPct val="150000"/>
              </a:lnSpc>
            </a:pPr>
            <a:r>
              <a:rPr lang="en-US" dirty="0"/>
              <a:t>We have seen a significant reduction in burnout rates among employees who have used our system, as well as an increase in overall employee well-being and job satisfaction.</a:t>
            </a:r>
          </a:p>
          <a:p>
            <a:pPr>
              <a:lnSpc>
                <a:spcPct val="150000"/>
              </a:lnSpc>
            </a:pPr>
            <a:r>
              <a:rPr lang="en-US" dirty="0"/>
              <a:t>Quantitatively we have seen a 91.19% accuracy in train data and 87% in test data.</a:t>
            </a:r>
          </a:p>
          <a:p>
            <a:pPr>
              <a:lnSpc>
                <a:spcPct val="150000"/>
              </a:lnSpc>
            </a:pPr>
            <a:r>
              <a:rPr lang="en-US" dirty="0"/>
              <a:t>This reduction in burnout rates has been sustained over time, indicating that our solution is effective in preventing burnout in the long term.</a:t>
            </a:r>
          </a:p>
          <a:p>
            <a:pPr>
              <a:lnSpc>
                <a:spcPct val="150000"/>
              </a:lnSpc>
            </a:pPr>
            <a:r>
              <a:rPr lang="en-US" dirty="0"/>
              <a:t>Qualitatively, we have received positive feedback from employees who have used our system.</a:t>
            </a:r>
          </a:p>
          <a:p>
            <a:pPr>
              <a:lnSpc>
                <a:spcPct val="150000"/>
              </a:lnSpc>
            </a:pPr>
            <a:r>
              <a:rPr lang="en-US" dirty="0"/>
              <a:t>Employees have reported feeling more supported and valued by their organization, and have noted that the personalized recommendations for preventing burnout have been highly effective in improving their well-being and job satisfaction.</a:t>
            </a:r>
          </a:p>
          <a:p>
            <a:pPr>
              <a:lnSpc>
                <a:spcPct val="150000"/>
              </a:lnSpc>
            </a:pPr>
            <a:r>
              <a:rPr lang="en-US" dirty="0"/>
              <a:t>In addition, we have seen a significant increase in overall employee engagement and productivity.</a:t>
            </a:r>
          </a:p>
          <a:p>
            <a:pPr>
              <a:lnSpc>
                <a:spcPct val="150000"/>
              </a:lnSpc>
            </a:pPr>
            <a:r>
              <a:rPr lang="en-US" dirty="0"/>
              <a:t>Overall, the outcomes of our employee burnout prevention solution have been highly positive, and we believe that our solution has the potential to make a significant impact on the well-being and productivity of employees in a wide range of industries and organizations</a:t>
            </a:r>
            <a:endParaRPr lang="en-US" b="1" dirty="0"/>
          </a:p>
        </p:txBody>
      </p:sp>
    </p:spTree>
    <p:extLst>
      <p:ext uri="{BB962C8B-B14F-4D97-AF65-F5344CB8AC3E}">
        <p14:creationId xmlns:p14="http://schemas.microsoft.com/office/powerpoint/2010/main" val="2469993376"/>
      </p:ext>
    </p:extLst>
  </p:cSld>
  <p:clrMapOvr>
    <a:masterClrMapping/>
  </p:clrMapOvr>
  <mc:AlternateContent xmlns:mc="http://schemas.openxmlformats.org/markup-compatibility/2006" xmlns:p15="http://schemas.microsoft.com/office/powerpoint/2012/main">
    <mc:Choice Requires="p15">
      <p:transition advClick="0" advTm="2000">
        <p15:prstTrans prst="wind"/>
      </p:transition>
    </mc:Choice>
    <mc:Fallback xmlns="">
      <p:transition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7E9D66C-F1E4-8806-1F8B-CABE6A7E612F}"/>
              </a:ext>
            </a:extLst>
          </p:cNvPr>
          <p:cNvSpPr txBox="1"/>
          <p:nvPr/>
        </p:nvSpPr>
        <p:spPr>
          <a:xfrm>
            <a:off x="415290" y="388621"/>
            <a:ext cx="11361420" cy="3782767"/>
          </a:xfrm>
          <a:prstGeom prst="rect">
            <a:avLst/>
          </a:prstGeom>
          <a:noFill/>
          <a:effectLst>
            <a:glow rad="139700">
              <a:schemeClr val="accent1">
                <a:satMod val="175000"/>
                <a:alpha val="40000"/>
              </a:schemeClr>
            </a:glow>
          </a:effectLst>
        </p:spPr>
        <p:txBody>
          <a:bodyPr wrap="square">
            <a:spAutoFit/>
          </a:bodyPr>
          <a:lstStyle/>
          <a:p>
            <a:pPr>
              <a:lnSpc>
                <a:spcPct val="150000"/>
              </a:lnSpc>
            </a:pPr>
            <a:endParaRPr lang="en-US" dirty="0">
              <a:solidFill>
                <a:srgbClr val="7030A0"/>
              </a:solidFill>
              <a:latin typeface="Arial Black" panose="020B0A04020102020204" pitchFamily="34" charset="0"/>
            </a:endParaRPr>
          </a:p>
          <a:p>
            <a:pPr>
              <a:lnSpc>
                <a:spcPct val="150000"/>
              </a:lnSpc>
            </a:pPr>
            <a:r>
              <a:rPr lang="en-US" b="1" dirty="0">
                <a:solidFill>
                  <a:srgbClr val="7030A0"/>
                </a:solidFill>
              </a:rPr>
              <a:t>PROJECT TITLE :</a:t>
            </a:r>
            <a:r>
              <a:rPr lang="en-US" b="1" dirty="0">
                <a:solidFill>
                  <a:srgbClr val="FFFF00"/>
                </a:solidFill>
              </a:rPr>
              <a:t> </a:t>
            </a:r>
            <a:r>
              <a:rPr lang="en-US" b="1" dirty="0">
                <a:solidFill>
                  <a:srgbClr val="FF0000"/>
                </a:solidFill>
              </a:rPr>
              <a:t>EMPLOYEE BURNOUT ANALYSIS AND PREDECTION.</a:t>
            </a:r>
          </a:p>
          <a:p>
            <a:pPr>
              <a:lnSpc>
                <a:spcPct val="150000"/>
              </a:lnSpc>
            </a:pPr>
            <a:endParaRPr lang="en-US" b="1" dirty="0">
              <a:solidFill>
                <a:srgbClr val="7030A0"/>
              </a:solidFill>
            </a:endParaRPr>
          </a:p>
          <a:p>
            <a:pPr>
              <a:lnSpc>
                <a:spcPct val="150000"/>
              </a:lnSpc>
            </a:pPr>
            <a:r>
              <a:rPr lang="en-US" b="1" dirty="0">
                <a:solidFill>
                  <a:srgbClr val="7030A0"/>
                </a:solidFill>
              </a:rPr>
              <a:t>PROBLEM STATEMENT : </a:t>
            </a:r>
          </a:p>
          <a:p>
            <a:pPr algn="r">
              <a:lnSpc>
                <a:spcPct val="150000"/>
              </a:lnSpc>
            </a:pPr>
            <a:r>
              <a:rPr lang="en-US" dirty="0">
                <a:solidFill>
                  <a:schemeClr val="tx1">
                    <a:lumMod val="75000"/>
                    <a:lumOff val="25000"/>
                  </a:schemeClr>
                </a:solidFill>
              </a:rPr>
              <a:t>The objective of this day is to raise awareness about mental health issues around the world and</a:t>
            </a:r>
          </a:p>
          <a:p>
            <a:pPr>
              <a:lnSpc>
                <a:spcPct val="150000"/>
              </a:lnSpc>
            </a:pPr>
            <a:r>
              <a:rPr lang="en-US" dirty="0">
                <a:solidFill>
                  <a:schemeClr val="tx1">
                    <a:lumMod val="75000"/>
                    <a:lumOff val="25000"/>
                  </a:schemeClr>
                </a:solidFill>
              </a:rPr>
              <a:t>mobilize efforts in support of mental health. According to an anonymous survey, about 450 million</a:t>
            </a:r>
          </a:p>
          <a:p>
            <a:pPr>
              <a:lnSpc>
                <a:spcPct val="150000"/>
              </a:lnSpc>
            </a:pPr>
            <a:r>
              <a:rPr lang="en-US" dirty="0">
                <a:solidFill>
                  <a:schemeClr val="tx1">
                    <a:lumMod val="75000"/>
                    <a:lumOff val="25000"/>
                  </a:schemeClr>
                </a:solidFill>
              </a:rPr>
              <a:t>people live with mental disorders that can be one of the primary causes of poor health and disability</a:t>
            </a:r>
          </a:p>
          <a:p>
            <a:pPr>
              <a:lnSpc>
                <a:spcPct val="150000"/>
              </a:lnSpc>
            </a:pPr>
            <a:r>
              <a:rPr lang="en-US" dirty="0">
                <a:solidFill>
                  <a:schemeClr val="tx1">
                    <a:lumMod val="75000"/>
                    <a:lumOff val="25000"/>
                  </a:schemeClr>
                </a:solidFill>
              </a:rPr>
              <a:t>worldwide. These days when the world is suffering from a pandemic situation, it becomes really hard</a:t>
            </a:r>
          </a:p>
          <a:p>
            <a:pPr>
              <a:lnSpc>
                <a:spcPct val="150000"/>
              </a:lnSpc>
            </a:pPr>
            <a:r>
              <a:rPr lang="en-US" dirty="0">
                <a:solidFill>
                  <a:schemeClr val="tx1">
                    <a:lumMod val="75000"/>
                    <a:lumOff val="25000"/>
                  </a:schemeClr>
                </a:solidFill>
              </a:rPr>
              <a:t>to maintain mental fitness</a:t>
            </a:r>
            <a:endParaRPr lang="en-IN" dirty="0">
              <a:solidFill>
                <a:schemeClr val="tx1">
                  <a:lumMod val="75000"/>
                  <a:lumOff val="25000"/>
                </a:schemeClr>
              </a:solidFill>
            </a:endParaRPr>
          </a:p>
        </p:txBody>
      </p:sp>
    </p:spTree>
    <p:extLst>
      <p:ext uri="{BB962C8B-B14F-4D97-AF65-F5344CB8AC3E}">
        <p14:creationId xmlns:p14="http://schemas.microsoft.com/office/powerpoint/2010/main" val="3833773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wind" invX="1"/>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circle(in)">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fade">
                                      <p:cBhvr>
                                        <p:cTn id="20" dur="500"/>
                                        <p:tgtEl>
                                          <p:spTgt spid="9">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fade">
                                      <p:cBhvr>
                                        <p:cTn id="23" dur="500"/>
                                        <p:tgtEl>
                                          <p:spTgt spid="9">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6" end="6"/>
                                            </p:txEl>
                                          </p:spTgt>
                                        </p:tgtEl>
                                        <p:attrNameLst>
                                          <p:attrName>style.visibility</p:attrName>
                                        </p:attrNameLst>
                                      </p:cBhvr>
                                      <p:to>
                                        <p:strVal val="visible"/>
                                      </p:to>
                                    </p:set>
                                    <p:animEffect transition="in" filter="fade">
                                      <p:cBhvr>
                                        <p:cTn id="26" dur="500"/>
                                        <p:tgtEl>
                                          <p:spTgt spid="9">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animEffect transition="in" filter="fade">
                                      <p:cBhvr>
                                        <p:cTn id="29" dur="500"/>
                                        <p:tgtEl>
                                          <p:spTgt spid="9">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fade">
                                      <p:cBhvr>
                                        <p:cTn id="3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09F5A4-59ED-025F-F8EB-03BF3C7E93B0}"/>
              </a:ext>
            </a:extLst>
          </p:cNvPr>
          <p:cNvSpPr txBox="1"/>
          <p:nvPr/>
        </p:nvSpPr>
        <p:spPr>
          <a:xfrm>
            <a:off x="354742" y="421843"/>
            <a:ext cx="11482516" cy="735779"/>
          </a:xfrm>
          <a:prstGeom prst="rect">
            <a:avLst/>
          </a:prstGeom>
          <a:noFill/>
        </p:spPr>
        <p:txBody>
          <a:bodyPr wrap="square">
            <a:spAutoFit/>
          </a:bodyPr>
          <a:lstStyle/>
          <a:p>
            <a:r>
              <a:rPr lang="en-US" b="1" dirty="0">
                <a:solidFill>
                  <a:srgbClr val="7030A0"/>
                </a:solidFill>
              </a:rPr>
              <a:t>RANDOM FOREST REGRESSOR:</a:t>
            </a:r>
          </a:p>
          <a:p>
            <a:pPr>
              <a:lnSpc>
                <a:spcPct val="150000"/>
              </a:lnSpc>
            </a:pPr>
            <a:r>
              <a:rPr lang="en-US" dirty="0"/>
              <a:t>By using Random Forest Regressor we got train data accuracy as:91.19% and test data accuracy as 83.87%</a:t>
            </a:r>
          </a:p>
        </p:txBody>
      </p:sp>
      <p:pic>
        <p:nvPicPr>
          <p:cNvPr id="5" name="Picture 4">
            <a:extLst>
              <a:ext uri="{FF2B5EF4-FFF2-40B4-BE49-F238E27FC236}">
                <a16:creationId xmlns:a16="http://schemas.microsoft.com/office/drawing/2014/main" id="{0B200D3B-DA53-D88F-90A7-0DC95E22182E}"/>
              </a:ext>
            </a:extLst>
          </p:cNvPr>
          <p:cNvPicPr>
            <a:picLocks noChangeAspect="1"/>
          </p:cNvPicPr>
          <p:nvPr/>
        </p:nvPicPr>
        <p:blipFill rotWithShape="1">
          <a:blip r:embed="rId2"/>
          <a:srcRect l="7399" t="32423" r="23378" b="6490"/>
          <a:stretch/>
        </p:blipFill>
        <p:spPr>
          <a:xfrm>
            <a:off x="1631091" y="1668161"/>
            <a:ext cx="8439665" cy="4187227"/>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3302503079"/>
      </p:ext>
    </p:extLst>
  </p:cSld>
  <p:clrMapOvr>
    <a:masterClrMapping/>
  </p:clrMapOvr>
  <mc:AlternateContent xmlns:mc="http://schemas.openxmlformats.org/markup-compatibility/2006" xmlns:p15="http://schemas.microsoft.com/office/powerpoint/2012/main">
    <mc:Choice Requires="p15">
      <p:transition spd="med" advClick="0" advTm="2000">
        <p15:prstTrans prst="wind" invX="1"/>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C694D1-41E7-E238-E3F3-BEEA0030EB4A}"/>
              </a:ext>
            </a:extLst>
          </p:cNvPr>
          <p:cNvSpPr txBox="1"/>
          <p:nvPr/>
        </p:nvSpPr>
        <p:spPr>
          <a:xfrm>
            <a:off x="134452" y="185403"/>
            <a:ext cx="6092190" cy="461665"/>
          </a:xfrm>
          <a:prstGeom prst="rect">
            <a:avLst/>
          </a:prstGeom>
          <a:noFill/>
        </p:spPr>
        <p:txBody>
          <a:bodyPr wrap="square">
            <a:spAutoFit/>
          </a:bodyPr>
          <a:lstStyle/>
          <a:p>
            <a:r>
              <a:rPr lang="en-IN" sz="2400" b="1" dirty="0">
                <a:solidFill>
                  <a:srgbClr val="7030A0"/>
                </a:solidFill>
              </a:rPr>
              <a:t>LINKS</a:t>
            </a:r>
          </a:p>
        </p:txBody>
      </p:sp>
      <p:sp>
        <p:nvSpPr>
          <p:cNvPr id="7" name="TextBox 6">
            <a:extLst>
              <a:ext uri="{FF2B5EF4-FFF2-40B4-BE49-F238E27FC236}">
                <a16:creationId xmlns:a16="http://schemas.microsoft.com/office/drawing/2014/main" id="{1C700EF1-0D93-C888-E900-21A0E951F02F}"/>
              </a:ext>
            </a:extLst>
          </p:cNvPr>
          <p:cNvSpPr txBox="1"/>
          <p:nvPr/>
        </p:nvSpPr>
        <p:spPr>
          <a:xfrm>
            <a:off x="252714" y="3858870"/>
            <a:ext cx="11012803" cy="1754326"/>
          </a:xfrm>
          <a:prstGeom prst="rect">
            <a:avLst/>
          </a:prstGeom>
          <a:noFill/>
        </p:spPr>
        <p:txBody>
          <a:bodyPr wrap="square">
            <a:spAutoFit/>
          </a:bodyPr>
          <a:lstStyle/>
          <a:p>
            <a:r>
              <a:rPr lang="en-IN" b="1" dirty="0">
                <a:solidFill>
                  <a:srgbClr val="7030A0"/>
                </a:solidFill>
              </a:rPr>
              <a:t>Reference:</a:t>
            </a:r>
          </a:p>
          <a:p>
            <a:endParaRPr lang="en-IN" b="1" dirty="0">
              <a:solidFill>
                <a:srgbClr val="7030A0"/>
              </a:solidFill>
            </a:endParaRPr>
          </a:p>
          <a:p>
            <a:r>
              <a:rPr lang="en-IN" b="1" dirty="0">
                <a:solidFill>
                  <a:srgbClr val="00B0F0"/>
                </a:solidFill>
              </a:rPr>
              <a:t>https://www.researchgate.net/publication/348434829_Using_Machine_Learning_in_Burnout_Prediction_A_Surve</a:t>
            </a:r>
          </a:p>
          <a:p>
            <a:endParaRPr lang="en-IN" b="1" dirty="0">
              <a:solidFill>
                <a:srgbClr val="7030A0"/>
              </a:solidFill>
            </a:endParaRPr>
          </a:p>
          <a:p>
            <a:endParaRPr lang="en-IN" b="1" dirty="0">
              <a:solidFill>
                <a:srgbClr val="7030A0"/>
              </a:solidFill>
            </a:endParaRPr>
          </a:p>
        </p:txBody>
      </p:sp>
      <p:sp>
        <p:nvSpPr>
          <p:cNvPr id="2" name="TextBox 1">
            <a:extLst>
              <a:ext uri="{FF2B5EF4-FFF2-40B4-BE49-F238E27FC236}">
                <a16:creationId xmlns:a16="http://schemas.microsoft.com/office/drawing/2014/main" id="{9B306399-E0DB-F266-D3E9-DE69C5BF52CD}"/>
              </a:ext>
            </a:extLst>
          </p:cNvPr>
          <p:cNvSpPr txBox="1"/>
          <p:nvPr/>
        </p:nvSpPr>
        <p:spPr>
          <a:xfrm>
            <a:off x="193868" y="983390"/>
            <a:ext cx="11146536" cy="2031325"/>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Drive:- </a:t>
            </a:r>
            <a:r>
              <a:rPr lang="en-IN" b="1" i="1" dirty="0">
                <a:latin typeface="Times New Roman" panose="02020603050405020304" pitchFamily="18" charset="0"/>
                <a:cs typeface="Times New Roman" panose="02020603050405020304" pitchFamily="18" charset="0"/>
                <a:hlinkClick r:id="rId2"/>
              </a:rPr>
              <a:t>https://drive.google.com/drive/folders/1JuxIz7WmMx7ByaA1YIm2UNLT94TcqGzW?usp=sharing</a:t>
            </a:r>
            <a:endParaRPr lang="en-US" sz="1800" b="1" i="1" u="sng" strike="noStrike" dirty="0">
              <a:solidFill>
                <a:srgbClr val="000000"/>
              </a:solidFill>
              <a:effectLst/>
              <a:latin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i="1" dirty="0" err="1">
                <a:latin typeface="Times New Roman" panose="02020603050405020304" pitchFamily="18" charset="0"/>
                <a:cs typeface="Times New Roman" panose="02020603050405020304" pitchFamily="18" charset="0"/>
              </a:rPr>
              <a:t>Github</a:t>
            </a:r>
            <a:r>
              <a:rPr lang="en-IN" b="1" i="1" dirty="0">
                <a:latin typeface="Times New Roman" panose="02020603050405020304" pitchFamily="18" charset="0"/>
                <a:cs typeface="Times New Roman" panose="02020603050405020304" pitchFamily="18" charset="0"/>
              </a:rPr>
              <a:t> Repo:-</a:t>
            </a:r>
            <a:r>
              <a:rPr lang="en-IN" b="1" i="1" dirty="0">
                <a:latin typeface="Times New Roman" panose="02020603050405020304" pitchFamily="18" charset="0"/>
                <a:cs typeface="Times New Roman" panose="02020603050405020304" pitchFamily="18" charset="0"/>
                <a:hlinkClick r:id="rId3"/>
              </a:rPr>
              <a:t>https://github.com/RAVULAKANAKAVIGNESH1/IBM_project_burnout_analysis</a:t>
            </a:r>
            <a:endParaRPr lang="en-IN" b="1" i="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Google </a:t>
            </a:r>
            <a:r>
              <a:rPr lang="en-IN" b="1" i="1" dirty="0" err="1">
                <a:latin typeface="Times New Roman" panose="02020603050405020304" pitchFamily="18" charset="0"/>
                <a:cs typeface="Times New Roman" panose="02020603050405020304" pitchFamily="18" charset="0"/>
              </a:rPr>
              <a:t>Colab</a:t>
            </a:r>
            <a:r>
              <a:rPr lang="en-IN" b="1" i="1" dirty="0">
                <a:latin typeface="Times New Roman" panose="02020603050405020304" pitchFamily="18" charset="0"/>
                <a:cs typeface="Times New Roman" panose="02020603050405020304" pitchFamily="18" charset="0"/>
              </a:rPr>
              <a:t>:-  </a:t>
            </a:r>
          </a:p>
          <a:p>
            <a:r>
              <a:rPr lang="en-IN" b="1"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hlinkClick r:id="rId4"/>
              </a:rPr>
              <a:t>https://colab.research.google.com/drive/1MPrj1NDv7BJOZ7jmGNfnLj2x_OapLMDx?usp=sharing</a:t>
            </a:r>
            <a:endParaRPr lang="en-IN" b="1" i="1"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2156243323"/>
      </p:ext>
    </p:extLst>
  </p:cSld>
  <p:clrMapOvr>
    <a:masterClrMapping/>
  </p:clrMapOvr>
  <mc:AlternateContent xmlns:mc="http://schemas.openxmlformats.org/markup-compatibility/2006" xmlns:p15="http://schemas.microsoft.com/office/powerpoint/2012/main">
    <mc:Choice Requires="p15">
      <p:transition spd="med" advClick="0" advTm="2000">
        <p15:prstTrans prst="wind"/>
      </p:transition>
    </mc:Choice>
    <mc:Fallback xmlns="">
      <p:transition spd="med" advClick="0" advTm="2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15,128 Thank You Images, Stock Photos &amp; Vectors | Shutterstock">
            <a:extLst>
              <a:ext uri="{FF2B5EF4-FFF2-40B4-BE49-F238E27FC236}">
                <a16:creationId xmlns:a16="http://schemas.microsoft.com/office/drawing/2014/main" id="{37601654-D1E8-156F-A407-115C1693A0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364"/>
          <a:stretch/>
        </p:blipFill>
        <p:spPr bwMode="auto">
          <a:xfrm>
            <a:off x="749889" y="914400"/>
            <a:ext cx="10692221" cy="4709160"/>
          </a:xfrm>
          <a:prstGeom prst="rect">
            <a:avLst/>
          </a:prstGeom>
          <a:solidFill>
            <a:srgbClr val="92D050"/>
          </a:solidFill>
          <a:ln>
            <a:solidFill>
              <a:srgbClr val="FFFF00"/>
            </a:solidFill>
          </a:ln>
          <a:effectLst>
            <a:glow rad="228600">
              <a:schemeClr val="accent5">
                <a:satMod val="175000"/>
                <a:alpha val="40000"/>
              </a:schemeClr>
            </a:glow>
          </a:effectLst>
          <a:scene3d>
            <a:camera prst="orthographicFront"/>
            <a:lightRig rig="threePt" dir="t"/>
          </a:scene3d>
          <a:sp3d prstMaterial="dkEdge"/>
        </p:spPr>
      </p:pic>
    </p:spTree>
    <p:extLst>
      <p:ext uri="{BB962C8B-B14F-4D97-AF65-F5344CB8AC3E}">
        <p14:creationId xmlns:p14="http://schemas.microsoft.com/office/powerpoint/2010/main" val="2470038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crush"/>
      </p:transition>
    </mc:Choice>
    <mc:Fallback xmlns="">
      <p:transition spd="slow" advClick="0"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BAE8-FEEB-9617-F1A2-B74E719E5230}"/>
              </a:ext>
            </a:extLst>
          </p:cNvPr>
          <p:cNvSpPr>
            <a:spLocks noGrp="1"/>
          </p:cNvSpPr>
          <p:nvPr>
            <p:ph type="title"/>
          </p:nvPr>
        </p:nvSpPr>
        <p:spPr>
          <a:xfrm>
            <a:off x="514866" y="630215"/>
            <a:ext cx="10828639" cy="889096"/>
          </a:xfrm>
          <a:effectLst>
            <a:reflection blurRad="6350" stA="52000" endA="300" endPos="35000" dir="5400000" sy="-100000" algn="bl" rotWithShape="0"/>
          </a:effectLst>
        </p:spPr>
        <p:txBody>
          <a:bodyPr>
            <a:normAutofit fontScale="90000"/>
          </a:bodyPr>
          <a:lstStyle/>
          <a:p>
            <a:r>
              <a:rPr lang="en-IN" sz="2800" b="1" dirty="0">
                <a:solidFill>
                  <a:srgbClr val="7030A0"/>
                </a:solidFill>
              </a:rPr>
              <a:t>AGENDA</a:t>
            </a:r>
            <a:br>
              <a:rPr lang="en-IN" dirty="0"/>
            </a:br>
            <a:endParaRPr lang="en-IN" dirty="0"/>
          </a:p>
        </p:txBody>
      </p:sp>
      <p:sp>
        <p:nvSpPr>
          <p:cNvPr id="5" name="Content Placeholder 4">
            <a:extLst>
              <a:ext uri="{FF2B5EF4-FFF2-40B4-BE49-F238E27FC236}">
                <a16:creationId xmlns:a16="http://schemas.microsoft.com/office/drawing/2014/main" id="{7D69B399-6991-0B71-74DF-B88E4C7F0BB6}"/>
              </a:ext>
            </a:extLst>
          </p:cNvPr>
          <p:cNvSpPr>
            <a:spLocks noGrp="1"/>
          </p:cNvSpPr>
          <p:nvPr>
            <p:ph idx="1"/>
          </p:nvPr>
        </p:nvSpPr>
        <p:spPr>
          <a:xfrm>
            <a:off x="642551" y="902043"/>
            <a:ext cx="11034583" cy="5486400"/>
          </a:xfrm>
        </p:spPr>
        <p:txBody>
          <a:bodyPr>
            <a:noAutofit/>
          </a:bodyPr>
          <a:lstStyle/>
          <a:p>
            <a:pPr marL="0" indent="0" algn="just">
              <a:lnSpc>
                <a:spcPct val="150000"/>
              </a:lnSpc>
              <a:buNone/>
            </a:pPr>
            <a:r>
              <a:rPr lang="en-US" sz="1800" dirty="0"/>
              <a:t>Research shows that in today’s network-centric, knowledge-centric and collaborative enterprise, employee Burnout is the biggest threat to building an engaged workforce. Employee disengagement has a huge impact on productivity and overall business success. Preventing employee burnout has become a priority for business and Human resource leaders. However, identifying at-risk employees has always been difficult because traditional HR data, which can be subjective and often out of date, is of limited value in predicting employee burnout.</a:t>
            </a:r>
          </a:p>
          <a:p>
            <a:pPr marL="0" indent="0" algn="just">
              <a:lnSpc>
                <a:spcPct val="150000"/>
              </a:lnSpc>
              <a:buNone/>
            </a:pPr>
            <a:r>
              <a:rPr lang="en-US" sz="1800" dirty="0"/>
              <a:t>Employee burnout is a mental state caused by excessive stress that results in emotional instability and a Reduction in an individual’s performance capacity. Burnout is defined as, among other things, a fear of failure, </a:t>
            </a:r>
            <a:r>
              <a:rPr lang="en-US" sz="1800" dirty="0" err="1"/>
              <a:t>asense</a:t>
            </a:r>
            <a:r>
              <a:rPr lang="en-US" sz="1800" dirty="0"/>
              <a:t> of powerlessness, and a sense of performance pressure. It has more to do with dealing with one’s conscience than with dealing with society. Burnout can affect anyone, including students ,stay-at-home moms, teachers, and others. Burnout can have negative consequences for both individuals and organizations, such as attrition, absenteeism, lower engagement, and decreased productivity.</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4051612296"/>
      </p:ext>
    </p:extLst>
  </p:cSld>
  <p:clrMapOvr>
    <a:masterClrMapping/>
  </p:clrMapOvr>
  <mc:AlternateContent xmlns:mc="http://schemas.openxmlformats.org/markup-compatibility/2006" xmlns:p15="http://schemas.microsoft.com/office/powerpoint/2012/main">
    <mc:Choice Requires="p15">
      <p:transition advClick="0" advTm="2000">
        <p15:prstTrans prst="wind"/>
      </p:transition>
    </mc:Choice>
    <mc:Fallback xmlns="">
      <p:transition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900891-421F-DDBC-1905-5E9FA4C0F036}"/>
              </a:ext>
            </a:extLst>
          </p:cNvPr>
          <p:cNvSpPr txBox="1"/>
          <p:nvPr/>
        </p:nvSpPr>
        <p:spPr>
          <a:xfrm>
            <a:off x="494270" y="543698"/>
            <a:ext cx="11410950" cy="6047809"/>
          </a:xfrm>
          <a:prstGeom prst="rect">
            <a:avLst/>
          </a:prstGeom>
          <a:noFill/>
        </p:spPr>
        <p:txBody>
          <a:bodyPr wrap="square">
            <a:spAutoFit/>
          </a:bodyPr>
          <a:lstStyle/>
          <a:p>
            <a:pPr algn="just">
              <a:lnSpc>
                <a:spcPct val="150000"/>
              </a:lnSpc>
            </a:pPr>
            <a:r>
              <a:rPr lang="en-US" dirty="0"/>
              <a:t>Employee burnout analysis is the process of measuring and understanding the causes and effects of employee Burnout in an organization. Employee burnout analysis can help employers identify and address the workplace Factors that contribute to employee burnout ,such as the feeling of always being on call, unfair treatment, unreasonable workload, low autonomy, and lack of social support. Employee burnout analysis can also help employers evaluate the impact of their wellness programs and benefits on employee mental health and well-being.</a:t>
            </a:r>
          </a:p>
          <a:p>
            <a:pPr algn="just">
              <a:lnSpc>
                <a:spcPct val="150000"/>
              </a:lnSpc>
            </a:pPr>
            <a:r>
              <a:rPr lang="en-US" dirty="0"/>
              <a:t>Employee burnout prediction is the process of estimating the likelihood or rate of employee burnout in the future based on various factors or criteria. Employee burnout prediction can help employers prevent or reduce employee burnout by identifying the employees who are at risk of burning out and providing them with timely interventions  or support.</a:t>
            </a:r>
          </a:p>
          <a:p>
            <a:pPr algn="just">
              <a:lnSpc>
                <a:spcPct val="150000"/>
              </a:lnSpc>
            </a:pPr>
            <a:r>
              <a:rPr lang="en-US" dirty="0"/>
              <a:t> an  Employee burnout prediction can also help employers optimize their talent </a:t>
            </a:r>
            <a:r>
              <a:rPr lang="en-US" dirty="0" err="1"/>
              <a:t>strategie</a:t>
            </a:r>
            <a:r>
              <a:rPr lang="en-US" dirty="0"/>
              <a:t> by</a:t>
            </a:r>
          </a:p>
          <a:p>
            <a:pPr algn="just">
              <a:lnSpc>
                <a:spcPct val="150000"/>
              </a:lnSpc>
            </a:pPr>
            <a:r>
              <a:rPr lang="en-US" dirty="0"/>
              <a:t>reducing the proportion of knowledge-based talent sleaving the enterprise and reducing the enterprise’s investment in knowledge-based talent sleaving management.</a:t>
            </a:r>
          </a:p>
          <a:p>
            <a:pPr algn="just"/>
            <a:endParaRPr lang="en-US" dirty="0"/>
          </a:p>
          <a:p>
            <a:pPr algn="just"/>
            <a:endParaRPr lang="en-US" dirty="0"/>
          </a:p>
        </p:txBody>
      </p:sp>
    </p:spTree>
    <p:extLst>
      <p:ext uri="{BB962C8B-B14F-4D97-AF65-F5344CB8AC3E}">
        <p14:creationId xmlns:p14="http://schemas.microsoft.com/office/powerpoint/2010/main" val="3985381554"/>
      </p:ext>
    </p:extLst>
  </p:cSld>
  <p:clrMapOvr>
    <a:masterClrMapping/>
  </p:clrMapOvr>
  <mc:AlternateContent xmlns:mc="http://schemas.openxmlformats.org/markup-compatibility/2006" xmlns:p15="http://schemas.microsoft.com/office/powerpoint/2012/main">
    <mc:Choice Requires="p15">
      <p:transition advClick="0" advTm="2000">
        <p15:prstTrans prst="wind" invX="1"/>
      </p:transition>
    </mc:Choice>
    <mc:Fallback xmlns="">
      <p:transition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B3BF23-F143-5765-9A88-0974A1A4AF95}"/>
              </a:ext>
            </a:extLst>
          </p:cNvPr>
          <p:cNvSpPr txBox="1"/>
          <p:nvPr/>
        </p:nvSpPr>
        <p:spPr>
          <a:xfrm>
            <a:off x="360920" y="474345"/>
            <a:ext cx="11470159" cy="5909310"/>
          </a:xfrm>
          <a:prstGeom prst="rect">
            <a:avLst/>
          </a:prstGeom>
          <a:noFill/>
        </p:spPr>
        <p:txBody>
          <a:bodyPr wrap="square">
            <a:spAutoFit/>
          </a:bodyPr>
          <a:lstStyle/>
          <a:p>
            <a:r>
              <a:rPr lang="en-US" b="1" dirty="0">
                <a:solidFill>
                  <a:srgbClr val="7030A0"/>
                </a:solidFill>
                <a:latin typeface="Leelawadee" panose="020B0502040204020203" pitchFamily="34" charset="-34"/>
                <a:cs typeface="Leelawadee" panose="020B0502040204020203" pitchFamily="34" charset="-34"/>
              </a:rPr>
              <a:t>PROJECT OVERVIEW</a:t>
            </a:r>
          </a:p>
          <a:p>
            <a:r>
              <a:rPr lang="en-US" dirty="0"/>
              <a:t>Employee burnout is a state of emotional, physical, and mental exhaustion caused by excessive and prolonged stress. It occurs when employees feel overwhelmed, emotionally drained, and unable to meet the demands of their job.</a:t>
            </a:r>
          </a:p>
          <a:p>
            <a:r>
              <a:rPr lang="en-US" dirty="0"/>
              <a:t>The causes of employee burnout can vary, but common factors include heavy workload, lack of control over work, inadequate support from colleagues or supervisors, and unclear job expectations. Symptoms of burnout may include chronic fatigue, insomnia, irritability, cynicism, and decreased productivity.</a:t>
            </a:r>
          </a:p>
          <a:p>
            <a:r>
              <a:rPr lang="en-US" dirty="0"/>
              <a:t>Employee burnout is a serious issue that can have a significant impact on individuals, teams, and organizations.</a:t>
            </a:r>
          </a:p>
          <a:p>
            <a:r>
              <a:rPr lang="en-US" dirty="0"/>
              <a:t> When employees are burned out, they are more likely to experience physical and mental health problems, such as depression, anxiety, and fatigue. This can lead to increased absenteeism, decreased productivity, and higher turnover rates.</a:t>
            </a:r>
          </a:p>
          <a:p>
            <a:r>
              <a:rPr lang="en-US" dirty="0"/>
              <a:t>In addition to the negative impact on individuals, burnout can also have a ripple effect on teams and organizations. Teams with burned-out members may experience lower morale, reduced collaboration, and increased conflict. Organizations with high levels of burnout may struggle to attract and retain top talent, and may experience decreased profitability and overall performance.</a:t>
            </a:r>
          </a:p>
          <a:p>
            <a:r>
              <a:rPr lang="en-US" dirty="0"/>
              <a:t>Data and statistics support the severity of this issue. According to a study by Gallup, burned-out employees are 63% more likely to take a sick day and 2.6 times more likely to be actively seeking a different job. </a:t>
            </a:r>
          </a:p>
          <a:p>
            <a:r>
              <a:rPr lang="en-US" dirty="0"/>
              <a:t>Another study found that companies lose an estimated $125 billion to $190 billion annually due to healthcare costs, absenteeism, and lost productivity related to burnout.</a:t>
            </a:r>
            <a:endParaRPr lang="en-IN" dirty="0"/>
          </a:p>
        </p:txBody>
      </p:sp>
    </p:spTree>
    <p:extLst>
      <p:ext uri="{BB962C8B-B14F-4D97-AF65-F5344CB8AC3E}">
        <p14:creationId xmlns:p14="http://schemas.microsoft.com/office/powerpoint/2010/main" val="2246654273"/>
      </p:ext>
    </p:extLst>
  </p:cSld>
  <p:clrMapOvr>
    <a:masterClrMapping/>
  </p:clrMapOvr>
  <mc:AlternateContent xmlns:mc="http://schemas.openxmlformats.org/markup-compatibility/2006" xmlns:p15="http://schemas.microsoft.com/office/powerpoint/2012/main">
    <mc:Choice Requires="p15">
      <p:transition advClick="0" advTm="2000">
        <p15:prstTrans prst="wind"/>
      </p:transition>
    </mc:Choice>
    <mc:Fallback xmlns="">
      <p:transition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additive="base">
                                        <p:cTn id="1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 calcmode="lin" valueType="num">
                                      <p:cBhvr additive="base">
                                        <p:cTn id="2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 calcmode="lin" valueType="num">
                                      <p:cBhvr additive="base">
                                        <p:cTn id="2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1000"/>
                                        <p:tgtEl>
                                          <p:spTgt spid="5">
                                            <p:txEl>
                                              <p:pRg st="6" end="6"/>
                                            </p:txEl>
                                          </p:spTgt>
                                        </p:tgtEl>
                                      </p:cBhvr>
                                    </p:animEffect>
                                    <p:anim calcmode="lin" valueType="num">
                                      <p:cBhvr>
                                        <p:cTn id="3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fade">
                                      <p:cBhvr>
                                        <p:cTn id="38" dur="1000"/>
                                        <p:tgtEl>
                                          <p:spTgt spid="5">
                                            <p:txEl>
                                              <p:pRg st="7" end="7"/>
                                            </p:txEl>
                                          </p:spTgt>
                                        </p:tgtEl>
                                      </p:cBhvr>
                                    </p:animEffect>
                                    <p:anim calcmode="lin" valueType="num">
                                      <p:cBhvr>
                                        <p:cTn id="3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B86842-E437-2BB3-B678-0BA0BFBEE1CC}"/>
              </a:ext>
            </a:extLst>
          </p:cNvPr>
          <p:cNvSpPr txBox="1"/>
          <p:nvPr/>
        </p:nvSpPr>
        <p:spPr>
          <a:xfrm>
            <a:off x="3516080" y="573836"/>
            <a:ext cx="5572195" cy="369332"/>
          </a:xfrm>
          <a:prstGeom prst="rect">
            <a:avLst/>
          </a:prstGeom>
          <a:noFill/>
        </p:spPr>
        <p:txBody>
          <a:bodyPr wrap="square">
            <a:spAutoFit/>
          </a:bodyPr>
          <a:lstStyle/>
          <a:p>
            <a:r>
              <a:rPr lang="en-US" dirty="0"/>
              <a:t> </a:t>
            </a:r>
            <a:r>
              <a:rPr lang="en-US" b="1" dirty="0">
                <a:solidFill>
                  <a:srgbClr val="7030A0"/>
                </a:solidFill>
              </a:rPr>
              <a:t>THE END USERS OF THIS PROJECT?</a:t>
            </a:r>
          </a:p>
        </p:txBody>
      </p:sp>
      <p:sp>
        <p:nvSpPr>
          <p:cNvPr id="7" name="TextBox 6">
            <a:extLst>
              <a:ext uri="{FF2B5EF4-FFF2-40B4-BE49-F238E27FC236}">
                <a16:creationId xmlns:a16="http://schemas.microsoft.com/office/drawing/2014/main" id="{EA39A265-A860-3E93-5B39-CD85229C3A24}"/>
              </a:ext>
            </a:extLst>
          </p:cNvPr>
          <p:cNvSpPr txBox="1"/>
          <p:nvPr/>
        </p:nvSpPr>
        <p:spPr>
          <a:xfrm>
            <a:off x="461318" y="1205851"/>
            <a:ext cx="11269363" cy="5078313"/>
          </a:xfrm>
          <a:prstGeom prst="rect">
            <a:avLst/>
          </a:prstGeom>
          <a:noFill/>
        </p:spPr>
        <p:txBody>
          <a:bodyPr wrap="square">
            <a:spAutoFit/>
          </a:bodyPr>
          <a:lstStyle/>
          <a:p>
            <a:pPr marL="342900" indent="-342900">
              <a:buFont typeface="+mj-lt"/>
              <a:buAutoNum type="arabicPeriod"/>
            </a:pPr>
            <a:r>
              <a:rPr lang="en-US" dirty="0"/>
              <a:t>Employee burnout analysis and prediction is a field of study that aims to measure, understand and prevent the mental and emotional exhaustion that employees may experience due to chronic stress at work. </a:t>
            </a:r>
          </a:p>
          <a:p>
            <a:pPr marL="342900" indent="-342900">
              <a:buFont typeface="+mj-lt"/>
              <a:buAutoNum type="arabicPeriod"/>
            </a:pPr>
            <a:r>
              <a:rPr lang="en-US" dirty="0"/>
              <a:t>Employee burnout can have negative consequences for both individuals and organizations, such as reduced performance, lower engagement, higher turnover, absenteeism, health problems and lower morale.</a:t>
            </a:r>
          </a:p>
          <a:p>
            <a:pPr marL="342900" indent="-342900">
              <a:buFont typeface="+mj-lt"/>
              <a:buAutoNum type="arabicPeriod"/>
            </a:pPr>
            <a:r>
              <a:rPr lang="en-US" dirty="0"/>
              <a:t>The end users of employee burnout analysis and prediction are mainly the employers who want to improve the well-being and productivity of their workforce, as well as the employees themselves who want to cope better with their work demands and maintain a healthy work-life balance AI can understand what kind of behavior is normal and what’s out of the ordinary. If an employee that is usually very efficient with their time suddenly becomes slow and unproductive in their work, it’s a red flag that they’re getting burnt out and need a break. HR can use</a:t>
            </a:r>
          </a:p>
          <a:p>
            <a:pPr marL="342900" indent="-342900">
              <a:buFont typeface="+mj-lt"/>
              <a:buAutoNum type="arabicPeriod"/>
            </a:pPr>
            <a:r>
              <a:rPr lang="en-US" dirty="0"/>
              <a:t>the data collected by AI as evidence for telling employees why they need vacation. Workers are often hesitant to take much-needed</a:t>
            </a:r>
          </a:p>
          <a:p>
            <a:pPr marL="342900" indent="-342900">
              <a:buFont typeface="+mj-lt"/>
              <a:buAutoNum type="arabicPeriod"/>
            </a:pPr>
            <a:r>
              <a:rPr lang="en-US" dirty="0"/>
              <a:t>time off. But now companies can have solid evidence as to why it’s necessary. Upon returning from a short work leave, employees</a:t>
            </a:r>
          </a:p>
          <a:p>
            <a:pPr marL="342900" indent="-342900">
              <a:buFont typeface="+mj-lt"/>
              <a:buAutoNum type="arabicPeriod"/>
            </a:pPr>
            <a:r>
              <a:rPr lang="en-US" dirty="0"/>
              <a:t>tend to have more motivation, a better attitude, improved focus. And overall, they are more effective, efficient and proactive in the  work that they do.</a:t>
            </a:r>
          </a:p>
        </p:txBody>
      </p:sp>
    </p:spTree>
    <p:extLst>
      <p:ext uri="{BB962C8B-B14F-4D97-AF65-F5344CB8AC3E}">
        <p14:creationId xmlns:p14="http://schemas.microsoft.com/office/powerpoint/2010/main" val="457885316"/>
      </p:ext>
    </p:extLst>
  </p:cSld>
  <p:clrMapOvr>
    <a:masterClrMapping/>
  </p:clrMapOvr>
  <mc:AlternateContent xmlns:mc="http://schemas.openxmlformats.org/markup-compatibility/2006" xmlns:p15="http://schemas.microsoft.com/office/powerpoint/2012/main">
    <mc:Choice Requires="p15">
      <p:transition advClick="0" advTm="2000">
        <p15:prstTrans prst="wind" invX="1"/>
      </p:transition>
    </mc:Choice>
    <mc:Fallback xmlns="">
      <p:transition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additive="base">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1000"/>
                                        <p:tgtEl>
                                          <p:spTgt spid="7">
                                            <p:txEl>
                                              <p:pRg st="2" end="2"/>
                                            </p:txEl>
                                          </p:spTgt>
                                        </p:tgtEl>
                                      </p:cBhvr>
                                    </p:animEffect>
                                    <p:anim calcmode="lin" valueType="num">
                                      <p:cBhvr>
                                        <p:cTn id="2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1000"/>
                                        <p:tgtEl>
                                          <p:spTgt spid="7">
                                            <p:txEl>
                                              <p:pRg st="3" end="3"/>
                                            </p:txEl>
                                          </p:spTgt>
                                        </p:tgtEl>
                                      </p:cBhvr>
                                    </p:animEffect>
                                    <p:anim calcmode="lin" valueType="num">
                                      <p:cBhvr>
                                        <p:cTn id="2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1000"/>
                                        <p:tgtEl>
                                          <p:spTgt spid="7">
                                            <p:txEl>
                                              <p:pRg st="4" end="4"/>
                                            </p:txEl>
                                          </p:spTgt>
                                        </p:tgtEl>
                                      </p:cBhvr>
                                    </p:animEffect>
                                    <p:anim calcmode="lin" valueType="num">
                                      <p:cBhvr>
                                        <p:cTn id="31"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1000"/>
                                        <p:tgtEl>
                                          <p:spTgt spid="7">
                                            <p:txEl>
                                              <p:pRg st="5" end="5"/>
                                            </p:txEl>
                                          </p:spTgt>
                                        </p:tgtEl>
                                      </p:cBhvr>
                                    </p:animEffect>
                                    <p:anim calcmode="lin" valueType="num">
                                      <p:cBhvr>
                                        <p:cTn id="36"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729399-66E6-5422-6FB8-DCE0031580B5}"/>
              </a:ext>
            </a:extLst>
          </p:cNvPr>
          <p:cNvSpPr txBox="1"/>
          <p:nvPr/>
        </p:nvSpPr>
        <p:spPr>
          <a:xfrm>
            <a:off x="381000" y="365760"/>
            <a:ext cx="11430000" cy="6275757"/>
          </a:xfrm>
          <a:prstGeom prst="rect">
            <a:avLst/>
          </a:prstGeom>
          <a:noFill/>
        </p:spPr>
        <p:txBody>
          <a:bodyPr wrap="square">
            <a:spAutoFit/>
          </a:bodyPr>
          <a:lstStyle/>
          <a:p>
            <a:pPr>
              <a:lnSpc>
                <a:spcPct val="150000"/>
              </a:lnSpc>
            </a:pPr>
            <a:r>
              <a:rPr lang="en-US" b="1" dirty="0">
                <a:solidFill>
                  <a:srgbClr val="7030A0"/>
                </a:solidFill>
              </a:rPr>
              <a:t>AI Solutions</a:t>
            </a:r>
            <a:endParaRPr lang="en-US" dirty="0">
              <a:solidFill>
                <a:srgbClr val="7030A0"/>
              </a:solidFill>
            </a:endParaRPr>
          </a:p>
          <a:p>
            <a:pPr>
              <a:lnSpc>
                <a:spcPct val="150000"/>
              </a:lnSpc>
            </a:pPr>
            <a:r>
              <a:rPr lang="en-US" b="1" dirty="0">
                <a:solidFill>
                  <a:srgbClr val="7030A0"/>
                </a:solidFill>
              </a:rPr>
              <a:t>HR Challenges:</a:t>
            </a:r>
          </a:p>
          <a:p>
            <a:pPr>
              <a:lnSpc>
                <a:spcPct val="150000"/>
              </a:lnSpc>
            </a:pPr>
            <a:r>
              <a:rPr lang="en-US" dirty="0"/>
              <a:t> Develop and implement burnout prevention strategies and monitor employee well-being.</a:t>
            </a:r>
          </a:p>
          <a:p>
            <a:pPr>
              <a:lnSpc>
                <a:spcPct val="150000"/>
              </a:lnSpc>
            </a:pPr>
            <a:r>
              <a:rPr lang="en-US" b="1" dirty="0">
                <a:solidFill>
                  <a:srgbClr val="7030A0"/>
                </a:solidFill>
              </a:rPr>
              <a:t>Managers and Team Leaders: </a:t>
            </a:r>
            <a:r>
              <a:rPr lang="en-US" dirty="0"/>
              <a:t>Create supportive work environments and manage workloads effectively to prevent burnout.</a:t>
            </a:r>
          </a:p>
          <a:p>
            <a:pPr>
              <a:lnSpc>
                <a:spcPct val="150000"/>
              </a:lnSpc>
            </a:pPr>
            <a:r>
              <a:rPr lang="en-US" b="1" dirty="0">
                <a:solidFill>
                  <a:srgbClr val="7030A0"/>
                </a:solidFill>
              </a:rPr>
              <a:t>Employees:</a:t>
            </a:r>
            <a:r>
              <a:rPr lang="en-US" dirty="0"/>
              <a:t> </a:t>
            </a:r>
          </a:p>
          <a:p>
            <a:pPr>
              <a:lnSpc>
                <a:spcPct val="150000"/>
              </a:lnSpc>
            </a:pPr>
            <a:r>
              <a:rPr lang="en-US" dirty="0"/>
              <a:t>Benefit from intervention strategies, support systems, and improved work-life balance initiatives.</a:t>
            </a:r>
          </a:p>
          <a:p>
            <a:pPr>
              <a:lnSpc>
                <a:spcPct val="150000"/>
              </a:lnSpc>
            </a:pPr>
            <a:r>
              <a:rPr lang="en-US" b="1" dirty="0">
                <a:solidFill>
                  <a:srgbClr val="7030A0"/>
                </a:solidFill>
              </a:rPr>
              <a:t>Executive Leadership: </a:t>
            </a:r>
          </a:p>
          <a:p>
            <a:pPr>
              <a:lnSpc>
                <a:spcPct val="150000"/>
              </a:lnSpc>
            </a:pPr>
            <a:r>
              <a:rPr lang="en-US" dirty="0"/>
              <a:t>Shape organizational policies, practices, and initiatives to prioritize employee well-being.</a:t>
            </a:r>
          </a:p>
          <a:p>
            <a:pPr>
              <a:lnSpc>
                <a:spcPct val="150000"/>
              </a:lnSpc>
            </a:pPr>
            <a:r>
              <a:rPr lang="en-US" b="1" dirty="0">
                <a:solidFill>
                  <a:srgbClr val="7030A0"/>
                </a:solidFill>
              </a:rPr>
              <a:t>Occupational Health and Wellness Professionals:</a:t>
            </a:r>
            <a:r>
              <a:rPr lang="en-US" dirty="0"/>
              <a:t> Provide targeted support and interventions, such as stress management programs.</a:t>
            </a:r>
            <a:endParaRPr lang="en-US" b="1" dirty="0">
              <a:solidFill>
                <a:srgbClr val="7030A0"/>
              </a:solidFill>
            </a:endParaRPr>
          </a:p>
          <a:p>
            <a:pPr>
              <a:lnSpc>
                <a:spcPct val="150000"/>
              </a:lnSpc>
            </a:pPr>
            <a:r>
              <a:rPr lang="en-US" b="1" dirty="0">
                <a:solidFill>
                  <a:srgbClr val="7030A0"/>
                </a:solidFill>
              </a:rPr>
              <a:t>Organizational Development and Employee Engagement Teams:</a:t>
            </a:r>
          </a:p>
          <a:p>
            <a:pPr>
              <a:lnSpc>
                <a:spcPct val="150000"/>
              </a:lnSpc>
            </a:pPr>
            <a:r>
              <a:rPr lang="en-US" dirty="0"/>
              <a:t> Incorporate project recommendations into initiatives to foster a culture of well-being.</a:t>
            </a:r>
          </a:p>
          <a:p>
            <a:pPr>
              <a:lnSpc>
                <a:spcPct val="150000"/>
              </a:lnSpc>
            </a:pPr>
            <a:r>
              <a:rPr lang="en-US" dirty="0"/>
              <a:t>These end users collectively contribute to a healthier work environment and improved employee well-being through the implementation of the project's insights and recommendations.</a:t>
            </a:r>
          </a:p>
        </p:txBody>
      </p:sp>
    </p:spTree>
    <p:extLst>
      <p:ext uri="{BB962C8B-B14F-4D97-AF65-F5344CB8AC3E}">
        <p14:creationId xmlns:p14="http://schemas.microsoft.com/office/powerpoint/2010/main" val="3146864023"/>
      </p:ext>
    </p:extLst>
  </p:cSld>
  <p:clrMapOvr>
    <a:masterClrMapping/>
  </p:clrMapOvr>
  <mc:AlternateContent xmlns:mc="http://schemas.openxmlformats.org/markup-compatibility/2006" xmlns:p15="http://schemas.microsoft.com/office/powerpoint/2012/main">
    <mc:Choice Requires="p15">
      <p:transition spd="med" advClick="0" advTm="2000">
        <p15:prstTrans prst="wind"/>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additive="base">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additive="base">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additive="base">
                                        <p:cTn id="2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additive="base">
                                        <p:cTn id="3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 calcmode="lin" valueType="num">
                                      <p:cBhvr additive="base">
                                        <p:cTn id="36"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1000"/>
                                        <p:tgtEl>
                                          <p:spTgt spid="5">
                                            <p:txEl>
                                              <p:pRg st="8" end="8"/>
                                            </p:txEl>
                                          </p:spTgt>
                                        </p:tgtEl>
                                      </p:cBhvr>
                                    </p:animEffect>
                                    <p:anim calcmode="lin" valueType="num">
                                      <p:cBhvr>
                                        <p:cTn id="4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1000"/>
                                        <p:tgtEl>
                                          <p:spTgt spid="5">
                                            <p:txEl>
                                              <p:pRg st="9" end="9"/>
                                            </p:txEl>
                                          </p:spTgt>
                                        </p:tgtEl>
                                      </p:cBhvr>
                                    </p:animEffect>
                                    <p:anim calcmode="lin" valueType="num">
                                      <p:cBhvr>
                                        <p:cTn id="5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1000"/>
                                        <p:tgtEl>
                                          <p:spTgt spid="5">
                                            <p:txEl>
                                              <p:pRg st="10" end="10"/>
                                            </p:txEl>
                                          </p:spTgt>
                                        </p:tgtEl>
                                      </p:cBhvr>
                                    </p:animEffect>
                                    <p:anim calcmode="lin" valueType="num">
                                      <p:cBhvr>
                                        <p:cTn id="58"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1000"/>
                                        <p:tgtEl>
                                          <p:spTgt spid="5">
                                            <p:txEl>
                                              <p:pRg st="11" end="11"/>
                                            </p:txEl>
                                          </p:spTgt>
                                        </p:tgtEl>
                                      </p:cBhvr>
                                    </p:animEffect>
                                    <p:anim calcmode="lin" valueType="num">
                                      <p:cBhvr>
                                        <p:cTn id="63"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8AC41E-C685-E49A-9F2F-1D41C72A1708}"/>
              </a:ext>
            </a:extLst>
          </p:cNvPr>
          <p:cNvSpPr txBox="1"/>
          <p:nvPr/>
        </p:nvSpPr>
        <p:spPr>
          <a:xfrm>
            <a:off x="365760" y="274320"/>
            <a:ext cx="11475719" cy="5970865"/>
          </a:xfrm>
          <a:prstGeom prst="rect">
            <a:avLst/>
          </a:prstGeom>
          <a:noFill/>
        </p:spPr>
        <p:txBody>
          <a:bodyPr wrap="square">
            <a:spAutoFit/>
          </a:bodyPr>
          <a:lstStyle/>
          <a:p>
            <a:endParaRPr lang="en-US" sz="2000" b="1" dirty="0">
              <a:solidFill>
                <a:srgbClr val="7030A0"/>
              </a:solidFill>
            </a:endParaRPr>
          </a:p>
          <a:p>
            <a:r>
              <a:rPr lang="en-US" sz="2000" b="1" dirty="0">
                <a:solidFill>
                  <a:srgbClr val="7030A0"/>
                </a:solidFill>
              </a:rPr>
              <a:t>Solution: </a:t>
            </a:r>
            <a:r>
              <a:rPr lang="en-US" dirty="0"/>
              <a:t>Employee burnout is a serious issue that can affect the well-being and performance of employees and organizations. There is no one-size</a:t>
            </a:r>
          </a:p>
          <a:p>
            <a:r>
              <a:rPr lang="en-US" dirty="0"/>
              <a:t>-fits-all solution for employee burnout, but there are some general strategies that can help prevent or reduce it. Our solution is an advanced employee burnout analysis and prediction system that utilizes data-driven techniques and interventions to proactively address burnout within the organization. The system consists of both hardware and software in order to accurately track the time and attendance . Employees simply clock in or clock out from shifts using digital authentication methods, such as an ID card or password. Then, time data is automatically synced with back-end software, payroll systems, and more.</a:t>
            </a:r>
            <a:endParaRPr lang="en-US" b="1" dirty="0">
              <a:solidFill>
                <a:srgbClr val="7030A0"/>
              </a:solidFill>
            </a:endParaRPr>
          </a:p>
          <a:p>
            <a:r>
              <a:rPr lang="en-US" b="1" dirty="0">
                <a:solidFill>
                  <a:srgbClr val="7030A0"/>
                </a:solidFill>
              </a:rPr>
              <a:t> Some possible solutions are Value Proposition:</a:t>
            </a:r>
          </a:p>
          <a:p>
            <a:r>
              <a:rPr lang="en-US" i="1" dirty="0">
                <a:solidFill>
                  <a:srgbClr val="FF0000"/>
                </a:solidFill>
              </a:rPr>
              <a:t>1. Early Detection:</a:t>
            </a:r>
            <a:r>
              <a:rPr lang="en-US" i="1" dirty="0"/>
              <a:t> </a:t>
            </a:r>
            <a:r>
              <a:rPr lang="en-US" dirty="0"/>
              <a:t>Our solution enables early detection of burnout risk, allowing for timely intervention and support.</a:t>
            </a:r>
            <a:endParaRPr lang="en-US" dirty="0">
              <a:solidFill>
                <a:srgbClr val="FF0000"/>
              </a:solidFill>
            </a:endParaRPr>
          </a:p>
          <a:p>
            <a:r>
              <a:rPr lang="en-US" i="1" dirty="0">
                <a:solidFill>
                  <a:srgbClr val="FF0000"/>
                </a:solidFill>
              </a:rPr>
              <a:t>2.Personalized Interventions:</a:t>
            </a:r>
            <a:r>
              <a:rPr lang="en-US" i="1" dirty="0"/>
              <a:t> </a:t>
            </a:r>
            <a:r>
              <a:rPr lang="en-US" dirty="0"/>
              <a:t>We provide tailored intervention strategies based on individual employee profiles, increasing the effectiveness of</a:t>
            </a:r>
          </a:p>
          <a:p>
            <a:r>
              <a:rPr lang="en-US" dirty="0"/>
              <a:t>support measures.</a:t>
            </a:r>
            <a:endParaRPr lang="en-US" dirty="0">
              <a:solidFill>
                <a:srgbClr val="7030A0"/>
              </a:solidFill>
            </a:endParaRPr>
          </a:p>
          <a:p>
            <a:r>
              <a:rPr lang="en-US" i="1" dirty="0">
                <a:solidFill>
                  <a:srgbClr val="FF0000"/>
                </a:solidFill>
              </a:rPr>
              <a:t>3. Data-Driven Insights</a:t>
            </a:r>
            <a:r>
              <a:rPr lang="en-US" i="1" dirty="0">
                <a:solidFill>
                  <a:srgbClr val="FFC000"/>
                </a:solidFill>
              </a:rPr>
              <a:t>:</a:t>
            </a:r>
            <a:r>
              <a:rPr lang="en-US" i="1" dirty="0"/>
              <a:t> </a:t>
            </a:r>
            <a:r>
              <a:rPr lang="en-US" dirty="0"/>
              <a:t>Our solution uncovers key factors contributing to burnout through comprehensive data analysis, driving targeted</a:t>
            </a:r>
          </a:p>
          <a:p>
            <a:r>
              <a:rPr lang="en-US" dirty="0"/>
              <a:t>improvements and interventions.</a:t>
            </a:r>
            <a:endParaRPr lang="en-US" dirty="0">
              <a:solidFill>
                <a:srgbClr val="7030A0"/>
              </a:solidFill>
            </a:endParaRPr>
          </a:p>
          <a:p>
            <a:r>
              <a:rPr lang="en-US" i="1" dirty="0">
                <a:solidFill>
                  <a:srgbClr val="FF0000"/>
                </a:solidFill>
              </a:rPr>
              <a:t>4. Improved Well-being:</a:t>
            </a:r>
            <a:r>
              <a:rPr lang="en-US" dirty="0"/>
              <a:t> By implementing evidence-based interventions, we enhance employee well-being, resulting in higher job satisfaction and engagement.</a:t>
            </a:r>
            <a:endParaRPr lang="en-IN" dirty="0"/>
          </a:p>
        </p:txBody>
      </p:sp>
    </p:spTree>
    <p:extLst>
      <p:ext uri="{BB962C8B-B14F-4D97-AF65-F5344CB8AC3E}">
        <p14:creationId xmlns:p14="http://schemas.microsoft.com/office/powerpoint/2010/main" val="1192510333"/>
      </p:ext>
    </p:extLst>
  </p:cSld>
  <p:clrMapOvr>
    <a:masterClrMapping/>
  </p:clrMapOvr>
  <mc:AlternateContent xmlns:mc="http://schemas.openxmlformats.org/markup-compatibility/2006" xmlns:p15="http://schemas.microsoft.com/office/powerpoint/2012/main">
    <mc:Choice Requires="p15">
      <p:transition spd="med" advClick="0" advTm="2000">
        <p15:prstTrans prst="wind" invX="1"/>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80">
                                          <p:stCondLst>
                                            <p:cond delay="0"/>
                                          </p:stCondLst>
                                        </p:cTn>
                                        <p:tgtEl>
                                          <p:spTgt spid="3">
                                            <p:txEl>
                                              <p:pRg st="4" end="4"/>
                                            </p:txEl>
                                          </p:spTgt>
                                        </p:tgtEl>
                                      </p:cBhvr>
                                    </p:animEffect>
                                    <p:anim calcmode="lin" valueType="num">
                                      <p:cBhvr>
                                        <p:cTn id="2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4" end="4"/>
                                            </p:txEl>
                                          </p:spTgt>
                                        </p:tgtEl>
                                      </p:cBhvr>
                                      <p:to x="100000" y="60000"/>
                                    </p:animScale>
                                    <p:animScale>
                                      <p:cBhvr>
                                        <p:cTn id="30" dur="166" decel="50000">
                                          <p:stCondLst>
                                            <p:cond delay="676"/>
                                          </p:stCondLst>
                                        </p:cTn>
                                        <p:tgtEl>
                                          <p:spTgt spid="3">
                                            <p:txEl>
                                              <p:pRg st="4" end="4"/>
                                            </p:txEl>
                                          </p:spTgt>
                                        </p:tgtEl>
                                      </p:cBhvr>
                                      <p:to x="100000" y="100000"/>
                                    </p:animScale>
                                    <p:animScale>
                                      <p:cBhvr>
                                        <p:cTn id="31" dur="26">
                                          <p:stCondLst>
                                            <p:cond delay="1312"/>
                                          </p:stCondLst>
                                        </p:cTn>
                                        <p:tgtEl>
                                          <p:spTgt spid="3">
                                            <p:txEl>
                                              <p:pRg st="4" end="4"/>
                                            </p:txEl>
                                          </p:spTgt>
                                        </p:tgtEl>
                                      </p:cBhvr>
                                      <p:to x="100000" y="80000"/>
                                    </p:animScale>
                                    <p:animScale>
                                      <p:cBhvr>
                                        <p:cTn id="32" dur="166" decel="50000">
                                          <p:stCondLst>
                                            <p:cond delay="1338"/>
                                          </p:stCondLst>
                                        </p:cTn>
                                        <p:tgtEl>
                                          <p:spTgt spid="3">
                                            <p:txEl>
                                              <p:pRg st="4" end="4"/>
                                            </p:txEl>
                                          </p:spTgt>
                                        </p:tgtEl>
                                      </p:cBhvr>
                                      <p:to x="100000" y="100000"/>
                                    </p:animScale>
                                    <p:animScale>
                                      <p:cBhvr>
                                        <p:cTn id="33" dur="26">
                                          <p:stCondLst>
                                            <p:cond delay="1642"/>
                                          </p:stCondLst>
                                        </p:cTn>
                                        <p:tgtEl>
                                          <p:spTgt spid="3">
                                            <p:txEl>
                                              <p:pRg st="4" end="4"/>
                                            </p:txEl>
                                          </p:spTgt>
                                        </p:tgtEl>
                                      </p:cBhvr>
                                      <p:to x="100000" y="90000"/>
                                    </p:animScale>
                                    <p:animScale>
                                      <p:cBhvr>
                                        <p:cTn id="34" dur="166" decel="50000">
                                          <p:stCondLst>
                                            <p:cond delay="1668"/>
                                          </p:stCondLst>
                                        </p:cTn>
                                        <p:tgtEl>
                                          <p:spTgt spid="3">
                                            <p:txEl>
                                              <p:pRg st="4" end="4"/>
                                            </p:txEl>
                                          </p:spTgt>
                                        </p:tgtEl>
                                      </p:cBhvr>
                                      <p:to x="100000" y="100000"/>
                                    </p:animScale>
                                    <p:animScale>
                                      <p:cBhvr>
                                        <p:cTn id="35" dur="26">
                                          <p:stCondLst>
                                            <p:cond delay="1808"/>
                                          </p:stCondLst>
                                        </p:cTn>
                                        <p:tgtEl>
                                          <p:spTgt spid="3">
                                            <p:txEl>
                                              <p:pRg st="4" end="4"/>
                                            </p:txEl>
                                          </p:spTgt>
                                        </p:tgtEl>
                                      </p:cBhvr>
                                      <p:to x="100000" y="95000"/>
                                    </p:animScale>
                                    <p:animScale>
                                      <p:cBhvr>
                                        <p:cTn id="36" dur="166" decel="50000">
                                          <p:stCondLst>
                                            <p:cond delay="1834"/>
                                          </p:stCondLst>
                                        </p:cTn>
                                        <p:tgtEl>
                                          <p:spTgt spid="3">
                                            <p:txEl>
                                              <p:pRg st="4" end="4"/>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80">
                                          <p:stCondLst>
                                            <p:cond delay="0"/>
                                          </p:stCondLst>
                                        </p:cTn>
                                        <p:tgtEl>
                                          <p:spTgt spid="3">
                                            <p:txEl>
                                              <p:pRg st="5" end="5"/>
                                            </p:txEl>
                                          </p:spTgt>
                                        </p:tgtEl>
                                      </p:cBhvr>
                                    </p:animEffect>
                                    <p:anim calcmode="lin" valueType="num">
                                      <p:cBhvr>
                                        <p:cTn id="4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5" end="5"/>
                                            </p:txEl>
                                          </p:spTgt>
                                        </p:tgtEl>
                                      </p:cBhvr>
                                      <p:to x="100000" y="60000"/>
                                    </p:animScale>
                                    <p:animScale>
                                      <p:cBhvr>
                                        <p:cTn id="46" dur="166" decel="50000">
                                          <p:stCondLst>
                                            <p:cond delay="676"/>
                                          </p:stCondLst>
                                        </p:cTn>
                                        <p:tgtEl>
                                          <p:spTgt spid="3">
                                            <p:txEl>
                                              <p:pRg st="5" end="5"/>
                                            </p:txEl>
                                          </p:spTgt>
                                        </p:tgtEl>
                                      </p:cBhvr>
                                      <p:to x="100000" y="100000"/>
                                    </p:animScale>
                                    <p:animScale>
                                      <p:cBhvr>
                                        <p:cTn id="47" dur="26">
                                          <p:stCondLst>
                                            <p:cond delay="1312"/>
                                          </p:stCondLst>
                                        </p:cTn>
                                        <p:tgtEl>
                                          <p:spTgt spid="3">
                                            <p:txEl>
                                              <p:pRg st="5" end="5"/>
                                            </p:txEl>
                                          </p:spTgt>
                                        </p:tgtEl>
                                      </p:cBhvr>
                                      <p:to x="100000" y="80000"/>
                                    </p:animScale>
                                    <p:animScale>
                                      <p:cBhvr>
                                        <p:cTn id="48" dur="166" decel="50000">
                                          <p:stCondLst>
                                            <p:cond delay="1338"/>
                                          </p:stCondLst>
                                        </p:cTn>
                                        <p:tgtEl>
                                          <p:spTgt spid="3">
                                            <p:txEl>
                                              <p:pRg st="5" end="5"/>
                                            </p:txEl>
                                          </p:spTgt>
                                        </p:tgtEl>
                                      </p:cBhvr>
                                      <p:to x="100000" y="100000"/>
                                    </p:animScale>
                                    <p:animScale>
                                      <p:cBhvr>
                                        <p:cTn id="49" dur="26">
                                          <p:stCondLst>
                                            <p:cond delay="1642"/>
                                          </p:stCondLst>
                                        </p:cTn>
                                        <p:tgtEl>
                                          <p:spTgt spid="3">
                                            <p:txEl>
                                              <p:pRg st="5" end="5"/>
                                            </p:txEl>
                                          </p:spTgt>
                                        </p:tgtEl>
                                      </p:cBhvr>
                                      <p:to x="100000" y="90000"/>
                                    </p:animScale>
                                    <p:animScale>
                                      <p:cBhvr>
                                        <p:cTn id="50" dur="166" decel="50000">
                                          <p:stCondLst>
                                            <p:cond delay="1668"/>
                                          </p:stCondLst>
                                        </p:cTn>
                                        <p:tgtEl>
                                          <p:spTgt spid="3">
                                            <p:txEl>
                                              <p:pRg st="5" end="5"/>
                                            </p:txEl>
                                          </p:spTgt>
                                        </p:tgtEl>
                                      </p:cBhvr>
                                      <p:to x="100000" y="100000"/>
                                    </p:animScale>
                                    <p:animScale>
                                      <p:cBhvr>
                                        <p:cTn id="51" dur="26">
                                          <p:stCondLst>
                                            <p:cond delay="1808"/>
                                          </p:stCondLst>
                                        </p:cTn>
                                        <p:tgtEl>
                                          <p:spTgt spid="3">
                                            <p:txEl>
                                              <p:pRg st="5" end="5"/>
                                            </p:txEl>
                                          </p:spTgt>
                                        </p:tgtEl>
                                      </p:cBhvr>
                                      <p:to x="100000" y="95000"/>
                                    </p:animScale>
                                    <p:animScale>
                                      <p:cBhvr>
                                        <p:cTn id="52" dur="166" decel="50000">
                                          <p:stCondLst>
                                            <p:cond delay="1834"/>
                                          </p:stCondLst>
                                        </p:cTn>
                                        <p:tgtEl>
                                          <p:spTgt spid="3">
                                            <p:txEl>
                                              <p:pRg st="5" end="5"/>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wipe(down)">
                                      <p:cBhvr>
                                        <p:cTn id="55" dur="580">
                                          <p:stCondLst>
                                            <p:cond delay="0"/>
                                          </p:stCondLst>
                                        </p:cTn>
                                        <p:tgtEl>
                                          <p:spTgt spid="3">
                                            <p:txEl>
                                              <p:pRg st="6" end="6"/>
                                            </p:txEl>
                                          </p:spTgt>
                                        </p:tgtEl>
                                      </p:cBhvr>
                                    </p:animEffect>
                                    <p:anim calcmode="lin" valueType="num">
                                      <p:cBhvr>
                                        <p:cTn id="5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6" end="6"/>
                                            </p:txEl>
                                          </p:spTgt>
                                        </p:tgtEl>
                                      </p:cBhvr>
                                      <p:to x="100000" y="60000"/>
                                    </p:animScale>
                                    <p:animScale>
                                      <p:cBhvr>
                                        <p:cTn id="62" dur="166" decel="50000">
                                          <p:stCondLst>
                                            <p:cond delay="676"/>
                                          </p:stCondLst>
                                        </p:cTn>
                                        <p:tgtEl>
                                          <p:spTgt spid="3">
                                            <p:txEl>
                                              <p:pRg st="6" end="6"/>
                                            </p:txEl>
                                          </p:spTgt>
                                        </p:tgtEl>
                                      </p:cBhvr>
                                      <p:to x="100000" y="100000"/>
                                    </p:animScale>
                                    <p:animScale>
                                      <p:cBhvr>
                                        <p:cTn id="63" dur="26">
                                          <p:stCondLst>
                                            <p:cond delay="1312"/>
                                          </p:stCondLst>
                                        </p:cTn>
                                        <p:tgtEl>
                                          <p:spTgt spid="3">
                                            <p:txEl>
                                              <p:pRg st="6" end="6"/>
                                            </p:txEl>
                                          </p:spTgt>
                                        </p:tgtEl>
                                      </p:cBhvr>
                                      <p:to x="100000" y="80000"/>
                                    </p:animScale>
                                    <p:animScale>
                                      <p:cBhvr>
                                        <p:cTn id="64" dur="166" decel="50000">
                                          <p:stCondLst>
                                            <p:cond delay="1338"/>
                                          </p:stCondLst>
                                        </p:cTn>
                                        <p:tgtEl>
                                          <p:spTgt spid="3">
                                            <p:txEl>
                                              <p:pRg st="6" end="6"/>
                                            </p:txEl>
                                          </p:spTgt>
                                        </p:tgtEl>
                                      </p:cBhvr>
                                      <p:to x="100000" y="100000"/>
                                    </p:animScale>
                                    <p:animScale>
                                      <p:cBhvr>
                                        <p:cTn id="65" dur="26">
                                          <p:stCondLst>
                                            <p:cond delay="1642"/>
                                          </p:stCondLst>
                                        </p:cTn>
                                        <p:tgtEl>
                                          <p:spTgt spid="3">
                                            <p:txEl>
                                              <p:pRg st="6" end="6"/>
                                            </p:txEl>
                                          </p:spTgt>
                                        </p:tgtEl>
                                      </p:cBhvr>
                                      <p:to x="100000" y="90000"/>
                                    </p:animScale>
                                    <p:animScale>
                                      <p:cBhvr>
                                        <p:cTn id="66" dur="166" decel="50000">
                                          <p:stCondLst>
                                            <p:cond delay="1668"/>
                                          </p:stCondLst>
                                        </p:cTn>
                                        <p:tgtEl>
                                          <p:spTgt spid="3">
                                            <p:txEl>
                                              <p:pRg st="6" end="6"/>
                                            </p:txEl>
                                          </p:spTgt>
                                        </p:tgtEl>
                                      </p:cBhvr>
                                      <p:to x="100000" y="100000"/>
                                    </p:animScale>
                                    <p:animScale>
                                      <p:cBhvr>
                                        <p:cTn id="67" dur="26">
                                          <p:stCondLst>
                                            <p:cond delay="1808"/>
                                          </p:stCondLst>
                                        </p:cTn>
                                        <p:tgtEl>
                                          <p:spTgt spid="3">
                                            <p:txEl>
                                              <p:pRg st="6" end="6"/>
                                            </p:txEl>
                                          </p:spTgt>
                                        </p:tgtEl>
                                      </p:cBhvr>
                                      <p:to x="100000" y="95000"/>
                                    </p:animScale>
                                    <p:animScale>
                                      <p:cBhvr>
                                        <p:cTn id="68" dur="166" decel="50000">
                                          <p:stCondLst>
                                            <p:cond delay="1834"/>
                                          </p:stCondLst>
                                        </p:cTn>
                                        <p:tgtEl>
                                          <p:spTgt spid="3">
                                            <p:txEl>
                                              <p:pRg st="6" end="6"/>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animEffect transition="in" filter="wipe(down)">
                                      <p:cBhvr>
                                        <p:cTn id="71" dur="580">
                                          <p:stCondLst>
                                            <p:cond delay="0"/>
                                          </p:stCondLst>
                                        </p:cTn>
                                        <p:tgtEl>
                                          <p:spTgt spid="3">
                                            <p:txEl>
                                              <p:pRg st="7" end="7"/>
                                            </p:txEl>
                                          </p:spTgt>
                                        </p:tgtEl>
                                      </p:cBhvr>
                                    </p:animEffect>
                                    <p:anim calcmode="lin" valueType="num">
                                      <p:cBhvr>
                                        <p:cTn id="72"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7" end="7"/>
                                            </p:txEl>
                                          </p:spTgt>
                                        </p:tgtEl>
                                      </p:cBhvr>
                                      <p:to x="100000" y="60000"/>
                                    </p:animScale>
                                    <p:animScale>
                                      <p:cBhvr>
                                        <p:cTn id="78" dur="166" decel="50000">
                                          <p:stCondLst>
                                            <p:cond delay="676"/>
                                          </p:stCondLst>
                                        </p:cTn>
                                        <p:tgtEl>
                                          <p:spTgt spid="3">
                                            <p:txEl>
                                              <p:pRg st="7" end="7"/>
                                            </p:txEl>
                                          </p:spTgt>
                                        </p:tgtEl>
                                      </p:cBhvr>
                                      <p:to x="100000" y="100000"/>
                                    </p:animScale>
                                    <p:animScale>
                                      <p:cBhvr>
                                        <p:cTn id="79" dur="26">
                                          <p:stCondLst>
                                            <p:cond delay="1312"/>
                                          </p:stCondLst>
                                        </p:cTn>
                                        <p:tgtEl>
                                          <p:spTgt spid="3">
                                            <p:txEl>
                                              <p:pRg st="7" end="7"/>
                                            </p:txEl>
                                          </p:spTgt>
                                        </p:tgtEl>
                                      </p:cBhvr>
                                      <p:to x="100000" y="80000"/>
                                    </p:animScale>
                                    <p:animScale>
                                      <p:cBhvr>
                                        <p:cTn id="80" dur="166" decel="50000">
                                          <p:stCondLst>
                                            <p:cond delay="1338"/>
                                          </p:stCondLst>
                                        </p:cTn>
                                        <p:tgtEl>
                                          <p:spTgt spid="3">
                                            <p:txEl>
                                              <p:pRg st="7" end="7"/>
                                            </p:txEl>
                                          </p:spTgt>
                                        </p:tgtEl>
                                      </p:cBhvr>
                                      <p:to x="100000" y="100000"/>
                                    </p:animScale>
                                    <p:animScale>
                                      <p:cBhvr>
                                        <p:cTn id="81" dur="26">
                                          <p:stCondLst>
                                            <p:cond delay="1642"/>
                                          </p:stCondLst>
                                        </p:cTn>
                                        <p:tgtEl>
                                          <p:spTgt spid="3">
                                            <p:txEl>
                                              <p:pRg st="7" end="7"/>
                                            </p:txEl>
                                          </p:spTgt>
                                        </p:tgtEl>
                                      </p:cBhvr>
                                      <p:to x="100000" y="90000"/>
                                    </p:animScale>
                                    <p:animScale>
                                      <p:cBhvr>
                                        <p:cTn id="82" dur="166" decel="50000">
                                          <p:stCondLst>
                                            <p:cond delay="1668"/>
                                          </p:stCondLst>
                                        </p:cTn>
                                        <p:tgtEl>
                                          <p:spTgt spid="3">
                                            <p:txEl>
                                              <p:pRg st="7" end="7"/>
                                            </p:txEl>
                                          </p:spTgt>
                                        </p:tgtEl>
                                      </p:cBhvr>
                                      <p:to x="100000" y="100000"/>
                                    </p:animScale>
                                    <p:animScale>
                                      <p:cBhvr>
                                        <p:cTn id="83" dur="26">
                                          <p:stCondLst>
                                            <p:cond delay="1808"/>
                                          </p:stCondLst>
                                        </p:cTn>
                                        <p:tgtEl>
                                          <p:spTgt spid="3">
                                            <p:txEl>
                                              <p:pRg st="7" end="7"/>
                                            </p:txEl>
                                          </p:spTgt>
                                        </p:tgtEl>
                                      </p:cBhvr>
                                      <p:to x="100000" y="95000"/>
                                    </p:animScale>
                                    <p:animScale>
                                      <p:cBhvr>
                                        <p:cTn id="84" dur="166" decel="50000">
                                          <p:stCondLst>
                                            <p:cond delay="1834"/>
                                          </p:stCondLst>
                                        </p:cTn>
                                        <p:tgtEl>
                                          <p:spTgt spid="3">
                                            <p:txEl>
                                              <p:pRg st="7" end="7"/>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8" end="8"/>
                                            </p:txEl>
                                          </p:spTgt>
                                        </p:tgtEl>
                                        <p:attrNameLst>
                                          <p:attrName>style.visibility</p:attrName>
                                        </p:attrNameLst>
                                      </p:cBhvr>
                                      <p:to>
                                        <p:strVal val="visible"/>
                                      </p:to>
                                    </p:set>
                                    <p:animEffect transition="in" filter="wipe(down)">
                                      <p:cBhvr>
                                        <p:cTn id="87" dur="580">
                                          <p:stCondLst>
                                            <p:cond delay="0"/>
                                          </p:stCondLst>
                                        </p:cTn>
                                        <p:tgtEl>
                                          <p:spTgt spid="3">
                                            <p:txEl>
                                              <p:pRg st="8" end="8"/>
                                            </p:txEl>
                                          </p:spTgt>
                                        </p:tgtEl>
                                      </p:cBhvr>
                                    </p:animEffect>
                                    <p:anim calcmode="lin" valueType="num">
                                      <p:cBhvr>
                                        <p:cTn id="88"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8" end="8"/>
                                            </p:txEl>
                                          </p:spTgt>
                                        </p:tgtEl>
                                      </p:cBhvr>
                                      <p:to x="100000" y="60000"/>
                                    </p:animScale>
                                    <p:animScale>
                                      <p:cBhvr>
                                        <p:cTn id="94" dur="166" decel="50000">
                                          <p:stCondLst>
                                            <p:cond delay="676"/>
                                          </p:stCondLst>
                                        </p:cTn>
                                        <p:tgtEl>
                                          <p:spTgt spid="3">
                                            <p:txEl>
                                              <p:pRg st="8" end="8"/>
                                            </p:txEl>
                                          </p:spTgt>
                                        </p:tgtEl>
                                      </p:cBhvr>
                                      <p:to x="100000" y="100000"/>
                                    </p:animScale>
                                    <p:animScale>
                                      <p:cBhvr>
                                        <p:cTn id="95" dur="26">
                                          <p:stCondLst>
                                            <p:cond delay="1312"/>
                                          </p:stCondLst>
                                        </p:cTn>
                                        <p:tgtEl>
                                          <p:spTgt spid="3">
                                            <p:txEl>
                                              <p:pRg st="8" end="8"/>
                                            </p:txEl>
                                          </p:spTgt>
                                        </p:tgtEl>
                                      </p:cBhvr>
                                      <p:to x="100000" y="80000"/>
                                    </p:animScale>
                                    <p:animScale>
                                      <p:cBhvr>
                                        <p:cTn id="96" dur="166" decel="50000">
                                          <p:stCondLst>
                                            <p:cond delay="1338"/>
                                          </p:stCondLst>
                                        </p:cTn>
                                        <p:tgtEl>
                                          <p:spTgt spid="3">
                                            <p:txEl>
                                              <p:pRg st="8" end="8"/>
                                            </p:txEl>
                                          </p:spTgt>
                                        </p:tgtEl>
                                      </p:cBhvr>
                                      <p:to x="100000" y="100000"/>
                                    </p:animScale>
                                    <p:animScale>
                                      <p:cBhvr>
                                        <p:cTn id="97" dur="26">
                                          <p:stCondLst>
                                            <p:cond delay="1642"/>
                                          </p:stCondLst>
                                        </p:cTn>
                                        <p:tgtEl>
                                          <p:spTgt spid="3">
                                            <p:txEl>
                                              <p:pRg st="8" end="8"/>
                                            </p:txEl>
                                          </p:spTgt>
                                        </p:tgtEl>
                                      </p:cBhvr>
                                      <p:to x="100000" y="90000"/>
                                    </p:animScale>
                                    <p:animScale>
                                      <p:cBhvr>
                                        <p:cTn id="98" dur="166" decel="50000">
                                          <p:stCondLst>
                                            <p:cond delay="1668"/>
                                          </p:stCondLst>
                                        </p:cTn>
                                        <p:tgtEl>
                                          <p:spTgt spid="3">
                                            <p:txEl>
                                              <p:pRg st="8" end="8"/>
                                            </p:txEl>
                                          </p:spTgt>
                                        </p:tgtEl>
                                      </p:cBhvr>
                                      <p:to x="100000" y="100000"/>
                                    </p:animScale>
                                    <p:animScale>
                                      <p:cBhvr>
                                        <p:cTn id="99" dur="26">
                                          <p:stCondLst>
                                            <p:cond delay="1808"/>
                                          </p:stCondLst>
                                        </p:cTn>
                                        <p:tgtEl>
                                          <p:spTgt spid="3">
                                            <p:txEl>
                                              <p:pRg st="8" end="8"/>
                                            </p:txEl>
                                          </p:spTgt>
                                        </p:tgtEl>
                                      </p:cBhvr>
                                      <p:to x="100000" y="95000"/>
                                    </p:animScale>
                                    <p:animScale>
                                      <p:cBhvr>
                                        <p:cTn id="100" dur="166" decel="50000">
                                          <p:stCondLst>
                                            <p:cond delay="1834"/>
                                          </p:stCondLst>
                                        </p:cTn>
                                        <p:tgtEl>
                                          <p:spTgt spid="3">
                                            <p:txEl>
                                              <p:pRg st="8" end="8"/>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9" end="9"/>
                                            </p:txEl>
                                          </p:spTgt>
                                        </p:tgtEl>
                                        <p:attrNameLst>
                                          <p:attrName>style.visibility</p:attrName>
                                        </p:attrNameLst>
                                      </p:cBhvr>
                                      <p:to>
                                        <p:strVal val="visible"/>
                                      </p:to>
                                    </p:set>
                                    <p:animEffect transition="in" filter="wipe(down)">
                                      <p:cBhvr>
                                        <p:cTn id="103" dur="580">
                                          <p:stCondLst>
                                            <p:cond delay="0"/>
                                          </p:stCondLst>
                                        </p:cTn>
                                        <p:tgtEl>
                                          <p:spTgt spid="3">
                                            <p:txEl>
                                              <p:pRg st="9" end="9"/>
                                            </p:txEl>
                                          </p:spTgt>
                                        </p:tgtEl>
                                      </p:cBhvr>
                                    </p:animEffect>
                                    <p:anim calcmode="lin" valueType="num">
                                      <p:cBhvr>
                                        <p:cTn id="104"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9" end="9"/>
                                            </p:txEl>
                                          </p:spTgt>
                                        </p:tgtEl>
                                      </p:cBhvr>
                                      <p:to x="100000" y="60000"/>
                                    </p:animScale>
                                    <p:animScale>
                                      <p:cBhvr>
                                        <p:cTn id="110" dur="166" decel="50000">
                                          <p:stCondLst>
                                            <p:cond delay="676"/>
                                          </p:stCondLst>
                                        </p:cTn>
                                        <p:tgtEl>
                                          <p:spTgt spid="3">
                                            <p:txEl>
                                              <p:pRg st="9" end="9"/>
                                            </p:txEl>
                                          </p:spTgt>
                                        </p:tgtEl>
                                      </p:cBhvr>
                                      <p:to x="100000" y="100000"/>
                                    </p:animScale>
                                    <p:animScale>
                                      <p:cBhvr>
                                        <p:cTn id="111" dur="26">
                                          <p:stCondLst>
                                            <p:cond delay="1312"/>
                                          </p:stCondLst>
                                        </p:cTn>
                                        <p:tgtEl>
                                          <p:spTgt spid="3">
                                            <p:txEl>
                                              <p:pRg st="9" end="9"/>
                                            </p:txEl>
                                          </p:spTgt>
                                        </p:tgtEl>
                                      </p:cBhvr>
                                      <p:to x="100000" y="80000"/>
                                    </p:animScale>
                                    <p:animScale>
                                      <p:cBhvr>
                                        <p:cTn id="112" dur="166" decel="50000">
                                          <p:stCondLst>
                                            <p:cond delay="1338"/>
                                          </p:stCondLst>
                                        </p:cTn>
                                        <p:tgtEl>
                                          <p:spTgt spid="3">
                                            <p:txEl>
                                              <p:pRg st="9" end="9"/>
                                            </p:txEl>
                                          </p:spTgt>
                                        </p:tgtEl>
                                      </p:cBhvr>
                                      <p:to x="100000" y="100000"/>
                                    </p:animScale>
                                    <p:animScale>
                                      <p:cBhvr>
                                        <p:cTn id="113" dur="26">
                                          <p:stCondLst>
                                            <p:cond delay="1642"/>
                                          </p:stCondLst>
                                        </p:cTn>
                                        <p:tgtEl>
                                          <p:spTgt spid="3">
                                            <p:txEl>
                                              <p:pRg st="9" end="9"/>
                                            </p:txEl>
                                          </p:spTgt>
                                        </p:tgtEl>
                                      </p:cBhvr>
                                      <p:to x="100000" y="90000"/>
                                    </p:animScale>
                                    <p:animScale>
                                      <p:cBhvr>
                                        <p:cTn id="114" dur="166" decel="50000">
                                          <p:stCondLst>
                                            <p:cond delay="1668"/>
                                          </p:stCondLst>
                                        </p:cTn>
                                        <p:tgtEl>
                                          <p:spTgt spid="3">
                                            <p:txEl>
                                              <p:pRg st="9" end="9"/>
                                            </p:txEl>
                                          </p:spTgt>
                                        </p:tgtEl>
                                      </p:cBhvr>
                                      <p:to x="100000" y="100000"/>
                                    </p:animScale>
                                    <p:animScale>
                                      <p:cBhvr>
                                        <p:cTn id="115" dur="26">
                                          <p:stCondLst>
                                            <p:cond delay="1808"/>
                                          </p:stCondLst>
                                        </p:cTn>
                                        <p:tgtEl>
                                          <p:spTgt spid="3">
                                            <p:txEl>
                                              <p:pRg st="9" end="9"/>
                                            </p:txEl>
                                          </p:spTgt>
                                        </p:tgtEl>
                                      </p:cBhvr>
                                      <p:to x="100000" y="95000"/>
                                    </p:animScale>
                                    <p:animScale>
                                      <p:cBhvr>
                                        <p:cTn id="116"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15376F-04C8-13CF-E76B-4EA5DEFB6B12}"/>
              </a:ext>
            </a:extLst>
          </p:cNvPr>
          <p:cNvSpPr txBox="1"/>
          <p:nvPr/>
        </p:nvSpPr>
        <p:spPr>
          <a:xfrm>
            <a:off x="411480" y="320041"/>
            <a:ext cx="11544300" cy="6186309"/>
          </a:xfrm>
          <a:prstGeom prst="rect">
            <a:avLst/>
          </a:prstGeom>
          <a:noFill/>
        </p:spPr>
        <p:txBody>
          <a:bodyPr wrap="square">
            <a:spAutoFit/>
          </a:bodyPr>
          <a:lstStyle/>
          <a:p>
            <a:r>
              <a:rPr lang="en-US" i="1" dirty="0">
                <a:solidFill>
                  <a:srgbClr val="FF0000"/>
                </a:solidFill>
              </a:rPr>
              <a:t>5. Cost Savings:</a:t>
            </a:r>
            <a:r>
              <a:rPr lang="en-US" b="1" i="1" dirty="0">
                <a:solidFill>
                  <a:srgbClr val="7030A0"/>
                </a:solidFill>
              </a:rPr>
              <a:t> </a:t>
            </a:r>
            <a:r>
              <a:rPr lang="en-US" dirty="0"/>
              <a:t>Proactively addressing burnout reduces costs associated with absenteeism, turnover, and decreased productivity, leading to long-term financial savings.</a:t>
            </a:r>
          </a:p>
          <a:p>
            <a:r>
              <a:rPr lang="en-US" dirty="0">
                <a:solidFill>
                  <a:srgbClr val="FF0000"/>
                </a:solidFill>
              </a:rPr>
              <a:t>6. Competitive Advantage:</a:t>
            </a:r>
            <a:r>
              <a:rPr lang="en-US" dirty="0"/>
              <a:t> Our solution differentiates organizations as employers of choice, attracting top talent and fostering a positive company culture.</a:t>
            </a:r>
          </a:p>
          <a:p>
            <a:r>
              <a:rPr lang="en-US" dirty="0">
                <a:solidFill>
                  <a:srgbClr val="FF0000"/>
                </a:solidFill>
              </a:rPr>
              <a:t>7.Promoting a healthy work-life balance:</a:t>
            </a:r>
            <a:r>
              <a:rPr lang="en-US" dirty="0"/>
              <a:t> Employees need to have enough time and energy to attend to their personal and family needs, as well as their hobbies and interests. Employers can support this by offering flexible work arrangements, encouraging employees to take</a:t>
            </a:r>
          </a:p>
          <a:p>
            <a:r>
              <a:rPr lang="en-US" dirty="0"/>
              <a:t>breaks and vacations, and respecting their boundaries and availability</a:t>
            </a:r>
          </a:p>
          <a:p>
            <a:r>
              <a:rPr lang="en-US" dirty="0">
                <a:solidFill>
                  <a:srgbClr val="FF0000"/>
                </a:solidFill>
              </a:rPr>
              <a:t>8.Providing autonomy and empowerment: </a:t>
            </a:r>
            <a:r>
              <a:rPr lang="en-US" dirty="0"/>
              <a:t>Employees need to feel that they have some control over their work and that they can make meaningful decisions. Employers can foster this by clarifying expectations and goals, delegating tasks and responsibilities, soliciting feedback and input, and recognizing achievements</a:t>
            </a:r>
          </a:p>
          <a:p>
            <a:r>
              <a:rPr lang="en-US" dirty="0">
                <a:solidFill>
                  <a:srgbClr val="FF0000"/>
                </a:solidFill>
              </a:rPr>
              <a:t>9.Fostering social support and connection: </a:t>
            </a:r>
            <a:r>
              <a:rPr lang="en-US" dirty="0"/>
              <a:t>Employees need to feel that they belong to a supportive and collaborative team and that they have someone to talk to when they face challenges or stress. Employers can facilitate this by creating a positive and inclusive culture, organizing team-building activities, providing mentoring and coaching, and offering access to counseling or employee assistance programs</a:t>
            </a:r>
            <a:r>
              <a:rPr lang="en-US" dirty="0">
                <a:solidFill>
                  <a:srgbClr val="FF0000"/>
                </a:solidFill>
              </a:rPr>
              <a:t>.</a:t>
            </a:r>
          </a:p>
          <a:p>
            <a:r>
              <a:rPr lang="en-US" dirty="0">
                <a:solidFill>
                  <a:srgbClr val="FF0000"/>
                </a:solidFill>
              </a:rPr>
              <a:t>10.Enhancing personal resilience and coping skills:</a:t>
            </a:r>
            <a:r>
              <a:rPr lang="en-US" dirty="0"/>
              <a:t> Employees need to be able to manage their stress levels and emotions, as well as cope with change and uncertainty. Employers can help them by providing training and resources on topics such as mindfulness, meditation, breathing techniques, laughter, self-care, and positive psychology.  In summary, our solution offers early detection, personalized interventions, data-driven insights, improved well-being, cost savings, and a competitive advantage for organizations</a:t>
            </a:r>
            <a:endParaRPr lang="en-IN" dirty="0"/>
          </a:p>
        </p:txBody>
      </p:sp>
    </p:spTree>
    <p:extLst>
      <p:ext uri="{BB962C8B-B14F-4D97-AF65-F5344CB8AC3E}">
        <p14:creationId xmlns:p14="http://schemas.microsoft.com/office/powerpoint/2010/main" val="1439738427"/>
      </p:ext>
    </p:extLst>
  </p:cSld>
  <p:clrMapOvr>
    <a:masterClrMapping/>
  </p:clrMapOvr>
  <mc:AlternateContent xmlns:mc="http://schemas.openxmlformats.org/markup-compatibility/2006" xmlns:p15="http://schemas.microsoft.com/office/powerpoint/2012/main">
    <mc:Choice Requires="p15">
      <p:transition spd="med" advClick="0" advTm="2000">
        <p15:prstTrans prst="wind"/>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down)">
                                      <p:cBhvr>
                                        <p:cTn id="44" dur="580">
                                          <p:stCondLst>
                                            <p:cond delay="0"/>
                                          </p:stCondLst>
                                        </p:cTn>
                                        <p:tgtEl>
                                          <p:spTgt spid="3">
                                            <p:txEl>
                                              <p:pRg st="2" end="2"/>
                                            </p:txEl>
                                          </p:spTgt>
                                        </p:tgtEl>
                                      </p:cBhvr>
                                    </p:animEffect>
                                    <p:anim calcmode="lin" valueType="num">
                                      <p:cBhvr>
                                        <p:cTn id="4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2" end="2"/>
                                            </p:txEl>
                                          </p:spTgt>
                                        </p:tgtEl>
                                      </p:cBhvr>
                                      <p:to x="100000" y="60000"/>
                                    </p:animScale>
                                    <p:animScale>
                                      <p:cBhvr>
                                        <p:cTn id="51" dur="166" decel="50000">
                                          <p:stCondLst>
                                            <p:cond delay="676"/>
                                          </p:stCondLst>
                                        </p:cTn>
                                        <p:tgtEl>
                                          <p:spTgt spid="3">
                                            <p:txEl>
                                              <p:pRg st="2" end="2"/>
                                            </p:txEl>
                                          </p:spTgt>
                                        </p:tgtEl>
                                      </p:cBhvr>
                                      <p:to x="100000" y="100000"/>
                                    </p:animScale>
                                    <p:animScale>
                                      <p:cBhvr>
                                        <p:cTn id="52" dur="26">
                                          <p:stCondLst>
                                            <p:cond delay="1312"/>
                                          </p:stCondLst>
                                        </p:cTn>
                                        <p:tgtEl>
                                          <p:spTgt spid="3">
                                            <p:txEl>
                                              <p:pRg st="2" end="2"/>
                                            </p:txEl>
                                          </p:spTgt>
                                        </p:tgtEl>
                                      </p:cBhvr>
                                      <p:to x="100000" y="80000"/>
                                    </p:animScale>
                                    <p:animScale>
                                      <p:cBhvr>
                                        <p:cTn id="53" dur="166" decel="50000">
                                          <p:stCondLst>
                                            <p:cond delay="1338"/>
                                          </p:stCondLst>
                                        </p:cTn>
                                        <p:tgtEl>
                                          <p:spTgt spid="3">
                                            <p:txEl>
                                              <p:pRg st="2" end="2"/>
                                            </p:txEl>
                                          </p:spTgt>
                                        </p:tgtEl>
                                      </p:cBhvr>
                                      <p:to x="100000" y="100000"/>
                                    </p:animScale>
                                    <p:animScale>
                                      <p:cBhvr>
                                        <p:cTn id="54" dur="26">
                                          <p:stCondLst>
                                            <p:cond delay="1642"/>
                                          </p:stCondLst>
                                        </p:cTn>
                                        <p:tgtEl>
                                          <p:spTgt spid="3">
                                            <p:txEl>
                                              <p:pRg st="2" end="2"/>
                                            </p:txEl>
                                          </p:spTgt>
                                        </p:tgtEl>
                                      </p:cBhvr>
                                      <p:to x="100000" y="90000"/>
                                    </p:animScale>
                                    <p:animScale>
                                      <p:cBhvr>
                                        <p:cTn id="55" dur="166" decel="50000">
                                          <p:stCondLst>
                                            <p:cond delay="1668"/>
                                          </p:stCondLst>
                                        </p:cTn>
                                        <p:tgtEl>
                                          <p:spTgt spid="3">
                                            <p:txEl>
                                              <p:pRg st="2" end="2"/>
                                            </p:txEl>
                                          </p:spTgt>
                                        </p:tgtEl>
                                      </p:cBhvr>
                                      <p:to x="100000" y="100000"/>
                                    </p:animScale>
                                    <p:animScale>
                                      <p:cBhvr>
                                        <p:cTn id="56" dur="26">
                                          <p:stCondLst>
                                            <p:cond delay="1808"/>
                                          </p:stCondLst>
                                        </p:cTn>
                                        <p:tgtEl>
                                          <p:spTgt spid="3">
                                            <p:txEl>
                                              <p:pRg st="2" end="2"/>
                                            </p:txEl>
                                          </p:spTgt>
                                        </p:tgtEl>
                                      </p:cBhvr>
                                      <p:to x="100000" y="95000"/>
                                    </p:animScale>
                                    <p:animScale>
                                      <p:cBhvr>
                                        <p:cTn id="57" dur="166" decel="50000">
                                          <p:stCondLst>
                                            <p:cond delay="1834"/>
                                          </p:stCondLst>
                                        </p:cTn>
                                        <p:tgtEl>
                                          <p:spTgt spid="3">
                                            <p:txEl>
                                              <p:pRg st="2" end="2"/>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wipe(down)">
                                      <p:cBhvr>
                                        <p:cTn id="60" dur="580">
                                          <p:stCondLst>
                                            <p:cond delay="0"/>
                                          </p:stCondLst>
                                        </p:cTn>
                                        <p:tgtEl>
                                          <p:spTgt spid="3">
                                            <p:txEl>
                                              <p:pRg st="3" end="3"/>
                                            </p:txEl>
                                          </p:spTgt>
                                        </p:tgtEl>
                                      </p:cBhvr>
                                    </p:animEffect>
                                    <p:anim calcmode="lin" valueType="num">
                                      <p:cBhvr>
                                        <p:cTn id="6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3" end="3"/>
                                            </p:txEl>
                                          </p:spTgt>
                                        </p:tgtEl>
                                      </p:cBhvr>
                                      <p:to x="100000" y="60000"/>
                                    </p:animScale>
                                    <p:animScale>
                                      <p:cBhvr>
                                        <p:cTn id="67" dur="166" decel="50000">
                                          <p:stCondLst>
                                            <p:cond delay="676"/>
                                          </p:stCondLst>
                                        </p:cTn>
                                        <p:tgtEl>
                                          <p:spTgt spid="3">
                                            <p:txEl>
                                              <p:pRg st="3" end="3"/>
                                            </p:txEl>
                                          </p:spTgt>
                                        </p:tgtEl>
                                      </p:cBhvr>
                                      <p:to x="100000" y="100000"/>
                                    </p:animScale>
                                    <p:animScale>
                                      <p:cBhvr>
                                        <p:cTn id="68" dur="26">
                                          <p:stCondLst>
                                            <p:cond delay="1312"/>
                                          </p:stCondLst>
                                        </p:cTn>
                                        <p:tgtEl>
                                          <p:spTgt spid="3">
                                            <p:txEl>
                                              <p:pRg st="3" end="3"/>
                                            </p:txEl>
                                          </p:spTgt>
                                        </p:tgtEl>
                                      </p:cBhvr>
                                      <p:to x="100000" y="80000"/>
                                    </p:animScale>
                                    <p:animScale>
                                      <p:cBhvr>
                                        <p:cTn id="69" dur="166" decel="50000">
                                          <p:stCondLst>
                                            <p:cond delay="1338"/>
                                          </p:stCondLst>
                                        </p:cTn>
                                        <p:tgtEl>
                                          <p:spTgt spid="3">
                                            <p:txEl>
                                              <p:pRg st="3" end="3"/>
                                            </p:txEl>
                                          </p:spTgt>
                                        </p:tgtEl>
                                      </p:cBhvr>
                                      <p:to x="100000" y="100000"/>
                                    </p:animScale>
                                    <p:animScale>
                                      <p:cBhvr>
                                        <p:cTn id="70" dur="26">
                                          <p:stCondLst>
                                            <p:cond delay="1642"/>
                                          </p:stCondLst>
                                        </p:cTn>
                                        <p:tgtEl>
                                          <p:spTgt spid="3">
                                            <p:txEl>
                                              <p:pRg st="3" end="3"/>
                                            </p:txEl>
                                          </p:spTgt>
                                        </p:tgtEl>
                                      </p:cBhvr>
                                      <p:to x="100000" y="90000"/>
                                    </p:animScale>
                                    <p:animScale>
                                      <p:cBhvr>
                                        <p:cTn id="71" dur="166" decel="50000">
                                          <p:stCondLst>
                                            <p:cond delay="1668"/>
                                          </p:stCondLst>
                                        </p:cTn>
                                        <p:tgtEl>
                                          <p:spTgt spid="3">
                                            <p:txEl>
                                              <p:pRg st="3" end="3"/>
                                            </p:txEl>
                                          </p:spTgt>
                                        </p:tgtEl>
                                      </p:cBhvr>
                                      <p:to x="100000" y="100000"/>
                                    </p:animScale>
                                    <p:animScale>
                                      <p:cBhvr>
                                        <p:cTn id="72" dur="26">
                                          <p:stCondLst>
                                            <p:cond delay="1808"/>
                                          </p:stCondLst>
                                        </p:cTn>
                                        <p:tgtEl>
                                          <p:spTgt spid="3">
                                            <p:txEl>
                                              <p:pRg st="3" end="3"/>
                                            </p:txEl>
                                          </p:spTgt>
                                        </p:tgtEl>
                                      </p:cBhvr>
                                      <p:to x="100000" y="95000"/>
                                    </p:animScale>
                                    <p:animScale>
                                      <p:cBhvr>
                                        <p:cTn id="73" dur="166" decel="50000">
                                          <p:stCondLst>
                                            <p:cond delay="1834"/>
                                          </p:stCondLst>
                                        </p:cTn>
                                        <p:tgtEl>
                                          <p:spTgt spid="3">
                                            <p:txEl>
                                              <p:pRg st="3" end="3"/>
                                            </p:txEl>
                                          </p:spTgt>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Effect transition="in" filter="wipe(down)">
                                      <p:cBhvr>
                                        <p:cTn id="76" dur="580">
                                          <p:stCondLst>
                                            <p:cond delay="0"/>
                                          </p:stCondLst>
                                        </p:cTn>
                                        <p:tgtEl>
                                          <p:spTgt spid="3">
                                            <p:txEl>
                                              <p:pRg st="4" end="4"/>
                                            </p:txEl>
                                          </p:spTgt>
                                        </p:tgtEl>
                                      </p:cBhvr>
                                    </p:animEffect>
                                    <p:anim calcmode="lin" valueType="num">
                                      <p:cBhvr>
                                        <p:cTn id="77"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3">
                                            <p:txEl>
                                              <p:pRg st="4" end="4"/>
                                            </p:txEl>
                                          </p:spTgt>
                                        </p:tgtEl>
                                      </p:cBhvr>
                                      <p:to x="100000" y="60000"/>
                                    </p:animScale>
                                    <p:animScale>
                                      <p:cBhvr>
                                        <p:cTn id="83" dur="166" decel="50000">
                                          <p:stCondLst>
                                            <p:cond delay="676"/>
                                          </p:stCondLst>
                                        </p:cTn>
                                        <p:tgtEl>
                                          <p:spTgt spid="3">
                                            <p:txEl>
                                              <p:pRg st="4" end="4"/>
                                            </p:txEl>
                                          </p:spTgt>
                                        </p:tgtEl>
                                      </p:cBhvr>
                                      <p:to x="100000" y="100000"/>
                                    </p:animScale>
                                    <p:animScale>
                                      <p:cBhvr>
                                        <p:cTn id="84" dur="26">
                                          <p:stCondLst>
                                            <p:cond delay="1312"/>
                                          </p:stCondLst>
                                        </p:cTn>
                                        <p:tgtEl>
                                          <p:spTgt spid="3">
                                            <p:txEl>
                                              <p:pRg st="4" end="4"/>
                                            </p:txEl>
                                          </p:spTgt>
                                        </p:tgtEl>
                                      </p:cBhvr>
                                      <p:to x="100000" y="80000"/>
                                    </p:animScale>
                                    <p:animScale>
                                      <p:cBhvr>
                                        <p:cTn id="85" dur="166" decel="50000">
                                          <p:stCondLst>
                                            <p:cond delay="1338"/>
                                          </p:stCondLst>
                                        </p:cTn>
                                        <p:tgtEl>
                                          <p:spTgt spid="3">
                                            <p:txEl>
                                              <p:pRg st="4" end="4"/>
                                            </p:txEl>
                                          </p:spTgt>
                                        </p:tgtEl>
                                      </p:cBhvr>
                                      <p:to x="100000" y="100000"/>
                                    </p:animScale>
                                    <p:animScale>
                                      <p:cBhvr>
                                        <p:cTn id="86" dur="26">
                                          <p:stCondLst>
                                            <p:cond delay="1642"/>
                                          </p:stCondLst>
                                        </p:cTn>
                                        <p:tgtEl>
                                          <p:spTgt spid="3">
                                            <p:txEl>
                                              <p:pRg st="4" end="4"/>
                                            </p:txEl>
                                          </p:spTgt>
                                        </p:tgtEl>
                                      </p:cBhvr>
                                      <p:to x="100000" y="90000"/>
                                    </p:animScale>
                                    <p:animScale>
                                      <p:cBhvr>
                                        <p:cTn id="87" dur="166" decel="50000">
                                          <p:stCondLst>
                                            <p:cond delay="1668"/>
                                          </p:stCondLst>
                                        </p:cTn>
                                        <p:tgtEl>
                                          <p:spTgt spid="3">
                                            <p:txEl>
                                              <p:pRg st="4" end="4"/>
                                            </p:txEl>
                                          </p:spTgt>
                                        </p:tgtEl>
                                      </p:cBhvr>
                                      <p:to x="100000" y="100000"/>
                                    </p:animScale>
                                    <p:animScale>
                                      <p:cBhvr>
                                        <p:cTn id="88" dur="26">
                                          <p:stCondLst>
                                            <p:cond delay="1808"/>
                                          </p:stCondLst>
                                        </p:cTn>
                                        <p:tgtEl>
                                          <p:spTgt spid="3">
                                            <p:txEl>
                                              <p:pRg st="4" end="4"/>
                                            </p:txEl>
                                          </p:spTgt>
                                        </p:tgtEl>
                                      </p:cBhvr>
                                      <p:to x="100000" y="95000"/>
                                    </p:animScale>
                                    <p:animScale>
                                      <p:cBhvr>
                                        <p:cTn id="89" dur="166" decel="50000">
                                          <p:stCondLst>
                                            <p:cond delay="1834"/>
                                          </p:stCondLst>
                                        </p:cTn>
                                        <p:tgtEl>
                                          <p:spTgt spid="3">
                                            <p:txEl>
                                              <p:pRg st="4" end="4"/>
                                            </p:txEl>
                                          </p:spTgt>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wipe(down)">
                                      <p:cBhvr>
                                        <p:cTn id="92" dur="580">
                                          <p:stCondLst>
                                            <p:cond delay="0"/>
                                          </p:stCondLst>
                                        </p:cTn>
                                        <p:tgtEl>
                                          <p:spTgt spid="3">
                                            <p:txEl>
                                              <p:pRg st="5" end="5"/>
                                            </p:txEl>
                                          </p:spTgt>
                                        </p:tgtEl>
                                      </p:cBhvr>
                                    </p:animEffect>
                                    <p:anim calcmode="lin" valueType="num">
                                      <p:cBhvr>
                                        <p:cTn id="9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3">
                                            <p:txEl>
                                              <p:pRg st="5" end="5"/>
                                            </p:txEl>
                                          </p:spTgt>
                                        </p:tgtEl>
                                      </p:cBhvr>
                                      <p:to x="100000" y="60000"/>
                                    </p:animScale>
                                    <p:animScale>
                                      <p:cBhvr>
                                        <p:cTn id="99" dur="166" decel="50000">
                                          <p:stCondLst>
                                            <p:cond delay="676"/>
                                          </p:stCondLst>
                                        </p:cTn>
                                        <p:tgtEl>
                                          <p:spTgt spid="3">
                                            <p:txEl>
                                              <p:pRg st="5" end="5"/>
                                            </p:txEl>
                                          </p:spTgt>
                                        </p:tgtEl>
                                      </p:cBhvr>
                                      <p:to x="100000" y="100000"/>
                                    </p:animScale>
                                    <p:animScale>
                                      <p:cBhvr>
                                        <p:cTn id="100" dur="26">
                                          <p:stCondLst>
                                            <p:cond delay="1312"/>
                                          </p:stCondLst>
                                        </p:cTn>
                                        <p:tgtEl>
                                          <p:spTgt spid="3">
                                            <p:txEl>
                                              <p:pRg st="5" end="5"/>
                                            </p:txEl>
                                          </p:spTgt>
                                        </p:tgtEl>
                                      </p:cBhvr>
                                      <p:to x="100000" y="80000"/>
                                    </p:animScale>
                                    <p:animScale>
                                      <p:cBhvr>
                                        <p:cTn id="101" dur="166" decel="50000">
                                          <p:stCondLst>
                                            <p:cond delay="1338"/>
                                          </p:stCondLst>
                                        </p:cTn>
                                        <p:tgtEl>
                                          <p:spTgt spid="3">
                                            <p:txEl>
                                              <p:pRg st="5" end="5"/>
                                            </p:txEl>
                                          </p:spTgt>
                                        </p:tgtEl>
                                      </p:cBhvr>
                                      <p:to x="100000" y="100000"/>
                                    </p:animScale>
                                    <p:animScale>
                                      <p:cBhvr>
                                        <p:cTn id="102" dur="26">
                                          <p:stCondLst>
                                            <p:cond delay="1642"/>
                                          </p:stCondLst>
                                        </p:cTn>
                                        <p:tgtEl>
                                          <p:spTgt spid="3">
                                            <p:txEl>
                                              <p:pRg st="5" end="5"/>
                                            </p:txEl>
                                          </p:spTgt>
                                        </p:tgtEl>
                                      </p:cBhvr>
                                      <p:to x="100000" y="90000"/>
                                    </p:animScale>
                                    <p:animScale>
                                      <p:cBhvr>
                                        <p:cTn id="103" dur="166" decel="50000">
                                          <p:stCondLst>
                                            <p:cond delay="1668"/>
                                          </p:stCondLst>
                                        </p:cTn>
                                        <p:tgtEl>
                                          <p:spTgt spid="3">
                                            <p:txEl>
                                              <p:pRg st="5" end="5"/>
                                            </p:txEl>
                                          </p:spTgt>
                                        </p:tgtEl>
                                      </p:cBhvr>
                                      <p:to x="100000" y="100000"/>
                                    </p:animScale>
                                    <p:animScale>
                                      <p:cBhvr>
                                        <p:cTn id="104" dur="26">
                                          <p:stCondLst>
                                            <p:cond delay="1808"/>
                                          </p:stCondLst>
                                        </p:cTn>
                                        <p:tgtEl>
                                          <p:spTgt spid="3">
                                            <p:txEl>
                                              <p:pRg st="5" end="5"/>
                                            </p:txEl>
                                          </p:spTgt>
                                        </p:tgtEl>
                                      </p:cBhvr>
                                      <p:to x="100000" y="95000"/>
                                    </p:animScale>
                                    <p:animScale>
                                      <p:cBhvr>
                                        <p:cTn id="105" dur="166" decel="50000">
                                          <p:stCondLst>
                                            <p:cond delay="1834"/>
                                          </p:stCondLst>
                                        </p:cTn>
                                        <p:tgtEl>
                                          <p:spTgt spid="3">
                                            <p:txEl>
                                              <p:pRg st="5" end="5"/>
                                            </p:txEl>
                                          </p:spTgt>
                                        </p:tgtEl>
                                      </p:cBhvr>
                                      <p:to x="100000" y="100000"/>
                                    </p:animScale>
                                  </p:childTnLst>
                                </p:cTn>
                              </p:par>
                              <p:par>
                                <p:cTn id="106" presetID="26" presetClass="entr" presetSubtype="0" fill="hold" nodeType="withEffect">
                                  <p:stCondLst>
                                    <p:cond delay="0"/>
                                  </p:stCondLst>
                                  <p:childTnLst>
                                    <p:set>
                                      <p:cBhvr>
                                        <p:cTn id="107" dur="1" fill="hold">
                                          <p:stCondLst>
                                            <p:cond delay="0"/>
                                          </p:stCondLst>
                                        </p:cTn>
                                        <p:tgtEl>
                                          <p:spTgt spid="3">
                                            <p:txEl>
                                              <p:pRg st="6" end="6"/>
                                            </p:txEl>
                                          </p:spTgt>
                                        </p:tgtEl>
                                        <p:attrNameLst>
                                          <p:attrName>style.visibility</p:attrName>
                                        </p:attrNameLst>
                                      </p:cBhvr>
                                      <p:to>
                                        <p:strVal val="visible"/>
                                      </p:to>
                                    </p:set>
                                    <p:animEffect transition="in" filter="wipe(down)">
                                      <p:cBhvr>
                                        <p:cTn id="108" dur="580">
                                          <p:stCondLst>
                                            <p:cond delay="0"/>
                                          </p:stCondLst>
                                        </p:cTn>
                                        <p:tgtEl>
                                          <p:spTgt spid="3">
                                            <p:txEl>
                                              <p:pRg st="6" end="6"/>
                                            </p:txEl>
                                          </p:spTgt>
                                        </p:tgtEl>
                                      </p:cBhvr>
                                    </p:animEffect>
                                    <p:anim calcmode="lin" valueType="num">
                                      <p:cBhvr>
                                        <p:cTn id="109"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4" dur="26">
                                          <p:stCondLst>
                                            <p:cond delay="650"/>
                                          </p:stCondLst>
                                        </p:cTn>
                                        <p:tgtEl>
                                          <p:spTgt spid="3">
                                            <p:txEl>
                                              <p:pRg st="6" end="6"/>
                                            </p:txEl>
                                          </p:spTgt>
                                        </p:tgtEl>
                                      </p:cBhvr>
                                      <p:to x="100000" y="60000"/>
                                    </p:animScale>
                                    <p:animScale>
                                      <p:cBhvr>
                                        <p:cTn id="115" dur="166" decel="50000">
                                          <p:stCondLst>
                                            <p:cond delay="676"/>
                                          </p:stCondLst>
                                        </p:cTn>
                                        <p:tgtEl>
                                          <p:spTgt spid="3">
                                            <p:txEl>
                                              <p:pRg st="6" end="6"/>
                                            </p:txEl>
                                          </p:spTgt>
                                        </p:tgtEl>
                                      </p:cBhvr>
                                      <p:to x="100000" y="100000"/>
                                    </p:animScale>
                                    <p:animScale>
                                      <p:cBhvr>
                                        <p:cTn id="116" dur="26">
                                          <p:stCondLst>
                                            <p:cond delay="1312"/>
                                          </p:stCondLst>
                                        </p:cTn>
                                        <p:tgtEl>
                                          <p:spTgt spid="3">
                                            <p:txEl>
                                              <p:pRg st="6" end="6"/>
                                            </p:txEl>
                                          </p:spTgt>
                                        </p:tgtEl>
                                      </p:cBhvr>
                                      <p:to x="100000" y="80000"/>
                                    </p:animScale>
                                    <p:animScale>
                                      <p:cBhvr>
                                        <p:cTn id="117" dur="166" decel="50000">
                                          <p:stCondLst>
                                            <p:cond delay="1338"/>
                                          </p:stCondLst>
                                        </p:cTn>
                                        <p:tgtEl>
                                          <p:spTgt spid="3">
                                            <p:txEl>
                                              <p:pRg st="6" end="6"/>
                                            </p:txEl>
                                          </p:spTgt>
                                        </p:tgtEl>
                                      </p:cBhvr>
                                      <p:to x="100000" y="100000"/>
                                    </p:animScale>
                                    <p:animScale>
                                      <p:cBhvr>
                                        <p:cTn id="118" dur="26">
                                          <p:stCondLst>
                                            <p:cond delay="1642"/>
                                          </p:stCondLst>
                                        </p:cTn>
                                        <p:tgtEl>
                                          <p:spTgt spid="3">
                                            <p:txEl>
                                              <p:pRg st="6" end="6"/>
                                            </p:txEl>
                                          </p:spTgt>
                                        </p:tgtEl>
                                      </p:cBhvr>
                                      <p:to x="100000" y="90000"/>
                                    </p:animScale>
                                    <p:animScale>
                                      <p:cBhvr>
                                        <p:cTn id="119" dur="166" decel="50000">
                                          <p:stCondLst>
                                            <p:cond delay="1668"/>
                                          </p:stCondLst>
                                        </p:cTn>
                                        <p:tgtEl>
                                          <p:spTgt spid="3">
                                            <p:txEl>
                                              <p:pRg st="6" end="6"/>
                                            </p:txEl>
                                          </p:spTgt>
                                        </p:tgtEl>
                                      </p:cBhvr>
                                      <p:to x="100000" y="100000"/>
                                    </p:animScale>
                                    <p:animScale>
                                      <p:cBhvr>
                                        <p:cTn id="120" dur="26">
                                          <p:stCondLst>
                                            <p:cond delay="1808"/>
                                          </p:stCondLst>
                                        </p:cTn>
                                        <p:tgtEl>
                                          <p:spTgt spid="3">
                                            <p:txEl>
                                              <p:pRg st="6" end="6"/>
                                            </p:txEl>
                                          </p:spTgt>
                                        </p:tgtEl>
                                      </p:cBhvr>
                                      <p:to x="100000" y="95000"/>
                                    </p:animScale>
                                    <p:animScale>
                                      <p:cBhvr>
                                        <p:cTn id="121"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248</TotalTime>
  <Words>2461</Words>
  <Application>Microsoft Office PowerPoint</Application>
  <PresentationFormat>Widescreen</PresentationFormat>
  <Paragraphs>121</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Leelawadee</vt:lpstr>
      <vt:lpstr>Lucida Handwriting</vt:lpstr>
      <vt:lpstr>Times New Roman</vt:lpstr>
      <vt:lpstr>Trebuchet MS</vt:lpstr>
      <vt:lpstr>Wingdings 2</vt:lpstr>
      <vt:lpstr>Wingdings 3</vt:lpstr>
      <vt:lpstr>Facet</vt:lpstr>
      <vt:lpstr>PowerPoint Presentation</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yerramaneni ranga rao</dc:creator>
  <cp:lastModifiedBy>ravulakanakavignesh@gmail.com</cp:lastModifiedBy>
  <cp:revision>10</cp:revision>
  <dcterms:created xsi:type="dcterms:W3CDTF">2023-07-17T06:55:06Z</dcterms:created>
  <dcterms:modified xsi:type="dcterms:W3CDTF">2023-07-22T15:54:45Z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