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8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261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3791" y="1204117"/>
            <a:ext cx="4295266" cy="1164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7301" y="5133457"/>
            <a:ext cx="6145530" cy="3371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678631" y="9969964"/>
            <a:ext cx="2032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0309" cy="10692130"/>
          </a:xfrm>
          <a:custGeom>
            <a:avLst/>
            <a:gdLst/>
            <a:ahLst/>
            <a:cxnLst/>
            <a:rect l="l" t="t" r="r" b="b"/>
            <a:pathLst>
              <a:path w="7560309" h="10692130">
                <a:moveTo>
                  <a:pt x="7560005" y="0"/>
                </a:moveTo>
                <a:lnTo>
                  <a:pt x="0" y="0"/>
                </a:lnTo>
                <a:lnTo>
                  <a:pt x="0" y="10692003"/>
                </a:lnTo>
                <a:lnTo>
                  <a:pt x="7560005" y="10692003"/>
                </a:lnTo>
                <a:lnTo>
                  <a:pt x="7560005" y="0"/>
                </a:lnTo>
                <a:close/>
              </a:path>
            </a:pathLst>
          </a:custGeom>
          <a:solidFill>
            <a:srgbClr val="BF7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18704" y="623329"/>
            <a:ext cx="4923155" cy="28592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7400"/>
              </a:lnSpc>
              <a:spcBef>
                <a:spcPts val="95"/>
              </a:spcBef>
            </a:pPr>
            <a:r>
              <a:rPr sz="170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OPINION</a:t>
            </a:r>
            <a:r>
              <a:rPr sz="17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r>
              <a:rPr sz="170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17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 USING</a:t>
            </a:r>
            <a:r>
              <a:rPr sz="170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ARTIFICIAL </a:t>
            </a:r>
            <a:r>
              <a:rPr sz="17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FFFFFF"/>
                </a:solidFill>
                <a:latin typeface="Times New Roman"/>
                <a:cs typeface="Times New Roman"/>
              </a:rPr>
              <a:t>INTELLIGENCE</a:t>
            </a:r>
            <a:r>
              <a:rPr sz="170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700" b="1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SOCIAL</a:t>
            </a:r>
            <a:r>
              <a:rPr sz="170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MEDIA</a:t>
            </a: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Minor</a:t>
            </a:r>
            <a:r>
              <a:rPr sz="14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FFFF"/>
                </a:solidFill>
                <a:latin typeface="Times New Roman"/>
                <a:cs typeface="Times New Roman"/>
              </a:rPr>
              <a:t>project</a:t>
            </a:r>
            <a:r>
              <a:rPr lang="en-US" sz="14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-II </a:t>
            </a:r>
            <a:r>
              <a:rPr sz="140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report</a:t>
            </a:r>
            <a:r>
              <a:rPr sz="14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submitted</a:t>
            </a:r>
            <a:endParaRPr sz="1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4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40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partial</a:t>
            </a:r>
            <a:r>
              <a:rPr sz="140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 fulfillment</a:t>
            </a:r>
            <a:r>
              <a:rPr sz="14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 of</a:t>
            </a:r>
            <a:r>
              <a:rPr sz="140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 requirement </a:t>
            </a:r>
            <a:r>
              <a:rPr sz="14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140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award </a:t>
            </a:r>
            <a:r>
              <a:rPr sz="14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4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degree</a:t>
            </a:r>
            <a:r>
              <a:rPr sz="140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 dirty="0">
              <a:latin typeface="Times New Roman"/>
              <a:cs typeface="Times New Roman"/>
            </a:endParaRPr>
          </a:p>
          <a:p>
            <a:pPr marL="1548130" marR="1540510" algn="ctr">
              <a:lnSpc>
                <a:spcPct val="106700"/>
              </a:lnSpc>
            </a:pPr>
            <a:r>
              <a:rPr sz="14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Bachelor</a:t>
            </a:r>
            <a:r>
              <a:rPr sz="1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Technology </a:t>
            </a:r>
            <a:r>
              <a:rPr sz="1400" b="1" spc="-3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endParaRPr sz="1400" dirty="0">
              <a:latin typeface="Times New Roman"/>
              <a:cs typeface="Times New Roman"/>
            </a:endParaRPr>
          </a:p>
          <a:p>
            <a:pPr marR="37465" algn="ctr">
              <a:lnSpc>
                <a:spcPct val="100000"/>
              </a:lnSpc>
              <a:spcBef>
                <a:spcPts val="114"/>
              </a:spcBef>
            </a:pPr>
            <a:r>
              <a:rPr sz="14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Computer</a:t>
            </a: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Science</a:t>
            </a: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Engineering</a:t>
            </a:r>
            <a:endParaRPr sz="1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30"/>
              </a:spcBef>
            </a:pPr>
            <a:r>
              <a:rPr sz="14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89653"/>
              </p:ext>
            </p:extLst>
          </p:nvPr>
        </p:nvGraphicFramePr>
        <p:xfrm>
          <a:off x="900366" y="3776261"/>
          <a:ext cx="4903469" cy="692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87">
                <a:tc>
                  <a:txBody>
                    <a:bodyPr/>
                    <a:lstStyle/>
                    <a:p>
                      <a:pPr marL="31750">
                        <a:lnSpc>
                          <a:spcPts val="1655"/>
                        </a:lnSpc>
                      </a:pPr>
                      <a:r>
                        <a:rPr lang="en-US" sz="1400" b="1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             RAYALA SRIHARI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F7F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400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(2</a:t>
                      </a:r>
                      <a:r>
                        <a:rPr lang="en-US" sz="1400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400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UECS</a:t>
                      </a:r>
                      <a:r>
                        <a:rPr lang="en-US" sz="1400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0525</a:t>
                      </a:r>
                      <a:r>
                        <a:rPr sz="1400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F7F3F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655"/>
                        </a:lnSpc>
                      </a:pPr>
                      <a:r>
                        <a:rPr sz="1400" b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(VTU</a:t>
                      </a:r>
                      <a:r>
                        <a:rPr lang="en-US" sz="1400" b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20285</a:t>
                      </a:r>
                      <a:r>
                        <a:rPr sz="1400" b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lang="en-US" sz="1400" b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        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F7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742">
                <a:tc>
                  <a:txBody>
                    <a:bodyPr/>
                    <a:lstStyle/>
                    <a:p>
                      <a:pPr marL="31750">
                        <a:lnSpc>
                          <a:spcPts val="1620"/>
                        </a:lnSpc>
                      </a:pPr>
                      <a:r>
                        <a:rPr lang="en-US" sz="1400" b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             K  NAGARAJU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F7F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</a:pPr>
                      <a:r>
                        <a:rPr sz="1400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(2</a:t>
                      </a:r>
                      <a:r>
                        <a:rPr lang="en-US" sz="1400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400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UECS0</a:t>
                      </a:r>
                      <a:r>
                        <a:rPr lang="en-US" sz="1400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307</a:t>
                      </a:r>
                      <a:r>
                        <a:rPr sz="1400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F7F3F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620"/>
                        </a:lnSpc>
                      </a:pPr>
                      <a:r>
                        <a:rPr sz="1400" b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(VTU</a:t>
                      </a:r>
                      <a:r>
                        <a:rPr lang="en-US" sz="1400" b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20286</a:t>
                      </a:r>
                      <a:r>
                        <a:rPr sz="1400" b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F7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93">
                <a:tc>
                  <a:txBody>
                    <a:bodyPr/>
                    <a:lstStyle/>
                    <a:p>
                      <a:pPr marL="31750">
                        <a:lnSpc>
                          <a:spcPts val="1620"/>
                        </a:lnSpc>
                      </a:pPr>
                      <a:r>
                        <a:rPr lang="en-US" sz="1400" b="1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             D DEEPANKAR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F7F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</a:pPr>
                      <a:r>
                        <a:rPr sz="1400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(2</a:t>
                      </a:r>
                      <a:r>
                        <a:rPr lang="en-US" sz="1400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400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UECS0</a:t>
                      </a:r>
                      <a:r>
                        <a:rPr lang="en-US" sz="1400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134</a:t>
                      </a:r>
                      <a:r>
                        <a:rPr sz="1400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F7F3F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620"/>
                        </a:lnSpc>
                      </a:pPr>
                      <a:r>
                        <a:rPr sz="1400" b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(VTU</a:t>
                      </a:r>
                      <a:r>
                        <a:rPr lang="en-US" sz="1400" b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20311</a:t>
                      </a:r>
                      <a:r>
                        <a:rPr sz="1400" b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F7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970720" y="4762472"/>
            <a:ext cx="1618615" cy="5873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14935" algn="just">
              <a:lnSpc>
                <a:spcPts val="1390"/>
              </a:lnSpc>
              <a:spcBef>
                <a:spcPts val="180"/>
              </a:spcBef>
            </a:pPr>
            <a:r>
              <a:rPr lang="en-US" sz="12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Under the guidance of </a:t>
            </a:r>
            <a:r>
              <a:rPr lang="en-US"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</a:p>
          <a:p>
            <a:pPr marL="12700" marR="5080" indent="114935" algn="just">
              <a:lnSpc>
                <a:spcPts val="1390"/>
              </a:lnSpc>
              <a:spcBef>
                <a:spcPts val="180"/>
              </a:spcBef>
            </a:pPr>
            <a:r>
              <a:rPr lang="en-US" sz="12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Mr.S.GOPI,,</a:t>
            </a:r>
            <a:r>
              <a:rPr lang="en-US" sz="1200" i="1" spc="-15" dirty="0" err="1">
                <a:solidFill>
                  <a:srgbClr val="FFFFFF"/>
                </a:solidFill>
                <a:latin typeface="Times New Roman"/>
                <a:cs typeface="Times New Roman"/>
              </a:rPr>
              <a:t>M.Tech</a:t>
            </a:r>
            <a:r>
              <a:rPr lang="en-US" sz="12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., </a:t>
            </a:r>
            <a:r>
              <a:rPr lang="en-US" sz="12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     </a:t>
            </a:r>
            <a:r>
              <a:rPr lang="en-US" sz="12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ASSIS</a:t>
            </a:r>
            <a:r>
              <a:rPr lang="en-US" sz="12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lang="en-US" sz="12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ANT P</a:t>
            </a:r>
            <a:r>
              <a:rPr lang="en-US" sz="1200" i="1" spc="-5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lang="en-US" sz="12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OFESSOR</a:t>
            </a:r>
            <a:endParaRPr lang="en-US" sz="1200" dirty="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6127" y="5476646"/>
            <a:ext cx="1047750" cy="10477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00366" y="6897012"/>
            <a:ext cx="5759450" cy="20459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756285" marR="748665" algn="ctr">
              <a:lnSpc>
                <a:spcPts val="1390"/>
              </a:lnSpc>
              <a:spcBef>
                <a:spcPts val="180"/>
              </a:spcBef>
            </a:pPr>
            <a:r>
              <a:rPr sz="1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DEPARTMENT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OF COMPUTER SCIENCE &amp; ENGINEERING </a:t>
            </a:r>
            <a:r>
              <a:rPr sz="1200" b="1" spc="-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SCHOOL</a:t>
            </a:r>
            <a:r>
              <a:rPr sz="1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OF COMPUTING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065" marR="5080" algn="ctr">
              <a:lnSpc>
                <a:spcPct val="106700"/>
              </a:lnSpc>
            </a:pPr>
            <a:r>
              <a:rPr sz="14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VEL</a:t>
            </a:r>
            <a:r>
              <a:rPr sz="1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TECH</a:t>
            </a:r>
            <a:r>
              <a:rPr sz="14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RANGARAJAN</a:t>
            </a:r>
            <a:r>
              <a:rPr sz="1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DR.</a:t>
            </a:r>
            <a:r>
              <a:rPr sz="14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SAGUNTHALA</a:t>
            </a:r>
            <a:r>
              <a:rPr sz="14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R&amp;D</a:t>
            </a:r>
            <a:r>
              <a:rPr sz="1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INSTITUTE</a:t>
            </a:r>
            <a:r>
              <a:rPr sz="14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400" b="1" spc="-3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SCIENCE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1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TECHNOLOGY</a:t>
            </a:r>
            <a:endParaRPr sz="1400" dirty="0">
              <a:latin typeface="Times New Roman"/>
              <a:cs typeface="Times New Roman"/>
            </a:endParaRPr>
          </a:p>
          <a:p>
            <a:pPr marL="1400175" marR="745490" indent="-647065">
              <a:lnSpc>
                <a:spcPct val="100800"/>
              </a:lnSpc>
              <a:spcBef>
                <a:spcPts val="670"/>
              </a:spcBef>
            </a:pPr>
            <a:r>
              <a:rPr sz="14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(Deemed</a:t>
            </a:r>
            <a:r>
              <a:rPr sz="1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1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University</a:t>
            </a:r>
            <a:r>
              <a:rPr sz="1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Estd</a:t>
            </a:r>
            <a:r>
              <a:rPr sz="1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u/s</a:t>
            </a:r>
            <a:r>
              <a:rPr sz="1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sz="1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UGC</a:t>
            </a:r>
            <a:r>
              <a:rPr sz="1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Act,</a:t>
            </a:r>
            <a:r>
              <a:rPr sz="1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1956) </a:t>
            </a:r>
            <a:r>
              <a:rPr sz="1400" b="1" spc="-3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Accredited </a:t>
            </a:r>
            <a:r>
              <a:rPr sz="14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NAAC </a:t>
            </a:r>
            <a:r>
              <a:rPr sz="14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with </a:t>
            </a:r>
            <a:r>
              <a:rPr sz="14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A++ </a:t>
            </a:r>
            <a:r>
              <a:rPr sz="14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Grade </a:t>
            </a:r>
            <a:r>
              <a:rPr sz="14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CHENNAI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600 062, </a:t>
            </a:r>
            <a:r>
              <a:rPr sz="1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TAMILNADU,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INDIA</a:t>
            </a:r>
            <a:endParaRPr sz="12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85"/>
              </a:spcBef>
            </a:pPr>
            <a:r>
              <a:rPr sz="1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May,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202</a:t>
            </a:r>
            <a:r>
              <a:rPr lang="en-US"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4730" y="609395"/>
            <a:ext cx="339090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0" dirty="0"/>
              <a:t>TABLE</a:t>
            </a:r>
            <a:r>
              <a:rPr spc="-15" dirty="0"/>
              <a:t> </a:t>
            </a:r>
            <a:r>
              <a:rPr spc="20" dirty="0"/>
              <a:t>OF</a:t>
            </a:r>
            <a:r>
              <a:rPr spc="-15" dirty="0"/>
              <a:t> </a:t>
            </a:r>
            <a:r>
              <a:rPr spc="1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6513" y="1505455"/>
            <a:ext cx="6667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5" dirty="0">
                <a:latin typeface="Times New Roman"/>
                <a:cs typeface="Times New Roman"/>
              </a:rPr>
              <a:t>P</a:t>
            </a:r>
            <a:r>
              <a:rPr sz="1400" b="1" spc="15" dirty="0">
                <a:latin typeface="Times New Roman"/>
                <a:cs typeface="Times New Roman"/>
              </a:rPr>
              <a:t>age.No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01" y="1945002"/>
            <a:ext cx="1595120" cy="683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0" dirty="0">
                <a:latin typeface="Times New Roman"/>
                <a:cs typeface="Times New Roman"/>
              </a:rPr>
              <a:t>ABSTRACT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15" dirty="0">
                <a:latin typeface="Times New Roman"/>
                <a:cs typeface="Times New Roman"/>
              </a:rPr>
              <a:t>LIST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20" dirty="0">
                <a:latin typeface="Times New Roman"/>
                <a:cs typeface="Times New Roman"/>
              </a:rPr>
              <a:t>OF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20" dirty="0">
                <a:latin typeface="Times New Roman"/>
                <a:cs typeface="Times New Roman"/>
              </a:rPr>
              <a:t>FIGURES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85540" y="1945002"/>
            <a:ext cx="167640" cy="683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35"/>
              </a:spcBef>
            </a:pPr>
            <a:r>
              <a:rPr sz="1400" b="1" spc="15" dirty="0">
                <a:latin typeface="Times New Roman"/>
                <a:cs typeface="Times New Roman"/>
              </a:rPr>
              <a:t>v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10" dirty="0">
                <a:latin typeface="Times New Roman"/>
                <a:cs typeface="Times New Roman"/>
              </a:rPr>
              <a:t>vi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301" y="2824109"/>
            <a:ext cx="38392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5" dirty="0">
                <a:latin typeface="Times New Roman"/>
                <a:cs typeface="Times New Roman"/>
              </a:rPr>
              <a:t>LIST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20" dirty="0">
                <a:latin typeface="Times New Roman"/>
                <a:cs typeface="Times New Roman"/>
              </a:rPr>
              <a:t>OF</a:t>
            </a:r>
            <a:r>
              <a:rPr sz="1400" b="1" spc="5" dirty="0">
                <a:latin typeface="Times New Roman"/>
                <a:cs typeface="Times New Roman"/>
              </a:rPr>
              <a:t> ACRONYMS </a:t>
            </a:r>
            <a:r>
              <a:rPr sz="1400" b="1" spc="20" dirty="0">
                <a:latin typeface="Times New Roman"/>
                <a:cs typeface="Times New Roman"/>
              </a:rPr>
              <a:t>AND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ABBREVIATIONS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34890" y="2824109"/>
            <a:ext cx="21780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0" dirty="0">
                <a:latin typeface="Times New Roman"/>
                <a:cs typeface="Times New Roman"/>
              </a:rPr>
              <a:t>vii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301" y="3263656"/>
            <a:ext cx="17513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85750" algn="l"/>
              </a:tabLst>
            </a:pPr>
            <a:r>
              <a:rPr sz="1400" b="1" spc="15" dirty="0">
                <a:latin typeface="Times New Roman"/>
                <a:cs typeface="Times New Roman"/>
              </a:rPr>
              <a:t>1	INTRODUCTION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0592" y="3224940"/>
            <a:ext cx="5872480" cy="1312545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39"/>
              </a:spcBef>
            </a:pPr>
            <a:r>
              <a:rPr sz="1400" b="1" spc="15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345"/>
              </a:spcBef>
              <a:tabLst>
                <a:tab pos="418465" algn="l"/>
                <a:tab pos="5755005" algn="l"/>
              </a:tabLst>
            </a:pPr>
            <a:r>
              <a:rPr sz="1400" spc="10" dirty="0">
                <a:latin typeface="Times New Roman"/>
                <a:cs typeface="Times New Roman"/>
              </a:rPr>
              <a:t>1.1	Introduction 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15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345"/>
              </a:spcBef>
              <a:tabLst>
                <a:tab pos="418465" algn="l"/>
                <a:tab pos="5755005" algn="l"/>
              </a:tabLst>
            </a:pPr>
            <a:r>
              <a:rPr sz="1400" spc="10" dirty="0">
                <a:latin typeface="Times New Roman"/>
                <a:cs typeface="Times New Roman"/>
              </a:rPr>
              <a:t>1.2	</a:t>
            </a:r>
            <a:r>
              <a:rPr sz="1400" spc="20" dirty="0">
                <a:latin typeface="Times New Roman"/>
                <a:cs typeface="Times New Roman"/>
              </a:rPr>
              <a:t>Aim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project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15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345"/>
              </a:spcBef>
              <a:tabLst>
                <a:tab pos="418465" algn="l"/>
                <a:tab pos="5755005" algn="l"/>
              </a:tabLst>
            </a:pPr>
            <a:r>
              <a:rPr sz="1400" spc="10" dirty="0">
                <a:latin typeface="Times New Roman"/>
                <a:cs typeface="Times New Roman"/>
              </a:rPr>
              <a:t>1.3	Project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Domain</a:t>
            </a:r>
            <a:r>
              <a:rPr sz="1400" dirty="0">
                <a:latin typeface="Times New Roman"/>
                <a:cs typeface="Times New Roman"/>
              </a:rPr>
              <a:t>  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15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350"/>
              </a:spcBef>
              <a:tabLst>
                <a:tab pos="418465" algn="l"/>
                <a:tab pos="5755005" algn="l"/>
              </a:tabLst>
            </a:pPr>
            <a:r>
              <a:rPr sz="1400" spc="10" dirty="0">
                <a:latin typeface="Times New Roman"/>
                <a:cs typeface="Times New Roman"/>
              </a:rPr>
              <a:t>1.4	</a:t>
            </a:r>
            <a:r>
              <a:rPr sz="1400" spc="15" dirty="0">
                <a:latin typeface="Times New Roman"/>
                <a:cs typeface="Times New Roman"/>
              </a:rPr>
              <a:t>Scope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Project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15" dirty="0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7301" y="4732627"/>
            <a:ext cx="22910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85750" algn="l"/>
              </a:tabLst>
            </a:pPr>
            <a:r>
              <a:rPr sz="1400" b="1" spc="15" dirty="0">
                <a:latin typeface="Times New Roman"/>
                <a:cs typeface="Times New Roman"/>
              </a:rPr>
              <a:t>2	</a:t>
            </a:r>
            <a:r>
              <a:rPr sz="1400" b="1" spc="5" dirty="0">
                <a:latin typeface="Times New Roman"/>
                <a:cs typeface="Times New Roman"/>
              </a:rPr>
              <a:t>LITERATURE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20" dirty="0">
                <a:latin typeface="Times New Roman"/>
                <a:cs typeface="Times New Roman"/>
              </a:rPr>
              <a:t>REVIEW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36191" y="4732627"/>
            <a:ext cx="11683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5" dirty="0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9641" y="6677587"/>
            <a:ext cx="5027295" cy="79756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9"/>
              </a:spcBef>
              <a:tabLst>
                <a:tab pos="595630" algn="l"/>
              </a:tabLst>
            </a:pPr>
            <a:r>
              <a:rPr sz="1400" spc="10" dirty="0">
                <a:latin typeface="Times New Roman"/>
                <a:cs typeface="Times New Roman"/>
              </a:rPr>
              <a:t>3.3.1	</a:t>
            </a:r>
            <a:r>
              <a:rPr sz="1400" spc="15" dirty="0">
                <a:latin typeface="Times New Roman"/>
                <a:cs typeface="Times New Roman"/>
              </a:rPr>
              <a:t>Economic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Feasibility</a:t>
            </a:r>
            <a:r>
              <a:rPr sz="1400" spc="3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20600"/>
              </a:lnSpc>
              <a:tabLst>
                <a:tab pos="595630" algn="l"/>
              </a:tabLst>
            </a:pPr>
            <a:r>
              <a:rPr sz="1400" spc="10" dirty="0">
                <a:latin typeface="Times New Roman"/>
                <a:cs typeface="Times New Roman"/>
              </a:rPr>
              <a:t>3.3.2	</a:t>
            </a:r>
            <a:r>
              <a:rPr sz="1400" dirty="0">
                <a:latin typeface="Times New Roman"/>
                <a:cs typeface="Times New Roman"/>
              </a:rPr>
              <a:t>Technical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Feasibility</a:t>
            </a:r>
            <a:r>
              <a:rPr sz="1400" spc="229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3.3.3	Social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Feasibility 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0592" y="7488362"/>
            <a:ext cx="54457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31165" algn="l"/>
                <a:tab pos="2107565" algn="l"/>
              </a:tabLst>
            </a:pPr>
            <a:r>
              <a:rPr sz="1400" spc="10" dirty="0">
                <a:latin typeface="Times New Roman"/>
                <a:cs typeface="Times New Roman"/>
              </a:rPr>
              <a:t>3.4	</a:t>
            </a:r>
            <a:r>
              <a:rPr sz="1400" spc="15" dirty="0">
                <a:latin typeface="Times New Roman"/>
                <a:cs typeface="Times New Roman"/>
              </a:rPr>
              <a:t>System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Specification	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 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 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99641" y="7706997"/>
            <a:ext cx="5027295" cy="79756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595630" lvl="2" indent="-583565">
              <a:lnSpc>
                <a:spcPct val="100000"/>
              </a:lnSpc>
              <a:spcBef>
                <a:spcPts val="439"/>
              </a:spcBef>
              <a:buAutoNum type="arabicPeriod"/>
              <a:tabLst>
                <a:tab pos="595630" algn="l"/>
                <a:tab pos="596265" algn="l"/>
              </a:tabLst>
            </a:pPr>
            <a:r>
              <a:rPr sz="1400" spc="15" dirty="0">
                <a:latin typeface="Times New Roman"/>
                <a:cs typeface="Times New Roman"/>
              </a:rPr>
              <a:t>Hardware</a:t>
            </a:r>
            <a:r>
              <a:rPr sz="1400" spc="5" dirty="0">
                <a:latin typeface="Times New Roman"/>
                <a:cs typeface="Times New Roman"/>
              </a:rPr>
              <a:t> Specification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95630" lvl="2" indent="-583565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595630" algn="l"/>
                <a:tab pos="596265" algn="l"/>
              </a:tabLst>
            </a:pPr>
            <a:r>
              <a:rPr sz="1400" spc="10" dirty="0">
                <a:latin typeface="Times New Roman"/>
                <a:cs typeface="Times New Roman"/>
              </a:rPr>
              <a:t>Software</a:t>
            </a:r>
            <a:r>
              <a:rPr sz="1400" spc="5" dirty="0">
                <a:latin typeface="Times New Roman"/>
                <a:cs typeface="Times New Roman"/>
              </a:rPr>
              <a:t> Specification </a:t>
            </a:r>
            <a:r>
              <a:rPr sz="1400" spc="26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95630" lvl="2" indent="-583565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595630" algn="l"/>
                <a:tab pos="596265" algn="l"/>
              </a:tabLst>
            </a:pPr>
            <a:r>
              <a:rPr sz="1400" spc="15" dirty="0">
                <a:latin typeface="Times New Roman"/>
                <a:cs typeface="Times New Roman"/>
              </a:rPr>
              <a:t>Standards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Policies </a:t>
            </a:r>
            <a:r>
              <a:rPr sz="1400" spc="28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9"/>
              </a:spcBef>
              <a:tabLst>
                <a:tab pos="285750" algn="l"/>
                <a:tab pos="6041390" algn="l"/>
              </a:tabLst>
            </a:pPr>
            <a:r>
              <a:rPr spc="15" dirty="0"/>
              <a:t>3	</a:t>
            </a:r>
            <a:r>
              <a:rPr spc="20" dirty="0"/>
              <a:t>P</a:t>
            </a:r>
            <a:r>
              <a:rPr spc="-20" dirty="0"/>
              <a:t>R</a:t>
            </a:r>
            <a:r>
              <a:rPr spc="20" dirty="0"/>
              <a:t>OJECT</a:t>
            </a:r>
            <a:r>
              <a:rPr spc="5" dirty="0"/>
              <a:t> </a:t>
            </a:r>
            <a:r>
              <a:rPr spc="20" dirty="0"/>
              <a:t>DESCRIPTION</a:t>
            </a:r>
            <a:r>
              <a:rPr dirty="0"/>
              <a:t>	</a:t>
            </a:r>
            <a:r>
              <a:rPr spc="15" dirty="0"/>
              <a:t>7</a:t>
            </a:r>
          </a:p>
          <a:p>
            <a:pPr marR="5080" algn="r">
              <a:lnSpc>
                <a:spcPct val="100000"/>
              </a:lnSpc>
              <a:spcBef>
                <a:spcPts val="345"/>
              </a:spcBef>
              <a:tabLst>
                <a:tab pos="418465" algn="l"/>
                <a:tab pos="5755005" algn="l"/>
              </a:tabLst>
            </a:pPr>
            <a:r>
              <a:rPr b="0" spc="10" dirty="0">
                <a:latin typeface="Times New Roman"/>
                <a:cs typeface="Times New Roman"/>
              </a:rPr>
              <a:t>3.1	Existing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Times New Roman"/>
                <a:cs typeface="Times New Roman"/>
              </a:rPr>
              <a:t>System</a:t>
            </a:r>
            <a:r>
              <a:rPr b="0" spc="254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	</a:t>
            </a:r>
            <a:r>
              <a:rPr b="0" spc="15" dirty="0">
                <a:latin typeface="Times New Roman"/>
                <a:cs typeface="Times New Roman"/>
              </a:rPr>
              <a:t>7</a:t>
            </a:r>
          </a:p>
          <a:p>
            <a:pPr marR="5080" algn="r">
              <a:lnSpc>
                <a:spcPct val="100000"/>
              </a:lnSpc>
              <a:spcBef>
                <a:spcPts val="345"/>
              </a:spcBef>
              <a:tabLst>
                <a:tab pos="582930" algn="l"/>
                <a:tab pos="1812289" algn="l"/>
                <a:tab pos="5335905" algn="l"/>
              </a:tabLst>
            </a:pPr>
            <a:r>
              <a:rPr b="0" spc="10" dirty="0">
                <a:latin typeface="Times New Roman"/>
                <a:cs typeface="Times New Roman"/>
              </a:rPr>
              <a:t>3.1.1	Disadvantages	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	</a:t>
            </a:r>
            <a:r>
              <a:rPr b="0" spc="15" dirty="0">
                <a:latin typeface="Times New Roman"/>
                <a:cs typeface="Times New Roman"/>
              </a:rPr>
              <a:t>7</a:t>
            </a:r>
          </a:p>
          <a:p>
            <a:pPr marR="5080" algn="r">
              <a:lnSpc>
                <a:spcPct val="100000"/>
              </a:lnSpc>
              <a:spcBef>
                <a:spcPts val="345"/>
              </a:spcBef>
              <a:tabLst>
                <a:tab pos="418465" algn="l"/>
                <a:tab pos="1821814" algn="l"/>
                <a:tab pos="5755005" algn="l"/>
              </a:tabLst>
            </a:pPr>
            <a:r>
              <a:rPr b="0" spc="10" dirty="0">
                <a:latin typeface="Times New Roman"/>
                <a:cs typeface="Times New Roman"/>
              </a:rPr>
              <a:t>3.2	</a:t>
            </a:r>
            <a:r>
              <a:rPr b="0" spc="15" dirty="0">
                <a:latin typeface="Times New Roman"/>
                <a:cs typeface="Times New Roman"/>
              </a:rPr>
              <a:t>Proposed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Times New Roman"/>
                <a:cs typeface="Times New Roman"/>
              </a:rPr>
              <a:t>System	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	</a:t>
            </a:r>
            <a:r>
              <a:rPr b="0" spc="15" dirty="0">
                <a:latin typeface="Times New Roman"/>
                <a:cs typeface="Times New Roman"/>
              </a:rPr>
              <a:t>7</a:t>
            </a:r>
          </a:p>
          <a:p>
            <a:pPr marR="5080" algn="r">
              <a:lnSpc>
                <a:spcPct val="100000"/>
              </a:lnSpc>
              <a:spcBef>
                <a:spcPts val="350"/>
              </a:spcBef>
              <a:tabLst>
                <a:tab pos="582930" algn="l"/>
                <a:tab pos="5335905" algn="l"/>
              </a:tabLst>
            </a:pPr>
            <a:r>
              <a:rPr b="0" spc="10" dirty="0">
                <a:latin typeface="Times New Roman"/>
                <a:cs typeface="Times New Roman"/>
              </a:rPr>
              <a:t>3.2.1	Advantages </a:t>
            </a:r>
            <a:r>
              <a:rPr b="0" spc="8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	</a:t>
            </a:r>
            <a:r>
              <a:rPr b="0" spc="15" dirty="0">
                <a:latin typeface="Times New Roman"/>
                <a:cs typeface="Times New Roman"/>
              </a:rPr>
              <a:t>8</a:t>
            </a:r>
          </a:p>
          <a:p>
            <a:pPr marR="5080" algn="r">
              <a:lnSpc>
                <a:spcPct val="100000"/>
              </a:lnSpc>
              <a:spcBef>
                <a:spcPts val="345"/>
              </a:spcBef>
              <a:tabLst>
                <a:tab pos="418465" algn="l"/>
                <a:tab pos="1821814" algn="l"/>
                <a:tab pos="5755005" algn="l"/>
              </a:tabLst>
            </a:pPr>
            <a:r>
              <a:rPr b="0" spc="10" dirty="0">
                <a:latin typeface="Times New Roman"/>
                <a:cs typeface="Times New Roman"/>
              </a:rPr>
              <a:t>3.3	Feasibility</a:t>
            </a:r>
            <a:r>
              <a:rPr b="0" spc="15" dirty="0">
                <a:latin typeface="Times New Roman"/>
                <a:cs typeface="Times New Roman"/>
              </a:rPr>
              <a:t> Study	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 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.	</a:t>
            </a:r>
            <a:r>
              <a:rPr b="0" spc="15" dirty="0">
                <a:latin typeface="Times New Roman"/>
                <a:cs typeface="Times New Roman"/>
              </a:rPr>
              <a:t>8</a:t>
            </a:r>
          </a:p>
          <a:p>
            <a:pPr marR="5080" algn="r">
              <a:lnSpc>
                <a:spcPct val="100000"/>
              </a:lnSpc>
              <a:spcBef>
                <a:spcPts val="345"/>
              </a:spcBef>
            </a:pPr>
            <a:r>
              <a:rPr b="0" spc="15" dirty="0">
                <a:latin typeface="Times New Roman"/>
                <a:cs typeface="Times New Roman"/>
              </a:rPr>
              <a:t>8</a:t>
            </a:r>
          </a:p>
          <a:p>
            <a:pPr marR="5080" algn="r">
              <a:lnSpc>
                <a:spcPct val="100000"/>
              </a:lnSpc>
              <a:spcBef>
                <a:spcPts val="350"/>
              </a:spcBef>
            </a:pPr>
            <a:r>
              <a:rPr b="0" spc="15" dirty="0">
                <a:latin typeface="Times New Roman"/>
                <a:cs typeface="Times New Roman"/>
              </a:rPr>
              <a:t>9</a:t>
            </a:r>
          </a:p>
          <a:p>
            <a:pPr marR="5080" algn="r">
              <a:lnSpc>
                <a:spcPct val="100000"/>
              </a:lnSpc>
              <a:spcBef>
                <a:spcPts val="345"/>
              </a:spcBef>
            </a:pPr>
            <a:r>
              <a:rPr b="0" spc="15" dirty="0">
                <a:latin typeface="Times New Roman"/>
                <a:cs typeface="Times New Roman"/>
              </a:rPr>
              <a:t>9</a:t>
            </a:r>
          </a:p>
          <a:p>
            <a:pPr marR="5080" algn="r">
              <a:lnSpc>
                <a:spcPct val="100000"/>
              </a:lnSpc>
              <a:spcBef>
                <a:spcPts val="345"/>
              </a:spcBef>
            </a:pPr>
            <a:r>
              <a:rPr b="0" spc="15" dirty="0">
                <a:latin typeface="Times New Roman"/>
                <a:cs typeface="Times New Roman"/>
              </a:rPr>
              <a:t>9</a:t>
            </a:r>
          </a:p>
          <a:p>
            <a:pPr marR="5080" algn="r">
              <a:lnSpc>
                <a:spcPct val="100000"/>
              </a:lnSpc>
              <a:spcBef>
                <a:spcPts val="345"/>
              </a:spcBef>
            </a:pPr>
            <a:r>
              <a:rPr b="0" spc="15" dirty="0">
                <a:latin typeface="Times New Roman"/>
                <a:cs typeface="Times New Roman"/>
              </a:rPr>
              <a:t>9</a:t>
            </a:r>
          </a:p>
          <a:p>
            <a:pPr marR="5080" algn="r">
              <a:lnSpc>
                <a:spcPct val="100000"/>
              </a:lnSpc>
              <a:spcBef>
                <a:spcPts val="350"/>
              </a:spcBef>
            </a:pPr>
            <a:r>
              <a:rPr b="0" spc="15" dirty="0">
                <a:latin typeface="Times New Roman"/>
                <a:cs typeface="Times New Roman"/>
              </a:rPr>
              <a:t>9</a:t>
            </a:r>
          </a:p>
          <a:p>
            <a:pPr marR="5080" algn="r">
              <a:lnSpc>
                <a:spcPct val="100000"/>
              </a:lnSpc>
              <a:spcBef>
                <a:spcPts val="345"/>
              </a:spcBef>
            </a:pPr>
            <a:r>
              <a:rPr b="0" spc="15" dirty="0">
                <a:latin typeface="Times New Roman"/>
                <a:cs typeface="Times New Roman"/>
              </a:rPr>
              <a:t>9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07301" y="8699980"/>
            <a:ext cx="18072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85750" algn="l"/>
              </a:tabLst>
            </a:pPr>
            <a:r>
              <a:rPr sz="1400" b="1" spc="15" dirty="0">
                <a:latin typeface="Times New Roman"/>
                <a:cs typeface="Times New Roman"/>
              </a:rPr>
              <a:t>4	</a:t>
            </a:r>
            <a:r>
              <a:rPr sz="1400" b="1" spc="25" dirty="0">
                <a:latin typeface="Times New Roman"/>
                <a:cs typeface="Times New Roman"/>
              </a:rPr>
              <a:t>METHODOLOGY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0592" y="8918616"/>
            <a:ext cx="5445760" cy="540385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9"/>
              </a:spcBef>
              <a:tabLst>
                <a:tab pos="431165" algn="l"/>
              </a:tabLst>
            </a:pPr>
            <a:r>
              <a:rPr sz="1400" spc="10" dirty="0">
                <a:latin typeface="Times New Roman"/>
                <a:cs typeface="Times New Roman"/>
              </a:rPr>
              <a:t>4.1	Architecture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Diagram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  <a:tabLst>
                <a:tab pos="431165" algn="l"/>
                <a:tab pos="1560830" algn="l"/>
              </a:tabLst>
            </a:pPr>
            <a:r>
              <a:rPr sz="1400" spc="10" dirty="0">
                <a:latin typeface="Times New Roman"/>
                <a:cs typeface="Times New Roman"/>
              </a:rPr>
              <a:t>4.2	</a:t>
            </a:r>
            <a:r>
              <a:rPr sz="1400" spc="15" dirty="0">
                <a:latin typeface="Times New Roman"/>
                <a:cs typeface="Times New Roman"/>
              </a:rPr>
              <a:t>Design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Phase	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99641" y="9472038"/>
            <a:ext cx="50272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95630" algn="l"/>
                <a:tab pos="2098675" algn="l"/>
              </a:tabLst>
            </a:pPr>
            <a:r>
              <a:rPr sz="1400" spc="10" dirty="0">
                <a:latin typeface="Times New Roman"/>
                <a:cs typeface="Times New Roman"/>
              </a:rPr>
              <a:t>4.2.1	</a:t>
            </a:r>
            <a:r>
              <a:rPr sz="1400" spc="5" dirty="0">
                <a:latin typeface="Times New Roman"/>
                <a:cs typeface="Times New Roman"/>
              </a:rPr>
              <a:t>Activity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Diagram	</a:t>
            </a:r>
            <a:r>
              <a:rPr sz="1400" spc="5" dirty="0">
                <a:latin typeface="Times New Roman"/>
                <a:cs typeface="Times New Roman"/>
              </a:rPr>
              <a:t>.  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 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 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 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12502" y="8661263"/>
            <a:ext cx="3640454" cy="105537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39"/>
              </a:spcBef>
            </a:pPr>
            <a:r>
              <a:rPr sz="1400" b="1" spc="15" dirty="0"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345"/>
              </a:spcBef>
              <a:tabLst>
                <a:tab pos="3432175" algn="l"/>
              </a:tabLst>
            </a:pP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15" dirty="0"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345"/>
              </a:spcBef>
            </a:pPr>
            <a:r>
              <a:rPr sz="1400" spc="15" dirty="0">
                <a:latin typeface="Times New Roman"/>
                <a:cs typeface="Times New Roman"/>
              </a:rPr>
              <a:t>11</a:t>
            </a:r>
            <a:endParaRPr sz="1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345"/>
              </a:spcBef>
            </a:pPr>
            <a:r>
              <a:rPr sz="1400" spc="15" dirty="0">
                <a:latin typeface="Times New Roman"/>
                <a:cs typeface="Times New Roman"/>
              </a:rPr>
              <a:t>11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88251" y="678181"/>
          <a:ext cx="6182994" cy="88511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8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8449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5250">
                        <a:lnSpc>
                          <a:spcPts val="1605"/>
                        </a:lnSpc>
                        <a:tabLst>
                          <a:tab pos="678180" algn="l"/>
                          <a:tab pos="4367530" algn="l"/>
                        </a:tabLst>
                      </a:pPr>
                      <a:r>
                        <a:rPr sz="1400" spc="10" dirty="0">
                          <a:latin typeface="Times New Roman"/>
                          <a:cs typeface="Times New Roman"/>
                        </a:rPr>
                        <a:t>4.2.2	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Case Diagram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Opinion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analysis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using AI	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400" spc="3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400" spc="3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400" spc="3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400" spc="3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400" spc="3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05"/>
                        </a:lnSpc>
                      </a:pPr>
                      <a:r>
                        <a:rPr sz="1400" spc="1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352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678180" algn="l"/>
                        </a:tabLst>
                      </a:pPr>
                      <a:r>
                        <a:rPr sz="1400" spc="10" dirty="0">
                          <a:latin typeface="Times New Roman"/>
                          <a:cs typeface="Times New Roman"/>
                        </a:rPr>
                        <a:t>4.2.3	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Sequence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Diagram</a:t>
                      </a:r>
                      <a:r>
                        <a:rPr sz="1400" spc="2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00" spc="1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449">
                <a:tc gridSpan="2"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00" spc="10" dirty="0">
                          <a:latin typeface="Times New Roman"/>
                          <a:cs typeface="Times New Roman"/>
                        </a:rPr>
                        <a:t>4.3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2181225" algn="l"/>
                        </a:tabLst>
                      </a:pPr>
                      <a:r>
                        <a:rPr sz="1400" spc="15" dirty="0">
                          <a:latin typeface="Times New Roman"/>
                          <a:cs typeface="Times New Roman"/>
                        </a:rPr>
                        <a:t>Algorithm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25" dirty="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Pseudo Code	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 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 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 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 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00" spc="1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5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spc="10" dirty="0">
                          <a:latin typeface="Times New Roman"/>
                          <a:cs typeface="Times New Roman"/>
                        </a:rPr>
                        <a:t>4.3.1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spc="15" dirty="0">
                          <a:latin typeface="Times New Roman"/>
                          <a:cs typeface="Times New Roman"/>
                        </a:rPr>
                        <a:t>Algorithm</a:t>
                      </a:r>
                      <a:r>
                        <a:rPr sz="14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spc="1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35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00" spc="10" dirty="0">
                          <a:latin typeface="Times New Roman"/>
                          <a:cs typeface="Times New Roman"/>
                        </a:rPr>
                        <a:t>4.3.2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1101090" algn="l"/>
                        </a:tabLst>
                      </a:pPr>
                      <a:r>
                        <a:rPr sz="1400" spc="15" dirty="0">
                          <a:latin typeface="Times New Roman"/>
                          <a:cs typeface="Times New Roman"/>
                        </a:rPr>
                        <a:t>Pseudo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Code	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 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 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00" spc="1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352">
                <a:tc gridSpan="2"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00" spc="10" dirty="0">
                          <a:latin typeface="Times New Roman"/>
                          <a:cs typeface="Times New Roman"/>
                        </a:rPr>
                        <a:t>4.4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Module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00" spc="10" dirty="0">
                          <a:latin typeface="Times New Roman"/>
                          <a:cs typeface="Times New Roman"/>
                        </a:rPr>
                        <a:t>Description</a:t>
                      </a:r>
                      <a:r>
                        <a:rPr sz="1400" spc="25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4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00" spc="1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35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00" spc="10" dirty="0">
                          <a:latin typeface="Times New Roman"/>
                          <a:cs typeface="Times New Roman"/>
                        </a:rPr>
                        <a:t>4.4.1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1784350" algn="l"/>
                        </a:tabLst>
                      </a:pPr>
                      <a:r>
                        <a:rPr sz="1400" spc="15" dirty="0">
                          <a:latin typeface="Times New Roman"/>
                          <a:cs typeface="Times New Roman"/>
                        </a:rPr>
                        <a:t>Problem</a:t>
                      </a:r>
                      <a:r>
                        <a:rPr sz="14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Identification	.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 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 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 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 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 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00" spc="1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44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00" spc="10" dirty="0">
                          <a:latin typeface="Times New Roman"/>
                          <a:cs typeface="Times New Roman"/>
                        </a:rPr>
                        <a:t>4.4.2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1510665" algn="l"/>
                        </a:tabLst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Text</a:t>
                      </a:r>
                      <a:r>
                        <a:rPr sz="14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Classification	.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 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 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 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 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00" spc="1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268">
                <a:tc gridSpan="2"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spc="10" dirty="0">
                          <a:latin typeface="Times New Roman"/>
                          <a:cs typeface="Times New Roman"/>
                        </a:rPr>
                        <a:t>4.5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spc="15" dirty="0">
                          <a:latin typeface="Times New Roman"/>
                          <a:cs typeface="Times New Roman"/>
                        </a:rPr>
                        <a:t>Steps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execute/run/implement the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sz="14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4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spc="1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735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678180" algn="l"/>
                        </a:tabLst>
                      </a:pPr>
                      <a:r>
                        <a:rPr sz="1400" spc="10" dirty="0">
                          <a:latin typeface="Times New Roman"/>
                          <a:cs typeface="Times New Roman"/>
                        </a:rPr>
                        <a:t>4.5.1	Step1:</a:t>
                      </a:r>
                      <a:r>
                        <a:rPr sz="14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Install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the required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tool</a:t>
                      </a:r>
                      <a:r>
                        <a:rPr sz="14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00" spc="1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735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678180" algn="l"/>
                          <a:tab pos="3138170" algn="l"/>
                        </a:tabLst>
                      </a:pPr>
                      <a:r>
                        <a:rPr sz="1400" spc="10" dirty="0">
                          <a:latin typeface="Times New Roman"/>
                          <a:cs typeface="Times New Roman"/>
                        </a:rPr>
                        <a:t>4.5.2	Step2:</a:t>
                      </a:r>
                      <a:r>
                        <a:rPr sz="14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Uplode</a:t>
                      </a:r>
                      <a:r>
                        <a:rPr sz="14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required</a:t>
                      </a:r>
                      <a:r>
                        <a:rPr sz="14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Dataset	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 .  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 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 .  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 .  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 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00" spc="1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44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678180" algn="l"/>
                          <a:tab pos="3138170" algn="l"/>
                        </a:tabLst>
                      </a:pPr>
                      <a:r>
                        <a:rPr sz="1400" spc="10" dirty="0">
                          <a:latin typeface="Times New Roman"/>
                          <a:cs typeface="Times New Roman"/>
                        </a:rPr>
                        <a:t>4.5.3	Step3:</a:t>
                      </a:r>
                      <a:r>
                        <a:rPr sz="14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Visuvalization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output	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 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 .  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 .  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 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 .  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00" spc="1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3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IMPLEMENTATION </a:t>
                      </a:r>
                      <a:r>
                        <a:rPr sz="1400" b="1" spc="2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20" dirty="0">
                          <a:latin typeface="Times New Roman"/>
                          <a:cs typeface="Times New Roman"/>
                        </a:rPr>
                        <a:t>TESTING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1400" b="1" spc="1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8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"/>
                        </a:spcBef>
                        <a:tabLst>
                          <a:tab pos="450215" algn="l"/>
                          <a:tab pos="1853564" algn="l"/>
                        </a:tabLst>
                      </a:pPr>
                      <a:r>
                        <a:rPr sz="1400" spc="10" dirty="0">
                          <a:latin typeface="Times New Roman"/>
                          <a:cs typeface="Times New Roman"/>
                        </a:rPr>
                        <a:t>5.1	Input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and Output	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400" spc="1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73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50215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1033144" algn="l"/>
                          <a:tab pos="2126615" algn="l"/>
                        </a:tabLst>
                      </a:pPr>
                      <a:r>
                        <a:rPr sz="1400" spc="10" dirty="0">
                          <a:latin typeface="Times New Roman"/>
                          <a:cs typeface="Times New Roman"/>
                        </a:rPr>
                        <a:t>5.1.1	Input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Design	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 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00" spc="1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7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50215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1033144" algn="l"/>
                          <a:tab pos="2263140" algn="l"/>
                        </a:tabLst>
                      </a:pPr>
                      <a:r>
                        <a:rPr sz="1400" spc="10" dirty="0">
                          <a:latin typeface="Times New Roman"/>
                          <a:cs typeface="Times New Roman"/>
                        </a:rPr>
                        <a:t>5.1.2	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Output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Design	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 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 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00" spc="1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7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450215" algn="l"/>
                        </a:tabLst>
                      </a:pPr>
                      <a:r>
                        <a:rPr sz="1400" spc="10" dirty="0">
                          <a:latin typeface="Times New Roman"/>
                          <a:cs typeface="Times New Roman"/>
                        </a:rPr>
                        <a:t>5.2	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Testing</a:t>
                      </a:r>
                      <a:r>
                        <a:rPr sz="14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00" spc="1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73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450215" algn="l"/>
                        </a:tabLst>
                      </a:pPr>
                      <a:r>
                        <a:rPr sz="1400" spc="10" dirty="0">
                          <a:latin typeface="Times New Roman"/>
                          <a:cs typeface="Times New Roman"/>
                        </a:rPr>
                        <a:t>5.3	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Types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Testing</a:t>
                      </a:r>
                      <a:r>
                        <a:rPr sz="14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00" spc="1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73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50215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1033144" algn="l"/>
                        </a:tabLst>
                      </a:pPr>
                      <a:r>
                        <a:rPr sz="1400" spc="10" dirty="0">
                          <a:latin typeface="Times New Roman"/>
                          <a:cs typeface="Times New Roman"/>
                        </a:rPr>
                        <a:t>5.3.1	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Unit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testing</a:t>
                      </a:r>
                      <a:r>
                        <a:rPr sz="14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00" spc="1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73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50215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1033144" algn="l"/>
                          <a:tab pos="2536825" algn="l"/>
                        </a:tabLst>
                      </a:pPr>
                      <a:r>
                        <a:rPr sz="1400" spc="10" dirty="0">
                          <a:latin typeface="Times New Roman"/>
                          <a:cs typeface="Times New Roman"/>
                        </a:rPr>
                        <a:t>5.3.2	Integration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testing	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 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 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 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 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00" spc="15" dirty="0">
                          <a:latin typeface="Times New Roman"/>
                          <a:cs typeface="Times New Roman"/>
                        </a:rPr>
                        <a:t>19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45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50215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1033144" algn="l"/>
                          <a:tab pos="2263140" algn="l"/>
                        </a:tabLst>
                      </a:pPr>
                      <a:r>
                        <a:rPr sz="1400" spc="10" dirty="0">
                          <a:latin typeface="Times New Roman"/>
                          <a:cs typeface="Times New Roman"/>
                        </a:rPr>
                        <a:t>5.3.3	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System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testing	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 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 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 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00" spc="15" dirty="0">
                          <a:latin typeface="Times New Roman"/>
                          <a:cs typeface="Times New Roman"/>
                        </a:rPr>
                        <a:t>21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571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3505" marB="0"/>
                </a:tc>
                <a:tc gridSpan="3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RESULTS</a:t>
                      </a: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2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20" dirty="0">
                          <a:latin typeface="Times New Roman"/>
                          <a:cs typeface="Times New Roman"/>
                        </a:rPr>
                        <a:t>DISCUSSIONS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350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400" b="1" spc="1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3505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518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"/>
                        </a:spcBef>
                        <a:tabLst>
                          <a:tab pos="450215" algn="l"/>
                        </a:tabLst>
                      </a:pPr>
                      <a:r>
                        <a:rPr sz="1400" spc="10" dirty="0">
                          <a:latin typeface="Times New Roman"/>
                          <a:cs typeface="Times New Roman"/>
                        </a:rPr>
                        <a:t>6.1	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Efficiency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Proposed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400" spc="22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400" spc="1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57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450215" algn="l"/>
                        </a:tabLst>
                      </a:pPr>
                      <a:r>
                        <a:rPr sz="1400" spc="10" dirty="0">
                          <a:latin typeface="Times New Roman"/>
                          <a:cs typeface="Times New Roman"/>
                        </a:rPr>
                        <a:t>6.2	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Comparison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Existing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Proposed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System </a:t>
                      </a:r>
                      <a:r>
                        <a:rPr sz="14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00" spc="1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3451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450215" algn="l"/>
                          <a:tab pos="1579880" algn="l"/>
                        </a:tabLst>
                      </a:pPr>
                      <a:r>
                        <a:rPr sz="1400" spc="10" dirty="0">
                          <a:latin typeface="Times New Roman"/>
                          <a:cs typeface="Times New Roman"/>
                        </a:rPr>
                        <a:t>6.3	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Sample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Code	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00" spc="15" dirty="0">
                          <a:latin typeface="Times New Roman"/>
                          <a:cs typeface="Times New Roman"/>
                        </a:rPr>
                        <a:t>23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3571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3505" marB="0"/>
                </a:tc>
                <a:tc gridSpan="3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400" b="1" spc="20" dirty="0">
                          <a:latin typeface="Times New Roman"/>
                          <a:cs typeface="Times New Roman"/>
                        </a:rPr>
                        <a:t>CONCLUSION</a:t>
                      </a:r>
                      <a:r>
                        <a:rPr sz="14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2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20" dirty="0">
                          <a:latin typeface="Times New Roman"/>
                          <a:cs typeface="Times New Roman"/>
                        </a:rPr>
                        <a:t>FUTURE</a:t>
                      </a:r>
                      <a:r>
                        <a:rPr sz="14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20" dirty="0">
                          <a:latin typeface="Times New Roman"/>
                          <a:cs typeface="Times New Roman"/>
                        </a:rPr>
                        <a:t>ENHANCEMENTS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350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400" b="1" spc="15" dirty="0">
                          <a:latin typeface="Times New Roman"/>
                          <a:cs typeface="Times New Roman"/>
                        </a:rPr>
                        <a:t>27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3505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518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"/>
                        </a:spcBef>
                        <a:tabLst>
                          <a:tab pos="450215" algn="l"/>
                          <a:tab pos="1443355" algn="l"/>
                        </a:tabLst>
                      </a:pPr>
                      <a:r>
                        <a:rPr sz="1400" spc="10" dirty="0">
                          <a:latin typeface="Times New Roman"/>
                          <a:cs typeface="Times New Roman"/>
                        </a:rPr>
                        <a:t>7.1	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Conclusion	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400" spc="15" dirty="0">
                          <a:latin typeface="Times New Roman"/>
                          <a:cs typeface="Times New Roman"/>
                        </a:rPr>
                        <a:t>27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345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450215" algn="l"/>
                        </a:tabLst>
                      </a:pPr>
                      <a:r>
                        <a:rPr sz="1400" spc="10" dirty="0">
                          <a:latin typeface="Times New Roman"/>
                          <a:cs typeface="Times New Roman"/>
                        </a:rPr>
                        <a:t>7.2	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Future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Enhancements</a:t>
                      </a:r>
                      <a:r>
                        <a:rPr sz="1400" spc="3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00" spc="15" dirty="0">
                          <a:latin typeface="Times New Roman"/>
                          <a:cs typeface="Times New Roman"/>
                        </a:rPr>
                        <a:t>27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44501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3505" marB="0"/>
                </a:tc>
                <a:tc gridSpan="3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400" b="1" spc="10" dirty="0">
                          <a:latin typeface="Times New Roman"/>
                          <a:cs typeface="Times New Roman"/>
                        </a:rPr>
                        <a:t>PLAGIARISM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10" dirty="0">
                          <a:latin typeface="Times New Roman"/>
                          <a:cs typeface="Times New Roman"/>
                        </a:rPr>
                        <a:t>REPORT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350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400" b="1" spc="15" dirty="0">
                          <a:latin typeface="Times New Roman"/>
                          <a:cs typeface="Times New Roman"/>
                        </a:rPr>
                        <a:t>28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3505" marB="0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3517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8425" marB="0"/>
                </a:tc>
                <a:tc gridSpan="3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spc="20" dirty="0">
                          <a:latin typeface="Times New Roman"/>
                          <a:cs typeface="Times New Roman"/>
                        </a:rPr>
                        <a:t>SOURCE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20" dirty="0">
                          <a:latin typeface="Times New Roman"/>
                          <a:cs typeface="Times New Roman"/>
                        </a:rPr>
                        <a:t>CODE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25" dirty="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20" dirty="0">
                          <a:latin typeface="Times New Roman"/>
                          <a:cs typeface="Times New Roman"/>
                        </a:rPr>
                        <a:t>POSTER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 PRESENTATION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842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spc="15" dirty="0">
                          <a:latin typeface="Times New Roman"/>
                          <a:cs typeface="Times New Roman"/>
                        </a:rPr>
                        <a:t>29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8425" marB="0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329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"/>
                        </a:spcBef>
                        <a:tabLst>
                          <a:tab pos="450215" algn="l"/>
                        </a:tabLst>
                      </a:pPr>
                      <a:r>
                        <a:rPr sz="1400" spc="10" dirty="0">
                          <a:latin typeface="Times New Roman"/>
                          <a:cs typeface="Times New Roman"/>
                        </a:rPr>
                        <a:t>9.1	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Source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Code</a:t>
                      </a:r>
                      <a:r>
                        <a:rPr sz="14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400" spc="15" dirty="0">
                          <a:latin typeface="Times New Roman"/>
                          <a:cs typeface="Times New Roman"/>
                        </a:rPr>
                        <a:t>29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01" y="651634"/>
            <a:ext cx="6145530" cy="683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135"/>
              </a:spcBef>
              <a:tabLst>
                <a:tab pos="704850" algn="l"/>
                <a:tab pos="2244090" algn="l"/>
                <a:tab pos="5949950" algn="l"/>
              </a:tabLst>
            </a:pPr>
            <a:r>
              <a:rPr sz="1400" spc="10" dirty="0">
                <a:latin typeface="Times New Roman"/>
                <a:cs typeface="Times New Roman"/>
              </a:rPr>
              <a:t>9.2	Poster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Presentation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15" dirty="0">
                <a:latin typeface="Times New Roman"/>
                <a:cs typeface="Times New Roman"/>
              </a:rPr>
              <a:t>31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10" dirty="0">
                <a:latin typeface="Times New Roman"/>
                <a:cs typeface="Times New Roman"/>
              </a:rPr>
              <a:t>References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45092" y="1091181"/>
            <a:ext cx="2076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5" dirty="0">
                <a:latin typeface="Times New Roman"/>
                <a:cs typeface="Times New Roman"/>
              </a:rPr>
              <a:t>32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02457" y="625697"/>
            <a:ext cx="115570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1" spc="5" dirty="0">
                <a:latin typeface="Times New Roman"/>
                <a:cs typeface="Times New Roman"/>
              </a:rPr>
              <a:t>Chapter</a:t>
            </a:r>
            <a:r>
              <a:rPr sz="2050" b="1" spc="-65" dirty="0">
                <a:latin typeface="Times New Roman"/>
                <a:cs typeface="Times New Roman"/>
              </a:rPr>
              <a:t> </a:t>
            </a:r>
            <a:r>
              <a:rPr sz="2050" b="1" spc="5" dirty="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2847" y="1255279"/>
            <a:ext cx="25349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5485" y="2096424"/>
            <a:ext cx="6145530" cy="796275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22275" algn="l"/>
              </a:tabLst>
            </a:pPr>
            <a:r>
              <a:rPr sz="1400" b="1" spc="10" dirty="0">
                <a:latin typeface="Times New Roman"/>
                <a:cs typeface="Times New Roman"/>
              </a:rPr>
              <a:t>1.1	Introduction</a:t>
            </a:r>
            <a:endParaRPr sz="1400" dirty="0">
              <a:latin typeface="Times New Roman"/>
              <a:cs typeface="Times New Roman"/>
            </a:endParaRPr>
          </a:p>
          <a:p>
            <a:pPr marL="12700" marR="5080" indent="55244" algn="just">
              <a:lnSpc>
                <a:spcPct val="120600"/>
              </a:lnSpc>
              <a:spcBef>
                <a:spcPts val="1485"/>
              </a:spcBef>
            </a:pPr>
            <a:r>
              <a:rPr lang="en-US" sz="1400" spc="10" dirty="0">
                <a:latin typeface="Times New Roman"/>
                <a:cs typeface="Times New Roman"/>
              </a:rPr>
              <a:t>    </a:t>
            </a:r>
            <a:r>
              <a:rPr sz="1400" spc="10" dirty="0">
                <a:latin typeface="Times New Roman"/>
                <a:cs typeface="Times New Roman"/>
              </a:rPr>
              <a:t>Perception analysis refers to the </a:t>
            </a:r>
            <a:r>
              <a:rPr sz="1400" spc="15" dirty="0">
                <a:latin typeface="Times New Roman"/>
                <a:cs typeface="Times New Roman"/>
              </a:rPr>
              <a:t>use </a:t>
            </a:r>
            <a:r>
              <a:rPr sz="1400" spc="10" dirty="0">
                <a:latin typeface="Times New Roman"/>
                <a:cs typeface="Times New Roman"/>
              </a:rPr>
              <a:t>of natural </a:t>
            </a:r>
            <a:r>
              <a:rPr sz="1400" spc="15" dirty="0">
                <a:latin typeface="Times New Roman"/>
                <a:cs typeface="Times New Roman"/>
              </a:rPr>
              <a:t>language </a:t>
            </a:r>
            <a:r>
              <a:rPr sz="1400" spc="10" dirty="0">
                <a:latin typeface="Times New Roman"/>
                <a:cs typeface="Times New Roman"/>
              </a:rPr>
              <a:t>processing, the </a:t>
            </a:r>
            <a:r>
              <a:rPr sz="1400" spc="5" dirty="0">
                <a:latin typeface="Times New Roman"/>
                <a:cs typeface="Times New Roman"/>
              </a:rPr>
              <a:t>text </a:t>
            </a:r>
            <a:r>
              <a:rPr sz="1400" spc="10" dirty="0">
                <a:latin typeface="Times New Roman"/>
                <a:cs typeface="Times New Roman"/>
              </a:rPr>
              <a:t>analy-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sis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computational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linguistics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are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to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identify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extract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subjective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information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source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materials.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perception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analysis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aims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determine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attitude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speaker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or </a:t>
            </a:r>
            <a:r>
              <a:rPr sz="1400" spc="15" dirty="0">
                <a:latin typeface="Times New Roman"/>
                <a:cs typeface="Times New Roman"/>
              </a:rPr>
              <a:t>a </a:t>
            </a:r>
            <a:r>
              <a:rPr sz="1400" spc="10" dirty="0">
                <a:latin typeface="Times New Roman"/>
                <a:cs typeface="Times New Roman"/>
              </a:rPr>
              <a:t>writer </a:t>
            </a:r>
            <a:r>
              <a:rPr sz="1400" spc="15" dirty="0">
                <a:latin typeface="Times New Roman"/>
                <a:cs typeface="Times New Roman"/>
              </a:rPr>
              <a:t>with </a:t>
            </a:r>
            <a:r>
              <a:rPr sz="1400" spc="10" dirty="0">
                <a:latin typeface="Times New Roman"/>
                <a:cs typeface="Times New Roman"/>
              </a:rPr>
              <a:t>respect to </a:t>
            </a:r>
            <a:r>
              <a:rPr sz="1400" spc="15" dirty="0">
                <a:latin typeface="Times New Roman"/>
                <a:cs typeface="Times New Roman"/>
              </a:rPr>
              <a:t>some </a:t>
            </a:r>
            <a:r>
              <a:rPr sz="1400" spc="10" dirty="0">
                <a:latin typeface="Times New Roman"/>
                <a:cs typeface="Times New Roman"/>
              </a:rPr>
              <a:t>topic or the </a:t>
            </a:r>
            <a:r>
              <a:rPr sz="1400" spc="5" dirty="0">
                <a:latin typeface="Times New Roman"/>
                <a:cs typeface="Times New Roman"/>
              </a:rPr>
              <a:t>overall </a:t>
            </a:r>
            <a:r>
              <a:rPr sz="1400" spc="10" dirty="0">
                <a:latin typeface="Times New Roman"/>
                <a:cs typeface="Times New Roman"/>
              </a:rPr>
              <a:t>contextual polarity of </a:t>
            </a:r>
            <a:r>
              <a:rPr sz="1400" spc="15" dirty="0">
                <a:latin typeface="Times New Roman"/>
                <a:cs typeface="Times New Roman"/>
              </a:rPr>
              <a:t>a docu-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ment.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The </a:t>
            </a:r>
            <a:r>
              <a:rPr sz="1400" spc="10" dirty="0">
                <a:latin typeface="Times New Roman"/>
                <a:cs typeface="Times New Roman"/>
              </a:rPr>
              <a:t>attitude </a:t>
            </a:r>
            <a:r>
              <a:rPr sz="1400" spc="20" dirty="0">
                <a:latin typeface="Times New Roman"/>
                <a:cs typeface="Times New Roman"/>
              </a:rPr>
              <a:t>may </a:t>
            </a:r>
            <a:r>
              <a:rPr sz="1400" spc="15" dirty="0">
                <a:latin typeface="Times New Roman"/>
                <a:cs typeface="Times New Roman"/>
              </a:rPr>
              <a:t>be </a:t>
            </a:r>
            <a:r>
              <a:rPr sz="1400" spc="10" dirty="0">
                <a:latin typeface="Times New Roman"/>
                <a:cs typeface="Times New Roman"/>
              </a:rPr>
              <a:t>his or her </a:t>
            </a:r>
            <a:r>
              <a:rPr sz="1400" spc="15" dirty="0">
                <a:latin typeface="Times New Roman"/>
                <a:cs typeface="Times New Roman"/>
              </a:rPr>
              <a:t>judgment </a:t>
            </a:r>
            <a:r>
              <a:rPr sz="1400" spc="10" dirty="0">
                <a:latin typeface="Times New Roman"/>
                <a:cs typeface="Times New Roman"/>
              </a:rPr>
              <a:t>or </a:t>
            </a:r>
            <a:r>
              <a:rPr sz="1400" spc="5" dirty="0">
                <a:latin typeface="Times New Roman"/>
                <a:cs typeface="Times New Roman"/>
              </a:rPr>
              <a:t>evaluation </a:t>
            </a:r>
            <a:r>
              <a:rPr sz="1400" dirty="0">
                <a:latin typeface="Times New Roman"/>
                <a:cs typeface="Times New Roman"/>
              </a:rPr>
              <a:t>affective </a:t>
            </a:r>
            <a:r>
              <a:rPr sz="1400" spc="10" dirty="0">
                <a:latin typeface="Times New Roman"/>
                <a:cs typeface="Times New Roman"/>
              </a:rPr>
              <a:t>state, or the </a:t>
            </a:r>
            <a:r>
              <a:rPr sz="1400" spc="15" dirty="0">
                <a:latin typeface="Times New Roman"/>
                <a:cs typeface="Times New Roman"/>
              </a:rPr>
              <a:t> intended emotional communication. </a:t>
            </a:r>
            <a:r>
              <a:rPr sz="1400" spc="10" dirty="0">
                <a:latin typeface="Times New Roman"/>
                <a:cs typeface="Times New Roman"/>
              </a:rPr>
              <a:t>Perception </a:t>
            </a:r>
            <a:r>
              <a:rPr sz="1400" spc="15" dirty="0">
                <a:latin typeface="Times New Roman"/>
                <a:cs typeface="Times New Roman"/>
              </a:rPr>
              <a:t>Not so long </a:t>
            </a:r>
            <a:r>
              <a:rPr sz="1400" spc="10" dirty="0">
                <a:latin typeface="Times New Roman"/>
                <a:cs typeface="Times New Roman"/>
              </a:rPr>
              <a:t>ago, </a:t>
            </a:r>
            <a:r>
              <a:rPr sz="1400" spc="15" dirty="0">
                <a:latin typeface="Times New Roman"/>
                <a:cs typeface="Times New Roman"/>
              </a:rPr>
              <a:t>AI seemed </a:t>
            </a:r>
            <a:r>
              <a:rPr sz="1400" spc="5" dirty="0">
                <a:latin typeface="Times New Roman"/>
                <a:cs typeface="Times New Roman"/>
              </a:rPr>
              <a:t>like </a:t>
            </a:r>
            <a:r>
              <a:rPr sz="1400" spc="15" dirty="0">
                <a:latin typeface="Times New Roman"/>
                <a:cs typeface="Times New Roman"/>
              </a:rPr>
              <a:t>a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concept </a:t>
            </a:r>
            <a:r>
              <a:rPr sz="1400" spc="10" dirty="0">
                <a:latin typeface="Times New Roman"/>
                <a:cs typeface="Times New Roman"/>
              </a:rPr>
              <a:t>straight out of </a:t>
            </a:r>
            <a:r>
              <a:rPr sz="1400" spc="15" dirty="0">
                <a:latin typeface="Times New Roman"/>
                <a:cs typeface="Times New Roman"/>
              </a:rPr>
              <a:t>a </a:t>
            </a:r>
            <a:r>
              <a:rPr sz="1400" spc="10" dirty="0">
                <a:latin typeface="Times New Roman"/>
                <a:cs typeface="Times New Roman"/>
              </a:rPr>
              <a:t>science </a:t>
            </a:r>
            <a:r>
              <a:rPr sz="1400" dirty="0">
                <a:latin typeface="Times New Roman"/>
                <a:cs typeface="Times New Roman"/>
              </a:rPr>
              <a:t>fiction </a:t>
            </a:r>
            <a:r>
              <a:rPr sz="1400" spc="10" dirty="0">
                <a:latin typeface="Times New Roman"/>
                <a:cs typeface="Times New Roman"/>
              </a:rPr>
              <a:t>movie.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Nowadays, </a:t>
            </a:r>
            <a:r>
              <a:rPr sz="1400" spc="5" dirty="0">
                <a:latin typeface="Times New Roman"/>
                <a:cs typeface="Times New Roman"/>
              </a:rPr>
              <a:t>it </a:t>
            </a:r>
            <a:r>
              <a:rPr sz="1400" spc="15" dirty="0">
                <a:latin typeface="Times New Roman"/>
                <a:cs typeface="Times New Roman"/>
              </a:rPr>
              <a:t>can be seen </a:t>
            </a:r>
            <a:r>
              <a:rPr sz="1400" spc="10" dirty="0">
                <a:latin typeface="Times New Roman"/>
                <a:cs typeface="Times New Roman"/>
              </a:rPr>
              <a:t>virtually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everywhere.</a:t>
            </a:r>
            <a:r>
              <a:rPr sz="1400" spc="10" dirty="0">
                <a:latin typeface="Times New Roman"/>
                <a:cs typeface="Times New Roman"/>
              </a:rPr>
              <a:t> Manufacturing, healthcare, </a:t>
            </a:r>
            <a:r>
              <a:rPr sz="1400" dirty="0">
                <a:latin typeface="Times New Roman"/>
                <a:cs typeface="Times New Roman"/>
              </a:rPr>
              <a:t>finance, </a:t>
            </a:r>
            <a:r>
              <a:rPr sz="1400" spc="10" dirty="0">
                <a:latin typeface="Times New Roman"/>
                <a:cs typeface="Times New Roman"/>
              </a:rPr>
              <a:t>transportation, social </a:t>
            </a:r>
            <a:r>
              <a:rPr sz="1400" spc="15" dirty="0">
                <a:latin typeface="Times New Roman"/>
                <a:cs typeface="Times New Roman"/>
              </a:rPr>
              <a:t>media </a:t>
            </a:r>
            <a:r>
              <a:rPr sz="1400" spc="10" dirty="0">
                <a:latin typeface="Times New Roman"/>
                <a:cs typeface="Times New Roman"/>
              </a:rPr>
              <a:t>all of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these industries are </a:t>
            </a:r>
            <a:r>
              <a:rPr sz="1400" spc="15" dirty="0">
                <a:latin typeface="Times New Roman"/>
                <a:cs typeface="Times New Roman"/>
              </a:rPr>
              <a:t>based on AI </a:t>
            </a:r>
            <a:r>
              <a:rPr sz="1400" spc="10" dirty="0">
                <a:latin typeface="Times New Roman"/>
                <a:cs typeface="Times New Roman"/>
              </a:rPr>
              <a:t>to </a:t>
            </a:r>
            <a:r>
              <a:rPr sz="1400" spc="15" dirty="0">
                <a:latin typeface="Times New Roman"/>
                <a:cs typeface="Times New Roman"/>
              </a:rPr>
              <a:t>a </a:t>
            </a:r>
            <a:r>
              <a:rPr sz="1400" spc="10" dirty="0">
                <a:latin typeface="Times New Roman"/>
                <a:cs typeface="Times New Roman"/>
              </a:rPr>
              <a:t>great </a:t>
            </a:r>
            <a:r>
              <a:rPr sz="1400" spc="5" dirty="0">
                <a:latin typeface="Times New Roman"/>
                <a:cs typeface="Times New Roman"/>
              </a:rPr>
              <a:t>extent.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Another </a:t>
            </a:r>
            <a:r>
              <a:rPr sz="1400" spc="10" dirty="0">
                <a:latin typeface="Times New Roman"/>
                <a:cs typeface="Times New Roman"/>
              </a:rPr>
              <a:t>sector </a:t>
            </a:r>
            <a:r>
              <a:rPr sz="1400" spc="15" dirty="0">
                <a:latin typeface="Times New Roman"/>
                <a:cs typeface="Times New Roman"/>
              </a:rPr>
              <a:t>which </a:t>
            </a:r>
            <a:r>
              <a:rPr sz="1400" dirty="0">
                <a:latin typeface="Times New Roman"/>
                <a:cs typeface="Times New Roman"/>
              </a:rPr>
              <a:t>benefits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from AI and machine </a:t>
            </a:r>
            <a:r>
              <a:rPr sz="1400" spc="10" dirty="0">
                <a:latin typeface="Times New Roman"/>
                <a:cs typeface="Times New Roman"/>
              </a:rPr>
              <a:t>learning is marketing. </a:t>
            </a:r>
            <a:r>
              <a:rPr sz="1400" spc="15" dirty="0">
                <a:latin typeface="Times New Roman"/>
                <a:cs typeface="Times New Roman"/>
              </a:rPr>
              <a:t>AI has a hand </a:t>
            </a:r>
            <a:r>
              <a:rPr sz="1400" spc="10" dirty="0">
                <a:latin typeface="Times New Roman"/>
                <a:cs typeface="Times New Roman"/>
              </a:rPr>
              <a:t>in </a:t>
            </a:r>
            <a:r>
              <a:rPr sz="1400" spc="15" dirty="0">
                <a:latin typeface="Times New Roman"/>
                <a:cs typeface="Times New Roman"/>
              </a:rPr>
              <a:t>a </a:t>
            </a:r>
            <a:r>
              <a:rPr sz="1400" spc="5" dirty="0">
                <a:latin typeface="Times New Roman"/>
                <a:cs typeface="Times New Roman"/>
              </a:rPr>
              <a:t>massive </a:t>
            </a:r>
            <a:r>
              <a:rPr sz="1400" spc="15" dirty="0">
                <a:latin typeface="Times New Roman"/>
                <a:cs typeface="Times New Roman"/>
              </a:rPr>
              <a:t>amount </a:t>
            </a:r>
            <a:r>
              <a:rPr sz="1400" spc="10" dirty="0">
                <a:latin typeface="Times New Roman"/>
                <a:cs typeface="Times New Roman"/>
              </a:rPr>
              <a:t>of </a:t>
            </a:r>
            <a:r>
              <a:rPr sz="1400" spc="15" dirty="0">
                <a:latin typeface="Times New Roman"/>
                <a:cs typeface="Times New Roman"/>
              </a:rPr>
              <a:t> our </a:t>
            </a:r>
            <a:r>
              <a:rPr sz="1400" spc="10" dirty="0">
                <a:latin typeface="Times New Roman"/>
                <a:cs typeface="Times New Roman"/>
              </a:rPr>
              <a:t>marketing </a:t>
            </a:r>
            <a:r>
              <a:rPr sz="1400" spc="5" dirty="0">
                <a:latin typeface="Times New Roman"/>
                <a:cs typeface="Times New Roman"/>
              </a:rPr>
              <a:t>activity </a:t>
            </a:r>
            <a:r>
              <a:rPr sz="1400" spc="15" dirty="0">
                <a:latin typeface="Times New Roman"/>
                <a:cs typeface="Times New Roman"/>
              </a:rPr>
              <a:t>from </a:t>
            </a:r>
            <a:r>
              <a:rPr sz="1400" spc="10" dirty="0">
                <a:latin typeface="Times New Roman"/>
                <a:cs typeface="Times New Roman"/>
              </a:rPr>
              <a:t>putting </a:t>
            </a:r>
            <a:r>
              <a:rPr sz="1400" spc="5" dirty="0">
                <a:latin typeface="Times New Roman"/>
                <a:cs typeface="Times New Roman"/>
              </a:rPr>
              <a:t>keyword </a:t>
            </a:r>
            <a:r>
              <a:rPr sz="1400" spc="10" dirty="0">
                <a:latin typeface="Times New Roman"/>
                <a:cs typeface="Times New Roman"/>
              </a:rPr>
              <a:t>clusters together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10" dirty="0">
                <a:latin typeface="Times New Roman"/>
                <a:cs typeface="Times New Roman"/>
              </a:rPr>
              <a:t>utilising chatbots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to personalisation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5" dirty="0">
                <a:latin typeface="Times New Roman"/>
                <a:cs typeface="Times New Roman"/>
              </a:rPr>
              <a:t>text </a:t>
            </a:r>
            <a:r>
              <a:rPr sz="1400" spc="10" dirty="0">
                <a:latin typeface="Times New Roman"/>
                <a:cs typeface="Times New Roman"/>
              </a:rPr>
              <a:t>analysis.Analysis is the process of detecting </a:t>
            </a:r>
            <a:r>
              <a:rPr sz="1400" spc="15" dirty="0">
                <a:latin typeface="Times New Roman"/>
                <a:cs typeface="Times New Roman"/>
              </a:rPr>
              <a:t>a </a:t>
            </a:r>
            <a:r>
              <a:rPr sz="1400" spc="10" dirty="0">
                <a:latin typeface="Times New Roman"/>
                <a:cs typeface="Times New Roman"/>
              </a:rPr>
              <a:t>piece of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writing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for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positive,</a:t>
            </a:r>
            <a:r>
              <a:rPr sz="1400" dirty="0">
                <a:latin typeface="Times New Roman"/>
                <a:cs typeface="Times New Roman"/>
              </a:rPr>
              <a:t> negative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or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neutral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feelings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bound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to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it.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Humans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have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innate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ability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determine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thoughts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;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however,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this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process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time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consuming,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inconsistent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10" dirty="0">
                <a:latin typeface="Times New Roman"/>
                <a:cs typeface="Times New Roman"/>
              </a:rPr>
              <a:t>costly in </a:t>
            </a:r>
            <a:r>
              <a:rPr sz="1400" spc="15" dirty="0">
                <a:latin typeface="Times New Roman"/>
                <a:cs typeface="Times New Roman"/>
              </a:rPr>
              <a:t>a </a:t>
            </a:r>
            <a:r>
              <a:rPr sz="1400" spc="10" dirty="0">
                <a:latin typeface="Times New Roman"/>
                <a:cs typeface="Times New Roman"/>
              </a:rPr>
              <a:t>business context.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It’s </a:t>
            </a:r>
            <a:r>
              <a:rPr sz="1400" spc="10" dirty="0">
                <a:latin typeface="Times New Roman"/>
                <a:cs typeface="Times New Roman"/>
              </a:rPr>
              <a:t>just not realistic to </a:t>
            </a:r>
            <a:r>
              <a:rPr sz="1400" dirty="0">
                <a:latin typeface="Times New Roman"/>
                <a:cs typeface="Times New Roman"/>
              </a:rPr>
              <a:t>have </a:t>
            </a:r>
            <a:r>
              <a:rPr sz="1400" spc="15" dirty="0">
                <a:latin typeface="Times New Roman"/>
                <a:cs typeface="Times New Roman"/>
              </a:rPr>
              <a:t>people </a:t>
            </a:r>
            <a:r>
              <a:rPr sz="1400" spc="10" dirty="0">
                <a:latin typeface="Times New Roman"/>
                <a:cs typeface="Times New Roman"/>
              </a:rPr>
              <a:t>individually </a:t>
            </a:r>
            <a:r>
              <a:rPr sz="1400" spc="15" dirty="0">
                <a:latin typeface="Times New Roman"/>
                <a:cs typeface="Times New Roman"/>
              </a:rPr>
              <a:t> read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tens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thousands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user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customer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reviews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score </a:t>
            </a:r>
            <a:r>
              <a:rPr sz="1400" spc="15" dirty="0">
                <a:latin typeface="Times New Roman"/>
                <a:cs typeface="Times New Roman"/>
              </a:rPr>
              <a:t>them.</a:t>
            </a:r>
            <a:endParaRPr sz="14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20600"/>
              </a:lnSpc>
            </a:pPr>
            <a:r>
              <a:rPr lang="en-US" sz="1400" spc="15" dirty="0">
                <a:latin typeface="Times New Roman"/>
                <a:cs typeface="Times New Roman"/>
              </a:rPr>
              <a:t>     </a:t>
            </a:r>
            <a:r>
              <a:rPr sz="1400" spc="15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objective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this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project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to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develop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AI-based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system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for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opinion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analysis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social </a:t>
            </a:r>
            <a:r>
              <a:rPr sz="1400" spc="15" dirty="0">
                <a:latin typeface="Times New Roman"/>
                <a:cs typeface="Times New Roman"/>
              </a:rPr>
              <a:t>media </a:t>
            </a:r>
            <a:r>
              <a:rPr sz="1400" spc="10" dirty="0">
                <a:latin typeface="Times New Roman"/>
                <a:cs typeface="Times New Roman"/>
              </a:rPr>
              <a:t>that </a:t>
            </a:r>
            <a:r>
              <a:rPr sz="1400" spc="15" dirty="0">
                <a:latin typeface="Times New Roman"/>
                <a:cs typeface="Times New Roman"/>
              </a:rPr>
              <a:t>can help </a:t>
            </a:r>
            <a:r>
              <a:rPr sz="1400" spc="10" dirty="0">
                <a:latin typeface="Times New Roman"/>
                <a:cs typeface="Times New Roman"/>
              </a:rPr>
              <a:t>businesses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10" dirty="0">
                <a:latin typeface="Times New Roman"/>
                <a:cs typeface="Times New Roman"/>
              </a:rPr>
              <a:t>organizations </a:t>
            </a:r>
            <a:r>
              <a:rPr sz="1400" spc="5" dirty="0">
                <a:latin typeface="Times New Roman"/>
                <a:cs typeface="Times New Roman"/>
              </a:rPr>
              <a:t>improve </a:t>
            </a:r>
            <a:r>
              <a:rPr sz="1400" spc="10" dirty="0">
                <a:latin typeface="Times New Roman"/>
                <a:cs typeface="Times New Roman"/>
              </a:rPr>
              <a:t>their </a:t>
            </a:r>
            <a:r>
              <a:rPr sz="1400" spc="15" dirty="0">
                <a:latin typeface="Times New Roman"/>
                <a:cs typeface="Times New Roman"/>
              </a:rPr>
              <a:t>customer </a:t>
            </a:r>
            <a:r>
              <a:rPr sz="1400" spc="10" dirty="0">
                <a:latin typeface="Times New Roman"/>
                <a:cs typeface="Times New Roman"/>
              </a:rPr>
              <a:t>en- </a:t>
            </a:r>
            <a:r>
              <a:rPr sz="1400" spc="15" dirty="0">
                <a:latin typeface="Times New Roman"/>
                <a:cs typeface="Times New Roman"/>
              </a:rPr>
              <a:t> gagement and </a:t>
            </a:r>
            <a:r>
              <a:rPr sz="1400" spc="10" dirty="0">
                <a:latin typeface="Times New Roman"/>
                <a:cs typeface="Times New Roman"/>
              </a:rPr>
              <a:t>experience. </a:t>
            </a:r>
            <a:r>
              <a:rPr sz="1400" spc="15" dirty="0">
                <a:latin typeface="Times New Roman"/>
                <a:cs typeface="Times New Roman"/>
              </a:rPr>
              <a:t>The system </a:t>
            </a:r>
            <a:r>
              <a:rPr sz="1400" spc="10" dirty="0">
                <a:latin typeface="Times New Roman"/>
                <a:cs typeface="Times New Roman"/>
              </a:rPr>
              <a:t>will </a:t>
            </a:r>
            <a:r>
              <a:rPr sz="1400" spc="15" dirty="0">
                <a:latin typeface="Times New Roman"/>
                <a:cs typeface="Times New Roman"/>
              </a:rPr>
              <a:t>analyze </a:t>
            </a:r>
            <a:r>
              <a:rPr sz="1400" spc="10" dirty="0">
                <a:latin typeface="Times New Roman"/>
                <a:cs typeface="Times New Roman"/>
              </a:rPr>
              <a:t>user-generated content </a:t>
            </a:r>
            <a:r>
              <a:rPr sz="1400" spc="15" dirty="0">
                <a:latin typeface="Times New Roman"/>
                <a:cs typeface="Times New Roman"/>
              </a:rPr>
              <a:t>on </a:t>
            </a:r>
            <a:r>
              <a:rPr sz="1400" spc="10" dirty="0">
                <a:latin typeface="Times New Roman"/>
                <a:cs typeface="Times New Roman"/>
              </a:rPr>
              <a:t>social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media </a:t>
            </a:r>
            <a:r>
              <a:rPr sz="1400" spc="10" dirty="0">
                <a:latin typeface="Times New Roman"/>
                <a:cs typeface="Times New Roman"/>
              </a:rPr>
              <a:t>platforms, including </a:t>
            </a:r>
            <a:r>
              <a:rPr sz="1400" spc="15" dirty="0">
                <a:latin typeface="Times New Roman"/>
                <a:cs typeface="Times New Roman"/>
              </a:rPr>
              <a:t>comments, </a:t>
            </a:r>
            <a:r>
              <a:rPr sz="1400" dirty="0">
                <a:latin typeface="Times New Roman"/>
                <a:cs typeface="Times New Roman"/>
              </a:rPr>
              <a:t>reviews,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10" dirty="0">
                <a:latin typeface="Times New Roman"/>
                <a:cs typeface="Times New Roman"/>
              </a:rPr>
              <a:t>posts, to identify the </a:t>
            </a:r>
            <a:r>
              <a:rPr sz="1400" spc="15" dirty="0">
                <a:latin typeface="Times New Roman"/>
                <a:cs typeface="Times New Roman"/>
              </a:rPr>
              <a:t>sentiment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 tone </a:t>
            </a:r>
            <a:r>
              <a:rPr sz="1400" spc="10" dirty="0">
                <a:latin typeface="Times New Roman"/>
                <a:cs typeface="Times New Roman"/>
              </a:rPr>
              <a:t>of the content.</a:t>
            </a:r>
            <a:r>
              <a:rPr sz="1400" spc="15" dirty="0">
                <a:latin typeface="Times New Roman"/>
                <a:cs typeface="Times New Roman"/>
              </a:rPr>
              <a:t> This </a:t>
            </a:r>
            <a:r>
              <a:rPr sz="1400" spc="10" dirty="0">
                <a:latin typeface="Times New Roman"/>
                <a:cs typeface="Times New Roman"/>
              </a:rPr>
              <a:t>will </a:t>
            </a:r>
            <a:r>
              <a:rPr sz="1400" spc="15" dirty="0">
                <a:latin typeface="Times New Roman"/>
                <a:cs typeface="Times New Roman"/>
              </a:rPr>
              <a:t>enable </a:t>
            </a:r>
            <a:r>
              <a:rPr sz="1400" spc="10" dirty="0">
                <a:latin typeface="Times New Roman"/>
                <a:cs typeface="Times New Roman"/>
              </a:rPr>
              <a:t>businesses to gain </a:t>
            </a:r>
            <a:r>
              <a:rPr sz="1400" spc="5" dirty="0">
                <a:latin typeface="Times New Roman"/>
                <a:cs typeface="Times New Roman"/>
              </a:rPr>
              <a:t>valuable </a:t>
            </a:r>
            <a:r>
              <a:rPr sz="1400" spc="10" dirty="0">
                <a:latin typeface="Times New Roman"/>
                <a:cs typeface="Times New Roman"/>
              </a:rPr>
              <a:t>insights into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their </a:t>
            </a:r>
            <a:r>
              <a:rPr sz="1400" spc="15" dirty="0">
                <a:latin typeface="Times New Roman"/>
                <a:cs typeface="Times New Roman"/>
              </a:rPr>
              <a:t>customers’ </a:t>
            </a:r>
            <a:r>
              <a:rPr sz="1400" spc="10" dirty="0">
                <a:latin typeface="Times New Roman"/>
                <a:cs typeface="Times New Roman"/>
              </a:rPr>
              <a:t>opinions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10" dirty="0">
                <a:latin typeface="Times New Roman"/>
                <a:cs typeface="Times New Roman"/>
              </a:rPr>
              <a:t>perceptions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10" dirty="0">
                <a:latin typeface="Times New Roman"/>
                <a:cs typeface="Times New Roman"/>
              </a:rPr>
              <a:t>take </a:t>
            </a:r>
            <a:r>
              <a:rPr sz="1400" spc="5" dirty="0">
                <a:latin typeface="Times New Roman"/>
                <a:cs typeface="Times New Roman"/>
              </a:rPr>
              <a:t>data-driven </a:t>
            </a:r>
            <a:r>
              <a:rPr sz="1400" spc="10" dirty="0">
                <a:latin typeface="Times New Roman"/>
                <a:cs typeface="Times New Roman"/>
              </a:rPr>
              <a:t>decisions to </a:t>
            </a:r>
            <a:r>
              <a:rPr sz="1400" spc="5" dirty="0">
                <a:latin typeface="Times New Roman"/>
                <a:cs typeface="Times New Roman"/>
              </a:rPr>
              <a:t>improve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their products,  services, 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5" dirty="0">
                <a:latin typeface="Times New Roman"/>
                <a:cs typeface="Times New Roman"/>
              </a:rPr>
              <a:t>overall </a:t>
            </a:r>
            <a:r>
              <a:rPr sz="1400" spc="15" dirty="0">
                <a:latin typeface="Times New Roman"/>
                <a:cs typeface="Times New Roman"/>
              </a:rPr>
              <a:t>customer </a:t>
            </a:r>
            <a:r>
              <a:rPr sz="1400" spc="10" dirty="0">
                <a:latin typeface="Times New Roman"/>
                <a:cs typeface="Times New Roman"/>
              </a:rPr>
              <a:t>satisfaction. </a:t>
            </a:r>
            <a:r>
              <a:rPr sz="1400" spc="15" dirty="0">
                <a:latin typeface="Times New Roman"/>
                <a:cs typeface="Times New Roman"/>
              </a:rPr>
              <a:t> The </a:t>
            </a:r>
            <a:r>
              <a:rPr sz="1400" spc="10" dirty="0">
                <a:latin typeface="Times New Roman"/>
                <a:cs typeface="Times New Roman"/>
              </a:rPr>
              <a:t>project will </a:t>
            </a:r>
            <a:r>
              <a:rPr sz="1400" spc="15" dirty="0">
                <a:latin typeface="Times New Roman"/>
                <a:cs typeface="Times New Roman"/>
              </a:rPr>
              <a:t>focus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on </a:t>
            </a:r>
            <a:r>
              <a:rPr sz="1400" spc="5" dirty="0">
                <a:latin typeface="Times New Roman"/>
                <a:cs typeface="Times New Roman"/>
              </a:rPr>
              <a:t>developing </a:t>
            </a:r>
            <a:r>
              <a:rPr sz="1400" spc="15" dirty="0">
                <a:latin typeface="Times New Roman"/>
                <a:cs typeface="Times New Roman"/>
              </a:rPr>
              <a:t>a system </a:t>
            </a:r>
            <a:r>
              <a:rPr sz="1400" spc="10" dirty="0">
                <a:latin typeface="Times New Roman"/>
                <a:cs typeface="Times New Roman"/>
              </a:rPr>
              <a:t>that </a:t>
            </a:r>
            <a:r>
              <a:rPr sz="1400" spc="15" dirty="0">
                <a:latin typeface="Times New Roman"/>
                <a:cs typeface="Times New Roman"/>
              </a:rPr>
              <a:t>can </a:t>
            </a:r>
            <a:r>
              <a:rPr sz="1400" spc="10" dirty="0">
                <a:latin typeface="Times New Roman"/>
                <a:cs typeface="Times New Roman"/>
              </a:rPr>
              <a:t>detect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filter </a:t>
            </a:r>
            <a:r>
              <a:rPr sz="1400" spc="10" dirty="0">
                <a:latin typeface="Times New Roman"/>
                <a:cs typeface="Times New Roman"/>
              </a:rPr>
              <a:t>out </a:t>
            </a:r>
            <a:r>
              <a:rPr sz="1400" dirty="0">
                <a:latin typeface="Times New Roman"/>
                <a:cs typeface="Times New Roman"/>
              </a:rPr>
              <a:t>offensive </a:t>
            </a:r>
            <a:r>
              <a:rPr sz="1400" spc="10" dirty="0">
                <a:latin typeface="Times New Roman"/>
                <a:cs typeface="Times New Roman"/>
              </a:rPr>
              <a:t>or inappropriate </a:t>
            </a:r>
            <a:r>
              <a:rPr sz="1400" spc="15" dirty="0">
                <a:latin typeface="Times New Roman"/>
                <a:cs typeface="Times New Roman"/>
              </a:rPr>
              <a:t>con-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tent,</a:t>
            </a:r>
            <a:r>
              <a:rPr sz="1400" spc="18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creating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safer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more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positive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online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environment.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The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project’s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goal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is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to </a:t>
            </a:r>
            <a:r>
              <a:rPr sz="1400" spc="5" dirty="0">
                <a:latin typeface="Times New Roman"/>
                <a:cs typeface="Times New Roman"/>
              </a:rPr>
              <a:t>leverage </a:t>
            </a:r>
            <a:r>
              <a:rPr sz="1400" spc="10" dirty="0">
                <a:latin typeface="Times New Roman"/>
                <a:cs typeface="Times New Roman"/>
              </a:rPr>
              <a:t>the </a:t>
            </a:r>
            <a:r>
              <a:rPr sz="1400" spc="5" dirty="0">
                <a:latin typeface="Times New Roman"/>
                <a:cs typeface="Times New Roman"/>
              </a:rPr>
              <a:t>power </a:t>
            </a:r>
            <a:r>
              <a:rPr sz="1400" spc="10" dirty="0">
                <a:latin typeface="Times New Roman"/>
                <a:cs typeface="Times New Roman"/>
              </a:rPr>
              <a:t>of </a:t>
            </a:r>
            <a:r>
              <a:rPr sz="1400" spc="15" dirty="0">
                <a:latin typeface="Times New Roman"/>
                <a:cs typeface="Times New Roman"/>
              </a:rPr>
              <a:t>AI </a:t>
            </a:r>
            <a:r>
              <a:rPr sz="1400" spc="10" dirty="0">
                <a:latin typeface="Times New Roman"/>
                <a:cs typeface="Times New Roman"/>
              </a:rPr>
              <a:t>to </a:t>
            </a:r>
            <a:r>
              <a:rPr sz="1400" spc="15" dirty="0">
                <a:latin typeface="Times New Roman"/>
                <a:cs typeface="Times New Roman"/>
              </a:rPr>
              <a:t>enhance </a:t>
            </a:r>
            <a:r>
              <a:rPr sz="1400" spc="10" dirty="0">
                <a:latin typeface="Times New Roman"/>
                <a:cs typeface="Times New Roman"/>
              </a:rPr>
              <a:t>the way businesses, organizations,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10" dirty="0">
                <a:latin typeface="Times New Roman"/>
                <a:cs typeface="Times New Roman"/>
              </a:rPr>
              <a:t>indi-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viduals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engage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with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social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media,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gain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better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understanding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user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opinions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2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707301" y="651634"/>
            <a:ext cx="6145530" cy="90843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lang="en-US" sz="1400" spc="10" dirty="0">
                <a:latin typeface="Times New Roman"/>
                <a:cs typeface="Times New Roman"/>
              </a:rPr>
              <a:t>sentiments, </a:t>
            </a:r>
            <a:r>
              <a:rPr lang="en-US" sz="1400" spc="15" dirty="0">
                <a:latin typeface="Times New Roman"/>
                <a:cs typeface="Times New Roman"/>
              </a:rPr>
              <a:t>and </a:t>
            </a:r>
            <a:r>
              <a:rPr lang="en-US" sz="1400" spc="10" dirty="0">
                <a:latin typeface="Times New Roman"/>
                <a:cs typeface="Times New Roman"/>
              </a:rPr>
              <a:t>ultimately</a:t>
            </a:r>
            <a:r>
              <a:rPr lang="en-US" sz="1400" spc="15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drive</a:t>
            </a:r>
            <a:r>
              <a:rPr lang="en-US" sz="1400" spc="15" dirty="0">
                <a:latin typeface="Times New Roman"/>
                <a:cs typeface="Times New Roman"/>
              </a:rPr>
              <a:t> </a:t>
            </a:r>
            <a:r>
              <a:rPr lang="en-US" sz="1400" spc="10" dirty="0">
                <a:latin typeface="Times New Roman"/>
                <a:cs typeface="Times New Roman"/>
              </a:rPr>
              <a:t>business</a:t>
            </a:r>
            <a:r>
              <a:rPr lang="en-US" sz="1400" spc="15" dirty="0">
                <a:latin typeface="Times New Roman"/>
                <a:cs typeface="Times New Roman"/>
              </a:rPr>
              <a:t> </a:t>
            </a:r>
            <a:r>
              <a:rPr lang="en-US" sz="1400" spc="5" dirty="0">
                <a:latin typeface="Times New Roman"/>
                <a:cs typeface="Times New Roman"/>
              </a:rPr>
              <a:t>growth</a:t>
            </a:r>
            <a:r>
              <a:rPr lang="en-US" sz="1400" spc="10" dirty="0">
                <a:latin typeface="Times New Roman"/>
                <a:cs typeface="Times New Roman"/>
              </a:rPr>
              <a:t> </a:t>
            </a:r>
            <a:r>
              <a:rPr lang="en-US" sz="1400" spc="15" dirty="0">
                <a:latin typeface="Times New Roman"/>
                <a:cs typeface="Times New Roman"/>
              </a:rPr>
              <a:t>and </a:t>
            </a:r>
            <a:r>
              <a:rPr lang="en-US" sz="1400" spc="10" dirty="0">
                <a:latin typeface="Times New Roman"/>
                <a:cs typeface="Times New Roman"/>
              </a:rPr>
              <a:t>success</a:t>
            </a:r>
            <a:r>
              <a:rPr lang="en-IN" sz="1400" spc="10" dirty="0">
                <a:latin typeface="Times New Roman"/>
                <a:cs typeface="Times New Roman"/>
              </a:rPr>
              <a:t>.</a:t>
            </a:r>
            <a:endParaRPr lang="en-IN"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IN" sz="1700" dirty="0">
              <a:latin typeface="Times New Roman"/>
              <a:cs typeface="Times New Roman"/>
            </a:endParaRPr>
          </a:p>
          <a:p>
            <a:pPr marL="422275" lvl="1" indent="-410209">
              <a:lnSpc>
                <a:spcPct val="100000"/>
              </a:lnSpc>
              <a:spcBef>
                <a:spcPts val="1315"/>
              </a:spcBef>
              <a:buAutoNum type="arabicPeriod" startAt="2"/>
              <a:tabLst>
                <a:tab pos="422275" algn="l"/>
                <a:tab pos="422909" algn="l"/>
              </a:tabLst>
            </a:pPr>
            <a:r>
              <a:rPr sz="1400" b="1" spc="20" dirty="0">
                <a:latin typeface="Times New Roman"/>
                <a:cs typeface="Times New Roman"/>
              </a:rPr>
              <a:t>Aim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of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the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project</a:t>
            </a:r>
            <a:endParaRPr sz="1400" dirty="0">
              <a:latin typeface="Times New Roman"/>
              <a:cs typeface="Times New Roman"/>
            </a:endParaRPr>
          </a:p>
          <a:p>
            <a:pPr marL="12700" marR="5080" indent="69850" algn="just">
              <a:lnSpc>
                <a:spcPct val="120600"/>
              </a:lnSpc>
              <a:spcBef>
                <a:spcPts val="1485"/>
              </a:spcBef>
            </a:pPr>
            <a:r>
              <a:rPr sz="1400" spc="15" dirty="0">
                <a:latin typeface="Times New Roman"/>
                <a:cs typeface="Times New Roman"/>
              </a:rPr>
              <a:t>The main </a:t>
            </a:r>
            <a:r>
              <a:rPr sz="1400" spc="5" dirty="0">
                <a:latin typeface="Times New Roman"/>
                <a:cs typeface="Times New Roman"/>
              </a:rPr>
              <a:t>objective </a:t>
            </a:r>
            <a:r>
              <a:rPr sz="1400" spc="10" dirty="0">
                <a:latin typeface="Times New Roman"/>
                <a:cs typeface="Times New Roman"/>
              </a:rPr>
              <a:t>of project is </a:t>
            </a:r>
            <a:r>
              <a:rPr sz="1400" spc="5" dirty="0">
                <a:latin typeface="Times New Roman"/>
                <a:cs typeface="Times New Roman"/>
              </a:rPr>
              <a:t>it </a:t>
            </a:r>
            <a:r>
              <a:rPr sz="1400" spc="15" dirty="0">
                <a:latin typeface="Times New Roman"/>
                <a:cs typeface="Times New Roman"/>
              </a:rPr>
              <a:t>can </a:t>
            </a:r>
            <a:r>
              <a:rPr sz="1400" spc="10" dirty="0">
                <a:latin typeface="Times New Roman"/>
                <a:cs typeface="Times New Roman"/>
              </a:rPr>
              <a:t>extract data </a:t>
            </a:r>
            <a:r>
              <a:rPr sz="1400" spc="15" dirty="0">
                <a:latin typeface="Times New Roman"/>
                <a:cs typeface="Times New Roman"/>
              </a:rPr>
              <a:t>from </a:t>
            </a:r>
            <a:r>
              <a:rPr sz="1400" spc="10" dirty="0">
                <a:latin typeface="Times New Roman"/>
                <a:cs typeface="Times New Roman"/>
              </a:rPr>
              <a:t>user interest.  </a:t>
            </a:r>
            <a:r>
              <a:rPr sz="1400" spc="15" dirty="0">
                <a:latin typeface="Times New Roman"/>
                <a:cs typeface="Times New Roman"/>
              </a:rPr>
              <a:t>Based on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data </a:t>
            </a:r>
            <a:r>
              <a:rPr sz="1400" spc="5" dirty="0">
                <a:latin typeface="Times New Roman"/>
                <a:cs typeface="Times New Roman"/>
              </a:rPr>
              <a:t>it </a:t>
            </a:r>
            <a:r>
              <a:rPr sz="1400" spc="15" dirty="0">
                <a:latin typeface="Times New Roman"/>
                <a:cs typeface="Times New Roman"/>
              </a:rPr>
              <a:t>can implement </a:t>
            </a:r>
            <a:r>
              <a:rPr sz="1400" spc="10" dirty="0">
                <a:latin typeface="Times New Roman"/>
                <a:cs typeface="Times New Roman"/>
              </a:rPr>
              <a:t>or </a:t>
            </a:r>
            <a:r>
              <a:rPr sz="1400" spc="5" dirty="0">
                <a:latin typeface="Times New Roman"/>
                <a:cs typeface="Times New Roman"/>
              </a:rPr>
              <a:t>it </a:t>
            </a:r>
            <a:r>
              <a:rPr sz="1400" spc="15" dirty="0">
                <a:latin typeface="Times New Roman"/>
                <a:cs typeface="Times New Roman"/>
              </a:rPr>
              <a:t>can </a:t>
            </a:r>
            <a:r>
              <a:rPr sz="1400" spc="5" dirty="0">
                <a:latin typeface="Times New Roman"/>
                <a:cs typeface="Times New Roman"/>
              </a:rPr>
              <a:t>grow </a:t>
            </a:r>
            <a:r>
              <a:rPr sz="1400" spc="15" dirty="0">
                <a:latin typeface="Times New Roman"/>
                <a:cs typeface="Times New Roman"/>
              </a:rPr>
              <a:t>our </a:t>
            </a:r>
            <a:r>
              <a:rPr sz="1400" spc="10" dirty="0">
                <a:latin typeface="Times New Roman"/>
                <a:cs typeface="Times New Roman"/>
              </a:rPr>
              <a:t>business. It </a:t>
            </a:r>
            <a:r>
              <a:rPr sz="1400" spc="15" dirty="0">
                <a:latin typeface="Times New Roman"/>
                <a:cs typeface="Times New Roman"/>
              </a:rPr>
              <a:t>can </a:t>
            </a:r>
            <a:r>
              <a:rPr sz="1400" spc="10" dirty="0">
                <a:latin typeface="Times New Roman"/>
                <a:cs typeface="Times New Roman"/>
              </a:rPr>
              <a:t>get </a:t>
            </a:r>
            <a:r>
              <a:rPr sz="1400" spc="15" dirty="0">
                <a:latin typeface="Times New Roman"/>
                <a:cs typeface="Times New Roman"/>
              </a:rPr>
              <a:t>feedback from </a:t>
            </a:r>
            <a:r>
              <a:rPr sz="1400" spc="10" dirty="0">
                <a:latin typeface="Times New Roman"/>
                <a:cs typeface="Times New Roman"/>
              </a:rPr>
              <a:t>movies </a:t>
            </a:r>
            <a:r>
              <a:rPr sz="1400" spc="15" dirty="0">
                <a:latin typeface="Times New Roman"/>
                <a:cs typeface="Times New Roman"/>
              </a:rPr>
              <a:t> products </a:t>
            </a:r>
            <a:r>
              <a:rPr sz="1400" spc="10" dirty="0">
                <a:latin typeface="Times New Roman"/>
                <a:cs typeface="Times New Roman"/>
              </a:rPr>
              <a:t>etc.</a:t>
            </a:r>
            <a:r>
              <a:rPr sz="1400" spc="15" dirty="0">
                <a:latin typeface="Times New Roman"/>
                <a:cs typeface="Times New Roman"/>
              </a:rPr>
              <a:t> Based on </a:t>
            </a:r>
            <a:r>
              <a:rPr sz="1400" spc="10" dirty="0">
                <a:latin typeface="Times New Roman"/>
                <a:cs typeface="Times New Roman"/>
              </a:rPr>
              <a:t>feedback, the </a:t>
            </a:r>
            <a:r>
              <a:rPr sz="1400" spc="15" dirty="0">
                <a:latin typeface="Times New Roman"/>
                <a:cs typeface="Times New Roman"/>
              </a:rPr>
              <a:t>machine </a:t>
            </a:r>
            <a:r>
              <a:rPr sz="1400" spc="10" dirty="0">
                <a:latin typeface="Times New Roman"/>
                <a:cs typeface="Times New Roman"/>
              </a:rPr>
              <a:t>learning </a:t>
            </a:r>
            <a:r>
              <a:rPr sz="1400" spc="15" dirty="0">
                <a:latin typeface="Times New Roman"/>
                <a:cs typeface="Times New Roman"/>
              </a:rPr>
              <a:t>technique </a:t>
            </a:r>
            <a:r>
              <a:rPr sz="1400" spc="10" dirty="0">
                <a:latin typeface="Times New Roman"/>
                <a:cs typeface="Times New Roman"/>
              </a:rPr>
              <a:t>will </a:t>
            </a:r>
            <a:r>
              <a:rPr sz="1400" spc="15" dirty="0">
                <a:latin typeface="Times New Roman"/>
                <a:cs typeface="Times New Roman"/>
              </a:rPr>
              <a:t>analyze </a:t>
            </a:r>
            <a:r>
              <a:rPr sz="1400" spc="10" dirty="0">
                <a:latin typeface="Times New Roman"/>
                <a:cs typeface="Times New Roman"/>
              </a:rPr>
              <a:t>the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reviews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or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feedbacks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it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will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show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all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data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graph.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Opinion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analysis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is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 machine </a:t>
            </a:r>
            <a:r>
              <a:rPr sz="1400" spc="10" dirty="0">
                <a:latin typeface="Times New Roman"/>
                <a:cs typeface="Times New Roman"/>
              </a:rPr>
              <a:t>learning tool that </a:t>
            </a:r>
            <a:r>
              <a:rPr sz="1400" spc="15" dirty="0">
                <a:latin typeface="Times New Roman"/>
                <a:cs typeface="Times New Roman"/>
              </a:rPr>
              <a:t>analyzes </a:t>
            </a:r>
            <a:r>
              <a:rPr sz="1400" spc="5" dirty="0">
                <a:latin typeface="Times New Roman"/>
                <a:cs typeface="Times New Roman"/>
              </a:rPr>
              <a:t>texts </a:t>
            </a:r>
            <a:r>
              <a:rPr sz="1400" spc="10" dirty="0">
                <a:latin typeface="Times New Roman"/>
                <a:cs typeface="Times New Roman"/>
              </a:rPr>
              <a:t>for </a:t>
            </a:r>
            <a:r>
              <a:rPr sz="1400" dirty="0">
                <a:latin typeface="Times New Roman"/>
                <a:cs typeface="Times New Roman"/>
              </a:rPr>
              <a:t>polarity,</a:t>
            </a:r>
            <a:r>
              <a:rPr sz="1400" spc="35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from </a:t>
            </a:r>
            <a:r>
              <a:rPr sz="1400" spc="5" dirty="0">
                <a:latin typeface="Times New Roman"/>
                <a:cs typeface="Times New Roman"/>
              </a:rPr>
              <a:t>positive </a:t>
            </a:r>
            <a:r>
              <a:rPr sz="1400" spc="10" dirty="0">
                <a:latin typeface="Times New Roman"/>
                <a:cs typeface="Times New Roman"/>
              </a:rPr>
              <a:t>to </a:t>
            </a:r>
            <a:r>
              <a:rPr sz="1400" dirty="0">
                <a:latin typeface="Times New Roman"/>
                <a:cs typeface="Times New Roman"/>
              </a:rPr>
              <a:t>negative.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By </a:t>
            </a:r>
            <a:r>
              <a:rPr sz="1400" spc="10" dirty="0">
                <a:latin typeface="Times New Roman"/>
                <a:cs typeface="Times New Roman"/>
              </a:rPr>
              <a:t>training </a:t>
            </a:r>
            <a:r>
              <a:rPr sz="1400" spc="15" dirty="0">
                <a:latin typeface="Times New Roman"/>
                <a:cs typeface="Times New Roman"/>
              </a:rPr>
              <a:t>machine </a:t>
            </a:r>
            <a:r>
              <a:rPr sz="1400" spc="10" dirty="0">
                <a:latin typeface="Times New Roman"/>
                <a:cs typeface="Times New Roman"/>
              </a:rPr>
              <a:t>learning tools </a:t>
            </a:r>
            <a:r>
              <a:rPr sz="1400" spc="15" dirty="0">
                <a:latin typeface="Times New Roman"/>
                <a:cs typeface="Times New Roman"/>
              </a:rPr>
              <a:t>with </a:t>
            </a:r>
            <a:r>
              <a:rPr sz="1400" spc="10" dirty="0">
                <a:latin typeface="Times New Roman"/>
                <a:cs typeface="Times New Roman"/>
              </a:rPr>
              <a:t>examples of </a:t>
            </a:r>
            <a:r>
              <a:rPr sz="1400" spc="15" dirty="0">
                <a:latin typeface="Times New Roman"/>
                <a:cs typeface="Times New Roman"/>
              </a:rPr>
              <a:t>emotions </a:t>
            </a:r>
            <a:r>
              <a:rPr sz="1400" spc="10" dirty="0">
                <a:latin typeface="Times New Roman"/>
                <a:cs typeface="Times New Roman"/>
              </a:rPr>
              <a:t>in </a:t>
            </a:r>
            <a:r>
              <a:rPr sz="1400" spc="5" dirty="0">
                <a:latin typeface="Times New Roman"/>
                <a:cs typeface="Times New Roman"/>
              </a:rPr>
              <a:t>text. </a:t>
            </a:r>
            <a:r>
              <a:rPr sz="1400" spc="15" dirty="0">
                <a:latin typeface="Times New Roman"/>
                <a:cs typeface="Times New Roman"/>
              </a:rPr>
              <a:t>The primary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goal </a:t>
            </a:r>
            <a:r>
              <a:rPr sz="1400" spc="10" dirty="0">
                <a:latin typeface="Times New Roman"/>
                <a:cs typeface="Times New Roman"/>
              </a:rPr>
              <a:t>of the project is to provide businesses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10" dirty="0">
                <a:latin typeface="Times New Roman"/>
                <a:cs typeface="Times New Roman"/>
              </a:rPr>
              <a:t>organizations </a:t>
            </a:r>
            <a:r>
              <a:rPr sz="1400" spc="15" dirty="0">
                <a:latin typeface="Times New Roman"/>
                <a:cs typeface="Times New Roman"/>
              </a:rPr>
              <a:t>with </a:t>
            </a:r>
            <a:r>
              <a:rPr sz="1400" spc="5" dirty="0">
                <a:latin typeface="Times New Roman"/>
                <a:cs typeface="Times New Roman"/>
              </a:rPr>
              <a:t>valuable </a:t>
            </a:r>
            <a:r>
              <a:rPr sz="1400" spc="10" dirty="0">
                <a:latin typeface="Times New Roman"/>
                <a:cs typeface="Times New Roman"/>
              </a:rPr>
              <a:t>insights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into </a:t>
            </a:r>
            <a:r>
              <a:rPr sz="1400" spc="5" dirty="0">
                <a:latin typeface="Times New Roman"/>
                <a:cs typeface="Times New Roman"/>
              </a:rPr>
              <a:t>how </a:t>
            </a:r>
            <a:r>
              <a:rPr sz="1400" spc="10" dirty="0">
                <a:latin typeface="Times New Roman"/>
                <a:cs typeface="Times New Roman"/>
              </a:rPr>
              <a:t>their </a:t>
            </a:r>
            <a:r>
              <a:rPr sz="1400" spc="15" dirty="0">
                <a:latin typeface="Times New Roman"/>
                <a:cs typeface="Times New Roman"/>
              </a:rPr>
              <a:t>customers </a:t>
            </a:r>
            <a:r>
              <a:rPr sz="1400" spc="5" dirty="0">
                <a:latin typeface="Times New Roman"/>
                <a:cs typeface="Times New Roman"/>
              </a:rPr>
              <a:t>perceive </a:t>
            </a:r>
            <a:r>
              <a:rPr sz="1400" spc="10" dirty="0">
                <a:latin typeface="Times New Roman"/>
                <a:cs typeface="Times New Roman"/>
              </a:rPr>
              <a:t>their products, services,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10" dirty="0">
                <a:latin typeface="Times New Roman"/>
                <a:cs typeface="Times New Roman"/>
              </a:rPr>
              <a:t>brand. </a:t>
            </a:r>
            <a:r>
              <a:rPr sz="1400" spc="20" dirty="0">
                <a:latin typeface="Times New Roman"/>
                <a:cs typeface="Times New Roman"/>
              </a:rPr>
              <a:t>By </a:t>
            </a:r>
            <a:r>
              <a:rPr sz="1400" spc="15" dirty="0">
                <a:latin typeface="Times New Roman"/>
                <a:cs typeface="Times New Roman"/>
              </a:rPr>
              <a:t>analyzing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10" dirty="0">
                <a:latin typeface="Times New Roman"/>
                <a:cs typeface="Times New Roman"/>
              </a:rPr>
              <a:t>classifying user opinions, the </a:t>
            </a:r>
            <a:r>
              <a:rPr sz="1400" spc="15" dirty="0">
                <a:latin typeface="Times New Roman"/>
                <a:cs typeface="Times New Roman"/>
              </a:rPr>
              <a:t>system can help companies </a:t>
            </a:r>
            <a:r>
              <a:rPr sz="1400" spc="10" dirty="0">
                <a:latin typeface="Times New Roman"/>
                <a:cs typeface="Times New Roman"/>
              </a:rPr>
              <a:t>identify areas for the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improvement, </a:t>
            </a:r>
            <a:r>
              <a:rPr sz="1400" spc="15" dirty="0">
                <a:latin typeface="Times New Roman"/>
                <a:cs typeface="Times New Roman"/>
              </a:rPr>
              <a:t>monitor customer </a:t>
            </a:r>
            <a:r>
              <a:rPr sz="1400" spc="10" dirty="0">
                <a:latin typeface="Times New Roman"/>
                <a:cs typeface="Times New Roman"/>
              </a:rPr>
              <a:t>satisfaction </a:t>
            </a:r>
            <a:r>
              <a:rPr sz="1400" dirty="0">
                <a:latin typeface="Times New Roman"/>
                <a:cs typeface="Times New Roman"/>
              </a:rPr>
              <a:t>levels, </a:t>
            </a:r>
            <a:r>
              <a:rPr sz="1400" spc="15" dirty="0">
                <a:latin typeface="Times New Roman"/>
                <a:cs typeface="Times New Roman"/>
              </a:rPr>
              <a:t>and make </a:t>
            </a:r>
            <a:r>
              <a:rPr sz="1400" spc="10" dirty="0">
                <a:latin typeface="Times New Roman"/>
                <a:cs typeface="Times New Roman"/>
              </a:rPr>
              <a:t>data </a:t>
            </a:r>
            <a:r>
              <a:rPr sz="1400" dirty="0">
                <a:latin typeface="Times New Roman"/>
                <a:cs typeface="Times New Roman"/>
              </a:rPr>
              <a:t>driven </a:t>
            </a:r>
            <a:r>
              <a:rPr sz="1400" spc="10" dirty="0">
                <a:latin typeface="Times New Roman"/>
                <a:cs typeface="Times New Roman"/>
              </a:rPr>
              <a:t>decisions.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Further </a:t>
            </a:r>
            <a:r>
              <a:rPr sz="1400" spc="15" dirty="0">
                <a:latin typeface="Times New Roman"/>
                <a:cs typeface="Times New Roman"/>
              </a:rPr>
              <a:t>more, </a:t>
            </a:r>
            <a:r>
              <a:rPr sz="1400" spc="10" dirty="0">
                <a:latin typeface="Times New Roman"/>
                <a:cs typeface="Times New Roman"/>
              </a:rPr>
              <a:t>the project </a:t>
            </a:r>
            <a:r>
              <a:rPr sz="1400" spc="15" dirty="0">
                <a:latin typeface="Times New Roman"/>
                <a:cs typeface="Times New Roman"/>
              </a:rPr>
              <a:t>aims </a:t>
            </a:r>
            <a:r>
              <a:rPr sz="1400" spc="10" dirty="0">
                <a:latin typeface="Times New Roman"/>
                <a:cs typeface="Times New Roman"/>
              </a:rPr>
              <a:t>to </a:t>
            </a:r>
            <a:r>
              <a:rPr sz="1400" spc="15" dirty="0">
                <a:latin typeface="Times New Roman"/>
                <a:cs typeface="Times New Roman"/>
              </a:rPr>
              <a:t>help </a:t>
            </a:r>
            <a:r>
              <a:rPr sz="1400" spc="10" dirty="0">
                <a:latin typeface="Times New Roman"/>
                <a:cs typeface="Times New Roman"/>
              </a:rPr>
              <a:t>social </a:t>
            </a:r>
            <a:r>
              <a:rPr sz="1400" spc="15" dirty="0">
                <a:latin typeface="Times New Roman"/>
                <a:cs typeface="Times New Roman"/>
              </a:rPr>
              <a:t>media </a:t>
            </a:r>
            <a:r>
              <a:rPr sz="1400" spc="10" dirty="0">
                <a:latin typeface="Times New Roman"/>
                <a:cs typeface="Times New Roman"/>
              </a:rPr>
              <a:t>platforms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10" dirty="0">
                <a:latin typeface="Times New Roman"/>
                <a:cs typeface="Times New Roman"/>
              </a:rPr>
              <a:t>their users </a:t>
            </a:r>
            <a:r>
              <a:rPr sz="1400" spc="15" dirty="0">
                <a:latin typeface="Times New Roman"/>
                <a:cs typeface="Times New Roman"/>
              </a:rPr>
              <a:t>by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providing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tool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that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can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automatically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detect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filter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out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offensive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inappropriate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content. </a:t>
            </a:r>
            <a:r>
              <a:rPr sz="1400" spc="15" dirty="0">
                <a:latin typeface="Times New Roman"/>
                <a:cs typeface="Times New Roman"/>
              </a:rPr>
              <a:t>This can help </a:t>
            </a:r>
            <a:r>
              <a:rPr sz="1400" spc="10" dirty="0">
                <a:latin typeface="Times New Roman"/>
                <a:cs typeface="Times New Roman"/>
              </a:rPr>
              <a:t>to create </a:t>
            </a:r>
            <a:r>
              <a:rPr sz="1400" spc="15" dirty="0">
                <a:latin typeface="Times New Roman"/>
                <a:cs typeface="Times New Roman"/>
              </a:rPr>
              <a:t>a </a:t>
            </a:r>
            <a:r>
              <a:rPr sz="1400" spc="10" dirty="0">
                <a:latin typeface="Times New Roman"/>
                <a:cs typeface="Times New Roman"/>
              </a:rPr>
              <a:t>safer </a:t>
            </a:r>
            <a:r>
              <a:rPr sz="1400" spc="15" dirty="0">
                <a:latin typeface="Times New Roman"/>
                <a:cs typeface="Times New Roman"/>
              </a:rPr>
              <a:t>and more </a:t>
            </a:r>
            <a:r>
              <a:rPr sz="1400" spc="5" dirty="0">
                <a:latin typeface="Times New Roman"/>
                <a:cs typeface="Times New Roman"/>
              </a:rPr>
              <a:t>positive </a:t>
            </a:r>
            <a:r>
              <a:rPr sz="1400" spc="10" dirty="0">
                <a:latin typeface="Times New Roman"/>
                <a:cs typeface="Times New Roman"/>
              </a:rPr>
              <a:t>online environment. Over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all, the </a:t>
            </a:r>
            <a:r>
              <a:rPr sz="1400" dirty="0">
                <a:latin typeface="Times New Roman"/>
                <a:cs typeface="Times New Roman"/>
              </a:rPr>
              <a:t>project’s </a:t>
            </a:r>
            <a:r>
              <a:rPr sz="1400" spc="15" dirty="0">
                <a:latin typeface="Times New Roman"/>
                <a:cs typeface="Times New Roman"/>
              </a:rPr>
              <a:t>aim </a:t>
            </a:r>
            <a:r>
              <a:rPr sz="1400" spc="10" dirty="0">
                <a:latin typeface="Times New Roman"/>
                <a:cs typeface="Times New Roman"/>
              </a:rPr>
              <a:t>is to </a:t>
            </a:r>
            <a:r>
              <a:rPr sz="1400" spc="5" dirty="0">
                <a:latin typeface="Times New Roman"/>
                <a:cs typeface="Times New Roman"/>
              </a:rPr>
              <a:t>leverage </a:t>
            </a:r>
            <a:r>
              <a:rPr sz="1400" spc="10" dirty="0">
                <a:latin typeface="Times New Roman"/>
                <a:cs typeface="Times New Roman"/>
              </a:rPr>
              <a:t>the </a:t>
            </a:r>
            <a:r>
              <a:rPr sz="1400" spc="5" dirty="0">
                <a:latin typeface="Times New Roman"/>
                <a:cs typeface="Times New Roman"/>
              </a:rPr>
              <a:t>power </a:t>
            </a:r>
            <a:r>
              <a:rPr sz="1400" spc="10" dirty="0">
                <a:latin typeface="Times New Roman"/>
                <a:cs typeface="Times New Roman"/>
              </a:rPr>
              <a:t>of </a:t>
            </a:r>
            <a:r>
              <a:rPr sz="1400" dirty="0">
                <a:latin typeface="Times New Roman"/>
                <a:cs typeface="Times New Roman"/>
              </a:rPr>
              <a:t>artificial </a:t>
            </a:r>
            <a:r>
              <a:rPr sz="1400" spc="10" dirty="0">
                <a:latin typeface="Times New Roman"/>
                <a:cs typeface="Times New Roman"/>
              </a:rPr>
              <a:t>intelligence to </a:t>
            </a:r>
            <a:r>
              <a:rPr sz="1400" spc="5" dirty="0">
                <a:latin typeface="Times New Roman"/>
                <a:cs typeface="Times New Roman"/>
              </a:rPr>
              <a:t>improve </a:t>
            </a:r>
            <a:r>
              <a:rPr sz="1400" spc="10" dirty="0">
                <a:latin typeface="Times New Roman"/>
                <a:cs typeface="Times New Roman"/>
              </a:rPr>
              <a:t>the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way that businesses,  organizations, 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10" dirty="0">
                <a:latin typeface="Times New Roman"/>
                <a:cs typeface="Times New Roman"/>
              </a:rPr>
              <a:t>individuals engage </a:t>
            </a:r>
            <a:r>
              <a:rPr sz="1400" spc="15" dirty="0">
                <a:latin typeface="Times New Roman"/>
                <a:cs typeface="Times New Roman"/>
              </a:rPr>
              <a:t>with </a:t>
            </a:r>
            <a:r>
              <a:rPr sz="1400" spc="10" dirty="0">
                <a:latin typeface="Times New Roman"/>
                <a:cs typeface="Times New Roman"/>
              </a:rPr>
              <a:t>social </a:t>
            </a:r>
            <a:r>
              <a:rPr sz="1400" spc="15" dirty="0">
                <a:latin typeface="Times New Roman"/>
                <a:cs typeface="Times New Roman"/>
              </a:rPr>
              <a:t>media and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to gain </a:t>
            </a:r>
            <a:r>
              <a:rPr sz="1400" spc="15" dirty="0">
                <a:latin typeface="Times New Roman"/>
                <a:cs typeface="Times New Roman"/>
              </a:rPr>
              <a:t>a </a:t>
            </a:r>
            <a:r>
              <a:rPr sz="1400" spc="10" dirty="0">
                <a:latin typeface="Times New Roman"/>
                <a:cs typeface="Times New Roman"/>
              </a:rPr>
              <a:t>better </a:t>
            </a:r>
            <a:r>
              <a:rPr sz="1400" spc="15" dirty="0">
                <a:latin typeface="Times New Roman"/>
                <a:cs typeface="Times New Roman"/>
              </a:rPr>
              <a:t>understanding </a:t>
            </a:r>
            <a:r>
              <a:rPr sz="1400" spc="10" dirty="0">
                <a:latin typeface="Times New Roman"/>
                <a:cs typeface="Times New Roman"/>
              </a:rPr>
              <a:t>of the opinions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10" dirty="0">
                <a:latin typeface="Times New Roman"/>
                <a:cs typeface="Times New Roman"/>
              </a:rPr>
              <a:t>sentiments expressed </a:t>
            </a:r>
            <a:r>
              <a:rPr sz="1400" spc="15" dirty="0">
                <a:latin typeface="Times New Roman"/>
                <a:cs typeface="Times New Roman"/>
              </a:rPr>
              <a:t>on </a:t>
            </a:r>
            <a:r>
              <a:rPr sz="1400" spc="10" dirty="0">
                <a:latin typeface="Times New Roman"/>
                <a:cs typeface="Times New Roman"/>
              </a:rPr>
              <a:t>these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platforms.</a:t>
            </a:r>
            <a:endParaRPr lang="en-IN"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IN" sz="1700" dirty="0">
              <a:latin typeface="Times New Roman"/>
              <a:cs typeface="Times New Roman"/>
            </a:endParaRPr>
          </a:p>
          <a:p>
            <a:pPr marL="422275" lvl="1" indent="-410209">
              <a:lnSpc>
                <a:spcPct val="100000"/>
              </a:lnSpc>
              <a:spcBef>
                <a:spcPts val="1310"/>
              </a:spcBef>
              <a:buAutoNum type="arabicPeriod" startAt="3"/>
              <a:tabLst>
                <a:tab pos="422275" algn="l"/>
                <a:tab pos="422909" algn="l"/>
              </a:tabLst>
            </a:pPr>
            <a:r>
              <a:rPr sz="1400" b="1" spc="10" dirty="0">
                <a:latin typeface="Times New Roman"/>
                <a:cs typeface="Times New Roman"/>
              </a:rPr>
              <a:t>Project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Domain</a:t>
            </a:r>
            <a:endParaRPr sz="1400" dirty="0">
              <a:latin typeface="Times New Roman"/>
              <a:cs typeface="Times New Roman"/>
            </a:endParaRPr>
          </a:p>
          <a:p>
            <a:pPr marL="12700" marR="5080" indent="84455" algn="just">
              <a:lnSpc>
                <a:spcPct val="120600"/>
              </a:lnSpc>
              <a:spcBef>
                <a:spcPts val="1490"/>
              </a:spcBef>
            </a:pPr>
            <a:r>
              <a:rPr sz="1400" spc="15" dirty="0">
                <a:latin typeface="Times New Roman"/>
                <a:cs typeface="Times New Roman"/>
              </a:rPr>
              <a:t>This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project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focuses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on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machine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learning.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Machine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learning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way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observing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system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action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recreating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its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behaviour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using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mathematics.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One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key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elements </a:t>
            </a:r>
            <a:r>
              <a:rPr sz="1400" spc="10" dirty="0">
                <a:latin typeface="Times New Roman"/>
                <a:cs typeface="Times New Roman"/>
              </a:rPr>
              <a:t>in </a:t>
            </a:r>
            <a:r>
              <a:rPr sz="1400" spc="5" dirty="0">
                <a:latin typeface="Times New Roman"/>
                <a:cs typeface="Times New Roman"/>
              </a:rPr>
              <a:t>developing </a:t>
            </a:r>
            <a:r>
              <a:rPr sz="1400" spc="15" dirty="0">
                <a:latin typeface="Times New Roman"/>
                <a:cs typeface="Times New Roman"/>
              </a:rPr>
              <a:t>machine </a:t>
            </a:r>
            <a:r>
              <a:rPr sz="1400" spc="10" dirty="0">
                <a:latin typeface="Times New Roman"/>
                <a:cs typeface="Times New Roman"/>
              </a:rPr>
              <a:t>learning solutions is that </a:t>
            </a:r>
            <a:r>
              <a:rPr sz="1400" spc="15" dirty="0">
                <a:latin typeface="Times New Roman"/>
                <a:cs typeface="Times New Roman"/>
              </a:rPr>
              <a:t>where </a:t>
            </a:r>
            <a:r>
              <a:rPr sz="1400" spc="10" dirty="0">
                <a:latin typeface="Times New Roman"/>
                <a:cs typeface="Times New Roman"/>
              </a:rPr>
              <a:t>to insert the </a:t>
            </a:r>
            <a:r>
              <a:rPr sz="1400" spc="15" dirty="0">
                <a:latin typeface="Times New Roman"/>
                <a:cs typeface="Times New Roman"/>
              </a:rPr>
              <a:t>mathe-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matical function. </a:t>
            </a:r>
            <a:r>
              <a:rPr sz="1400" spc="15" dirty="0">
                <a:latin typeface="Times New Roman"/>
                <a:cs typeface="Times New Roman"/>
              </a:rPr>
              <a:t>The design </a:t>
            </a:r>
            <a:r>
              <a:rPr sz="1400" spc="10" dirty="0">
                <a:latin typeface="Times New Roman"/>
                <a:cs typeface="Times New Roman"/>
              </a:rPr>
              <a:t>process </a:t>
            </a:r>
            <a:r>
              <a:rPr sz="1400" spc="20" dirty="0">
                <a:latin typeface="Times New Roman"/>
                <a:cs typeface="Times New Roman"/>
              </a:rPr>
              <a:t>may </a:t>
            </a:r>
            <a:r>
              <a:rPr sz="1400" spc="15" dirty="0">
                <a:latin typeface="Times New Roman"/>
                <a:cs typeface="Times New Roman"/>
              </a:rPr>
              <a:t>need a </a:t>
            </a:r>
            <a:r>
              <a:rPr sz="1400" spc="10" dirty="0">
                <a:latin typeface="Times New Roman"/>
                <a:cs typeface="Times New Roman"/>
              </a:rPr>
              <a:t>lot of imagination to get complex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behaviour in the </a:t>
            </a:r>
            <a:r>
              <a:rPr sz="1400" spc="15" dirty="0">
                <a:latin typeface="Times New Roman"/>
                <a:cs typeface="Times New Roman"/>
              </a:rPr>
              <a:t>end system.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The </a:t>
            </a:r>
            <a:r>
              <a:rPr sz="1400" spc="10" dirty="0">
                <a:latin typeface="Times New Roman"/>
                <a:cs typeface="Times New Roman"/>
              </a:rPr>
              <a:t>project would also </a:t>
            </a:r>
            <a:r>
              <a:rPr sz="1400" spc="-5" dirty="0">
                <a:latin typeface="Times New Roman"/>
                <a:cs typeface="Times New Roman"/>
              </a:rPr>
              <a:t>involve </a:t>
            </a:r>
            <a:r>
              <a:rPr sz="1400" spc="10" dirty="0">
                <a:latin typeface="Times New Roman"/>
                <a:cs typeface="Times New Roman"/>
              </a:rPr>
              <a:t>working </a:t>
            </a:r>
            <a:r>
              <a:rPr sz="1400" spc="15" dirty="0">
                <a:latin typeface="Times New Roman"/>
                <a:cs typeface="Times New Roman"/>
              </a:rPr>
              <a:t>with </a:t>
            </a:r>
            <a:r>
              <a:rPr sz="1400" spc="5" dirty="0">
                <a:latin typeface="Times New Roman"/>
                <a:cs typeface="Times New Roman"/>
              </a:rPr>
              <a:t>large </a:t>
            </a:r>
            <a:r>
              <a:rPr sz="1400" spc="10" dirty="0">
                <a:latin typeface="Times New Roman"/>
                <a:cs typeface="Times New Roman"/>
              </a:rPr>
              <a:t> datasets of user-generated content, including </a:t>
            </a:r>
            <a:r>
              <a:rPr sz="1400" spc="15" dirty="0">
                <a:latin typeface="Times New Roman"/>
                <a:cs typeface="Times New Roman"/>
              </a:rPr>
              <a:t>comments, </a:t>
            </a:r>
            <a:r>
              <a:rPr sz="1400" dirty="0">
                <a:latin typeface="Times New Roman"/>
                <a:cs typeface="Times New Roman"/>
              </a:rPr>
              <a:t>reviews,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10" dirty="0">
                <a:latin typeface="Times New Roman"/>
                <a:cs typeface="Times New Roman"/>
              </a:rPr>
              <a:t>posts. </a:t>
            </a:r>
            <a:r>
              <a:rPr sz="1400" spc="15" dirty="0">
                <a:latin typeface="Times New Roman"/>
                <a:cs typeface="Times New Roman"/>
              </a:rPr>
              <a:t>There-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fore, data </a:t>
            </a:r>
            <a:r>
              <a:rPr sz="1400" spc="15" dirty="0">
                <a:latin typeface="Times New Roman"/>
                <a:cs typeface="Times New Roman"/>
              </a:rPr>
              <a:t>mining and </a:t>
            </a:r>
            <a:r>
              <a:rPr sz="1400" spc="10" dirty="0">
                <a:latin typeface="Times New Roman"/>
                <a:cs typeface="Times New Roman"/>
              </a:rPr>
              <a:t>big data technologies would also </a:t>
            </a:r>
            <a:r>
              <a:rPr sz="1400" spc="15" dirty="0">
                <a:latin typeface="Times New Roman"/>
                <a:cs typeface="Times New Roman"/>
              </a:rPr>
              <a:t>be </a:t>
            </a:r>
            <a:r>
              <a:rPr sz="1400" dirty="0">
                <a:latin typeface="Times New Roman"/>
                <a:cs typeface="Times New Roman"/>
              </a:rPr>
              <a:t>relevant </a:t>
            </a:r>
            <a:r>
              <a:rPr sz="1400" spc="10" dirty="0">
                <a:latin typeface="Times New Roman"/>
                <a:cs typeface="Times New Roman"/>
              </a:rPr>
              <a:t>to the project. </a:t>
            </a:r>
            <a:r>
              <a:rPr sz="1400" spc="15" dirty="0">
                <a:latin typeface="Times New Roman"/>
                <a:cs typeface="Times New Roman"/>
              </a:rPr>
              <a:t> The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project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would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have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practical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applications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for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businesses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organizations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across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various </a:t>
            </a:r>
            <a:r>
              <a:rPr sz="1400" spc="10" dirty="0">
                <a:latin typeface="Times New Roman"/>
                <a:cs typeface="Times New Roman"/>
              </a:rPr>
              <a:t>industries, </a:t>
            </a:r>
            <a:r>
              <a:rPr sz="1400" spc="15" dirty="0">
                <a:latin typeface="Times New Roman"/>
                <a:cs typeface="Times New Roman"/>
              </a:rPr>
              <a:t>such </a:t>
            </a:r>
            <a:r>
              <a:rPr sz="1400" spc="10" dirty="0">
                <a:latin typeface="Times New Roman"/>
                <a:cs typeface="Times New Roman"/>
              </a:rPr>
              <a:t>as marketing, </a:t>
            </a:r>
            <a:r>
              <a:rPr sz="1400" spc="15" dirty="0">
                <a:latin typeface="Times New Roman"/>
                <a:cs typeface="Times New Roman"/>
              </a:rPr>
              <a:t>customer </a:t>
            </a:r>
            <a:r>
              <a:rPr sz="1400" spc="10" dirty="0">
                <a:latin typeface="Times New Roman"/>
                <a:cs typeface="Times New Roman"/>
              </a:rPr>
              <a:t>service, </a:t>
            </a:r>
            <a:r>
              <a:rPr sz="1400" spc="15" dirty="0">
                <a:latin typeface="Times New Roman"/>
                <a:cs typeface="Times New Roman"/>
              </a:rPr>
              <a:t>and product </a:t>
            </a:r>
            <a:r>
              <a:rPr sz="1400" spc="10" dirty="0">
                <a:latin typeface="Times New Roman"/>
                <a:cs typeface="Times New Roman"/>
              </a:rPr>
              <a:t>development.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Therefore,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project’s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domain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would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also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extend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to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business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management,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with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focus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on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using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AI-powered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opinion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analysis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to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improve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customer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satisfaction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707301" y="612917"/>
            <a:ext cx="6145530" cy="41884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20600"/>
              </a:lnSpc>
              <a:spcBef>
                <a:spcPts val="90"/>
              </a:spcBef>
            </a:pPr>
            <a:r>
              <a:rPr sz="1400" dirty="0">
                <a:latin typeface="Times New Roman"/>
                <a:cs typeface="Times New Roman"/>
              </a:rPr>
              <a:t>drive </a:t>
            </a:r>
            <a:r>
              <a:rPr sz="1400" spc="10" dirty="0">
                <a:latin typeface="Times New Roman"/>
                <a:cs typeface="Times New Roman"/>
              </a:rPr>
              <a:t>business </a:t>
            </a:r>
            <a:r>
              <a:rPr sz="1400" spc="5" dirty="0">
                <a:latin typeface="Times New Roman"/>
                <a:cs typeface="Times New Roman"/>
              </a:rPr>
              <a:t>growth.</a:t>
            </a:r>
            <a:r>
              <a:rPr sz="1400" spc="10" dirty="0">
                <a:latin typeface="Times New Roman"/>
                <a:cs typeface="Times New Roman"/>
              </a:rPr>
              <a:t> Overall, the </a:t>
            </a:r>
            <a:r>
              <a:rPr sz="1400" dirty="0">
                <a:latin typeface="Times New Roman"/>
                <a:cs typeface="Times New Roman"/>
              </a:rPr>
              <a:t>project’s </a:t>
            </a:r>
            <a:r>
              <a:rPr sz="1400" spc="15" dirty="0">
                <a:latin typeface="Times New Roman"/>
                <a:cs typeface="Times New Roman"/>
              </a:rPr>
              <a:t>domain </a:t>
            </a:r>
            <a:r>
              <a:rPr sz="1400" spc="10" dirty="0">
                <a:latin typeface="Times New Roman"/>
                <a:cs typeface="Times New Roman"/>
              </a:rPr>
              <a:t>would </a:t>
            </a:r>
            <a:r>
              <a:rPr sz="1400" spc="15" dirty="0">
                <a:latin typeface="Times New Roman"/>
                <a:cs typeface="Times New Roman"/>
              </a:rPr>
              <a:t>encompass computer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science, </a:t>
            </a:r>
            <a:r>
              <a:rPr sz="1400" dirty="0">
                <a:latin typeface="Times New Roman"/>
                <a:cs typeface="Times New Roman"/>
              </a:rPr>
              <a:t>artificial </a:t>
            </a:r>
            <a:r>
              <a:rPr sz="1400" spc="10" dirty="0">
                <a:latin typeface="Times New Roman"/>
                <a:cs typeface="Times New Roman"/>
              </a:rPr>
              <a:t>intelligence, natural </a:t>
            </a:r>
            <a:r>
              <a:rPr sz="1400" spc="15" dirty="0">
                <a:latin typeface="Times New Roman"/>
                <a:cs typeface="Times New Roman"/>
              </a:rPr>
              <a:t>language </a:t>
            </a:r>
            <a:r>
              <a:rPr sz="1400" spc="10" dirty="0">
                <a:latin typeface="Times New Roman"/>
                <a:cs typeface="Times New Roman"/>
              </a:rPr>
              <a:t>processing, data </a:t>
            </a:r>
            <a:r>
              <a:rPr sz="1400" spc="15" dirty="0">
                <a:latin typeface="Times New Roman"/>
                <a:cs typeface="Times New Roman"/>
              </a:rPr>
              <a:t>mining, </a:t>
            </a:r>
            <a:r>
              <a:rPr sz="1400" spc="10" dirty="0">
                <a:latin typeface="Times New Roman"/>
                <a:cs typeface="Times New Roman"/>
              </a:rPr>
              <a:t>big data, </a:t>
            </a:r>
            <a:r>
              <a:rPr sz="1400" spc="15" dirty="0">
                <a:latin typeface="Times New Roman"/>
                <a:cs typeface="Times New Roman"/>
              </a:rPr>
              <a:t> 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business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management.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  <a:tabLst>
                <a:tab pos="422275" algn="l"/>
              </a:tabLst>
            </a:pPr>
            <a:r>
              <a:rPr sz="1400" b="1" spc="10" dirty="0">
                <a:latin typeface="Times New Roman"/>
                <a:cs typeface="Times New Roman"/>
              </a:rPr>
              <a:t>1.4	</a:t>
            </a:r>
            <a:r>
              <a:rPr sz="1400" b="1" spc="15" dirty="0">
                <a:latin typeface="Times New Roman"/>
                <a:cs typeface="Times New Roman"/>
              </a:rPr>
              <a:t>Scope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of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the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Project</a:t>
            </a:r>
            <a:endParaRPr sz="1400">
              <a:latin typeface="Times New Roman"/>
              <a:cs typeface="Times New Roman"/>
            </a:endParaRPr>
          </a:p>
          <a:p>
            <a:pPr marL="12700" marR="5080" indent="65405" algn="just">
              <a:lnSpc>
                <a:spcPct val="120600"/>
              </a:lnSpc>
              <a:spcBef>
                <a:spcPts val="1485"/>
              </a:spcBef>
            </a:pPr>
            <a:r>
              <a:rPr sz="1400" spc="10" dirty="0">
                <a:latin typeface="Times New Roman"/>
                <a:cs typeface="Times New Roman"/>
              </a:rPr>
              <a:t>It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is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used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to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develop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feedback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mining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model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that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can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process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text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reviews.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It is </a:t>
            </a:r>
            <a:r>
              <a:rPr sz="1400" spc="15" dirty="0">
                <a:latin typeface="Times New Roman"/>
                <a:cs typeface="Times New Roman"/>
              </a:rPr>
              <a:t>used </a:t>
            </a:r>
            <a:r>
              <a:rPr sz="1400" spc="10" dirty="0">
                <a:latin typeface="Times New Roman"/>
                <a:cs typeface="Times New Roman"/>
              </a:rPr>
              <a:t>to store data </a:t>
            </a:r>
            <a:r>
              <a:rPr sz="1400" spc="15" dirty="0">
                <a:latin typeface="Times New Roman"/>
                <a:cs typeface="Times New Roman"/>
              </a:rPr>
              <a:t>from </a:t>
            </a:r>
            <a:r>
              <a:rPr sz="1400" spc="10" dirty="0">
                <a:latin typeface="Times New Roman"/>
                <a:cs typeface="Times New Roman"/>
              </a:rPr>
              <a:t>the users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5" dirty="0">
                <a:latin typeface="Times New Roman"/>
                <a:cs typeface="Times New Roman"/>
              </a:rPr>
              <a:t>it divides </a:t>
            </a:r>
            <a:r>
              <a:rPr sz="1400" spc="10" dirty="0">
                <a:latin typeface="Times New Roman"/>
                <a:cs typeface="Times New Roman"/>
              </a:rPr>
              <a:t>the </a:t>
            </a:r>
            <a:r>
              <a:rPr sz="1400" spc="5" dirty="0">
                <a:latin typeface="Times New Roman"/>
                <a:cs typeface="Times New Roman"/>
              </a:rPr>
              <a:t>positive ,  </a:t>
            </a:r>
            <a:r>
              <a:rPr sz="1400" spc="10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negative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 neutral </a:t>
            </a:r>
            <a:r>
              <a:rPr sz="1400" spc="15" dirty="0">
                <a:latin typeface="Times New Roman"/>
                <a:cs typeface="Times New Roman"/>
              </a:rPr>
              <a:t>feedback and </a:t>
            </a:r>
            <a:r>
              <a:rPr sz="1400" spc="5" dirty="0">
                <a:latin typeface="Times New Roman"/>
                <a:cs typeface="Times New Roman"/>
              </a:rPr>
              <a:t>shows </a:t>
            </a:r>
            <a:r>
              <a:rPr sz="1400" spc="10" dirty="0">
                <a:latin typeface="Times New Roman"/>
                <a:cs typeface="Times New Roman"/>
              </a:rPr>
              <a:t>in </a:t>
            </a:r>
            <a:r>
              <a:rPr sz="1400" spc="15" dirty="0">
                <a:latin typeface="Times New Roman"/>
                <a:cs typeface="Times New Roman"/>
              </a:rPr>
              <a:t>one </a:t>
            </a:r>
            <a:r>
              <a:rPr sz="1400" spc="10" dirty="0">
                <a:latin typeface="Times New Roman"/>
                <a:cs typeface="Times New Roman"/>
              </a:rPr>
              <a:t>graph.</a:t>
            </a:r>
            <a:r>
              <a:rPr sz="1400" spc="15" dirty="0">
                <a:latin typeface="Times New Roman"/>
                <a:cs typeface="Times New Roman"/>
              </a:rPr>
              <a:t> Opinion </a:t>
            </a:r>
            <a:r>
              <a:rPr sz="1400" spc="10" dirty="0">
                <a:latin typeface="Times New Roman"/>
                <a:cs typeface="Times New Roman"/>
              </a:rPr>
              <a:t>analysis is the practice of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defining </a:t>
            </a:r>
            <a:r>
              <a:rPr sz="1400" spc="15" dirty="0">
                <a:latin typeface="Times New Roman"/>
                <a:cs typeface="Times New Roman"/>
              </a:rPr>
              <a:t>whether a </a:t>
            </a:r>
            <a:r>
              <a:rPr sz="1400" spc="10" dirty="0">
                <a:latin typeface="Times New Roman"/>
                <a:cs typeface="Times New Roman"/>
              </a:rPr>
              <a:t>statement </a:t>
            </a:r>
            <a:r>
              <a:rPr sz="1400" spc="15" dirty="0">
                <a:latin typeface="Times New Roman"/>
                <a:cs typeface="Times New Roman"/>
              </a:rPr>
              <a:t>has a </a:t>
            </a:r>
            <a:r>
              <a:rPr sz="1400" dirty="0">
                <a:latin typeface="Times New Roman"/>
                <a:cs typeface="Times New Roman"/>
              </a:rPr>
              <a:t>negative, </a:t>
            </a:r>
            <a:r>
              <a:rPr sz="1400" spc="5" dirty="0">
                <a:latin typeface="Times New Roman"/>
                <a:cs typeface="Times New Roman"/>
              </a:rPr>
              <a:t>positive, </a:t>
            </a:r>
            <a:r>
              <a:rPr sz="1400" spc="10" dirty="0">
                <a:latin typeface="Times New Roman"/>
                <a:cs typeface="Times New Roman"/>
              </a:rPr>
              <a:t>or neutral sentiment.</a:t>
            </a:r>
            <a:r>
              <a:rPr sz="1400" spc="15" dirty="0">
                <a:latin typeface="Times New Roman"/>
                <a:cs typeface="Times New Roman"/>
              </a:rPr>
              <a:t> More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advanced </a:t>
            </a:r>
            <a:r>
              <a:rPr sz="1400" spc="15" dirty="0">
                <a:latin typeface="Times New Roman"/>
                <a:cs typeface="Times New Roman"/>
              </a:rPr>
              <a:t>Opinion </a:t>
            </a:r>
            <a:r>
              <a:rPr sz="1400" spc="10" dirty="0">
                <a:latin typeface="Times New Roman"/>
                <a:cs typeface="Times New Roman"/>
              </a:rPr>
              <a:t>analysis tools </a:t>
            </a:r>
            <a:r>
              <a:rPr sz="1400" dirty="0">
                <a:latin typeface="Times New Roman"/>
                <a:cs typeface="Times New Roman"/>
              </a:rPr>
              <a:t>have </a:t>
            </a:r>
            <a:r>
              <a:rPr sz="1400" spc="10" dirty="0">
                <a:latin typeface="Times New Roman"/>
                <a:cs typeface="Times New Roman"/>
              </a:rPr>
              <a:t>the </a:t>
            </a:r>
            <a:r>
              <a:rPr sz="1400" spc="5" dirty="0">
                <a:latin typeface="Times New Roman"/>
                <a:cs typeface="Times New Roman"/>
              </a:rPr>
              <a:t>power </a:t>
            </a:r>
            <a:r>
              <a:rPr sz="1400" spc="10" dirty="0">
                <a:latin typeface="Times New Roman"/>
                <a:cs typeface="Times New Roman"/>
              </a:rPr>
              <a:t>to establish </a:t>
            </a:r>
            <a:r>
              <a:rPr sz="1400" spc="15" dirty="0">
                <a:latin typeface="Times New Roman"/>
                <a:cs typeface="Times New Roman"/>
              </a:rPr>
              <a:t>whether </a:t>
            </a:r>
            <a:r>
              <a:rPr sz="1400" spc="10" dirty="0">
                <a:latin typeface="Times New Roman"/>
                <a:cs typeface="Times New Roman"/>
              </a:rPr>
              <a:t>the </a:t>
            </a:r>
            <a:r>
              <a:rPr sz="1400" spc="15" dirty="0">
                <a:latin typeface="Times New Roman"/>
                <a:cs typeface="Times New Roman"/>
              </a:rPr>
              <a:t>message </a:t>
            </a:r>
            <a:r>
              <a:rPr sz="1400" spc="10" dirty="0">
                <a:latin typeface="Times New Roman"/>
                <a:cs typeface="Times New Roman"/>
              </a:rPr>
              <a:t>is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emotionally </a:t>
            </a:r>
            <a:r>
              <a:rPr sz="1400" spc="10" dirty="0">
                <a:latin typeface="Times New Roman"/>
                <a:cs typeface="Times New Roman"/>
              </a:rPr>
              <a:t>sad, </a:t>
            </a:r>
            <a:r>
              <a:rPr sz="1400" spc="-5" dirty="0">
                <a:latin typeface="Times New Roman"/>
                <a:cs typeface="Times New Roman"/>
              </a:rPr>
              <a:t>happy, </a:t>
            </a:r>
            <a:r>
              <a:rPr sz="1400" spc="10" dirty="0">
                <a:latin typeface="Times New Roman"/>
                <a:cs typeface="Times New Roman"/>
              </a:rPr>
              <a:t>or </a:t>
            </a:r>
            <a:r>
              <a:rPr sz="1400" spc="-5" dirty="0">
                <a:latin typeface="Times New Roman"/>
                <a:cs typeface="Times New Roman"/>
              </a:rPr>
              <a:t>angry.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AI and machine </a:t>
            </a:r>
            <a:r>
              <a:rPr sz="1400" spc="10" dirty="0">
                <a:latin typeface="Times New Roman"/>
                <a:cs typeface="Times New Roman"/>
              </a:rPr>
              <a:t>learning </a:t>
            </a:r>
            <a:r>
              <a:rPr sz="1400" spc="15" dirty="0">
                <a:latin typeface="Times New Roman"/>
                <a:cs typeface="Times New Roman"/>
              </a:rPr>
              <a:t>make Opinion </a:t>
            </a:r>
            <a:r>
              <a:rPr sz="1400" spc="10" dirty="0">
                <a:latin typeface="Times New Roman"/>
                <a:cs typeface="Times New Roman"/>
              </a:rPr>
              <a:t>analysis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possible, as the algorithms </a:t>
            </a:r>
            <a:r>
              <a:rPr sz="1400" spc="15" dirty="0">
                <a:latin typeface="Times New Roman"/>
                <a:cs typeface="Times New Roman"/>
              </a:rPr>
              <a:t>can </a:t>
            </a:r>
            <a:r>
              <a:rPr sz="1400" spc="10" dirty="0">
                <a:latin typeface="Times New Roman"/>
                <a:cs typeface="Times New Roman"/>
              </a:rPr>
              <a:t>learn </a:t>
            </a:r>
            <a:r>
              <a:rPr sz="1400" spc="15" dirty="0">
                <a:latin typeface="Times New Roman"/>
                <a:cs typeface="Times New Roman"/>
              </a:rPr>
              <a:t>by zooming through </a:t>
            </a:r>
            <a:r>
              <a:rPr sz="1400" spc="10" dirty="0">
                <a:latin typeface="Times New Roman"/>
                <a:cs typeface="Times New Roman"/>
              </a:rPr>
              <a:t>tons of data.</a:t>
            </a:r>
            <a:r>
              <a:rPr sz="1400" spc="15" dirty="0">
                <a:latin typeface="Times New Roman"/>
                <a:cs typeface="Times New Roman"/>
              </a:rPr>
              <a:t> The more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data </a:t>
            </a:r>
            <a:r>
              <a:rPr sz="1400" spc="15" dirty="0">
                <a:latin typeface="Times New Roman"/>
                <a:cs typeface="Times New Roman"/>
              </a:rPr>
              <a:t>an algorithm </a:t>
            </a:r>
            <a:r>
              <a:rPr sz="1400" spc="10" dirty="0">
                <a:latin typeface="Times New Roman"/>
                <a:cs typeface="Times New Roman"/>
              </a:rPr>
              <a:t>analyses, the </a:t>
            </a:r>
            <a:r>
              <a:rPr sz="1400" spc="15" dirty="0">
                <a:latin typeface="Times New Roman"/>
                <a:cs typeface="Times New Roman"/>
              </a:rPr>
              <a:t>more </a:t>
            </a:r>
            <a:r>
              <a:rPr sz="1400" spc="10" dirty="0">
                <a:latin typeface="Times New Roman"/>
                <a:cs typeface="Times New Roman"/>
              </a:rPr>
              <a:t>accurate the result.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To </a:t>
            </a:r>
            <a:r>
              <a:rPr sz="1400" spc="10" dirty="0">
                <a:latin typeface="Times New Roman"/>
                <a:cs typeface="Times New Roman"/>
              </a:rPr>
              <a:t>acquire the required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information, </a:t>
            </a:r>
            <a:r>
              <a:rPr sz="1400" spc="5" dirty="0">
                <a:latin typeface="Times New Roman"/>
                <a:cs typeface="Times New Roman"/>
              </a:rPr>
              <a:t>it </a:t>
            </a:r>
            <a:r>
              <a:rPr sz="1400" spc="15" dirty="0">
                <a:latin typeface="Times New Roman"/>
                <a:cs typeface="Times New Roman"/>
              </a:rPr>
              <a:t>need </a:t>
            </a:r>
            <a:r>
              <a:rPr sz="1400" spc="10" dirty="0">
                <a:latin typeface="Times New Roman"/>
                <a:cs typeface="Times New Roman"/>
              </a:rPr>
              <a:t>software to </a:t>
            </a:r>
            <a:r>
              <a:rPr sz="1400" spc="15" dirty="0">
                <a:latin typeface="Times New Roman"/>
                <a:cs typeface="Times New Roman"/>
              </a:rPr>
              <a:t>conduct </a:t>
            </a:r>
            <a:r>
              <a:rPr sz="1400" spc="10" dirty="0">
                <a:latin typeface="Times New Roman"/>
                <a:cs typeface="Times New Roman"/>
              </a:rPr>
              <a:t>social listening. </a:t>
            </a:r>
            <a:r>
              <a:rPr sz="1400" spc="15" dirty="0">
                <a:latin typeface="Times New Roman"/>
                <a:cs typeface="Times New Roman"/>
              </a:rPr>
              <a:t>Generally </a:t>
            </a:r>
            <a:r>
              <a:rPr sz="1400" spc="10" dirty="0">
                <a:latin typeface="Times New Roman"/>
                <a:cs typeface="Times New Roman"/>
              </a:rPr>
              <a:t>speaking, this is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act 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gathering all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 the </a:t>
            </a:r>
            <a:r>
              <a:rPr sz="1400" spc="15" dirty="0">
                <a:latin typeface="Times New Roman"/>
                <a:cs typeface="Times New Roman"/>
              </a:rPr>
              <a:t>mentions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 </a:t>
            </a:r>
            <a:r>
              <a:rPr sz="1400" spc="1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particular </a:t>
            </a:r>
            <a:r>
              <a:rPr sz="1400" spc="5" dirty="0">
                <a:latin typeface="Times New Roman"/>
                <a:cs typeface="Times New Roman"/>
              </a:rPr>
              <a:t>keyword </a:t>
            </a:r>
            <a:r>
              <a:rPr sz="1400" spc="10" dirty="0">
                <a:latin typeface="Times New Roman"/>
                <a:cs typeface="Times New Roman"/>
              </a:rPr>
              <a:t>online.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4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02457" y="625697"/>
            <a:ext cx="115570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1" spc="5" dirty="0">
                <a:latin typeface="Times New Roman"/>
                <a:cs typeface="Times New Roman"/>
              </a:rPr>
              <a:t>Chapter</a:t>
            </a:r>
            <a:r>
              <a:rPr sz="2050" b="1" spc="-65" dirty="0">
                <a:latin typeface="Times New Roman"/>
                <a:cs typeface="Times New Roman"/>
              </a:rPr>
              <a:t> </a:t>
            </a:r>
            <a:r>
              <a:rPr sz="2050" b="1" spc="5" dirty="0"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6325" y="1395728"/>
            <a:ext cx="346773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LITERATURE</a:t>
            </a:r>
            <a:r>
              <a:rPr spc="-20" dirty="0"/>
              <a:t> </a:t>
            </a:r>
            <a:r>
              <a:rPr spc="15" dirty="0"/>
              <a:t>REVIEW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9066" y="1993900"/>
            <a:ext cx="6145530" cy="8357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20600"/>
              </a:lnSpc>
              <a:spcBef>
                <a:spcPts val="90"/>
              </a:spcBef>
            </a:pPr>
            <a:r>
              <a:rPr sz="1400" spc="20" dirty="0">
                <a:latin typeface="Times New Roman"/>
                <a:cs typeface="Times New Roman"/>
              </a:rPr>
              <a:t>Ameen </a:t>
            </a:r>
            <a:r>
              <a:rPr sz="1400" spc="15" dirty="0">
                <a:latin typeface="Times New Roman"/>
                <a:cs typeface="Times New Roman"/>
              </a:rPr>
              <a:t>Khowaja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et.al.,[1]</a:t>
            </a:r>
            <a:r>
              <a:rPr lang="en-US" sz="1400" spc="10" dirty="0">
                <a:latin typeface="Times New Roman"/>
                <a:cs typeface="Times New Roman"/>
              </a:rPr>
              <a:t> (2021)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proposed sentiment </a:t>
            </a:r>
            <a:r>
              <a:rPr sz="1400" spc="10" dirty="0">
                <a:latin typeface="Times New Roman"/>
                <a:cs typeface="Times New Roman"/>
              </a:rPr>
              <a:t>analysis is </a:t>
            </a:r>
            <a:r>
              <a:rPr sz="1400" spc="15" dirty="0">
                <a:latin typeface="Times New Roman"/>
                <a:cs typeface="Times New Roman"/>
              </a:rPr>
              <a:t>an approach </a:t>
            </a:r>
            <a:r>
              <a:rPr sz="1400" spc="10" dirty="0">
                <a:latin typeface="Times New Roman"/>
                <a:cs typeface="Times New Roman"/>
              </a:rPr>
              <a:t>to </a:t>
            </a:r>
            <a:r>
              <a:rPr sz="1400" spc="15" dirty="0">
                <a:latin typeface="Times New Roman"/>
                <a:cs typeface="Times New Roman"/>
              </a:rPr>
              <a:t>help </a:t>
            </a:r>
            <a:r>
              <a:rPr sz="1400" spc="10" dirty="0">
                <a:latin typeface="Times New Roman"/>
                <a:cs typeface="Times New Roman"/>
              </a:rPr>
              <a:t>the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clients for </a:t>
            </a:r>
            <a:r>
              <a:rPr sz="1400" spc="15" dirty="0">
                <a:latin typeface="Times New Roman"/>
                <a:cs typeface="Times New Roman"/>
              </a:rPr>
              <a:t>making </a:t>
            </a:r>
            <a:r>
              <a:rPr sz="1400" spc="10" dirty="0">
                <a:latin typeface="Times New Roman"/>
                <a:cs typeface="Times New Roman"/>
              </a:rPr>
              <a:t>the decisions </a:t>
            </a:r>
            <a:r>
              <a:rPr sz="1400" spc="15" dirty="0">
                <a:latin typeface="Times New Roman"/>
                <a:cs typeface="Times New Roman"/>
              </a:rPr>
              <a:t>more </a:t>
            </a:r>
            <a:r>
              <a:rPr sz="1400" dirty="0">
                <a:latin typeface="Times New Roman"/>
                <a:cs typeface="Times New Roman"/>
              </a:rPr>
              <a:t>effective. </a:t>
            </a:r>
            <a:r>
              <a:rPr sz="1400" spc="10" dirty="0">
                <a:latin typeface="Times New Roman"/>
                <a:cs typeface="Times New Roman"/>
              </a:rPr>
              <a:t>It is the quite </a:t>
            </a:r>
            <a:r>
              <a:rPr sz="1400" spc="-5" dirty="0">
                <a:latin typeface="Times New Roman"/>
                <a:cs typeface="Times New Roman"/>
              </a:rPr>
              <a:t>difficult </a:t>
            </a:r>
            <a:r>
              <a:rPr sz="1400" spc="10" dirty="0">
                <a:latin typeface="Times New Roman"/>
                <a:cs typeface="Times New Roman"/>
              </a:rPr>
              <a:t>to analyse </a:t>
            </a:r>
            <a:r>
              <a:rPr sz="1400" spc="5" dirty="0">
                <a:latin typeface="Times New Roman"/>
                <a:cs typeface="Times New Roman"/>
              </a:rPr>
              <a:t>it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manually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that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why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sentiment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analysis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well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emotion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analysis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applied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for getting better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10" dirty="0">
                <a:latin typeface="Times New Roman"/>
                <a:cs typeface="Times New Roman"/>
              </a:rPr>
              <a:t>accurate results. In past </a:t>
            </a:r>
            <a:r>
              <a:rPr sz="1400" spc="15" dirty="0">
                <a:latin typeface="Times New Roman"/>
                <a:cs typeface="Times New Roman"/>
              </a:rPr>
              <a:t>so </a:t>
            </a:r>
            <a:r>
              <a:rPr sz="1400" spc="10" dirty="0">
                <a:latin typeface="Times New Roman"/>
                <a:cs typeface="Times New Roman"/>
              </a:rPr>
              <a:t>many researchers </a:t>
            </a:r>
            <a:r>
              <a:rPr sz="1400" dirty="0">
                <a:latin typeface="Times New Roman"/>
                <a:cs typeface="Times New Roman"/>
              </a:rPr>
              <a:t>have </a:t>
            </a:r>
            <a:r>
              <a:rPr sz="1400" spc="15" dirty="0">
                <a:latin typeface="Times New Roman"/>
                <a:cs typeface="Times New Roman"/>
              </a:rPr>
              <a:t>been done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them</a:t>
            </a:r>
            <a:r>
              <a:rPr sz="1400" spc="5" dirty="0">
                <a:latin typeface="Times New Roman"/>
                <a:cs typeface="Times New Roman"/>
              </a:rPr>
              <a:t> effort </a:t>
            </a:r>
            <a:r>
              <a:rPr sz="1400" spc="10" dirty="0">
                <a:latin typeface="Times New Roman"/>
                <a:cs typeface="Times New Roman"/>
              </a:rPr>
              <a:t>to analyse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 data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mining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basis 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sentiments.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20600"/>
              </a:lnSpc>
            </a:pPr>
            <a:r>
              <a:rPr sz="1400" spc="15" dirty="0">
                <a:latin typeface="Times New Roman"/>
                <a:cs typeface="Times New Roman"/>
              </a:rPr>
              <a:t>Azhar Imran </a:t>
            </a:r>
            <a:r>
              <a:rPr sz="1400" spc="10" dirty="0">
                <a:latin typeface="Times New Roman"/>
                <a:cs typeface="Times New Roman"/>
              </a:rPr>
              <a:t>et.al.,[2] </a:t>
            </a:r>
            <a:r>
              <a:rPr lang="en-US" sz="1400" spc="10" dirty="0">
                <a:latin typeface="Times New Roman"/>
                <a:cs typeface="Times New Roman"/>
              </a:rPr>
              <a:t>(2020)</a:t>
            </a:r>
            <a:r>
              <a:rPr sz="1400" spc="10" dirty="0">
                <a:latin typeface="Times New Roman"/>
                <a:cs typeface="Times New Roman"/>
              </a:rPr>
              <a:t>describe</a:t>
            </a:r>
            <a:r>
              <a:rPr lang="en-US" sz="1400" spc="10" dirty="0">
                <a:latin typeface="Times New Roman"/>
                <a:cs typeface="Times New Roman"/>
              </a:rPr>
              <a:t>d</a:t>
            </a:r>
            <a:r>
              <a:rPr sz="1400" spc="10" dirty="0">
                <a:latin typeface="Times New Roman"/>
                <a:cs typeface="Times New Roman"/>
              </a:rPr>
              <a:t> the social </a:t>
            </a:r>
            <a:r>
              <a:rPr sz="1400" spc="15" dirty="0">
                <a:latin typeface="Times New Roman"/>
                <a:cs typeface="Times New Roman"/>
              </a:rPr>
              <a:t>media </a:t>
            </a:r>
            <a:r>
              <a:rPr sz="1400" spc="10" dirty="0">
                <a:latin typeface="Times New Roman"/>
                <a:cs typeface="Times New Roman"/>
              </a:rPr>
              <a:t>is </a:t>
            </a:r>
            <a:r>
              <a:rPr sz="1400" spc="15" dirty="0">
                <a:latin typeface="Times New Roman"/>
                <a:cs typeface="Times New Roman"/>
              </a:rPr>
              <a:t>a </a:t>
            </a:r>
            <a:r>
              <a:rPr sz="1400" spc="10" dirty="0">
                <a:latin typeface="Times New Roman"/>
                <a:cs typeface="Times New Roman"/>
              </a:rPr>
              <a:t>collection of </a:t>
            </a:r>
            <a:r>
              <a:rPr sz="1400" spc="15" dirty="0">
                <a:latin typeface="Times New Roman"/>
                <a:cs typeface="Times New Roman"/>
              </a:rPr>
              <a:t>computer me-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diated technologies that </a:t>
            </a:r>
            <a:r>
              <a:rPr sz="1400" spc="15" dirty="0">
                <a:latin typeface="Times New Roman"/>
                <a:cs typeface="Times New Roman"/>
              </a:rPr>
              <a:t>encourages </a:t>
            </a:r>
            <a:r>
              <a:rPr sz="1400" spc="10" dirty="0">
                <a:latin typeface="Times New Roman"/>
                <a:cs typeface="Times New Roman"/>
              </a:rPr>
              <a:t>creation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10" dirty="0">
                <a:latin typeface="Times New Roman"/>
                <a:cs typeface="Times New Roman"/>
              </a:rPr>
              <a:t>sharing of data, the thoughts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vocation interests are </a:t>
            </a:r>
            <a:r>
              <a:rPr sz="1400" spc="15" dirty="0">
                <a:latin typeface="Times New Roman"/>
                <a:cs typeface="Times New Roman"/>
              </a:rPr>
              <a:t>by means </a:t>
            </a:r>
            <a:r>
              <a:rPr sz="1400" spc="10" dirty="0">
                <a:latin typeface="Times New Roman"/>
                <a:cs typeface="Times New Roman"/>
              </a:rPr>
              <a:t>of </a:t>
            </a:r>
            <a:r>
              <a:rPr sz="1400" spc="15" dirty="0">
                <a:latin typeface="Times New Roman"/>
                <a:cs typeface="Times New Roman"/>
              </a:rPr>
              <a:t>an </a:t>
            </a:r>
            <a:r>
              <a:rPr sz="1400" spc="10" dirty="0">
                <a:latin typeface="Times New Roman"/>
                <a:cs typeface="Times New Roman"/>
              </a:rPr>
              <a:t>online </a:t>
            </a:r>
            <a:r>
              <a:rPr sz="1400" spc="15" dirty="0">
                <a:latin typeface="Times New Roman"/>
                <a:cs typeface="Times New Roman"/>
              </a:rPr>
              <a:t>communities.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The </a:t>
            </a:r>
            <a:r>
              <a:rPr sz="1400" spc="5" dirty="0">
                <a:latin typeface="Times New Roman"/>
                <a:cs typeface="Times New Roman"/>
              </a:rPr>
              <a:t>various </a:t>
            </a:r>
            <a:r>
              <a:rPr sz="1400" spc="15" dirty="0">
                <a:latin typeface="Times New Roman"/>
                <a:cs typeface="Times New Roman"/>
              </a:rPr>
              <a:t>kinds </a:t>
            </a:r>
            <a:r>
              <a:rPr sz="1400" spc="10" dirty="0">
                <a:latin typeface="Times New Roman"/>
                <a:cs typeface="Times New Roman"/>
              </a:rPr>
              <a:t>of </a:t>
            </a:r>
            <a:r>
              <a:rPr sz="1400" spc="15" dirty="0">
                <a:latin typeface="Times New Roman"/>
                <a:cs typeface="Times New Roman"/>
              </a:rPr>
              <a:t> web-based </a:t>
            </a:r>
            <a:r>
              <a:rPr sz="1400" spc="10" dirty="0">
                <a:latin typeface="Times New Roman"/>
                <a:cs typeface="Times New Roman"/>
              </a:rPr>
              <a:t>social networking i.e.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micro-blogs, </a:t>
            </a:r>
            <a:r>
              <a:rPr sz="1400" spc="15" dirty="0">
                <a:latin typeface="Times New Roman"/>
                <a:cs typeface="Times New Roman"/>
              </a:rPr>
              <a:t>wikis and </a:t>
            </a:r>
            <a:r>
              <a:rPr sz="1400" spc="10" dirty="0">
                <a:latin typeface="Times New Roman"/>
                <a:cs typeface="Times New Roman"/>
              </a:rPr>
              <a:t>social networking sites.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Different </a:t>
            </a:r>
            <a:r>
              <a:rPr sz="1400" spc="10" dirty="0">
                <a:latin typeface="Times New Roman"/>
                <a:cs typeface="Times New Roman"/>
              </a:rPr>
              <a:t>social </a:t>
            </a:r>
            <a:r>
              <a:rPr sz="1400" spc="15" dirty="0">
                <a:latin typeface="Times New Roman"/>
                <a:cs typeface="Times New Roman"/>
              </a:rPr>
              <a:t>media </a:t>
            </a:r>
            <a:r>
              <a:rPr sz="1400" spc="5" dirty="0">
                <a:latin typeface="Times New Roman"/>
                <a:cs typeface="Times New Roman"/>
              </a:rPr>
              <a:t>like </a:t>
            </a:r>
            <a:r>
              <a:rPr sz="1400" spc="10" dirty="0">
                <a:latin typeface="Times New Roman"/>
                <a:cs typeface="Times New Roman"/>
              </a:rPr>
              <a:t>facebook, linkedIn, </a:t>
            </a:r>
            <a:r>
              <a:rPr sz="1400" spc="15" dirty="0">
                <a:latin typeface="Times New Roman"/>
                <a:cs typeface="Times New Roman"/>
              </a:rPr>
              <a:t>google and </a:t>
            </a:r>
            <a:r>
              <a:rPr sz="1400" spc="10" dirty="0">
                <a:latin typeface="Times New Roman"/>
                <a:cs typeface="Times New Roman"/>
              </a:rPr>
              <a:t>twitter are the </a:t>
            </a:r>
            <a:r>
              <a:rPr sz="1400" spc="15" dirty="0">
                <a:latin typeface="Times New Roman"/>
                <a:cs typeface="Times New Roman"/>
              </a:rPr>
              <a:t>popular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sources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connecting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people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all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over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globe.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20600"/>
              </a:lnSpc>
            </a:pPr>
            <a:r>
              <a:rPr sz="1400" spc="10" dirty="0">
                <a:latin typeface="Times New Roman"/>
                <a:cs typeface="Times New Roman"/>
              </a:rPr>
              <a:t>Ali </a:t>
            </a:r>
            <a:r>
              <a:rPr sz="1400" dirty="0">
                <a:latin typeface="Times New Roman"/>
                <a:cs typeface="Times New Roman"/>
              </a:rPr>
              <a:t>Yadollahi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et.al.,[3] </a:t>
            </a:r>
            <a:r>
              <a:rPr lang="en-US" sz="1400" spc="10" dirty="0">
                <a:latin typeface="Times New Roman"/>
                <a:cs typeface="Times New Roman"/>
              </a:rPr>
              <a:t>(2020)</a:t>
            </a:r>
            <a:r>
              <a:rPr sz="1400" spc="15" dirty="0">
                <a:latin typeface="Times New Roman"/>
                <a:cs typeface="Times New Roman"/>
              </a:rPr>
              <a:t>proposed emotion </a:t>
            </a:r>
            <a:r>
              <a:rPr sz="1400" spc="10" dirty="0">
                <a:latin typeface="Times New Roman"/>
                <a:cs typeface="Times New Roman"/>
              </a:rPr>
              <a:t>analysis of on-line user </a:t>
            </a:r>
            <a:r>
              <a:rPr sz="1400" spc="15" dirty="0">
                <a:latin typeface="Times New Roman"/>
                <a:cs typeface="Times New Roman"/>
              </a:rPr>
              <a:t>generated </a:t>
            </a:r>
            <a:r>
              <a:rPr sz="1400" spc="10" dirty="0">
                <a:latin typeface="Times New Roman"/>
                <a:cs typeface="Times New Roman"/>
              </a:rPr>
              <a:t>textual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content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important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natural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language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processing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social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media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analytics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tasks.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Most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previous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emotion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analysis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approaches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focus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on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identifying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users’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emotional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states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from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text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by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classifying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emotions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into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one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finite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categories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like,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e.g.,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joy, </a:t>
            </a:r>
            <a:r>
              <a:rPr sz="1400" spc="10" dirty="0">
                <a:latin typeface="Times New Roman"/>
                <a:cs typeface="Times New Roman"/>
              </a:rPr>
              <a:t>surprise,anger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fear. However, </a:t>
            </a:r>
            <a:r>
              <a:rPr sz="1400" spc="5" dirty="0">
                <a:latin typeface="Times New Roman"/>
                <a:cs typeface="Times New Roman"/>
              </a:rPr>
              <a:t>it exists </a:t>
            </a:r>
            <a:r>
              <a:rPr sz="1400" spc="15" dirty="0">
                <a:latin typeface="Times New Roman"/>
                <a:cs typeface="Times New Roman"/>
              </a:rPr>
              <a:t>ambiguity </a:t>
            </a:r>
            <a:r>
              <a:rPr sz="1400" spc="10" dirty="0">
                <a:latin typeface="Times New Roman"/>
                <a:cs typeface="Times New Roman"/>
              </a:rPr>
              <a:t>characteristic for the </a:t>
            </a:r>
            <a:r>
              <a:rPr sz="1400" spc="15" dirty="0">
                <a:latin typeface="Times New Roman"/>
                <a:cs typeface="Times New Roman"/>
              </a:rPr>
              <a:t>emo-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tion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analysis,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since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single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sentence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can</a:t>
            </a:r>
            <a:r>
              <a:rPr sz="1400" spc="-5" dirty="0">
                <a:latin typeface="Times New Roman"/>
                <a:cs typeface="Times New Roman"/>
              </a:rPr>
              <a:t> evoke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multiple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emotions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with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differ-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ent intensities. </a:t>
            </a:r>
            <a:r>
              <a:rPr sz="1400" spc="-40" dirty="0">
                <a:latin typeface="Times New Roman"/>
                <a:cs typeface="Times New Roman"/>
              </a:rPr>
              <a:t>To </a:t>
            </a:r>
            <a:r>
              <a:rPr sz="1400" spc="15" dirty="0">
                <a:latin typeface="Times New Roman"/>
                <a:cs typeface="Times New Roman"/>
              </a:rPr>
              <a:t>ad </a:t>
            </a:r>
            <a:r>
              <a:rPr sz="1400" spc="10" dirty="0">
                <a:latin typeface="Times New Roman"/>
                <a:cs typeface="Times New Roman"/>
              </a:rPr>
              <a:t>dress this </a:t>
            </a:r>
            <a:r>
              <a:rPr sz="1400" spc="15" dirty="0">
                <a:latin typeface="Times New Roman"/>
                <a:cs typeface="Times New Roman"/>
              </a:rPr>
              <a:t>problem, </a:t>
            </a:r>
            <a:r>
              <a:rPr sz="1400" spc="20" dirty="0">
                <a:latin typeface="Times New Roman"/>
                <a:cs typeface="Times New Roman"/>
              </a:rPr>
              <a:t>we </a:t>
            </a:r>
            <a:r>
              <a:rPr sz="1400" spc="10" dirty="0">
                <a:latin typeface="Times New Roman"/>
                <a:cs typeface="Times New Roman"/>
              </a:rPr>
              <a:t>introduce </a:t>
            </a:r>
            <a:r>
              <a:rPr sz="1400" spc="15" dirty="0">
                <a:latin typeface="Times New Roman"/>
                <a:cs typeface="Times New Roman"/>
              </a:rPr>
              <a:t>emotion </a:t>
            </a:r>
            <a:r>
              <a:rPr sz="1400" spc="10" dirty="0">
                <a:latin typeface="Times New Roman"/>
                <a:cs typeface="Times New Roman"/>
              </a:rPr>
              <a:t>distribution learning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propose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</a:t>
            </a:r>
            <a:r>
              <a:rPr sz="1400" spc="10" dirty="0">
                <a:latin typeface="Times New Roman"/>
                <a:cs typeface="Times New Roman"/>
              </a:rPr>
              <a:t> multi task </a:t>
            </a:r>
            <a:r>
              <a:rPr sz="1400" spc="5" dirty="0">
                <a:latin typeface="Times New Roman"/>
                <a:cs typeface="Times New Roman"/>
              </a:rPr>
              <a:t>convolutional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neural network for </a:t>
            </a:r>
            <a:r>
              <a:rPr sz="1400" spc="5" dirty="0">
                <a:latin typeface="Times New Roman"/>
                <a:cs typeface="Times New Roman"/>
              </a:rPr>
              <a:t>text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emotion </a:t>
            </a:r>
            <a:r>
              <a:rPr sz="1400" spc="10" dirty="0">
                <a:latin typeface="Times New Roman"/>
                <a:cs typeface="Times New Roman"/>
              </a:rPr>
              <a:t>analysis.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20600"/>
              </a:lnSpc>
            </a:pPr>
            <a:r>
              <a:rPr sz="1400" spc="15" dirty="0">
                <a:latin typeface="Times New Roman"/>
                <a:cs typeface="Times New Roman"/>
              </a:rPr>
              <a:t>A. K. Uysal </a:t>
            </a:r>
            <a:r>
              <a:rPr sz="1400" spc="10" dirty="0">
                <a:latin typeface="Times New Roman"/>
                <a:cs typeface="Times New Roman"/>
              </a:rPr>
              <a:t>et.al.,[4] </a:t>
            </a:r>
            <a:r>
              <a:rPr lang="en-US" sz="1400" spc="10" dirty="0">
                <a:latin typeface="Times New Roman"/>
                <a:cs typeface="Times New Roman"/>
              </a:rPr>
              <a:t>(2019)</a:t>
            </a:r>
            <a:r>
              <a:rPr sz="1400" spc="15" dirty="0">
                <a:latin typeface="Times New Roman"/>
                <a:cs typeface="Times New Roman"/>
              </a:rPr>
              <a:t>proposed </a:t>
            </a:r>
            <a:r>
              <a:rPr sz="1400" spc="10" dirty="0">
                <a:latin typeface="Times New Roman"/>
                <a:cs typeface="Times New Roman"/>
              </a:rPr>
              <a:t>preprocessing is </a:t>
            </a:r>
            <a:r>
              <a:rPr sz="1400" spc="15" dirty="0">
                <a:latin typeface="Times New Roman"/>
                <a:cs typeface="Times New Roman"/>
              </a:rPr>
              <a:t>one </a:t>
            </a:r>
            <a:r>
              <a:rPr sz="1400" spc="10" dirty="0">
                <a:latin typeface="Times New Roman"/>
                <a:cs typeface="Times New Roman"/>
              </a:rPr>
              <a:t>of </a:t>
            </a:r>
            <a:r>
              <a:rPr sz="1400" dirty="0">
                <a:latin typeface="Times New Roman"/>
                <a:cs typeface="Times New Roman"/>
              </a:rPr>
              <a:t>key </a:t>
            </a:r>
            <a:r>
              <a:rPr sz="1400" spc="15" dirty="0">
                <a:latin typeface="Times New Roman"/>
                <a:cs typeface="Times New Roman"/>
              </a:rPr>
              <a:t>components </a:t>
            </a:r>
            <a:r>
              <a:rPr sz="1400" spc="10" dirty="0">
                <a:latin typeface="Times New Roman"/>
                <a:cs typeface="Times New Roman"/>
              </a:rPr>
              <a:t>in </a:t>
            </a:r>
            <a:r>
              <a:rPr sz="1400" spc="15" dirty="0">
                <a:latin typeface="Times New Roman"/>
                <a:cs typeface="Times New Roman"/>
              </a:rPr>
              <a:t>a </a:t>
            </a:r>
            <a:r>
              <a:rPr sz="1400" spc="10" dirty="0">
                <a:latin typeface="Times New Roman"/>
                <a:cs typeface="Times New Roman"/>
              </a:rPr>
              <a:t>typi-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cal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text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classification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framework.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This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paper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aims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to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extensively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examine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impact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 preprocessing </a:t>
            </a:r>
            <a:r>
              <a:rPr sz="1400" spc="15" dirty="0">
                <a:latin typeface="Times New Roman"/>
                <a:cs typeface="Times New Roman"/>
              </a:rPr>
              <a:t>on </a:t>
            </a:r>
            <a:r>
              <a:rPr sz="1400" spc="5" dirty="0">
                <a:latin typeface="Times New Roman"/>
                <a:cs typeface="Times New Roman"/>
              </a:rPr>
              <a:t>text classification </a:t>
            </a:r>
            <a:r>
              <a:rPr sz="1400" spc="10" dirty="0">
                <a:latin typeface="Times New Roman"/>
                <a:cs typeface="Times New Roman"/>
              </a:rPr>
              <a:t>in </a:t>
            </a:r>
            <a:r>
              <a:rPr sz="1400" spc="15" dirty="0">
                <a:latin typeface="Times New Roman"/>
                <a:cs typeface="Times New Roman"/>
              </a:rPr>
              <a:t>terms </a:t>
            </a:r>
            <a:r>
              <a:rPr sz="1400" spc="10" dirty="0">
                <a:latin typeface="Times New Roman"/>
                <a:cs typeface="Times New Roman"/>
              </a:rPr>
              <a:t>of </a:t>
            </a:r>
            <a:r>
              <a:rPr sz="1400" spc="5" dirty="0">
                <a:latin typeface="Times New Roman"/>
                <a:cs typeface="Times New Roman"/>
              </a:rPr>
              <a:t>various </a:t>
            </a:r>
            <a:r>
              <a:rPr sz="1400" spc="10" dirty="0">
                <a:latin typeface="Times New Roman"/>
                <a:cs typeface="Times New Roman"/>
              </a:rPr>
              <a:t>aspects </a:t>
            </a:r>
            <a:r>
              <a:rPr sz="1400" spc="15" dirty="0">
                <a:latin typeface="Times New Roman"/>
                <a:cs typeface="Times New Roman"/>
              </a:rPr>
              <a:t>such </a:t>
            </a:r>
            <a:r>
              <a:rPr sz="1400" spc="10" dirty="0">
                <a:latin typeface="Times New Roman"/>
                <a:cs typeface="Times New Roman"/>
              </a:rPr>
              <a:t>as classi-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fication accuracy, </a:t>
            </a:r>
            <a:r>
              <a:rPr sz="1400" spc="5" dirty="0">
                <a:latin typeface="Times New Roman"/>
                <a:cs typeface="Times New Roman"/>
              </a:rPr>
              <a:t>text </a:t>
            </a:r>
            <a:r>
              <a:rPr sz="1400" spc="15" dirty="0">
                <a:latin typeface="Times New Roman"/>
                <a:cs typeface="Times New Roman"/>
              </a:rPr>
              <a:t>domain, </a:t>
            </a:r>
            <a:r>
              <a:rPr sz="1400" spc="5" dirty="0">
                <a:latin typeface="Times New Roman"/>
                <a:cs typeface="Times New Roman"/>
              </a:rPr>
              <a:t>text </a:t>
            </a:r>
            <a:r>
              <a:rPr sz="1400" spc="10" dirty="0">
                <a:latin typeface="Times New Roman"/>
                <a:cs typeface="Times New Roman"/>
              </a:rPr>
              <a:t>language, </a:t>
            </a:r>
            <a:r>
              <a:rPr sz="1400" spc="15" dirty="0">
                <a:latin typeface="Times New Roman"/>
                <a:cs typeface="Times New Roman"/>
              </a:rPr>
              <a:t>and dimension </a:t>
            </a:r>
            <a:r>
              <a:rPr sz="1400" spc="10" dirty="0">
                <a:latin typeface="Times New Roman"/>
                <a:cs typeface="Times New Roman"/>
              </a:rPr>
              <a:t>reduction.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For </a:t>
            </a:r>
            <a:r>
              <a:rPr sz="1400" spc="10" dirty="0">
                <a:latin typeface="Times New Roman"/>
                <a:cs typeface="Times New Roman"/>
              </a:rPr>
              <a:t>this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purpose, all possible </a:t>
            </a:r>
            <a:r>
              <a:rPr sz="1400" spc="15" dirty="0">
                <a:latin typeface="Times New Roman"/>
                <a:cs typeface="Times New Roman"/>
              </a:rPr>
              <a:t>combinations </a:t>
            </a:r>
            <a:r>
              <a:rPr sz="1400" spc="10" dirty="0">
                <a:latin typeface="Times New Roman"/>
                <a:cs typeface="Times New Roman"/>
              </a:rPr>
              <a:t>of </a:t>
            </a:r>
            <a:r>
              <a:rPr sz="1400" spc="15" dirty="0">
                <a:latin typeface="Times New Roman"/>
                <a:cs typeface="Times New Roman"/>
              </a:rPr>
              <a:t>widely used </a:t>
            </a:r>
            <a:r>
              <a:rPr sz="1400" spc="10" dirty="0">
                <a:latin typeface="Times New Roman"/>
                <a:cs typeface="Times New Roman"/>
              </a:rPr>
              <a:t>preprocessing tasks are </a:t>
            </a:r>
            <a:r>
              <a:rPr sz="1400" spc="20" dirty="0">
                <a:latin typeface="Times New Roman"/>
                <a:cs typeface="Times New Roman"/>
              </a:rPr>
              <a:t>com </a:t>
            </a:r>
            <a:r>
              <a:rPr sz="1400" spc="5" dirty="0">
                <a:latin typeface="Times New Roman"/>
                <a:cs typeface="Times New Roman"/>
              </a:rPr>
              <a:t>par-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atively </a:t>
            </a:r>
            <a:r>
              <a:rPr sz="1400" spc="5" dirty="0">
                <a:latin typeface="Times New Roman"/>
                <a:cs typeface="Times New Roman"/>
              </a:rPr>
              <a:t>evaluated </a:t>
            </a:r>
            <a:r>
              <a:rPr sz="1400" spc="15" dirty="0">
                <a:latin typeface="Times New Roman"/>
                <a:cs typeface="Times New Roman"/>
              </a:rPr>
              <a:t>on </a:t>
            </a:r>
            <a:r>
              <a:rPr sz="1400" spc="10" dirty="0">
                <a:latin typeface="Times New Roman"/>
                <a:cs typeface="Times New Roman"/>
              </a:rPr>
              <a:t>two </a:t>
            </a:r>
            <a:r>
              <a:rPr sz="1400" spc="5" dirty="0">
                <a:latin typeface="Times New Roman"/>
                <a:cs typeface="Times New Roman"/>
              </a:rPr>
              <a:t>different </a:t>
            </a:r>
            <a:r>
              <a:rPr sz="1400" spc="15" dirty="0">
                <a:latin typeface="Times New Roman"/>
                <a:cs typeface="Times New Roman"/>
              </a:rPr>
              <a:t>domains, namely </a:t>
            </a:r>
            <a:r>
              <a:rPr sz="1400" spc="10" dirty="0">
                <a:latin typeface="Times New Roman"/>
                <a:cs typeface="Times New Roman"/>
              </a:rPr>
              <a:t>e-mail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5" dirty="0">
                <a:latin typeface="Times New Roman"/>
                <a:cs typeface="Times New Roman"/>
              </a:rPr>
              <a:t>news,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10" dirty="0">
                <a:latin typeface="Times New Roman"/>
                <a:cs typeface="Times New Roman"/>
              </a:rPr>
              <a:t>in two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different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languages,</a:t>
            </a:r>
            <a:r>
              <a:rPr sz="1400" spc="19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namely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Turkish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English.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this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way,</a:t>
            </a:r>
            <a:r>
              <a:rPr sz="1400" spc="19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contribution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707301" y="612917"/>
            <a:ext cx="6145530" cy="887852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20600"/>
              </a:lnSpc>
              <a:spcBef>
                <a:spcPts val="90"/>
              </a:spcBef>
            </a:pPr>
            <a:r>
              <a:rPr sz="1400" spc="10" dirty="0">
                <a:latin typeface="Times New Roman"/>
                <a:cs typeface="Times New Roman"/>
              </a:rPr>
              <a:t>preprocessing tasks to </a:t>
            </a:r>
            <a:r>
              <a:rPr sz="1400" spc="5" dirty="0">
                <a:latin typeface="Times New Roman"/>
                <a:cs typeface="Times New Roman"/>
              </a:rPr>
              <a:t>classification </a:t>
            </a:r>
            <a:r>
              <a:rPr sz="1400" spc="10" dirty="0">
                <a:latin typeface="Times New Roman"/>
                <a:cs typeface="Times New Roman"/>
              </a:rPr>
              <a:t>success at </a:t>
            </a:r>
            <a:r>
              <a:rPr sz="1400" spc="5" dirty="0">
                <a:latin typeface="Times New Roman"/>
                <a:cs typeface="Times New Roman"/>
              </a:rPr>
              <a:t>various </a:t>
            </a:r>
            <a:r>
              <a:rPr sz="1400" spc="10" dirty="0">
                <a:latin typeface="Times New Roman"/>
                <a:cs typeface="Times New Roman"/>
              </a:rPr>
              <a:t>feature </a:t>
            </a:r>
            <a:r>
              <a:rPr sz="1400" spc="15" dirty="0">
                <a:latin typeface="Times New Roman"/>
                <a:cs typeface="Times New Roman"/>
              </a:rPr>
              <a:t>dimensions, </a:t>
            </a:r>
            <a:r>
              <a:rPr sz="1400" spc="10" dirty="0">
                <a:latin typeface="Times New Roman"/>
                <a:cs typeface="Times New Roman"/>
              </a:rPr>
              <a:t>possible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interactions </a:t>
            </a:r>
            <a:r>
              <a:rPr sz="1400" spc="15" dirty="0">
                <a:latin typeface="Times New Roman"/>
                <a:cs typeface="Times New Roman"/>
              </a:rPr>
              <a:t>among </a:t>
            </a:r>
            <a:r>
              <a:rPr sz="1400" spc="10" dirty="0">
                <a:latin typeface="Times New Roman"/>
                <a:cs typeface="Times New Roman"/>
              </a:rPr>
              <a:t>these tasks,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10" dirty="0">
                <a:latin typeface="Times New Roman"/>
                <a:cs typeface="Times New Roman"/>
              </a:rPr>
              <a:t>also dependency of these tasks to the </a:t>
            </a:r>
            <a:r>
              <a:rPr sz="1400" spc="5" dirty="0">
                <a:latin typeface="Times New Roman"/>
                <a:cs typeface="Times New Roman"/>
              </a:rPr>
              <a:t>respective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languages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domains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comprehensively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assessed.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20600"/>
              </a:lnSpc>
            </a:pPr>
            <a:r>
              <a:rPr sz="1400" spc="15" dirty="0">
                <a:latin typeface="Times New Roman"/>
                <a:cs typeface="Times New Roman"/>
              </a:rPr>
              <a:t>B. Gokulkrishnan </a:t>
            </a:r>
            <a:r>
              <a:rPr sz="1400" spc="10" dirty="0">
                <a:latin typeface="Times New Roman"/>
                <a:cs typeface="Times New Roman"/>
              </a:rPr>
              <a:t>et.al.,[5] </a:t>
            </a:r>
            <a:r>
              <a:rPr lang="en-US" sz="1400" spc="10" dirty="0">
                <a:latin typeface="Times New Roman"/>
                <a:cs typeface="Times New Roman"/>
              </a:rPr>
              <a:t>(2022)</a:t>
            </a:r>
            <a:r>
              <a:rPr sz="1400" spc="10" dirty="0">
                <a:latin typeface="Times New Roman"/>
                <a:cs typeface="Times New Roman"/>
              </a:rPr>
              <a:t>describe</a:t>
            </a:r>
            <a:r>
              <a:rPr lang="en-US" sz="1400" spc="10" dirty="0">
                <a:latin typeface="Times New Roman"/>
                <a:cs typeface="Times New Roman"/>
              </a:rPr>
              <a:t>d</a:t>
            </a:r>
            <a:r>
              <a:rPr sz="1400" spc="10" dirty="0">
                <a:latin typeface="Times New Roman"/>
                <a:cs typeface="Times New Roman"/>
              </a:rPr>
              <a:t> the </a:t>
            </a:r>
            <a:r>
              <a:rPr sz="1400" spc="15" dirty="0">
                <a:latin typeface="Times New Roman"/>
                <a:cs typeface="Times New Roman"/>
              </a:rPr>
              <a:t>opinion mining and sentiment </a:t>
            </a:r>
            <a:r>
              <a:rPr sz="1400" spc="10" dirty="0">
                <a:latin typeface="Times New Roman"/>
                <a:cs typeface="Times New Roman"/>
              </a:rPr>
              <a:t>analysis is </a:t>
            </a:r>
            <a:r>
              <a:rPr sz="1400" spc="15" dirty="0">
                <a:latin typeface="Times New Roman"/>
                <a:cs typeface="Times New Roman"/>
              </a:rPr>
              <a:t> a </a:t>
            </a:r>
            <a:r>
              <a:rPr sz="1400" spc="5" dirty="0">
                <a:latin typeface="Times New Roman"/>
                <a:cs typeface="Times New Roman"/>
              </a:rPr>
              <a:t>fast </a:t>
            </a:r>
            <a:r>
              <a:rPr sz="1400" spc="10" dirty="0">
                <a:latin typeface="Times New Roman"/>
                <a:cs typeface="Times New Roman"/>
              </a:rPr>
              <a:t>growing topic </a:t>
            </a:r>
            <a:r>
              <a:rPr sz="1400" spc="15" dirty="0">
                <a:latin typeface="Times New Roman"/>
                <a:cs typeface="Times New Roman"/>
              </a:rPr>
              <a:t>with </a:t>
            </a:r>
            <a:r>
              <a:rPr sz="1400" spc="5" dirty="0">
                <a:latin typeface="Times New Roman"/>
                <a:cs typeface="Times New Roman"/>
              </a:rPr>
              <a:t>various </a:t>
            </a:r>
            <a:r>
              <a:rPr sz="1400" spc="10" dirty="0">
                <a:latin typeface="Times New Roman"/>
                <a:cs typeface="Times New Roman"/>
              </a:rPr>
              <a:t>world to applications, </a:t>
            </a:r>
            <a:r>
              <a:rPr sz="1400" spc="15" dirty="0">
                <a:latin typeface="Times New Roman"/>
                <a:cs typeface="Times New Roman"/>
              </a:rPr>
              <a:t>from </a:t>
            </a:r>
            <a:r>
              <a:rPr sz="1400" spc="10" dirty="0">
                <a:latin typeface="Times New Roman"/>
                <a:cs typeface="Times New Roman"/>
              </a:rPr>
              <a:t>polls to advertisement </a:t>
            </a:r>
            <a:r>
              <a:rPr sz="1400" spc="15" dirty="0">
                <a:latin typeface="Times New Roman"/>
                <a:cs typeface="Times New Roman"/>
              </a:rPr>
              <a:t> placement. </a:t>
            </a:r>
            <a:r>
              <a:rPr sz="1400" spc="5" dirty="0">
                <a:latin typeface="Times New Roman"/>
                <a:cs typeface="Times New Roman"/>
              </a:rPr>
              <a:t>Tradition </a:t>
            </a:r>
            <a:r>
              <a:rPr sz="1400" spc="10" dirty="0">
                <a:latin typeface="Times New Roman"/>
                <a:cs typeface="Times New Roman"/>
              </a:rPr>
              <a:t>ally individuals gather </a:t>
            </a:r>
            <a:r>
              <a:rPr sz="1400" spc="15" dirty="0">
                <a:latin typeface="Times New Roman"/>
                <a:cs typeface="Times New Roman"/>
              </a:rPr>
              <a:t>feedback from </a:t>
            </a:r>
            <a:r>
              <a:rPr sz="1400" spc="10" dirty="0">
                <a:latin typeface="Times New Roman"/>
                <a:cs typeface="Times New Roman"/>
              </a:rPr>
              <a:t>their friends or </a:t>
            </a:r>
            <a:r>
              <a:rPr sz="1400" spc="5" dirty="0">
                <a:latin typeface="Times New Roman"/>
                <a:cs typeface="Times New Roman"/>
              </a:rPr>
              <a:t>relatives </a:t>
            </a:r>
            <a:r>
              <a:rPr sz="1400" spc="10" dirty="0">
                <a:latin typeface="Times New Roman"/>
                <a:cs typeface="Times New Roman"/>
              </a:rPr>
              <a:t> before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purchasing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item, </a:t>
            </a:r>
            <a:r>
              <a:rPr sz="1400" dirty="0">
                <a:latin typeface="Times New Roman"/>
                <a:cs typeface="Times New Roman"/>
              </a:rPr>
              <a:t>but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today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 trend is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to identify 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opinions 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variety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 individuals </a:t>
            </a:r>
            <a:r>
              <a:rPr sz="1400" spc="15" dirty="0">
                <a:latin typeface="Times New Roman"/>
                <a:cs typeface="Times New Roman"/>
              </a:rPr>
              <a:t>around </a:t>
            </a:r>
            <a:r>
              <a:rPr sz="1400" spc="10" dirty="0">
                <a:latin typeface="Times New Roman"/>
                <a:cs typeface="Times New Roman"/>
              </a:rPr>
              <a:t>the </a:t>
            </a:r>
            <a:r>
              <a:rPr sz="1400" spc="15" dirty="0">
                <a:latin typeface="Times New Roman"/>
                <a:cs typeface="Times New Roman"/>
              </a:rPr>
              <a:t>globe using microblogging </a:t>
            </a:r>
            <a:r>
              <a:rPr sz="1400" spc="10" dirty="0">
                <a:latin typeface="Times New Roman"/>
                <a:cs typeface="Times New Roman"/>
              </a:rPr>
              <a:t>data. </a:t>
            </a:r>
            <a:r>
              <a:rPr sz="1400" spc="15" dirty="0">
                <a:latin typeface="Times New Roman"/>
                <a:cs typeface="Times New Roman"/>
              </a:rPr>
              <a:t>This paper </a:t>
            </a:r>
            <a:r>
              <a:rPr sz="1400" spc="10" dirty="0">
                <a:latin typeface="Times New Roman"/>
                <a:cs typeface="Times New Roman"/>
              </a:rPr>
              <a:t>discusses </a:t>
            </a:r>
            <a:r>
              <a:rPr sz="1400" spc="15" dirty="0">
                <a:latin typeface="Times New Roman"/>
                <a:cs typeface="Times New Roman"/>
              </a:rPr>
              <a:t>an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approach where a pub </a:t>
            </a:r>
            <a:r>
              <a:rPr sz="1400" spc="10" dirty="0">
                <a:latin typeface="Times New Roman"/>
                <a:cs typeface="Times New Roman"/>
              </a:rPr>
              <a:t>licised </a:t>
            </a:r>
            <a:r>
              <a:rPr sz="1400" spc="15" dirty="0">
                <a:latin typeface="Times New Roman"/>
                <a:cs typeface="Times New Roman"/>
              </a:rPr>
              <a:t>stream </a:t>
            </a:r>
            <a:r>
              <a:rPr sz="1400" spc="10" dirty="0">
                <a:latin typeface="Times New Roman"/>
                <a:cs typeface="Times New Roman"/>
              </a:rPr>
              <a:t>of tweets </a:t>
            </a:r>
            <a:r>
              <a:rPr sz="1400" spc="15" dirty="0">
                <a:latin typeface="Times New Roman"/>
                <a:cs typeface="Times New Roman"/>
              </a:rPr>
              <a:t>from </a:t>
            </a:r>
            <a:r>
              <a:rPr sz="1400" spc="10" dirty="0">
                <a:latin typeface="Times New Roman"/>
                <a:cs typeface="Times New Roman"/>
              </a:rPr>
              <a:t>the twitter </a:t>
            </a:r>
            <a:r>
              <a:rPr sz="1400" spc="15" dirty="0">
                <a:latin typeface="Times New Roman"/>
                <a:cs typeface="Times New Roman"/>
              </a:rPr>
              <a:t>microblogging </a:t>
            </a:r>
            <a:r>
              <a:rPr sz="1400" spc="10" dirty="0">
                <a:latin typeface="Times New Roman"/>
                <a:cs typeface="Times New Roman"/>
              </a:rPr>
              <a:t>site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are </a:t>
            </a:r>
            <a:r>
              <a:rPr sz="1400" spc="15" dirty="0">
                <a:latin typeface="Times New Roman"/>
                <a:cs typeface="Times New Roman"/>
              </a:rPr>
              <a:t>preprocessed and </a:t>
            </a:r>
            <a:r>
              <a:rPr sz="1400" spc="5" dirty="0">
                <a:latin typeface="Times New Roman"/>
                <a:cs typeface="Times New Roman"/>
              </a:rPr>
              <a:t>classified </a:t>
            </a:r>
            <a:r>
              <a:rPr sz="1400" spc="15" dirty="0">
                <a:latin typeface="Times New Roman"/>
                <a:cs typeface="Times New Roman"/>
              </a:rPr>
              <a:t>based on </a:t>
            </a:r>
            <a:r>
              <a:rPr sz="1400" spc="10" dirty="0">
                <a:latin typeface="Times New Roman"/>
                <a:cs typeface="Times New Roman"/>
              </a:rPr>
              <a:t>their </a:t>
            </a:r>
            <a:r>
              <a:rPr sz="1400" spc="15" dirty="0">
                <a:latin typeface="Times New Roman"/>
                <a:cs typeface="Times New Roman"/>
              </a:rPr>
              <a:t>emotional </a:t>
            </a:r>
            <a:r>
              <a:rPr sz="1400" spc="10" dirty="0">
                <a:latin typeface="Times New Roman"/>
                <a:cs typeface="Times New Roman"/>
              </a:rPr>
              <a:t>content as </a:t>
            </a:r>
            <a:r>
              <a:rPr sz="1400" spc="5" dirty="0">
                <a:latin typeface="Times New Roman"/>
                <a:cs typeface="Times New Roman"/>
              </a:rPr>
              <a:t>positive, nega-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tive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irrelevant;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analyses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to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performance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various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classifying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algorithms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based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their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precision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recall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such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cases.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20600"/>
              </a:lnSpc>
            </a:pPr>
            <a:r>
              <a:rPr sz="1400" spc="15" dirty="0">
                <a:latin typeface="Times New Roman"/>
                <a:cs typeface="Times New Roman"/>
              </a:rPr>
              <a:t>Geetika </a:t>
            </a:r>
            <a:r>
              <a:rPr sz="1400" spc="20" dirty="0">
                <a:latin typeface="Times New Roman"/>
                <a:cs typeface="Times New Roman"/>
              </a:rPr>
              <a:t>Gautam </a:t>
            </a:r>
            <a:r>
              <a:rPr sz="1400" spc="10" dirty="0">
                <a:latin typeface="Times New Roman"/>
                <a:cs typeface="Times New Roman"/>
              </a:rPr>
              <a:t>et.al.,[6] </a:t>
            </a:r>
            <a:r>
              <a:rPr lang="en-US" sz="1400" spc="10" dirty="0">
                <a:latin typeface="Times New Roman"/>
                <a:cs typeface="Times New Roman"/>
              </a:rPr>
              <a:t>(2020)</a:t>
            </a:r>
            <a:r>
              <a:rPr sz="1400" spc="10" dirty="0">
                <a:latin typeface="Times New Roman"/>
                <a:cs typeface="Times New Roman"/>
              </a:rPr>
              <a:t>describe</a:t>
            </a:r>
            <a:r>
              <a:rPr lang="en-US" sz="1400" spc="10" dirty="0">
                <a:latin typeface="Times New Roman"/>
                <a:cs typeface="Times New Roman"/>
              </a:rPr>
              <a:t>d</a:t>
            </a:r>
            <a:r>
              <a:rPr sz="1400" spc="10" dirty="0">
                <a:latin typeface="Times New Roman"/>
                <a:cs typeface="Times New Roman"/>
              </a:rPr>
              <a:t> the </a:t>
            </a:r>
            <a:r>
              <a:rPr sz="1400" spc="15" dirty="0">
                <a:latin typeface="Times New Roman"/>
                <a:cs typeface="Times New Roman"/>
              </a:rPr>
              <a:t>wide spread </a:t>
            </a:r>
            <a:r>
              <a:rPr sz="1400" spc="10" dirty="0">
                <a:latin typeface="Times New Roman"/>
                <a:cs typeface="Times New Roman"/>
              </a:rPr>
              <a:t>of </a:t>
            </a:r>
            <a:r>
              <a:rPr sz="1400" spc="20" dirty="0">
                <a:latin typeface="Times New Roman"/>
                <a:cs typeface="Times New Roman"/>
              </a:rPr>
              <a:t>(WWW) </a:t>
            </a:r>
            <a:r>
              <a:rPr sz="1400" spc="10" dirty="0">
                <a:latin typeface="Times New Roman"/>
                <a:cs typeface="Times New Roman"/>
              </a:rPr>
              <a:t>world </a:t>
            </a:r>
            <a:r>
              <a:rPr sz="1400" spc="15" dirty="0">
                <a:latin typeface="Times New Roman"/>
                <a:cs typeface="Times New Roman"/>
              </a:rPr>
              <a:t>wide web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has brought a </a:t>
            </a:r>
            <a:r>
              <a:rPr sz="1400" spc="5" dirty="0">
                <a:latin typeface="Times New Roman"/>
                <a:cs typeface="Times New Roman"/>
              </a:rPr>
              <a:t>new </a:t>
            </a:r>
            <a:r>
              <a:rPr sz="1400" spc="10" dirty="0">
                <a:latin typeface="Times New Roman"/>
                <a:cs typeface="Times New Roman"/>
              </a:rPr>
              <a:t>way of expressing the sentiments of individuals.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It is also </a:t>
            </a:r>
            <a:r>
              <a:rPr sz="1400" spc="15" dirty="0">
                <a:latin typeface="Times New Roman"/>
                <a:cs typeface="Times New Roman"/>
              </a:rPr>
              <a:t>a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medium with a huge amount </a:t>
            </a:r>
            <a:r>
              <a:rPr sz="1400" spc="10" dirty="0">
                <a:latin typeface="Times New Roman"/>
                <a:cs typeface="Times New Roman"/>
              </a:rPr>
              <a:t>of </a:t>
            </a:r>
            <a:r>
              <a:rPr sz="1400" spc="15" dirty="0">
                <a:latin typeface="Times New Roman"/>
                <a:cs typeface="Times New Roman"/>
              </a:rPr>
              <a:t>information where </a:t>
            </a:r>
            <a:r>
              <a:rPr sz="1400" spc="10" dirty="0">
                <a:latin typeface="Times New Roman"/>
                <a:cs typeface="Times New Roman"/>
              </a:rPr>
              <a:t>users </a:t>
            </a:r>
            <a:r>
              <a:rPr sz="1400" spc="15" dirty="0">
                <a:latin typeface="Times New Roman"/>
                <a:cs typeface="Times New Roman"/>
              </a:rPr>
              <a:t>can </a:t>
            </a:r>
            <a:r>
              <a:rPr sz="1400" spc="5" dirty="0">
                <a:latin typeface="Times New Roman"/>
                <a:cs typeface="Times New Roman"/>
              </a:rPr>
              <a:t>view </a:t>
            </a:r>
            <a:r>
              <a:rPr sz="1400" spc="10" dirty="0">
                <a:latin typeface="Times New Roman"/>
                <a:cs typeface="Times New Roman"/>
              </a:rPr>
              <a:t>the </a:t>
            </a:r>
            <a:r>
              <a:rPr sz="1400" spc="15" dirty="0">
                <a:latin typeface="Times New Roman"/>
                <a:cs typeface="Times New Roman"/>
              </a:rPr>
              <a:t>opinion </a:t>
            </a:r>
            <a:r>
              <a:rPr sz="1400" spc="10" dirty="0">
                <a:latin typeface="Times New Roman"/>
                <a:cs typeface="Times New Roman"/>
              </a:rPr>
              <a:t>of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other users that are </a:t>
            </a:r>
            <a:r>
              <a:rPr sz="1400" spc="5" dirty="0">
                <a:latin typeface="Times New Roman"/>
                <a:cs typeface="Times New Roman"/>
              </a:rPr>
              <a:t>classified </a:t>
            </a:r>
            <a:r>
              <a:rPr sz="1400" spc="10" dirty="0">
                <a:latin typeface="Times New Roman"/>
                <a:cs typeface="Times New Roman"/>
              </a:rPr>
              <a:t>into </a:t>
            </a:r>
            <a:r>
              <a:rPr sz="1400" spc="5" dirty="0">
                <a:latin typeface="Times New Roman"/>
                <a:cs typeface="Times New Roman"/>
              </a:rPr>
              <a:t>different </a:t>
            </a:r>
            <a:r>
              <a:rPr sz="1400" spc="15" dirty="0">
                <a:latin typeface="Times New Roman"/>
                <a:cs typeface="Times New Roman"/>
              </a:rPr>
              <a:t>sentiment </a:t>
            </a:r>
            <a:r>
              <a:rPr sz="1400" spc="10" dirty="0">
                <a:latin typeface="Times New Roman"/>
                <a:cs typeface="Times New Roman"/>
              </a:rPr>
              <a:t>classes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10" dirty="0">
                <a:latin typeface="Times New Roman"/>
                <a:cs typeface="Times New Roman"/>
              </a:rPr>
              <a:t>are increasingly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growing as </a:t>
            </a:r>
            <a:r>
              <a:rPr sz="1400" spc="15" dirty="0">
                <a:latin typeface="Times New Roman"/>
                <a:cs typeface="Times New Roman"/>
              </a:rPr>
              <a:t>a </a:t>
            </a:r>
            <a:r>
              <a:rPr sz="1400" dirty="0">
                <a:latin typeface="Times New Roman"/>
                <a:cs typeface="Times New Roman"/>
              </a:rPr>
              <a:t>key </a:t>
            </a:r>
            <a:r>
              <a:rPr sz="1400" spc="10" dirty="0">
                <a:latin typeface="Times New Roman"/>
                <a:cs typeface="Times New Roman"/>
              </a:rPr>
              <a:t>factor in decision </a:t>
            </a:r>
            <a:r>
              <a:rPr sz="1400" spc="15" dirty="0">
                <a:latin typeface="Times New Roman"/>
                <a:cs typeface="Times New Roman"/>
              </a:rPr>
              <a:t>making. This paper </a:t>
            </a:r>
            <a:r>
              <a:rPr sz="1400" spc="10" dirty="0">
                <a:latin typeface="Times New Roman"/>
                <a:cs typeface="Times New Roman"/>
              </a:rPr>
              <a:t>contributes to the </a:t>
            </a:r>
            <a:r>
              <a:rPr sz="1400" spc="15" dirty="0">
                <a:latin typeface="Times New Roman"/>
                <a:cs typeface="Times New Roman"/>
              </a:rPr>
              <a:t>sentiment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analysis for customers’ </a:t>
            </a:r>
            <a:r>
              <a:rPr sz="1400" dirty="0">
                <a:latin typeface="Times New Roman"/>
                <a:cs typeface="Times New Roman"/>
              </a:rPr>
              <a:t>review </a:t>
            </a:r>
            <a:r>
              <a:rPr sz="1400" spc="5" dirty="0">
                <a:latin typeface="Times New Roman"/>
                <a:cs typeface="Times New Roman"/>
              </a:rPr>
              <a:t>classification </a:t>
            </a:r>
            <a:r>
              <a:rPr sz="1400" spc="15" dirty="0">
                <a:latin typeface="Times New Roman"/>
                <a:cs typeface="Times New Roman"/>
              </a:rPr>
              <a:t>which </a:t>
            </a:r>
            <a:r>
              <a:rPr sz="1400" spc="10" dirty="0">
                <a:latin typeface="Times New Roman"/>
                <a:cs typeface="Times New Roman"/>
              </a:rPr>
              <a:t>is helpful for </a:t>
            </a:r>
            <a:r>
              <a:rPr sz="1400" spc="15" dirty="0">
                <a:latin typeface="Times New Roman"/>
                <a:cs typeface="Times New Roman"/>
              </a:rPr>
              <a:t>an analyze </a:t>
            </a:r>
            <a:r>
              <a:rPr sz="1400" spc="10" dirty="0">
                <a:latin typeface="Times New Roman"/>
                <a:cs typeface="Times New Roman"/>
              </a:rPr>
              <a:t>the in </a:t>
            </a:r>
            <a:r>
              <a:rPr sz="1400" spc="15" dirty="0">
                <a:latin typeface="Times New Roman"/>
                <a:cs typeface="Times New Roman"/>
              </a:rPr>
              <a:t> formation </a:t>
            </a:r>
            <a:r>
              <a:rPr sz="1400" spc="10" dirty="0">
                <a:latin typeface="Times New Roman"/>
                <a:cs typeface="Times New Roman"/>
              </a:rPr>
              <a:t>in the </a:t>
            </a:r>
            <a:r>
              <a:rPr sz="1400" spc="15" dirty="0">
                <a:latin typeface="Times New Roman"/>
                <a:cs typeface="Times New Roman"/>
              </a:rPr>
              <a:t>form </a:t>
            </a:r>
            <a:r>
              <a:rPr sz="1400" spc="10" dirty="0">
                <a:latin typeface="Times New Roman"/>
                <a:cs typeface="Times New Roman"/>
              </a:rPr>
              <a:t>of the </a:t>
            </a:r>
            <a:r>
              <a:rPr sz="1400" spc="15" dirty="0">
                <a:latin typeface="Times New Roman"/>
                <a:cs typeface="Times New Roman"/>
              </a:rPr>
              <a:t>number </a:t>
            </a:r>
            <a:r>
              <a:rPr sz="1400" spc="10" dirty="0">
                <a:latin typeface="Times New Roman"/>
                <a:cs typeface="Times New Roman"/>
              </a:rPr>
              <a:t>of tweets </a:t>
            </a:r>
            <a:r>
              <a:rPr sz="1400" spc="15" dirty="0">
                <a:latin typeface="Times New Roman"/>
                <a:cs typeface="Times New Roman"/>
              </a:rPr>
              <a:t>where </a:t>
            </a:r>
            <a:r>
              <a:rPr sz="1400" spc="10" dirty="0">
                <a:latin typeface="Times New Roman"/>
                <a:cs typeface="Times New Roman"/>
              </a:rPr>
              <a:t>opinions are highly unstruc-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tured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are either </a:t>
            </a:r>
            <a:r>
              <a:rPr sz="1400" spc="5" dirty="0">
                <a:latin typeface="Times New Roman"/>
                <a:cs typeface="Times New Roman"/>
              </a:rPr>
              <a:t>positive</a:t>
            </a:r>
            <a:r>
              <a:rPr sz="1400" spc="10" dirty="0">
                <a:latin typeface="Times New Roman"/>
                <a:cs typeface="Times New Roman"/>
              </a:rPr>
              <a:t> or </a:t>
            </a:r>
            <a:r>
              <a:rPr sz="1400" dirty="0">
                <a:latin typeface="Times New Roman"/>
                <a:cs typeface="Times New Roman"/>
              </a:rPr>
              <a:t>negative,</a:t>
            </a:r>
            <a:r>
              <a:rPr sz="1400" spc="10" dirty="0">
                <a:latin typeface="Times New Roman"/>
                <a:cs typeface="Times New Roman"/>
              </a:rPr>
              <a:t> or somewhere in </a:t>
            </a:r>
            <a:r>
              <a:rPr sz="1400" spc="15" dirty="0">
                <a:latin typeface="Times New Roman"/>
                <a:cs typeface="Times New Roman"/>
              </a:rPr>
              <a:t>between</a:t>
            </a:r>
            <a:r>
              <a:rPr sz="1400" spc="10" dirty="0">
                <a:latin typeface="Times New Roman"/>
                <a:cs typeface="Times New Roman"/>
              </a:rPr>
              <a:t> 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these two.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20600"/>
              </a:lnSpc>
            </a:pPr>
            <a:r>
              <a:rPr sz="1400" spc="20" dirty="0">
                <a:latin typeface="Times New Roman"/>
                <a:cs typeface="Times New Roman"/>
              </a:rPr>
              <a:t>Hung </a:t>
            </a:r>
            <a:r>
              <a:rPr sz="1400" spc="-55" dirty="0">
                <a:latin typeface="Times New Roman"/>
                <a:cs typeface="Times New Roman"/>
              </a:rPr>
              <a:t>T.Vo </a:t>
            </a:r>
            <a:r>
              <a:rPr sz="1400" spc="10" dirty="0">
                <a:latin typeface="Times New Roman"/>
                <a:cs typeface="Times New Roman"/>
              </a:rPr>
              <a:t>et.al.,[7] </a:t>
            </a:r>
            <a:r>
              <a:rPr lang="en-US" sz="1400" spc="10" dirty="0">
                <a:latin typeface="Times New Roman"/>
                <a:cs typeface="Times New Roman"/>
              </a:rPr>
              <a:t>(2019)</a:t>
            </a:r>
            <a:r>
              <a:rPr sz="1400" spc="15" dirty="0">
                <a:latin typeface="Times New Roman"/>
                <a:cs typeface="Times New Roman"/>
              </a:rPr>
              <a:t>proposed </a:t>
            </a:r>
            <a:r>
              <a:rPr sz="1400" spc="10" dirty="0">
                <a:latin typeface="Times New Roman"/>
                <a:cs typeface="Times New Roman"/>
              </a:rPr>
              <a:t>collecting </a:t>
            </a:r>
            <a:r>
              <a:rPr sz="1400" spc="5" dirty="0">
                <a:latin typeface="Times New Roman"/>
                <a:cs typeface="Times New Roman"/>
              </a:rPr>
              <a:t>survey </a:t>
            </a:r>
            <a:r>
              <a:rPr sz="1400" spc="15" dirty="0">
                <a:latin typeface="Times New Roman"/>
                <a:cs typeface="Times New Roman"/>
              </a:rPr>
              <a:t>and feedback </a:t>
            </a:r>
            <a:r>
              <a:rPr sz="1400" spc="10" dirty="0">
                <a:latin typeface="Times New Roman"/>
                <a:cs typeface="Times New Roman"/>
              </a:rPr>
              <a:t>for </a:t>
            </a:r>
            <a:r>
              <a:rPr sz="1400" spc="15" dirty="0">
                <a:latin typeface="Times New Roman"/>
                <a:cs typeface="Times New Roman"/>
              </a:rPr>
              <a:t>analyzing </a:t>
            </a:r>
            <a:r>
              <a:rPr sz="1400" spc="10" dirty="0">
                <a:latin typeface="Times New Roman"/>
                <a:cs typeface="Times New Roman"/>
              </a:rPr>
              <a:t>useful </a:t>
            </a:r>
            <a:r>
              <a:rPr sz="1400" spc="15" dirty="0">
                <a:latin typeface="Times New Roman"/>
                <a:cs typeface="Times New Roman"/>
              </a:rPr>
              <a:t> information </a:t>
            </a:r>
            <a:r>
              <a:rPr sz="1400" spc="10" dirty="0">
                <a:latin typeface="Times New Roman"/>
                <a:cs typeface="Times New Roman"/>
              </a:rPr>
              <a:t>plays </a:t>
            </a:r>
            <a:r>
              <a:rPr sz="1400" spc="15" dirty="0">
                <a:latin typeface="Times New Roman"/>
                <a:cs typeface="Times New Roman"/>
              </a:rPr>
              <a:t>an important </a:t>
            </a:r>
            <a:r>
              <a:rPr sz="1400" spc="10" dirty="0">
                <a:latin typeface="Times New Roman"/>
                <a:cs typeface="Times New Roman"/>
              </a:rPr>
              <a:t>role in many </a:t>
            </a:r>
            <a:r>
              <a:rPr sz="1400" spc="-5" dirty="0">
                <a:latin typeface="Times New Roman"/>
                <a:cs typeface="Times New Roman"/>
              </a:rPr>
              <a:t>fields </a:t>
            </a:r>
            <a:r>
              <a:rPr sz="1400" spc="15" dirty="0">
                <a:latin typeface="Times New Roman"/>
                <a:cs typeface="Times New Roman"/>
              </a:rPr>
              <a:t>such </a:t>
            </a:r>
            <a:r>
              <a:rPr sz="1400" spc="10" dirty="0">
                <a:latin typeface="Times New Roman"/>
                <a:cs typeface="Times New Roman"/>
              </a:rPr>
              <a:t>as business, market,and </a:t>
            </a:r>
            <a:r>
              <a:rPr sz="1400" spc="15" dirty="0">
                <a:latin typeface="Times New Roman"/>
                <a:cs typeface="Times New Roman"/>
              </a:rPr>
              <a:t>by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manager, </a:t>
            </a:r>
            <a:r>
              <a:rPr sz="1400" spc="10" dirty="0">
                <a:latin typeface="Times New Roman"/>
                <a:cs typeface="Times New Roman"/>
              </a:rPr>
              <a:t>etc.. In education, this analysis is the </a:t>
            </a:r>
            <a:r>
              <a:rPr sz="1400" dirty="0">
                <a:latin typeface="Times New Roman"/>
                <a:cs typeface="Times New Roman"/>
              </a:rPr>
              <a:t>key </a:t>
            </a:r>
            <a:r>
              <a:rPr sz="1400" spc="10" dirty="0">
                <a:latin typeface="Times New Roman"/>
                <a:cs typeface="Times New Roman"/>
              </a:rPr>
              <a:t>in improving the teaching qual-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ity </a:t>
            </a:r>
            <a:r>
              <a:rPr sz="1400" spc="15" dirty="0">
                <a:latin typeface="Times New Roman"/>
                <a:cs typeface="Times New Roman"/>
              </a:rPr>
              <a:t>and management </a:t>
            </a:r>
            <a:r>
              <a:rPr sz="1400" spc="10" dirty="0">
                <a:latin typeface="Times New Roman"/>
                <a:cs typeface="Times New Roman"/>
              </a:rPr>
              <a:t>process. </a:t>
            </a:r>
            <a:r>
              <a:rPr sz="1400" spc="-35" dirty="0">
                <a:latin typeface="Times New Roman"/>
                <a:cs typeface="Times New Roman"/>
              </a:rPr>
              <a:t>We </a:t>
            </a:r>
            <a:r>
              <a:rPr sz="1400" spc="10" dirty="0">
                <a:latin typeface="Times New Roman"/>
                <a:cs typeface="Times New Roman"/>
              </a:rPr>
              <a:t>are interested in </a:t>
            </a:r>
            <a:r>
              <a:rPr sz="1400" spc="15" dirty="0">
                <a:latin typeface="Times New Roman"/>
                <a:cs typeface="Times New Roman"/>
              </a:rPr>
              <a:t>comments on </a:t>
            </a:r>
            <a:r>
              <a:rPr sz="1400" spc="10" dirty="0">
                <a:latin typeface="Times New Roman"/>
                <a:cs typeface="Times New Roman"/>
              </a:rPr>
              <a:t>students that </a:t>
            </a:r>
            <a:r>
              <a:rPr sz="1400" spc="15" dirty="0">
                <a:latin typeface="Times New Roman"/>
                <a:cs typeface="Times New Roman"/>
              </a:rPr>
              <a:t>were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collected </a:t>
            </a:r>
            <a:r>
              <a:rPr sz="1400" spc="15" dirty="0">
                <a:latin typeface="Times New Roman"/>
                <a:cs typeface="Times New Roman"/>
              </a:rPr>
              <a:t>by </a:t>
            </a:r>
            <a:r>
              <a:rPr sz="1400" spc="5" dirty="0">
                <a:latin typeface="Times New Roman"/>
                <a:cs typeface="Times New Roman"/>
              </a:rPr>
              <a:t>surveys.  </a:t>
            </a:r>
            <a:r>
              <a:rPr sz="1400" spc="-40" dirty="0">
                <a:latin typeface="Times New Roman"/>
                <a:cs typeface="Times New Roman"/>
              </a:rPr>
              <a:t>To </a:t>
            </a:r>
            <a:r>
              <a:rPr sz="1400" dirty="0">
                <a:latin typeface="Times New Roman"/>
                <a:cs typeface="Times New Roman"/>
              </a:rPr>
              <a:t>evaluate </a:t>
            </a:r>
            <a:r>
              <a:rPr sz="1400" spc="10" dirty="0">
                <a:latin typeface="Times New Roman"/>
                <a:cs typeface="Times New Roman"/>
              </a:rPr>
              <a:t>the progress of students, </a:t>
            </a:r>
            <a:r>
              <a:rPr sz="1400" spc="5" dirty="0">
                <a:latin typeface="Times New Roman"/>
                <a:cs typeface="Times New Roman"/>
              </a:rPr>
              <a:t>surveys </a:t>
            </a:r>
            <a:r>
              <a:rPr sz="1400" spc="10" dirty="0">
                <a:latin typeface="Times New Roman"/>
                <a:cs typeface="Times New Roman"/>
              </a:rPr>
              <a:t>are collected </a:t>
            </a:r>
            <a:r>
              <a:rPr sz="1400" spc="15" dirty="0">
                <a:latin typeface="Times New Roman"/>
                <a:cs typeface="Times New Roman"/>
              </a:rPr>
              <a:t> from </a:t>
            </a:r>
            <a:r>
              <a:rPr sz="1400" spc="10" dirty="0">
                <a:latin typeface="Times New Roman"/>
                <a:cs typeface="Times New Roman"/>
              </a:rPr>
              <a:t>related person, including lecturers, teaching assistants, </a:t>
            </a:r>
            <a:r>
              <a:rPr sz="1400" spc="15" dirty="0">
                <a:latin typeface="Times New Roman"/>
                <a:cs typeface="Times New Roman"/>
              </a:rPr>
              <a:t>and companies.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Cur-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rently, </a:t>
            </a:r>
            <a:r>
              <a:rPr sz="1400" spc="10" dirty="0">
                <a:latin typeface="Times New Roman"/>
                <a:cs typeface="Times New Roman"/>
              </a:rPr>
              <a:t>the </a:t>
            </a:r>
            <a:r>
              <a:rPr sz="1400" spc="15" dirty="0">
                <a:latin typeface="Times New Roman"/>
                <a:cs typeface="Times New Roman"/>
              </a:rPr>
              <a:t>comments on </a:t>
            </a:r>
            <a:r>
              <a:rPr sz="1400" spc="10" dirty="0">
                <a:latin typeface="Times New Roman"/>
                <a:cs typeface="Times New Roman"/>
              </a:rPr>
              <a:t>students are </a:t>
            </a:r>
            <a:r>
              <a:rPr sz="1400" spc="15" dirty="0">
                <a:latin typeface="Times New Roman"/>
                <a:cs typeface="Times New Roman"/>
              </a:rPr>
              <a:t>processed </a:t>
            </a:r>
            <a:r>
              <a:rPr sz="1400" dirty="0">
                <a:latin typeface="Times New Roman"/>
                <a:cs typeface="Times New Roman"/>
              </a:rPr>
              <a:t>manually.</a:t>
            </a:r>
            <a:r>
              <a:rPr sz="1400" spc="35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 this work, </a:t>
            </a:r>
            <a:r>
              <a:rPr sz="1400" spc="20" dirty="0">
                <a:latin typeface="Times New Roman"/>
                <a:cs typeface="Times New Roman"/>
              </a:rPr>
              <a:t>we </a:t>
            </a:r>
            <a:r>
              <a:rPr sz="1400" spc="15" dirty="0">
                <a:latin typeface="Times New Roman"/>
                <a:cs typeface="Times New Roman"/>
              </a:rPr>
              <a:t>propose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 method </a:t>
            </a:r>
            <a:r>
              <a:rPr sz="1400" spc="10" dirty="0">
                <a:latin typeface="Times New Roman"/>
                <a:cs typeface="Times New Roman"/>
              </a:rPr>
              <a:t>for classifying top </a:t>
            </a:r>
            <a:r>
              <a:rPr sz="1400" spc="15" dirty="0">
                <a:latin typeface="Times New Roman"/>
                <a:cs typeface="Times New Roman"/>
              </a:rPr>
              <a:t>icand analyzing </a:t>
            </a:r>
            <a:r>
              <a:rPr sz="1400" spc="10" dirty="0">
                <a:latin typeface="Times New Roman"/>
                <a:cs typeface="Times New Roman"/>
              </a:rPr>
              <a:t>the </a:t>
            </a:r>
            <a:r>
              <a:rPr sz="1400" spc="15" dirty="0">
                <a:latin typeface="Times New Roman"/>
                <a:cs typeface="Times New Roman"/>
              </a:rPr>
              <a:t>sentiment </a:t>
            </a:r>
            <a:r>
              <a:rPr sz="1400" spc="10" dirty="0">
                <a:latin typeface="Times New Roman"/>
                <a:cs typeface="Times New Roman"/>
              </a:rPr>
              <a:t>in these </a:t>
            </a:r>
            <a:r>
              <a:rPr sz="1400" spc="15" dirty="0">
                <a:latin typeface="Times New Roman"/>
                <a:cs typeface="Times New Roman"/>
              </a:rPr>
              <a:t>comments. </a:t>
            </a:r>
            <a:r>
              <a:rPr sz="1400" spc="-35" dirty="0">
                <a:latin typeface="Times New Roman"/>
                <a:cs typeface="Times New Roman"/>
              </a:rPr>
              <a:t>We 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employ </a:t>
            </a:r>
            <a:r>
              <a:rPr sz="1400" spc="15" dirty="0">
                <a:latin typeface="Times New Roman"/>
                <a:cs typeface="Times New Roman"/>
              </a:rPr>
              <a:t>machine </a:t>
            </a:r>
            <a:r>
              <a:rPr sz="1400" spc="10" dirty="0">
                <a:latin typeface="Times New Roman"/>
                <a:cs typeface="Times New Roman"/>
              </a:rPr>
              <a:t>learning </a:t>
            </a:r>
            <a:r>
              <a:rPr sz="1400" spc="15" dirty="0">
                <a:latin typeface="Times New Roman"/>
                <a:cs typeface="Times New Roman"/>
              </a:rPr>
              <a:t>technique </a:t>
            </a:r>
            <a:r>
              <a:rPr sz="1400" spc="10" dirty="0">
                <a:latin typeface="Times New Roman"/>
                <a:cs typeface="Times New Roman"/>
              </a:rPr>
              <a:t>to </a:t>
            </a:r>
            <a:r>
              <a:rPr sz="1400" spc="5" dirty="0">
                <a:latin typeface="Times New Roman"/>
                <a:cs typeface="Times New Roman"/>
              </a:rPr>
              <a:t>solve </a:t>
            </a:r>
            <a:r>
              <a:rPr sz="1400" spc="10" dirty="0">
                <a:latin typeface="Times New Roman"/>
                <a:cs typeface="Times New Roman"/>
              </a:rPr>
              <a:t>these two </a:t>
            </a:r>
            <a:r>
              <a:rPr sz="1400" spc="5" dirty="0">
                <a:latin typeface="Times New Roman"/>
                <a:cs typeface="Times New Roman"/>
              </a:rPr>
              <a:t>sub-problems.We </a:t>
            </a:r>
            <a:r>
              <a:rPr sz="1400" spc="10" dirty="0">
                <a:latin typeface="Times New Roman"/>
                <a:cs typeface="Times New Roman"/>
              </a:rPr>
              <a:t>introduce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new </a:t>
            </a:r>
            <a:r>
              <a:rPr sz="1400" spc="15" dirty="0">
                <a:latin typeface="Times New Roman"/>
                <a:cs typeface="Times New Roman"/>
              </a:rPr>
              <a:t>concept </a:t>
            </a:r>
            <a:r>
              <a:rPr sz="1400" spc="10" dirty="0">
                <a:latin typeface="Times New Roman"/>
                <a:cs typeface="Times New Roman"/>
              </a:rPr>
              <a:t>called </a:t>
            </a:r>
            <a:r>
              <a:rPr sz="1400" spc="15" dirty="0">
                <a:latin typeface="Times New Roman"/>
                <a:cs typeface="Times New Roman"/>
              </a:rPr>
              <a:t>Bag </a:t>
            </a:r>
            <a:r>
              <a:rPr sz="1400" spc="10" dirty="0">
                <a:latin typeface="Times New Roman"/>
                <a:cs typeface="Times New Roman"/>
              </a:rPr>
              <a:t>of-Structure </a:t>
            </a:r>
            <a:r>
              <a:rPr sz="1400" spc="15" dirty="0">
                <a:latin typeface="Times New Roman"/>
                <a:cs typeface="Times New Roman"/>
              </a:rPr>
              <a:t>(BoS) </a:t>
            </a:r>
            <a:r>
              <a:rPr sz="1400" spc="10" dirty="0">
                <a:latin typeface="Times New Roman"/>
                <a:cs typeface="Times New Roman"/>
              </a:rPr>
              <a:t>for </a:t>
            </a:r>
            <a:r>
              <a:rPr sz="1400" spc="15" dirty="0">
                <a:latin typeface="Times New Roman"/>
                <a:cs typeface="Times New Roman"/>
              </a:rPr>
              <a:t>sentiment mining and </a:t>
            </a:r>
            <a:r>
              <a:rPr sz="1400" spc="5" dirty="0">
                <a:latin typeface="Times New Roman"/>
                <a:cs typeface="Times New Roman"/>
              </a:rPr>
              <a:t>classification </a:t>
            </a:r>
            <a:r>
              <a:rPr sz="1400" spc="10" dirty="0">
                <a:latin typeface="Times New Roman"/>
                <a:cs typeface="Times New Roman"/>
              </a:rPr>
              <a:t> process.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707301" y="612917"/>
            <a:ext cx="6145530" cy="808779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20600"/>
              </a:lnSpc>
              <a:spcBef>
                <a:spcPts val="90"/>
              </a:spcBef>
            </a:pPr>
            <a:r>
              <a:rPr sz="1400" spc="15" dirty="0">
                <a:latin typeface="Times New Roman"/>
                <a:cs typeface="Times New Roman"/>
              </a:rPr>
              <a:t>Medhat </a:t>
            </a:r>
            <a:r>
              <a:rPr sz="1400" dirty="0">
                <a:latin typeface="Times New Roman"/>
                <a:cs typeface="Times New Roman"/>
              </a:rPr>
              <a:t>Walaa </a:t>
            </a:r>
            <a:r>
              <a:rPr sz="1400" spc="10" dirty="0">
                <a:latin typeface="Times New Roman"/>
                <a:cs typeface="Times New Roman"/>
              </a:rPr>
              <a:t>et.al.,[8] </a:t>
            </a:r>
            <a:r>
              <a:rPr lang="en-US" sz="1400" spc="10" dirty="0">
                <a:latin typeface="Times New Roman"/>
                <a:cs typeface="Times New Roman"/>
              </a:rPr>
              <a:t>(2022)</a:t>
            </a:r>
            <a:r>
              <a:rPr sz="1400" spc="10" dirty="0">
                <a:latin typeface="Times New Roman"/>
                <a:cs typeface="Times New Roman"/>
              </a:rPr>
              <a:t>describe</a:t>
            </a:r>
            <a:r>
              <a:rPr lang="en-US" sz="1400" spc="10" dirty="0">
                <a:latin typeface="Times New Roman"/>
                <a:cs typeface="Times New Roman"/>
              </a:rPr>
              <a:t>d</a:t>
            </a:r>
            <a:r>
              <a:rPr sz="1400" spc="10" dirty="0">
                <a:latin typeface="Times New Roman"/>
                <a:cs typeface="Times New Roman"/>
              </a:rPr>
              <a:t> the </a:t>
            </a:r>
            <a:r>
              <a:rPr sz="1400" spc="15" dirty="0">
                <a:latin typeface="Times New Roman"/>
                <a:cs typeface="Times New Roman"/>
              </a:rPr>
              <a:t>opinion </a:t>
            </a:r>
            <a:r>
              <a:rPr sz="1400" spc="10" dirty="0">
                <a:latin typeface="Times New Roman"/>
                <a:cs typeface="Times New Roman"/>
              </a:rPr>
              <a:t>analysis deals </a:t>
            </a:r>
            <a:r>
              <a:rPr sz="1400" spc="15" dirty="0">
                <a:latin typeface="Times New Roman"/>
                <a:cs typeface="Times New Roman"/>
              </a:rPr>
              <a:t>with </a:t>
            </a:r>
            <a:r>
              <a:rPr sz="1400" spc="10" dirty="0">
                <a:latin typeface="Times New Roman"/>
                <a:cs typeface="Times New Roman"/>
              </a:rPr>
              <a:t>the identifying </a:t>
            </a:r>
            <a:r>
              <a:rPr sz="1400" spc="15" dirty="0">
                <a:latin typeface="Times New Roman"/>
                <a:cs typeface="Times New Roman"/>
              </a:rPr>
              <a:t> and </a:t>
            </a:r>
            <a:r>
              <a:rPr sz="1400" spc="10" dirty="0">
                <a:latin typeface="Times New Roman"/>
                <a:cs typeface="Times New Roman"/>
              </a:rPr>
              <a:t>the classifying opinions or sentiments that are present in </a:t>
            </a:r>
            <a:r>
              <a:rPr sz="1400" spc="15" dirty="0">
                <a:latin typeface="Times New Roman"/>
                <a:cs typeface="Times New Roman"/>
              </a:rPr>
              <a:t>source </a:t>
            </a:r>
            <a:r>
              <a:rPr sz="1400" spc="5" dirty="0">
                <a:latin typeface="Times New Roman"/>
                <a:cs typeface="Times New Roman"/>
              </a:rPr>
              <a:t>text. </a:t>
            </a:r>
            <a:r>
              <a:rPr sz="1400" spc="10" dirty="0">
                <a:latin typeface="Times New Roman"/>
                <a:cs typeface="Times New Roman"/>
              </a:rPr>
              <a:t>Social </a:t>
            </a:r>
            <a:r>
              <a:rPr sz="1400" spc="15" dirty="0">
                <a:latin typeface="Times New Roman"/>
                <a:cs typeface="Times New Roman"/>
              </a:rPr>
              <a:t>me-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dia is generating </a:t>
            </a:r>
            <a:r>
              <a:rPr sz="1400" spc="15" dirty="0">
                <a:latin typeface="Times New Roman"/>
                <a:cs typeface="Times New Roman"/>
              </a:rPr>
              <a:t>a huge amount </a:t>
            </a:r>
            <a:r>
              <a:rPr sz="1400" spc="10" dirty="0">
                <a:latin typeface="Times New Roman"/>
                <a:cs typeface="Times New Roman"/>
              </a:rPr>
              <a:t>of </a:t>
            </a:r>
            <a:r>
              <a:rPr sz="1400" spc="15" dirty="0">
                <a:latin typeface="Times New Roman"/>
                <a:cs typeface="Times New Roman"/>
              </a:rPr>
              <a:t>sentiment </a:t>
            </a:r>
            <a:r>
              <a:rPr sz="1400" spc="10" dirty="0">
                <a:latin typeface="Times New Roman"/>
                <a:cs typeface="Times New Roman"/>
              </a:rPr>
              <a:t>rich data in the </a:t>
            </a:r>
            <a:r>
              <a:rPr sz="1400" spc="15" dirty="0">
                <a:latin typeface="Times New Roman"/>
                <a:cs typeface="Times New Roman"/>
              </a:rPr>
              <a:t>form </a:t>
            </a:r>
            <a:r>
              <a:rPr sz="1400" spc="10" dirty="0">
                <a:latin typeface="Times New Roman"/>
                <a:cs typeface="Times New Roman"/>
              </a:rPr>
              <a:t>of tweets, status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updates, </a:t>
            </a:r>
            <a:r>
              <a:rPr sz="1400" dirty="0">
                <a:latin typeface="Times New Roman"/>
                <a:cs typeface="Times New Roman"/>
              </a:rPr>
              <a:t>reviews </a:t>
            </a:r>
            <a:r>
              <a:rPr sz="1400" spc="15" dirty="0">
                <a:latin typeface="Times New Roman"/>
                <a:cs typeface="Times New Roman"/>
              </a:rPr>
              <a:t>and blog </a:t>
            </a:r>
            <a:r>
              <a:rPr sz="1400" spc="10" dirty="0">
                <a:latin typeface="Times New Roman"/>
                <a:cs typeface="Times New Roman"/>
              </a:rPr>
              <a:t>posts etc. </a:t>
            </a:r>
            <a:r>
              <a:rPr sz="1400" spc="15" dirty="0">
                <a:latin typeface="Times New Roman"/>
                <a:cs typeface="Times New Roman"/>
              </a:rPr>
              <a:t>Sentiment </a:t>
            </a:r>
            <a:r>
              <a:rPr sz="1400" spc="10" dirty="0">
                <a:latin typeface="Times New Roman"/>
                <a:cs typeface="Times New Roman"/>
              </a:rPr>
              <a:t>analysis of this usergenerated data is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very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useful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knowing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to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opinion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crowd.</a:t>
            </a:r>
            <a:r>
              <a:rPr sz="1400" spc="3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Twitter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sentiment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analysis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is </a:t>
            </a:r>
            <a:r>
              <a:rPr sz="1400" spc="15" dirty="0">
                <a:latin typeface="Times New Roman"/>
                <a:cs typeface="Times New Roman"/>
              </a:rPr>
              <a:t>arduous </a:t>
            </a:r>
            <a:r>
              <a:rPr sz="1400" spc="10" dirty="0">
                <a:latin typeface="Times New Roman"/>
                <a:cs typeface="Times New Roman"/>
              </a:rPr>
              <a:t>as basic </a:t>
            </a:r>
            <a:r>
              <a:rPr sz="1400" spc="15" dirty="0">
                <a:latin typeface="Times New Roman"/>
                <a:cs typeface="Times New Roman"/>
              </a:rPr>
              <a:t>feedback </a:t>
            </a:r>
            <a:r>
              <a:rPr sz="1400" spc="10" dirty="0">
                <a:latin typeface="Times New Roman"/>
                <a:cs typeface="Times New Roman"/>
              </a:rPr>
              <a:t>analysis </a:t>
            </a:r>
            <a:r>
              <a:rPr sz="1400" spc="15" dirty="0">
                <a:latin typeface="Times New Roman"/>
                <a:cs typeface="Times New Roman"/>
              </a:rPr>
              <a:t>due </a:t>
            </a:r>
            <a:r>
              <a:rPr sz="1400" spc="10" dirty="0">
                <a:latin typeface="Times New Roman"/>
                <a:cs typeface="Times New Roman"/>
              </a:rPr>
              <a:t>to the </a:t>
            </a:r>
            <a:r>
              <a:rPr sz="1400" spc="15" dirty="0">
                <a:latin typeface="Times New Roman"/>
                <a:cs typeface="Times New Roman"/>
              </a:rPr>
              <a:t>presence </a:t>
            </a:r>
            <a:r>
              <a:rPr sz="1400" spc="10" dirty="0">
                <a:latin typeface="Times New Roman"/>
                <a:cs typeface="Times New Roman"/>
              </a:rPr>
              <a:t>of slang words </a:t>
            </a:r>
            <a:r>
              <a:rPr sz="1400" spc="15" dirty="0">
                <a:latin typeface="Times New Roman"/>
                <a:cs typeface="Times New Roman"/>
              </a:rPr>
              <a:t>and mis-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spellings.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The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machine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learning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approach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can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be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used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for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analyzing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sentiments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from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 </a:t>
            </a:r>
            <a:r>
              <a:rPr sz="1400" spc="5" dirty="0">
                <a:latin typeface="Times New Roman"/>
                <a:cs typeface="Times New Roman"/>
              </a:rPr>
              <a:t>text.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The feedback </a:t>
            </a:r>
            <a:r>
              <a:rPr sz="1400" spc="10" dirty="0">
                <a:latin typeface="Times New Roman"/>
                <a:cs typeface="Times New Roman"/>
              </a:rPr>
              <a:t>analysis are </a:t>
            </a:r>
            <a:r>
              <a:rPr sz="1400" spc="15" dirty="0">
                <a:latin typeface="Times New Roman"/>
                <a:cs typeface="Times New Roman"/>
              </a:rPr>
              <a:t>performed by analyzing </a:t>
            </a:r>
            <a:r>
              <a:rPr sz="1400" spc="10" dirty="0">
                <a:latin typeface="Times New Roman"/>
                <a:cs typeface="Times New Roman"/>
              </a:rPr>
              <a:t>the twitter posts </a:t>
            </a:r>
            <a:r>
              <a:rPr sz="1400" spc="15" dirty="0">
                <a:latin typeface="Times New Roman"/>
                <a:cs typeface="Times New Roman"/>
              </a:rPr>
              <a:t>about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 electronic products </a:t>
            </a:r>
            <a:r>
              <a:rPr sz="1400" spc="5" dirty="0">
                <a:latin typeface="Times New Roman"/>
                <a:cs typeface="Times New Roman"/>
              </a:rPr>
              <a:t>like </a:t>
            </a:r>
            <a:r>
              <a:rPr sz="1400" spc="10" dirty="0">
                <a:latin typeface="Times New Roman"/>
                <a:cs typeface="Times New Roman"/>
              </a:rPr>
              <a:t>cell </a:t>
            </a:r>
            <a:r>
              <a:rPr sz="1400" spc="15" dirty="0">
                <a:latin typeface="Times New Roman"/>
                <a:cs typeface="Times New Roman"/>
              </a:rPr>
              <a:t>phones, computers </a:t>
            </a:r>
            <a:r>
              <a:rPr sz="1400" spc="10" dirty="0">
                <a:latin typeface="Times New Roman"/>
                <a:cs typeface="Times New Roman"/>
              </a:rPr>
              <a:t>etc. </a:t>
            </a:r>
            <a:r>
              <a:rPr sz="1400" spc="15" dirty="0">
                <a:latin typeface="Times New Roman"/>
                <a:cs typeface="Times New Roman"/>
              </a:rPr>
              <a:t>using machine </a:t>
            </a:r>
            <a:r>
              <a:rPr sz="1400" spc="10" dirty="0">
                <a:latin typeface="Times New Roman"/>
                <a:cs typeface="Times New Roman"/>
              </a:rPr>
              <a:t>learning ap-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proach. </a:t>
            </a:r>
            <a:r>
              <a:rPr sz="1400" spc="15" dirty="0">
                <a:latin typeface="Times New Roman"/>
                <a:cs typeface="Times New Roman"/>
              </a:rPr>
              <a:t>The performing </a:t>
            </a:r>
            <a:r>
              <a:rPr sz="1400" spc="10" dirty="0">
                <a:latin typeface="Times New Roman"/>
                <a:cs typeface="Times New Roman"/>
              </a:rPr>
              <a:t>of </a:t>
            </a:r>
            <a:r>
              <a:rPr sz="1400" spc="15" dirty="0">
                <a:latin typeface="Times New Roman"/>
                <a:cs typeface="Times New Roman"/>
              </a:rPr>
              <a:t>sentiment </a:t>
            </a:r>
            <a:r>
              <a:rPr sz="1400" spc="10" dirty="0">
                <a:latin typeface="Times New Roman"/>
                <a:cs typeface="Times New Roman"/>
              </a:rPr>
              <a:t>analysis in </a:t>
            </a:r>
            <a:r>
              <a:rPr sz="1400" spc="15" dirty="0">
                <a:latin typeface="Times New Roman"/>
                <a:cs typeface="Times New Roman"/>
              </a:rPr>
              <a:t>a </a:t>
            </a:r>
            <a:r>
              <a:rPr sz="1400" dirty="0">
                <a:latin typeface="Times New Roman"/>
                <a:cs typeface="Times New Roman"/>
              </a:rPr>
              <a:t>specific </a:t>
            </a:r>
            <a:r>
              <a:rPr sz="1400" spc="15" dirty="0">
                <a:latin typeface="Times New Roman"/>
                <a:cs typeface="Times New Roman"/>
              </a:rPr>
              <a:t>domain, </a:t>
            </a:r>
            <a:r>
              <a:rPr sz="1400" spc="5" dirty="0">
                <a:latin typeface="Times New Roman"/>
                <a:cs typeface="Times New Roman"/>
              </a:rPr>
              <a:t>it </a:t>
            </a:r>
            <a:r>
              <a:rPr sz="1400" spc="10" dirty="0">
                <a:latin typeface="Times New Roman"/>
                <a:cs typeface="Times New Roman"/>
              </a:rPr>
              <a:t>is possible to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identify</a:t>
            </a:r>
            <a:r>
              <a:rPr sz="1400" spc="5" dirty="0">
                <a:latin typeface="Times New Roman"/>
                <a:cs typeface="Times New Roman"/>
              </a:rPr>
              <a:t> effect </a:t>
            </a:r>
            <a:r>
              <a:rPr sz="1400" spc="10" dirty="0">
                <a:latin typeface="Times New Roman"/>
                <a:cs typeface="Times New Roman"/>
              </a:rPr>
              <a:t>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domain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information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sentiment</a:t>
            </a:r>
            <a:r>
              <a:rPr sz="1400" spc="5" dirty="0">
                <a:latin typeface="Times New Roman"/>
                <a:cs typeface="Times New Roman"/>
              </a:rPr>
              <a:t> classification.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20600"/>
              </a:lnSpc>
            </a:pPr>
            <a:r>
              <a:rPr sz="1400" spc="15" dirty="0">
                <a:latin typeface="Times New Roman"/>
                <a:cs typeface="Times New Roman"/>
              </a:rPr>
              <a:t>Rui Zhao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et.al.,[9] </a:t>
            </a:r>
            <a:r>
              <a:rPr lang="en-US" sz="1400" spc="10" dirty="0">
                <a:latin typeface="Times New Roman"/>
                <a:cs typeface="Times New Roman"/>
              </a:rPr>
              <a:t>(2022)</a:t>
            </a:r>
            <a:r>
              <a:rPr sz="1400" spc="15" dirty="0">
                <a:latin typeface="Times New Roman"/>
                <a:cs typeface="Times New Roman"/>
              </a:rPr>
              <a:t>proposed one </a:t>
            </a:r>
            <a:r>
              <a:rPr sz="1400" dirty="0">
                <a:latin typeface="Times New Roman"/>
                <a:cs typeface="Times New Roman"/>
              </a:rPr>
              <a:t>key </a:t>
            </a:r>
            <a:r>
              <a:rPr sz="1400" spc="10" dirty="0">
                <a:latin typeface="Times New Roman"/>
                <a:cs typeface="Times New Roman"/>
              </a:rPr>
              <a:t>issue in </a:t>
            </a:r>
            <a:r>
              <a:rPr sz="1400" spc="5" dirty="0">
                <a:latin typeface="Times New Roman"/>
                <a:cs typeface="Times New Roman"/>
              </a:rPr>
              <a:t>text </a:t>
            </a:r>
            <a:r>
              <a:rPr sz="1400" spc="15" dirty="0">
                <a:latin typeface="Times New Roman"/>
                <a:cs typeface="Times New Roman"/>
              </a:rPr>
              <a:t>mining and </a:t>
            </a:r>
            <a:r>
              <a:rPr sz="1400" spc="10" dirty="0">
                <a:latin typeface="Times New Roman"/>
                <a:cs typeface="Times New Roman"/>
              </a:rPr>
              <a:t>natural </a:t>
            </a:r>
            <a:r>
              <a:rPr sz="1400" spc="15" dirty="0">
                <a:latin typeface="Times New Roman"/>
                <a:cs typeface="Times New Roman"/>
              </a:rPr>
              <a:t>language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processing is </a:t>
            </a:r>
            <a:r>
              <a:rPr sz="1400" spc="5" dirty="0">
                <a:latin typeface="Times New Roman"/>
                <a:cs typeface="Times New Roman"/>
              </a:rPr>
              <a:t>how </a:t>
            </a:r>
            <a:r>
              <a:rPr sz="1400" spc="10" dirty="0">
                <a:latin typeface="Times New Roman"/>
                <a:cs typeface="Times New Roman"/>
              </a:rPr>
              <a:t>to </a:t>
            </a:r>
            <a:r>
              <a:rPr sz="1400" dirty="0">
                <a:latin typeface="Times New Roman"/>
                <a:cs typeface="Times New Roman"/>
              </a:rPr>
              <a:t>effectively </a:t>
            </a:r>
            <a:r>
              <a:rPr sz="1400" spc="10" dirty="0">
                <a:latin typeface="Times New Roman"/>
                <a:cs typeface="Times New Roman"/>
              </a:rPr>
              <a:t>represent the </a:t>
            </a:r>
            <a:r>
              <a:rPr sz="1400" spc="5" dirty="0">
                <a:latin typeface="Times New Roman"/>
                <a:cs typeface="Times New Roman"/>
              </a:rPr>
              <a:t>various </a:t>
            </a:r>
            <a:r>
              <a:rPr sz="1400" spc="15" dirty="0">
                <a:latin typeface="Times New Roman"/>
                <a:cs typeface="Times New Roman"/>
              </a:rPr>
              <a:t>documents using an numerical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vectors.</a:t>
            </a:r>
            <a:r>
              <a:rPr sz="1400" spc="15" dirty="0">
                <a:latin typeface="Times New Roman"/>
                <a:cs typeface="Times New Roman"/>
              </a:rPr>
              <a:t> One </a:t>
            </a:r>
            <a:r>
              <a:rPr sz="1400" spc="10" dirty="0">
                <a:latin typeface="Times New Roman"/>
                <a:cs typeface="Times New Roman"/>
              </a:rPr>
              <a:t>classical </a:t>
            </a:r>
            <a:r>
              <a:rPr sz="1400" spc="15" dirty="0">
                <a:latin typeface="Times New Roman"/>
                <a:cs typeface="Times New Roman"/>
              </a:rPr>
              <a:t>model </a:t>
            </a:r>
            <a:r>
              <a:rPr sz="1400" spc="10" dirty="0">
                <a:latin typeface="Times New Roman"/>
                <a:cs typeface="Times New Roman"/>
              </a:rPr>
              <a:t>is the </a:t>
            </a:r>
            <a:r>
              <a:rPr sz="1400" spc="15" dirty="0">
                <a:latin typeface="Times New Roman"/>
                <a:cs typeface="Times New Roman"/>
              </a:rPr>
              <a:t>Bag-of </a:t>
            </a:r>
            <a:r>
              <a:rPr sz="1400" spc="-5" dirty="0">
                <a:latin typeface="Times New Roman"/>
                <a:cs typeface="Times New Roman"/>
              </a:rPr>
              <a:t>Words </a:t>
            </a:r>
            <a:r>
              <a:rPr sz="1400" spc="15" dirty="0">
                <a:latin typeface="Times New Roman"/>
                <a:cs typeface="Times New Roman"/>
              </a:rPr>
              <a:t>(BoW). </a:t>
            </a:r>
            <a:r>
              <a:rPr sz="1400" spc="10" dirty="0">
                <a:latin typeface="Times New Roman"/>
                <a:cs typeface="Times New Roman"/>
              </a:rPr>
              <a:t>In </a:t>
            </a:r>
            <a:r>
              <a:rPr sz="1400" spc="15" dirty="0">
                <a:latin typeface="Times New Roman"/>
                <a:cs typeface="Times New Roman"/>
              </a:rPr>
              <a:t>a </a:t>
            </a:r>
            <a:r>
              <a:rPr sz="1400" spc="5" dirty="0">
                <a:latin typeface="Times New Roman"/>
                <a:cs typeface="Times New Roman"/>
              </a:rPr>
              <a:t>BoW-based </a:t>
            </a:r>
            <a:r>
              <a:rPr sz="1400" spc="10" dirty="0">
                <a:latin typeface="Times New Roman"/>
                <a:cs typeface="Times New Roman"/>
              </a:rPr>
              <a:t>vector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representation of </a:t>
            </a:r>
            <a:r>
              <a:rPr sz="1400" spc="15" dirty="0">
                <a:latin typeface="Times New Roman"/>
                <a:cs typeface="Times New Roman"/>
              </a:rPr>
              <a:t>a document, each element denotes </a:t>
            </a:r>
            <a:r>
              <a:rPr sz="1400" spc="10" dirty="0">
                <a:latin typeface="Times New Roman"/>
                <a:cs typeface="Times New Roman"/>
              </a:rPr>
              <a:t>the </a:t>
            </a:r>
            <a:r>
              <a:rPr sz="1400" spc="15" dirty="0">
                <a:latin typeface="Times New Roman"/>
                <a:cs typeface="Times New Roman"/>
              </a:rPr>
              <a:t>normalized number </a:t>
            </a:r>
            <a:r>
              <a:rPr sz="1400" spc="10" dirty="0">
                <a:latin typeface="Times New Roman"/>
                <a:cs typeface="Times New Roman"/>
              </a:rPr>
              <a:t>of oc- </a:t>
            </a:r>
            <a:r>
              <a:rPr sz="1400" spc="15" dirty="0">
                <a:latin typeface="Times New Roman"/>
                <a:cs typeface="Times New Roman"/>
              </a:rPr>
              <a:t> currence </a:t>
            </a:r>
            <a:r>
              <a:rPr sz="1400" spc="10" dirty="0">
                <a:latin typeface="Times New Roman"/>
                <a:cs typeface="Times New Roman"/>
              </a:rPr>
              <a:t>of </a:t>
            </a:r>
            <a:r>
              <a:rPr sz="1400" spc="15" dirty="0">
                <a:latin typeface="Times New Roman"/>
                <a:cs typeface="Times New Roman"/>
              </a:rPr>
              <a:t>a </a:t>
            </a:r>
            <a:r>
              <a:rPr sz="1400" spc="10" dirty="0">
                <a:latin typeface="Times New Roman"/>
                <a:cs typeface="Times New Roman"/>
              </a:rPr>
              <a:t>basis </a:t>
            </a:r>
            <a:r>
              <a:rPr sz="1400" spc="15" dirty="0">
                <a:latin typeface="Times New Roman"/>
                <a:cs typeface="Times New Roman"/>
              </a:rPr>
              <a:t>term </a:t>
            </a:r>
            <a:r>
              <a:rPr sz="1400" spc="10" dirty="0">
                <a:latin typeface="Times New Roman"/>
                <a:cs typeface="Times New Roman"/>
              </a:rPr>
              <a:t>in the </a:t>
            </a:r>
            <a:r>
              <a:rPr sz="1400" spc="15" dirty="0">
                <a:latin typeface="Times New Roman"/>
                <a:cs typeface="Times New Roman"/>
              </a:rPr>
              <a:t>document.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To </a:t>
            </a:r>
            <a:r>
              <a:rPr sz="1400" spc="15" dirty="0">
                <a:latin typeface="Times New Roman"/>
                <a:cs typeface="Times New Roman"/>
              </a:rPr>
              <a:t>count </a:t>
            </a:r>
            <a:r>
              <a:rPr sz="1400" spc="10" dirty="0">
                <a:latin typeface="Times New Roman"/>
                <a:cs typeface="Times New Roman"/>
              </a:rPr>
              <a:t>the </a:t>
            </a:r>
            <a:r>
              <a:rPr sz="1400" spc="15" dirty="0">
                <a:latin typeface="Times New Roman"/>
                <a:cs typeface="Times New Roman"/>
              </a:rPr>
              <a:t>number </a:t>
            </a:r>
            <a:r>
              <a:rPr sz="1400" spc="10" dirty="0">
                <a:latin typeface="Times New Roman"/>
                <a:cs typeface="Times New Roman"/>
              </a:rPr>
              <a:t>of occurrence of </a:t>
            </a:r>
            <a:r>
              <a:rPr sz="1400" spc="15" dirty="0">
                <a:latin typeface="Times New Roman"/>
                <a:cs typeface="Times New Roman"/>
              </a:rPr>
              <a:t>a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basis term, </a:t>
            </a:r>
            <a:r>
              <a:rPr sz="1400" spc="20" dirty="0">
                <a:latin typeface="Times New Roman"/>
                <a:cs typeface="Times New Roman"/>
              </a:rPr>
              <a:t>BoW </a:t>
            </a:r>
            <a:r>
              <a:rPr sz="1400" spc="15" dirty="0">
                <a:latin typeface="Times New Roman"/>
                <a:cs typeface="Times New Roman"/>
              </a:rPr>
              <a:t>conducts </a:t>
            </a:r>
            <a:r>
              <a:rPr sz="1400" spc="5" dirty="0">
                <a:latin typeface="Times New Roman"/>
                <a:cs typeface="Times New Roman"/>
              </a:rPr>
              <a:t>exact </a:t>
            </a:r>
            <a:r>
              <a:rPr sz="1400" spc="10" dirty="0">
                <a:latin typeface="Times New Roman"/>
                <a:cs typeface="Times New Roman"/>
              </a:rPr>
              <a:t>word </a:t>
            </a:r>
            <a:r>
              <a:rPr sz="1400" spc="15" dirty="0">
                <a:latin typeface="Times New Roman"/>
                <a:cs typeface="Times New Roman"/>
              </a:rPr>
              <a:t>matching, which can be </a:t>
            </a:r>
            <a:r>
              <a:rPr sz="1400" spc="10" dirty="0">
                <a:latin typeface="Times New Roman"/>
                <a:cs typeface="Times New Roman"/>
              </a:rPr>
              <a:t>regarded as </a:t>
            </a:r>
            <a:r>
              <a:rPr sz="1400" spc="15" dirty="0">
                <a:latin typeface="Times New Roman"/>
                <a:cs typeface="Times New Roman"/>
              </a:rPr>
              <a:t>a hard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mapping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from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words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basis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term.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20600"/>
              </a:lnSpc>
            </a:pPr>
            <a:r>
              <a:rPr sz="1400" spc="15" dirty="0">
                <a:latin typeface="Times New Roman"/>
                <a:cs typeface="Times New Roman"/>
              </a:rPr>
              <a:t>Soumi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Sarkar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et.al.,[10]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lang="en-US" sz="1400" spc="-35" dirty="0">
                <a:latin typeface="Times New Roman"/>
                <a:cs typeface="Times New Roman"/>
              </a:rPr>
              <a:t>(2019)</a:t>
            </a:r>
            <a:r>
              <a:rPr sz="1400" spc="15" dirty="0">
                <a:latin typeface="Times New Roman"/>
                <a:cs typeface="Times New Roman"/>
              </a:rPr>
              <a:t>proposed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one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fundamental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problem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sentiment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analy-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sis is categorization of </a:t>
            </a:r>
            <a:r>
              <a:rPr sz="1400" spc="15" dirty="0">
                <a:latin typeface="Times New Roman"/>
                <a:cs typeface="Times New Roman"/>
              </a:rPr>
              <a:t>sentiment </a:t>
            </a:r>
            <a:r>
              <a:rPr sz="1400" dirty="0">
                <a:latin typeface="Times New Roman"/>
                <a:cs typeface="Times New Roman"/>
              </a:rPr>
              <a:t>polarity. Given </a:t>
            </a:r>
            <a:r>
              <a:rPr sz="1400" spc="15" dirty="0">
                <a:latin typeface="Times New Roman"/>
                <a:cs typeface="Times New Roman"/>
              </a:rPr>
              <a:t>a </a:t>
            </a:r>
            <a:r>
              <a:rPr sz="1400" spc="10" dirty="0">
                <a:latin typeface="Times New Roman"/>
                <a:cs typeface="Times New Roman"/>
              </a:rPr>
              <a:t>piece of written </a:t>
            </a:r>
            <a:r>
              <a:rPr sz="1400" spc="5" dirty="0">
                <a:latin typeface="Times New Roman"/>
                <a:cs typeface="Times New Roman"/>
              </a:rPr>
              <a:t>text, </a:t>
            </a:r>
            <a:r>
              <a:rPr sz="1400" spc="10" dirty="0">
                <a:latin typeface="Times New Roman"/>
                <a:cs typeface="Times New Roman"/>
              </a:rPr>
              <a:t>the </a:t>
            </a:r>
            <a:r>
              <a:rPr sz="1400" spc="15" dirty="0">
                <a:latin typeface="Times New Roman"/>
                <a:cs typeface="Times New Roman"/>
              </a:rPr>
              <a:t>problem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is to categorize the </a:t>
            </a:r>
            <a:r>
              <a:rPr sz="1400" spc="5" dirty="0">
                <a:latin typeface="Times New Roman"/>
                <a:cs typeface="Times New Roman"/>
              </a:rPr>
              <a:t>text </a:t>
            </a:r>
            <a:r>
              <a:rPr sz="1400" spc="10" dirty="0">
                <a:latin typeface="Times New Roman"/>
                <a:cs typeface="Times New Roman"/>
              </a:rPr>
              <a:t>into </a:t>
            </a:r>
            <a:r>
              <a:rPr sz="1400" spc="15" dirty="0">
                <a:latin typeface="Times New Roman"/>
                <a:cs typeface="Times New Roman"/>
              </a:rPr>
              <a:t>one </a:t>
            </a:r>
            <a:r>
              <a:rPr sz="1400" dirty="0">
                <a:latin typeface="Times New Roman"/>
                <a:cs typeface="Times New Roman"/>
              </a:rPr>
              <a:t>specific </a:t>
            </a:r>
            <a:r>
              <a:rPr sz="1400" spc="15" dirty="0">
                <a:latin typeface="Times New Roman"/>
                <a:cs typeface="Times New Roman"/>
              </a:rPr>
              <a:t>sentiment </a:t>
            </a:r>
            <a:r>
              <a:rPr sz="1400" dirty="0">
                <a:latin typeface="Times New Roman"/>
                <a:cs typeface="Times New Roman"/>
              </a:rPr>
              <a:t>polarity, </a:t>
            </a:r>
            <a:r>
              <a:rPr sz="1400" spc="5" dirty="0">
                <a:latin typeface="Times New Roman"/>
                <a:cs typeface="Times New Roman"/>
              </a:rPr>
              <a:t>positive </a:t>
            </a:r>
            <a:r>
              <a:rPr sz="1400" spc="10" dirty="0">
                <a:latin typeface="Times New Roman"/>
                <a:cs typeface="Times New Roman"/>
              </a:rPr>
              <a:t>or </a:t>
            </a:r>
            <a:r>
              <a:rPr sz="1400" dirty="0">
                <a:latin typeface="Times New Roman"/>
                <a:cs typeface="Times New Roman"/>
              </a:rPr>
              <a:t>negative </a:t>
            </a:r>
            <a:r>
              <a:rPr sz="1400" spc="10" dirty="0">
                <a:latin typeface="Times New Roman"/>
                <a:cs typeface="Times New Roman"/>
              </a:rPr>
              <a:t>(or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neutral).</a:t>
            </a:r>
            <a:r>
              <a:rPr sz="1400" spc="15" dirty="0">
                <a:latin typeface="Times New Roman"/>
                <a:cs typeface="Times New Roman"/>
              </a:rPr>
              <a:t> Based on </a:t>
            </a:r>
            <a:r>
              <a:rPr sz="1400" spc="10" dirty="0">
                <a:latin typeface="Times New Roman"/>
                <a:cs typeface="Times New Roman"/>
              </a:rPr>
              <a:t>the </a:t>
            </a:r>
            <a:r>
              <a:rPr sz="1400" spc="15" dirty="0">
                <a:latin typeface="Times New Roman"/>
                <a:cs typeface="Times New Roman"/>
              </a:rPr>
              <a:t>scope </a:t>
            </a:r>
            <a:r>
              <a:rPr sz="1400" spc="10" dirty="0">
                <a:latin typeface="Times New Roman"/>
                <a:cs typeface="Times New Roman"/>
              </a:rPr>
              <a:t>of the </a:t>
            </a:r>
            <a:r>
              <a:rPr sz="1400" spc="5" dirty="0">
                <a:latin typeface="Times New Roman"/>
                <a:cs typeface="Times New Roman"/>
              </a:rPr>
              <a:t>text, </a:t>
            </a:r>
            <a:r>
              <a:rPr sz="1400" spc="10" dirty="0">
                <a:latin typeface="Times New Roman"/>
                <a:cs typeface="Times New Roman"/>
              </a:rPr>
              <a:t>there are three distinctions of </a:t>
            </a:r>
            <a:r>
              <a:rPr sz="1400" spc="15" dirty="0">
                <a:latin typeface="Times New Roman"/>
                <a:cs typeface="Times New Roman"/>
              </a:rPr>
              <a:t>sentiment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polarity categorization, </a:t>
            </a:r>
            <a:r>
              <a:rPr sz="1400" spc="15" dirty="0">
                <a:latin typeface="Times New Roman"/>
                <a:cs typeface="Times New Roman"/>
              </a:rPr>
              <a:t>namely </a:t>
            </a:r>
            <a:r>
              <a:rPr sz="1400" spc="10" dirty="0">
                <a:latin typeface="Times New Roman"/>
                <a:cs typeface="Times New Roman"/>
              </a:rPr>
              <a:t>the </a:t>
            </a:r>
            <a:r>
              <a:rPr sz="1400" spc="15" dirty="0">
                <a:latin typeface="Times New Roman"/>
                <a:cs typeface="Times New Roman"/>
              </a:rPr>
              <a:t>document </a:t>
            </a:r>
            <a:r>
              <a:rPr sz="1400" dirty="0">
                <a:latin typeface="Times New Roman"/>
                <a:cs typeface="Times New Roman"/>
              </a:rPr>
              <a:t>level, </a:t>
            </a:r>
            <a:r>
              <a:rPr sz="1400" spc="10" dirty="0">
                <a:latin typeface="Times New Roman"/>
                <a:cs typeface="Times New Roman"/>
              </a:rPr>
              <a:t>the </a:t>
            </a:r>
            <a:r>
              <a:rPr sz="1400" spc="15" dirty="0">
                <a:latin typeface="Times New Roman"/>
                <a:cs typeface="Times New Roman"/>
              </a:rPr>
              <a:t>sentence </a:t>
            </a:r>
            <a:r>
              <a:rPr sz="1400" dirty="0">
                <a:latin typeface="Times New Roman"/>
                <a:cs typeface="Times New Roman"/>
              </a:rPr>
              <a:t>level,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10" dirty="0">
                <a:latin typeface="Times New Roman"/>
                <a:cs typeface="Times New Roman"/>
              </a:rPr>
              <a:t>the en-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tity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10" dirty="0">
                <a:latin typeface="Times New Roman"/>
                <a:cs typeface="Times New Roman"/>
              </a:rPr>
              <a:t>aspect </a:t>
            </a:r>
            <a:r>
              <a:rPr sz="1400" dirty="0">
                <a:latin typeface="Times New Roman"/>
                <a:cs typeface="Times New Roman"/>
              </a:rPr>
              <a:t>level.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Consider a </a:t>
            </a:r>
            <a:r>
              <a:rPr sz="1400" dirty="0">
                <a:latin typeface="Times New Roman"/>
                <a:cs typeface="Times New Roman"/>
              </a:rPr>
              <a:t>review </a:t>
            </a:r>
            <a:r>
              <a:rPr sz="1400" spc="10" dirty="0">
                <a:latin typeface="Times New Roman"/>
                <a:cs typeface="Times New Roman"/>
              </a:rPr>
              <a:t>”I </a:t>
            </a:r>
            <a:r>
              <a:rPr sz="1400" spc="5" dirty="0">
                <a:latin typeface="Times New Roman"/>
                <a:cs typeface="Times New Roman"/>
              </a:rPr>
              <a:t>like </a:t>
            </a:r>
            <a:r>
              <a:rPr sz="1400" spc="15" dirty="0">
                <a:latin typeface="Times New Roman"/>
                <a:cs typeface="Times New Roman"/>
              </a:rPr>
              <a:t>multimedia </a:t>
            </a:r>
            <a:r>
              <a:rPr sz="1400" spc="10" dirty="0">
                <a:latin typeface="Times New Roman"/>
                <a:cs typeface="Times New Roman"/>
              </a:rPr>
              <a:t>features </a:t>
            </a:r>
            <a:r>
              <a:rPr sz="1400" dirty="0">
                <a:latin typeface="Times New Roman"/>
                <a:cs typeface="Times New Roman"/>
              </a:rPr>
              <a:t>but </a:t>
            </a:r>
            <a:r>
              <a:rPr sz="1400" spc="10" dirty="0">
                <a:latin typeface="Times New Roman"/>
                <a:cs typeface="Times New Roman"/>
              </a:rPr>
              <a:t>the battery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life </a:t>
            </a:r>
            <a:r>
              <a:rPr sz="1400" spc="-5" dirty="0">
                <a:latin typeface="Times New Roman"/>
                <a:cs typeface="Times New Roman"/>
              </a:rPr>
              <a:t>sucks.” </a:t>
            </a:r>
            <a:r>
              <a:rPr sz="1400" spc="15" dirty="0">
                <a:latin typeface="Times New Roman"/>
                <a:cs typeface="Times New Roman"/>
              </a:rPr>
              <a:t>This sentence has a </a:t>
            </a:r>
            <a:r>
              <a:rPr sz="1400" spc="10" dirty="0">
                <a:latin typeface="Times New Roman"/>
                <a:cs typeface="Times New Roman"/>
              </a:rPr>
              <a:t>mixed </a:t>
            </a:r>
            <a:r>
              <a:rPr sz="1400" spc="15" dirty="0">
                <a:latin typeface="Times New Roman"/>
                <a:cs typeface="Times New Roman"/>
              </a:rPr>
              <a:t>emotion. Hence, </a:t>
            </a:r>
            <a:r>
              <a:rPr sz="1400" spc="5" dirty="0">
                <a:latin typeface="Times New Roman"/>
                <a:cs typeface="Times New Roman"/>
              </a:rPr>
              <a:t>it </a:t>
            </a:r>
            <a:r>
              <a:rPr sz="1400" spc="10" dirty="0">
                <a:latin typeface="Times New Roman"/>
                <a:cs typeface="Times New Roman"/>
              </a:rPr>
              <a:t>is required to extract </a:t>
            </a:r>
            <a:r>
              <a:rPr sz="1400" spc="15" dirty="0">
                <a:latin typeface="Times New Roman"/>
                <a:cs typeface="Times New Roman"/>
              </a:rPr>
              <a:t>only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those opinions </a:t>
            </a:r>
            <a:r>
              <a:rPr sz="1400" dirty="0">
                <a:latin typeface="Times New Roman"/>
                <a:cs typeface="Times New Roman"/>
              </a:rPr>
              <a:t>relevant </a:t>
            </a:r>
            <a:r>
              <a:rPr sz="1400" spc="10" dirty="0">
                <a:latin typeface="Times New Roman"/>
                <a:cs typeface="Times New Roman"/>
              </a:rPr>
              <a:t>to </a:t>
            </a:r>
            <a:r>
              <a:rPr sz="1400" spc="15" dirty="0">
                <a:latin typeface="Times New Roman"/>
                <a:cs typeface="Times New Roman"/>
              </a:rPr>
              <a:t>a </a:t>
            </a:r>
            <a:r>
              <a:rPr sz="1400" spc="10" dirty="0">
                <a:latin typeface="Times New Roman"/>
                <a:cs typeface="Times New Roman"/>
              </a:rPr>
              <a:t>particular feature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10" dirty="0">
                <a:latin typeface="Times New Roman"/>
                <a:cs typeface="Times New Roman"/>
              </a:rPr>
              <a:t>classify </a:t>
            </a:r>
            <a:r>
              <a:rPr sz="1400" spc="15" dirty="0">
                <a:latin typeface="Times New Roman"/>
                <a:cs typeface="Times New Roman"/>
              </a:rPr>
              <a:t>them,  </a:t>
            </a:r>
            <a:r>
              <a:rPr sz="1400" spc="10" dirty="0">
                <a:latin typeface="Times New Roman"/>
                <a:cs typeface="Times New Roman"/>
              </a:rPr>
              <a:t>instead of taking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 </a:t>
            </a:r>
            <a:r>
              <a:rPr sz="1400" spc="15" dirty="0">
                <a:latin typeface="Times New Roman"/>
                <a:cs typeface="Times New Roman"/>
              </a:rPr>
              <a:t>complete sentence and </a:t>
            </a:r>
            <a:r>
              <a:rPr sz="1400" spc="10" dirty="0">
                <a:latin typeface="Times New Roman"/>
                <a:cs typeface="Times New Roman"/>
              </a:rPr>
              <a:t>the </a:t>
            </a:r>
            <a:r>
              <a:rPr sz="1400" spc="5" dirty="0">
                <a:latin typeface="Times New Roman"/>
                <a:cs typeface="Times New Roman"/>
              </a:rPr>
              <a:t>overall </a:t>
            </a:r>
            <a:r>
              <a:rPr sz="1400" spc="10" dirty="0">
                <a:latin typeface="Times New Roman"/>
                <a:cs typeface="Times New Roman"/>
              </a:rPr>
              <a:t>sentiment.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 this </a:t>
            </a:r>
            <a:r>
              <a:rPr sz="1400" dirty="0">
                <a:latin typeface="Times New Roman"/>
                <a:cs typeface="Times New Roman"/>
              </a:rPr>
              <a:t>paper, </a:t>
            </a:r>
            <a:r>
              <a:rPr sz="1400" spc="20" dirty="0">
                <a:latin typeface="Times New Roman"/>
                <a:cs typeface="Times New Roman"/>
              </a:rPr>
              <a:t>we </a:t>
            </a:r>
            <a:r>
              <a:rPr sz="1400" spc="10" dirty="0">
                <a:latin typeface="Times New Roman"/>
                <a:cs typeface="Times New Roman"/>
              </a:rPr>
              <a:t>present </a:t>
            </a:r>
            <a:r>
              <a:rPr sz="1400" spc="15" dirty="0">
                <a:latin typeface="Times New Roman"/>
                <a:cs typeface="Times New Roman"/>
              </a:rPr>
              <a:t>a </a:t>
            </a:r>
            <a:r>
              <a:rPr sz="1400" spc="5" dirty="0">
                <a:latin typeface="Times New Roman"/>
                <a:cs typeface="Times New Roman"/>
              </a:rPr>
              <a:t>novel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approach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identify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pattern </a:t>
            </a:r>
            <a:r>
              <a:rPr sz="1400" dirty="0">
                <a:latin typeface="Times New Roman"/>
                <a:cs typeface="Times New Roman"/>
              </a:rPr>
              <a:t>specific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expressions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 </a:t>
            </a:r>
            <a:r>
              <a:rPr sz="1400" spc="15" dirty="0">
                <a:latin typeface="Times New Roman"/>
                <a:cs typeface="Times New Roman"/>
              </a:rPr>
              <a:t>opinion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</a:t>
            </a:r>
            <a:r>
              <a:rPr sz="1400" spc="5" dirty="0">
                <a:latin typeface="Times New Roman"/>
                <a:cs typeface="Times New Roman"/>
              </a:rPr>
              <a:t> text.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02457" y="625697"/>
            <a:ext cx="115570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1" spc="5" dirty="0">
                <a:latin typeface="Times New Roman"/>
                <a:cs typeface="Times New Roman"/>
              </a:rPr>
              <a:t>Chapter</a:t>
            </a:r>
            <a:r>
              <a:rPr sz="2050" b="1" spc="-65" dirty="0">
                <a:latin typeface="Times New Roman"/>
                <a:cs typeface="Times New Roman"/>
              </a:rPr>
              <a:t> </a:t>
            </a:r>
            <a:r>
              <a:rPr sz="2050" b="1" spc="5" dirty="0">
                <a:latin typeface="Times New Roman"/>
                <a:cs typeface="Times New Roman"/>
              </a:rPr>
              <a:t>3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4987" y="1395728"/>
            <a:ext cx="375031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PROJECT</a:t>
            </a:r>
            <a:r>
              <a:rPr spc="-35" dirty="0"/>
              <a:t> </a:t>
            </a:r>
            <a:r>
              <a:rPr spc="15" dirty="0"/>
              <a:t>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7301" y="2376040"/>
            <a:ext cx="6145530" cy="73094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22275" lvl="1" indent="-410209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422275" algn="l"/>
                <a:tab pos="422909" algn="l"/>
              </a:tabLst>
            </a:pPr>
            <a:r>
              <a:rPr sz="1400" b="1" spc="15" dirty="0">
                <a:latin typeface="Times New Roman"/>
                <a:cs typeface="Times New Roman"/>
              </a:rPr>
              <a:t>Existing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System</a:t>
            </a:r>
            <a:endParaRPr sz="1400">
              <a:latin typeface="Times New Roman"/>
              <a:cs typeface="Times New Roman"/>
            </a:endParaRPr>
          </a:p>
          <a:p>
            <a:pPr marL="12700" marR="5080" indent="50800" algn="just">
              <a:lnSpc>
                <a:spcPct val="120600"/>
              </a:lnSpc>
              <a:spcBef>
                <a:spcPts val="1485"/>
              </a:spcBef>
            </a:pPr>
            <a:r>
              <a:rPr sz="1400" spc="15" dirty="0">
                <a:latin typeface="Times New Roman"/>
                <a:cs typeface="Times New Roman"/>
              </a:rPr>
              <a:t>There </a:t>
            </a:r>
            <a:r>
              <a:rPr sz="1400" spc="10" dirty="0">
                <a:latin typeface="Times New Roman"/>
                <a:cs typeface="Times New Roman"/>
              </a:rPr>
              <a:t>are many traditional </a:t>
            </a:r>
            <a:r>
              <a:rPr sz="1400" spc="15" dirty="0">
                <a:latin typeface="Times New Roman"/>
                <a:cs typeface="Times New Roman"/>
              </a:rPr>
              <a:t>methods which </a:t>
            </a:r>
            <a:r>
              <a:rPr sz="1400" spc="10" dirty="0">
                <a:latin typeface="Times New Roman"/>
                <a:cs typeface="Times New Roman"/>
              </a:rPr>
              <a:t>provide the </a:t>
            </a:r>
            <a:r>
              <a:rPr sz="1400" dirty="0">
                <a:latin typeface="Times New Roman"/>
                <a:cs typeface="Times New Roman"/>
              </a:rPr>
              <a:t>benefit </a:t>
            </a:r>
            <a:r>
              <a:rPr sz="1400" spc="10" dirty="0">
                <a:latin typeface="Times New Roman"/>
                <a:cs typeface="Times New Roman"/>
              </a:rPr>
              <a:t>of having knowledge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 update on </a:t>
            </a:r>
            <a:r>
              <a:rPr sz="1400" spc="10" dirty="0">
                <a:latin typeface="Times New Roman"/>
                <a:cs typeface="Times New Roman"/>
              </a:rPr>
              <a:t>latest </a:t>
            </a:r>
            <a:r>
              <a:rPr sz="1400" spc="5" dirty="0">
                <a:latin typeface="Times New Roman"/>
                <a:cs typeface="Times New Roman"/>
              </a:rPr>
              <a:t>technology.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Some </a:t>
            </a:r>
            <a:r>
              <a:rPr sz="1400" spc="10" dirty="0">
                <a:latin typeface="Times New Roman"/>
                <a:cs typeface="Times New Roman"/>
              </a:rPr>
              <a:t>of the </a:t>
            </a:r>
            <a:r>
              <a:rPr sz="1400" spc="15" dirty="0">
                <a:latin typeface="Times New Roman"/>
                <a:cs typeface="Times New Roman"/>
              </a:rPr>
              <a:t>methods </a:t>
            </a:r>
            <a:r>
              <a:rPr sz="1400" spc="10" dirty="0">
                <a:latin typeface="Times New Roman"/>
                <a:cs typeface="Times New Roman"/>
              </a:rPr>
              <a:t>are discussed </a:t>
            </a:r>
            <a:r>
              <a:rPr sz="1400" spc="5" dirty="0">
                <a:latin typeface="Times New Roman"/>
                <a:cs typeface="Times New Roman"/>
              </a:rPr>
              <a:t>below: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The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surveys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10" dirty="0">
                <a:latin typeface="Times New Roman"/>
                <a:cs typeface="Times New Roman"/>
              </a:rPr>
              <a:t>questionnaires, interviews, feedback.  </a:t>
            </a:r>
            <a:r>
              <a:rPr sz="1400" spc="15" dirty="0">
                <a:latin typeface="Times New Roman"/>
                <a:cs typeface="Times New Roman"/>
              </a:rPr>
              <a:t>The </a:t>
            </a:r>
            <a:r>
              <a:rPr sz="1400" spc="10" dirty="0">
                <a:latin typeface="Times New Roman"/>
                <a:cs typeface="Times New Roman"/>
              </a:rPr>
              <a:t>existing </a:t>
            </a:r>
            <a:r>
              <a:rPr sz="1400" spc="15" dirty="0">
                <a:latin typeface="Times New Roman"/>
                <a:cs typeface="Times New Roman"/>
              </a:rPr>
              <a:t>system </a:t>
            </a:r>
            <a:r>
              <a:rPr sz="1400" spc="10" dirty="0">
                <a:latin typeface="Times New Roman"/>
                <a:cs typeface="Times New Roman"/>
              </a:rPr>
              <a:t>works </a:t>
            </a:r>
            <a:r>
              <a:rPr sz="1400" spc="15" dirty="0">
                <a:latin typeface="Times New Roman"/>
                <a:cs typeface="Times New Roman"/>
              </a:rPr>
              <a:t>only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on </a:t>
            </a:r>
            <a:r>
              <a:rPr sz="1400" spc="10" dirty="0">
                <a:latin typeface="Times New Roman"/>
                <a:cs typeface="Times New Roman"/>
              </a:rPr>
              <a:t>the dataset,  </a:t>
            </a:r>
            <a:r>
              <a:rPr sz="1400" spc="15" dirty="0">
                <a:latin typeface="Times New Roman"/>
                <a:cs typeface="Times New Roman"/>
              </a:rPr>
              <a:t>which </a:t>
            </a:r>
            <a:r>
              <a:rPr sz="1400" spc="10" dirty="0">
                <a:latin typeface="Times New Roman"/>
                <a:cs typeface="Times New Roman"/>
              </a:rPr>
              <a:t>is constrained,  to </a:t>
            </a:r>
            <a:r>
              <a:rPr sz="1400" spc="15" dirty="0">
                <a:latin typeface="Times New Roman"/>
                <a:cs typeface="Times New Roman"/>
              </a:rPr>
              <a:t>a </a:t>
            </a:r>
            <a:r>
              <a:rPr sz="1400" spc="10" dirty="0">
                <a:latin typeface="Times New Roman"/>
                <a:cs typeface="Times New Roman"/>
              </a:rPr>
              <a:t>particular topic. </a:t>
            </a:r>
            <a:r>
              <a:rPr sz="1400" spc="15" dirty="0">
                <a:latin typeface="Times New Roman"/>
                <a:cs typeface="Times New Roman"/>
              </a:rPr>
              <a:t> The </a:t>
            </a:r>
            <a:r>
              <a:rPr sz="1400" spc="10" dirty="0">
                <a:latin typeface="Times New Roman"/>
                <a:cs typeface="Times New Roman"/>
              </a:rPr>
              <a:t>existing </a:t>
            </a:r>
            <a:r>
              <a:rPr sz="1400" spc="15" dirty="0">
                <a:latin typeface="Times New Roman"/>
                <a:cs typeface="Times New Roman"/>
              </a:rPr>
              <a:t>systems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also </a:t>
            </a:r>
            <a:r>
              <a:rPr sz="1400" spc="15" dirty="0">
                <a:latin typeface="Times New Roman"/>
                <a:cs typeface="Times New Roman"/>
              </a:rPr>
              <a:t>do </a:t>
            </a:r>
            <a:r>
              <a:rPr sz="1400" spc="10" dirty="0">
                <a:latin typeface="Times New Roman"/>
                <a:cs typeface="Times New Roman"/>
              </a:rPr>
              <a:t>not </a:t>
            </a:r>
            <a:r>
              <a:rPr sz="1400" spc="15" dirty="0">
                <a:latin typeface="Times New Roman"/>
                <a:cs typeface="Times New Roman"/>
              </a:rPr>
              <a:t>determine </a:t>
            </a:r>
            <a:r>
              <a:rPr sz="1400" spc="10" dirty="0">
                <a:latin typeface="Times New Roman"/>
                <a:cs typeface="Times New Roman"/>
              </a:rPr>
              <a:t>the </a:t>
            </a:r>
            <a:r>
              <a:rPr sz="1400" spc="15" dirty="0">
                <a:latin typeface="Times New Roman"/>
                <a:cs typeface="Times New Roman"/>
              </a:rPr>
              <a:t>measure </a:t>
            </a:r>
            <a:r>
              <a:rPr sz="1400" spc="10" dirty="0">
                <a:latin typeface="Times New Roman"/>
                <a:cs typeface="Times New Roman"/>
              </a:rPr>
              <a:t>of </a:t>
            </a:r>
            <a:r>
              <a:rPr sz="1400" spc="15" dirty="0">
                <a:latin typeface="Times New Roman"/>
                <a:cs typeface="Times New Roman"/>
              </a:rPr>
              <a:t>impact </a:t>
            </a:r>
            <a:r>
              <a:rPr sz="1400" spc="10" dirty="0">
                <a:latin typeface="Times New Roman"/>
                <a:cs typeface="Times New Roman"/>
              </a:rPr>
              <a:t>the results </a:t>
            </a:r>
            <a:r>
              <a:rPr sz="1400" spc="15" dirty="0">
                <a:latin typeface="Times New Roman"/>
                <a:cs typeface="Times New Roman"/>
              </a:rPr>
              <a:t>determined can </a:t>
            </a:r>
            <a:r>
              <a:rPr sz="1400" dirty="0">
                <a:latin typeface="Times New Roman"/>
                <a:cs typeface="Times New Roman"/>
              </a:rPr>
              <a:t>have </a:t>
            </a:r>
            <a:r>
              <a:rPr sz="1400" spc="15" dirty="0">
                <a:latin typeface="Times New Roman"/>
                <a:cs typeface="Times New Roman"/>
              </a:rPr>
              <a:t>on </a:t>
            </a:r>
            <a:r>
              <a:rPr sz="1400" spc="10" dirty="0">
                <a:latin typeface="Times New Roman"/>
                <a:cs typeface="Times New Roman"/>
              </a:rPr>
              <a:t>the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particular </a:t>
            </a:r>
            <a:r>
              <a:rPr sz="1400" spc="-5" dirty="0">
                <a:latin typeface="Times New Roman"/>
                <a:cs typeface="Times New Roman"/>
              </a:rPr>
              <a:t>field </a:t>
            </a:r>
            <a:r>
              <a:rPr sz="1400" spc="10" dirty="0">
                <a:latin typeface="Times New Roman"/>
                <a:cs typeface="Times New Roman"/>
              </a:rPr>
              <a:t>taken into consideration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5" dirty="0">
                <a:latin typeface="Times New Roman"/>
                <a:cs typeface="Times New Roman"/>
              </a:rPr>
              <a:t>it </a:t>
            </a:r>
            <a:r>
              <a:rPr sz="1400" spc="15" dirty="0">
                <a:latin typeface="Times New Roman"/>
                <a:cs typeface="Times New Roman"/>
              </a:rPr>
              <a:t>does </a:t>
            </a:r>
            <a:r>
              <a:rPr sz="1400" spc="10" dirty="0">
                <a:latin typeface="Times New Roman"/>
                <a:cs typeface="Times New Roman"/>
              </a:rPr>
              <a:t>not </a:t>
            </a:r>
            <a:r>
              <a:rPr sz="1400" spc="5" dirty="0">
                <a:latin typeface="Times New Roman"/>
                <a:cs typeface="Times New Roman"/>
              </a:rPr>
              <a:t>allow </a:t>
            </a:r>
            <a:r>
              <a:rPr sz="1400" dirty="0">
                <a:latin typeface="Times New Roman"/>
                <a:cs typeface="Times New Roman"/>
              </a:rPr>
              <a:t>retrieval </a:t>
            </a:r>
            <a:r>
              <a:rPr sz="1400" spc="10" dirty="0">
                <a:latin typeface="Times New Roman"/>
                <a:cs typeface="Times New Roman"/>
              </a:rPr>
              <a:t>of data </a:t>
            </a:r>
            <a:r>
              <a:rPr sz="1400" spc="15" dirty="0">
                <a:latin typeface="Times New Roman"/>
                <a:cs typeface="Times New Roman"/>
              </a:rPr>
              <a:t>based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on </a:t>
            </a:r>
            <a:r>
              <a:rPr sz="1400" spc="10" dirty="0">
                <a:latin typeface="Times New Roman"/>
                <a:cs typeface="Times New Roman"/>
              </a:rPr>
              <a:t>the </a:t>
            </a:r>
            <a:r>
              <a:rPr sz="1400" spc="15" dirty="0">
                <a:latin typeface="Times New Roman"/>
                <a:cs typeface="Times New Roman"/>
              </a:rPr>
              <a:t>query </a:t>
            </a:r>
            <a:r>
              <a:rPr sz="1400" spc="10" dirty="0">
                <a:latin typeface="Times New Roman"/>
                <a:cs typeface="Times New Roman"/>
              </a:rPr>
              <a:t>entered </a:t>
            </a:r>
            <a:r>
              <a:rPr sz="1400" spc="15" dirty="0">
                <a:latin typeface="Times New Roman"/>
                <a:cs typeface="Times New Roman"/>
              </a:rPr>
              <a:t>by </a:t>
            </a:r>
            <a:r>
              <a:rPr sz="1400" spc="10" dirty="0">
                <a:latin typeface="Times New Roman"/>
                <a:cs typeface="Times New Roman"/>
              </a:rPr>
              <a:t>the user i.e.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it </a:t>
            </a:r>
            <a:r>
              <a:rPr sz="1400" spc="15" dirty="0">
                <a:latin typeface="Times New Roman"/>
                <a:cs typeface="Times New Roman"/>
              </a:rPr>
              <a:t>has </a:t>
            </a:r>
            <a:r>
              <a:rPr sz="1400" spc="10" dirty="0">
                <a:latin typeface="Times New Roman"/>
                <a:cs typeface="Times New Roman"/>
              </a:rPr>
              <a:t>constrained scope.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 </a:t>
            </a:r>
            <a:r>
              <a:rPr sz="1400" spc="15" dirty="0">
                <a:latin typeface="Times New Roman"/>
                <a:cs typeface="Times New Roman"/>
              </a:rPr>
              <a:t>simple </a:t>
            </a:r>
            <a:r>
              <a:rPr sz="1400" spc="10" dirty="0">
                <a:latin typeface="Times New Roman"/>
                <a:cs typeface="Times New Roman"/>
              </a:rPr>
              <a:t>words, </a:t>
            </a:r>
            <a:r>
              <a:rPr sz="1400" spc="5" dirty="0">
                <a:latin typeface="Times New Roman"/>
                <a:cs typeface="Times New Roman"/>
              </a:rPr>
              <a:t>it </a:t>
            </a:r>
            <a:r>
              <a:rPr sz="1400" spc="10" dirty="0">
                <a:latin typeface="Times New Roman"/>
                <a:cs typeface="Times New Roman"/>
              </a:rPr>
              <a:t> works </a:t>
            </a:r>
            <a:r>
              <a:rPr sz="1400" spc="15" dirty="0">
                <a:latin typeface="Times New Roman"/>
                <a:cs typeface="Times New Roman"/>
              </a:rPr>
              <a:t>on </a:t>
            </a:r>
            <a:r>
              <a:rPr sz="1400" spc="10" dirty="0">
                <a:latin typeface="Times New Roman"/>
                <a:cs typeface="Times New Roman"/>
              </a:rPr>
              <a:t>static data rather </a:t>
            </a:r>
            <a:r>
              <a:rPr sz="1400" spc="15" dirty="0">
                <a:latin typeface="Times New Roman"/>
                <a:cs typeface="Times New Roman"/>
              </a:rPr>
              <a:t>than dynamic </a:t>
            </a:r>
            <a:r>
              <a:rPr sz="1400" spc="10" dirty="0">
                <a:latin typeface="Times New Roman"/>
                <a:cs typeface="Times New Roman"/>
              </a:rPr>
              <a:t>data. </a:t>
            </a:r>
            <a:r>
              <a:rPr sz="1400" spc="15" dirty="0">
                <a:latin typeface="Times New Roman"/>
                <a:cs typeface="Times New Roman"/>
              </a:rPr>
              <a:t>Unsupervised </a:t>
            </a:r>
            <a:r>
              <a:rPr sz="1400" spc="10" dirty="0">
                <a:latin typeface="Times New Roman"/>
                <a:cs typeface="Times New Roman"/>
              </a:rPr>
              <a:t>algorithms </a:t>
            </a:r>
            <a:r>
              <a:rPr sz="1400" spc="5" dirty="0">
                <a:latin typeface="Times New Roman"/>
                <a:cs typeface="Times New Roman"/>
              </a:rPr>
              <a:t>like </a:t>
            </a:r>
            <a:r>
              <a:rPr sz="1400" spc="10" dirty="0">
                <a:latin typeface="Times New Roman"/>
                <a:cs typeface="Times New Roman"/>
              </a:rPr>
              <a:t>vector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quantization, are </a:t>
            </a:r>
            <a:r>
              <a:rPr sz="1400" spc="15" dirty="0">
                <a:latin typeface="Times New Roman"/>
                <a:cs typeface="Times New Roman"/>
              </a:rPr>
              <a:t>used </a:t>
            </a:r>
            <a:r>
              <a:rPr sz="1400" spc="10" dirty="0">
                <a:latin typeface="Times New Roman"/>
                <a:cs typeface="Times New Roman"/>
              </a:rPr>
              <a:t>for data </a:t>
            </a:r>
            <a:r>
              <a:rPr sz="1400" spc="15" dirty="0">
                <a:latin typeface="Times New Roman"/>
                <a:cs typeface="Times New Roman"/>
              </a:rPr>
              <a:t>compression, </a:t>
            </a:r>
            <a:r>
              <a:rPr sz="1400" spc="10" dirty="0">
                <a:latin typeface="Times New Roman"/>
                <a:cs typeface="Times New Roman"/>
              </a:rPr>
              <a:t>pattern recognition, facial </a:t>
            </a:r>
            <a:r>
              <a:rPr sz="1400" spc="15" dirty="0">
                <a:latin typeface="Times New Roman"/>
                <a:cs typeface="Times New Roman"/>
              </a:rPr>
              <a:t>and speech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recognition, etc.</a:t>
            </a:r>
            <a:r>
              <a:rPr sz="1400" spc="15" dirty="0">
                <a:latin typeface="Times New Roman"/>
                <a:cs typeface="Times New Roman"/>
              </a:rPr>
              <a:t> and </a:t>
            </a:r>
            <a:r>
              <a:rPr sz="1400" spc="10" dirty="0">
                <a:latin typeface="Times New Roman"/>
                <a:cs typeface="Times New Roman"/>
              </a:rPr>
              <a:t>therefore </a:t>
            </a:r>
            <a:r>
              <a:rPr sz="1400" spc="15" dirty="0">
                <a:latin typeface="Times New Roman"/>
                <a:cs typeface="Times New Roman"/>
              </a:rPr>
              <a:t>cannot be used </a:t>
            </a:r>
            <a:r>
              <a:rPr sz="1400" spc="10" dirty="0">
                <a:latin typeface="Times New Roman"/>
                <a:cs typeface="Times New Roman"/>
              </a:rPr>
              <a:t>in </a:t>
            </a:r>
            <a:r>
              <a:rPr sz="1400" spc="15" dirty="0">
                <a:latin typeface="Times New Roman"/>
                <a:cs typeface="Times New Roman"/>
              </a:rPr>
              <a:t>determining sentiment </a:t>
            </a:r>
            <a:r>
              <a:rPr sz="1400" spc="10" dirty="0">
                <a:latin typeface="Times New Roman"/>
                <a:cs typeface="Times New Roman"/>
              </a:rPr>
              <a:t>in twitter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data. </a:t>
            </a:r>
            <a:r>
              <a:rPr sz="1400" spc="20" dirty="0">
                <a:latin typeface="Times New Roman"/>
                <a:cs typeface="Times New Roman"/>
              </a:rPr>
              <a:t>A </a:t>
            </a:r>
            <a:r>
              <a:rPr sz="1400" spc="15" dirty="0">
                <a:latin typeface="Times New Roman"/>
                <a:cs typeface="Times New Roman"/>
              </a:rPr>
              <a:t>proper algorithm </a:t>
            </a:r>
            <a:r>
              <a:rPr sz="1400" spc="5" dirty="0">
                <a:latin typeface="Times New Roman"/>
                <a:cs typeface="Times New Roman"/>
              </a:rPr>
              <a:t>fails </a:t>
            </a:r>
            <a:r>
              <a:rPr sz="1400" spc="10" dirty="0">
                <a:latin typeface="Times New Roman"/>
                <a:cs typeface="Times New Roman"/>
              </a:rPr>
              <a:t>to </a:t>
            </a:r>
            <a:r>
              <a:rPr sz="1400" spc="15" dirty="0">
                <a:latin typeface="Times New Roman"/>
                <a:cs typeface="Times New Roman"/>
              </a:rPr>
              <a:t>handle </a:t>
            </a:r>
            <a:r>
              <a:rPr sz="1400" spc="5" dirty="0">
                <a:latin typeface="Times New Roman"/>
                <a:cs typeface="Times New Roman"/>
              </a:rPr>
              <a:t>large </a:t>
            </a:r>
            <a:r>
              <a:rPr sz="1400" spc="10" dirty="0">
                <a:latin typeface="Times New Roman"/>
                <a:cs typeface="Times New Roman"/>
              </a:rPr>
              <a:t>data sets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10" dirty="0">
                <a:latin typeface="Times New Roman"/>
                <a:cs typeface="Times New Roman"/>
              </a:rPr>
              <a:t>as </a:t>
            </a:r>
            <a:r>
              <a:rPr sz="1400" spc="15" dirty="0">
                <a:latin typeface="Times New Roman"/>
                <a:cs typeface="Times New Roman"/>
              </a:rPr>
              <a:t>a </a:t>
            </a:r>
            <a:r>
              <a:rPr sz="1400" spc="10" dirty="0">
                <a:latin typeface="Times New Roman"/>
                <a:cs typeface="Times New Roman"/>
              </a:rPr>
              <a:t>result </a:t>
            </a:r>
            <a:r>
              <a:rPr sz="1400" spc="15" dirty="0">
                <a:latin typeface="Times New Roman"/>
                <a:cs typeface="Times New Roman"/>
              </a:rPr>
              <a:t>can </a:t>
            </a:r>
            <a:r>
              <a:rPr sz="1400" spc="10" dirty="0">
                <a:latin typeface="Times New Roman"/>
                <a:cs typeface="Times New Roman"/>
              </a:rPr>
              <a:t>generate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faulty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results.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Times New Roman"/>
              <a:cs typeface="Times New Roman"/>
            </a:endParaRPr>
          </a:p>
          <a:p>
            <a:pPr marL="467995" lvl="2" indent="-455930">
              <a:lnSpc>
                <a:spcPct val="100000"/>
              </a:lnSpc>
              <a:buAutoNum type="arabicPeriod"/>
              <a:tabLst>
                <a:tab pos="467995" algn="l"/>
                <a:tab pos="46863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Disadvantages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121920" indent="-109855">
              <a:lnSpc>
                <a:spcPct val="100000"/>
              </a:lnSpc>
              <a:buChar char="•"/>
              <a:tabLst>
                <a:tab pos="122555" algn="l"/>
              </a:tabLst>
            </a:pPr>
            <a:r>
              <a:rPr sz="1400" spc="15" dirty="0">
                <a:latin typeface="Times New Roman"/>
                <a:cs typeface="Times New Roman"/>
              </a:rPr>
              <a:t>Sometimes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does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not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recognize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negations,jokes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etc.</a:t>
            </a:r>
            <a:endParaRPr sz="1400">
              <a:latin typeface="Times New Roman"/>
              <a:cs typeface="Times New Roman"/>
            </a:endParaRPr>
          </a:p>
          <a:p>
            <a:pPr marL="121920" indent="-109855">
              <a:lnSpc>
                <a:spcPct val="100000"/>
              </a:lnSpc>
              <a:spcBef>
                <a:spcPts val="345"/>
              </a:spcBef>
              <a:buChar char="•"/>
              <a:tabLst>
                <a:tab pos="122555" algn="l"/>
              </a:tabLst>
            </a:pPr>
            <a:r>
              <a:rPr sz="1400" spc="10" dirty="0">
                <a:latin typeface="Times New Roman"/>
                <a:cs typeface="Times New Roman"/>
              </a:rPr>
              <a:t>It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not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complete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replacement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reading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survey.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  <a:tabLst>
                <a:tab pos="422275" algn="l"/>
              </a:tabLst>
            </a:pPr>
            <a:r>
              <a:rPr sz="1400" b="1" spc="10" dirty="0">
                <a:latin typeface="Times New Roman"/>
                <a:cs typeface="Times New Roman"/>
              </a:rPr>
              <a:t>3.2	Proposed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System</a:t>
            </a:r>
            <a:endParaRPr sz="1400">
              <a:latin typeface="Times New Roman"/>
              <a:cs typeface="Times New Roman"/>
            </a:endParaRPr>
          </a:p>
          <a:p>
            <a:pPr marL="12700" marR="5080" indent="104139" algn="just">
              <a:lnSpc>
                <a:spcPct val="120600"/>
              </a:lnSpc>
              <a:spcBef>
                <a:spcPts val="1485"/>
              </a:spcBef>
            </a:pPr>
            <a:r>
              <a:rPr sz="1400" spc="15" dirty="0">
                <a:latin typeface="Times New Roman"/>
                <a:cs typeface="Times New Roman"/>
              </a:rPr>
              <a:t>The proposed system </a:t>
            </a:r>
            <a:r>
              <a:rPr sz="1400" spc="10" dirty="0">
                <a:latin typeface="Times New Roman"/>
                <a:cs typeface="Times New Roman"/>
              </a:rPr>
              <a:t>is </a:t>
            </a:r>
            <a:r>
              <a:rPr sz="1400" spc="15" dirty="0">
                <a:latin typeface="Times New Roman"/>
                <a:cs typeface="Times New Roman"/>
              </a:rPr>
              <a:t>running </a:t>
            </a:r>
            <a:r>
              <a:rPr sz="1400" spc="10" dirty="0">
                <a:latin typeface="Times New Roman"/>
                <a:cs typeface="Times New Roman"/>
              </a:rPr>
              <a:t>in two phases. </a:t>
            </a:r>
            <a:r>
              <a:rPr sz="1400" spc="5" dirty="0">
                <a:latin typeface="Times New Roman"/>
                <a:cs typeface="Times New Roman"/>
              </a:rPr>
              <a:t>Training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5" dirty="0">
                <a:latin typeface="Times New Roman"/>
                <a:cs typeface="Times New Roman"/>
              </a:rPr>
              <a:t>classification </a:t>
            </a:r>
            <a:r>
              <a:rPr sz="1400" spc="10" dirty="0">
                <a:latin typeface="Times New Roman"/>
                <a:cs typeface="Times New Roman"/>
              </a:rPr>
              <a:t>phases. </a:t>
            </a:r>
            <a:r>
              <a:rPr sz="1400" spc="15" dirty="0">
                <a:latin typeface="Times New Roman"/>
                <a:cs typeface="Times New Roman"/>
              </a:rPr>
              <a:t> The </a:t>
            </a:r>
            <a:r>
              <a:rPr sz="1400" spc="10" dirty="0">
                <a:latin typeface="Times New Roman"/>
                <a:cs typeface="Times New Roman"/>
              </a:rPr>
              <a:t>training </a:t>
            </a:r>
            <a:r>
              <a:rPr sz="1400" spc="15" dirty="0">
                <a:latin typeface="Times New Roman"/>
                <a:cs typeface="Times New Roman"/>
              </a:rPr>
              <a:t>phase </a:t>
            </a:r>
            <a:r>
              <a:rPr sz="1400" spc="10" dirty="0">
                <a:latin typeface="Times New Roman"/>
                <a:cs typeface="Times New Roman"/>
              </a:rPr>
              <a:t>in </a:t>
            </a:r>
            <a:r>
              <a:rPr sz="1400" spc="15" dirty="0">
                <a:latin typeface="Times New Roman"/>
                <a:cs typeface="Times New Roman"/>
              </a:rPr>
              <a:t>proposed system </a:t>
            </a:r>
            <a:r>
              <a:rPr sz="1400" spc="10" dirty="0">
                <a:latin typeface="Times New Roman"/>
                <a:cs typeface="Times New Roman"/>
              </a:rPr>
              <a:t>is </a:t>
            </a:r>
            <a:r>
              <a:rPr sz="1400" spc="15" dirty="0">
                <a:latin typeface="Times New Roman"/>
                <a:cs typeface="Times New Roman"/>
              </a:rPr>
              <a:t>going </a:t>
            </a:r>
            <a:r>
              <a:rPr sz="1400" spc="10" dirty="0">
                <a:latin typeface="Times New Roman"/>
                <a:cs typeface="Times New Roman"/>
              </a:rPr>
              <a:t>to </a:t>
            </a:r>
            <a:r>
              <a:rPr sz="1400" spc="5" dirty="0">
                <a:latin typeface="Times New Roman"/>
                <a:cs typeface="Times New Roman"/>
              </a:rPr>
              <a:t>build </a:t>
            </a:r>
            <a:r>
              <a:rPr sz="1400" spc="10" dirty="0">
                <a:latin typeface="Times New Roman"/>
                <a:cs typeface="Times New Roman"/>
              </a:rPr>
              <a:t>the </a:t>
            </a:r>
            <a:r>
              <a:rPr sz="1400" spc="5" dirty="0">
                <a:latin typeface="Times New Roman"/>
                <a:cs typeface="Times New Roman"/>
              </a:rPr>
              <a:t>classification </a:t>
            </a:r>
            <a:r>
              <a:rPr sz="1400" spc="15" dirty="0">
                <a:latin typeface="Times New Roman"/>
                <a:cs typeface="Times New Roman"/>
              </a:rPr>
              <a:t>model </a:t>
            </a:r>
            <a:r>
              <a:rPr sz="1400" spc="10" dirty="0">
                <a:latin typeface="Times New Roman"/>
                <a:cs typeface="Times New Roman"/>
              </a:rPr>
              <a:t>in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order to distinguish </a:t>
            </a:r>
            <a:r>
              <a:rPr sz="1400" spc="15" dirty="0">
                <a:latin typeface="Times New Roman"/>
                <a:cs typeface="Times New Roman"/>
              </a:rPr>
              <a:t>between </a:t>
            </a:r>
            <a:r>
              <a:rPr sz="1400" spc="5" dirty="0">
                <a:latin typeface="Times New Roman"/>
                <a:cs typeface="Times New Roman"/>
              </a:rPr>
              <a:t>positive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negative </a:t>
            </a:r>
            <a:r>
              <a:rPr sz="1400" spc="10" dirty="0">
                <a:latin typeface="Times New Roman"/>
                <a:cs typeface="Times New Roman"/>
              </a:rPr>
              <a:t>tweets </a:t>
            </a:r>
            <a:r>
              <a:rPr sz="1400" spc="15" dirty="0">
                <a:latin typeface="Times New Roman"/>
                <a:cs typeface="Times New Roman"/>
              </a:rPr>
              <a:t>based on </a:t>
            </a:r>
            <a:r>
              <a:rPr sz="1400" spc="10" dirty="0">
                <a:latin typeface="Times New Roman"/>
                <a:cs typeface="Times New Roman"/>
              </a:rPr>
              <a:t>input labeled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tweets collection. In the </a:t>
            </a:r>
            <a:r>
              <a:rPr sz="1400" spc="5" dirty="0">
                <a:latin typeface="Times New Roman"/>
                <a:cs typeface="Times New Roman"/>
              </a:rPr>
              <a:t>classification </a:t>
            </a:r>
            <a:r>
              <a:rPr sz="1400" spc="10" dirty="0">
                <a:latin typeface="Times New Roman"/>
                <a:cs typeface="Times New Roman"/>
              </a:rPr>
              <a:t>phase, the trained </a:t>
            </a:r>
            <a:r>
              <a:rPr sz="1400" spc="5" dirty="0">
                <a:latin typeface="Times New Roman"/>
                <a:cs typeface="Times New Roman"/>
              </a:rPr>
              <a:t>classification </a:t>
            </a:r>
            <a:r>
              <a:rPr sz="1400" spc="15" dirty="0">
                <a:latin typeface="Times New Roman"/>
                <a:cs typeface="Times New Roman"/>
              </a:rPr>
              <a:t>model </a:t>
            </a:r>
            <a:r>
              <a:rPr sz="1400" spc="10" dirty="0">
                <a:latin typeface="Times New Roman"/>
                <a:cs typeface="Times New Roman"/>
              </a:rPr>
              <a:t>will as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sign </a:t>
            </a:r>
            <a:r>
              <a:rPr sz="1400" spc="5" dirty="0">
                <a:latin typeface="Times New Roman"/>
                <a:cs typeface="Times New Roman"/>
              </a:rPr>
              <a:t>positive </a:t>
            </a:r>
            <a:r>
              <a:rPr sz="1400" spc="10" dirty="0">
                <a:latin typeface="Times New Roman"/>
                <a:cs typeface="Times New Roman"/>
              </a:rPr>
              <a:t>or </a:t>
            </a:r>
            <a:r>
              <a:rPr sz="1400" dirty="0">
                <a:latin typeface="Times New Roman"/>
                <a:cs typeface="Times New Roman"/>
              </a:rPr>
              <a:t>negative </a:t>
            </a:r>
            <a:r>
              <a:rPr sz="1400" spc="10" dirty="0">
                <a:latin typeface="Times New Roman"/>
                <a:cs typeface="Times New Roman"/>
              </a:rPr>
              <a:t>label to the </a:t>
            </a:r>
            <a:r>
              <a:rPr sz="1400" spc="5" dirty="0">
                <a:latin typeface="Times New Roman"/>
                <a:cs typeface="Times New Roman"/>
              </a:rPr>
              <a:t>new </a:t>
            </a:r>
            <a:r>
              <a:rPr sz="1400" spc="15" dirty="0">
                <a:latin typeface="Times New Roman"/>
                <a:cs typeface="Times New Roman"/>
              </a:rPr>
              <a:t>unlabeled </a:t>
            </a:r>
            <a:r>
              <a:rPr sz="1400" spc="10" dirty="0">
                <a:latin typeface="Times New Roman"/>
                <a:cs typeface="Times New Roman"/>
              </a:rPr>
              <a:t>tweets. </a:t>
            </a:r>
            <a:r>
              <a:rPr sz="1400" spc="15" dirty="0">
                <a:latin typeface="Times New Roman"/>
                <a:cs typeface="Times New Roman"/>
              </a:rPr>
              <a:t>The </a:t>
            </a:r>
            <a:r>
              <a:rPr sz="1400" spc="10" dirty="0">
                <a:latin typeface="Times New Roman"/>
                <a:cs typeface="Times New Roman"/>
              </a:rPr>
              <a:t>results of </a:t>
            </a:r>
            <a:r>
              <a:rPr sz="1400" spc="15" dirty="0">
                <a:latin typeface="Times New Roman"/>
                <a:cs typeface="Times New Roman"/>
              </a:rPr>
              <a:t>sentiment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analysis will </a:t>
            </a:r>
            <a:r>
              <a:rPr sz="1400" spc="15" dirty="0">
                <a:latin typeface="Times New Roman"/>
                <a:cs typeface="Times New Roman"/>
              </a:rPr>
              <a:t>be </a:t>
            </a:r>
            <a:r>
              <a:rPr sz="1400" spc="10" dirty="0">
                <a:latin typeface="Times New Roman"/>
                <a:cs typeface="Times New Roman"/>
              </a:rPr>
              <a:t>represented in graphical </a:t>
            </a:r>
            <a:r>
              <a:rPr sz="1400" dirty="0">
                <a:latin typeface="Times New Roman"/>
                <a:cs typeface="Times New Roman"/>
              </a:rPr>
              <a:t>manner.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The proposed system </a:t>
            </a:r>
            <a:r>
              <a:rPr sz="1400" spc="10" dirty="0">
                <a:latin typeface="Times New Roman"/>
                <a:cs typeface="Times New Roman"/>
              </a:rPr>
              <a:t>is </a:t>
            </a:r>
            <a:r>
              <a:rPr sz="1400" spc="15" dirty="0">
                <a:latin typeface="Times New Roman"/>
                <a:cs typeface="Times New Roman"/>
              </a:rPr>
              <a:t>more </a:t>
            </a:r>
            <a:r>
              <a:rPr sz="1400" spc="10" dirty="0">
                <a:latin typeface="Times New Roman"/>
                <a:cs typeface="Times New Roman"/>
              </a:rPr>
              <a:t>as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effective</a:t>
            </a:r>
            <a:r>
              <a:rPr sz="1400" spc="204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than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204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existing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one.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This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is</a:t>
            </a:r>
            <a:r>
              <a:rPr sz="1400" spc="204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because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it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will</a:t>
            </a:r>
            <a:r>
              <a:rPr sz="1400" spc="204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be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able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to</a:t>
            </a:r>
            <a:r>
              <a:rPr sz="1400" spc="204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know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how</a:t>
            </a:r>
            <a:r>
              <a:rPr sz="1400" spc="204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8704" y="623329"/>
            <a:ext cx="4923155" cy="2828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7400"/>
              </a:lnSpc>
              <a:spcBef>
                <a:spcPts val="95"/>
              </a:spcBef>
            </a:pPr>
            <a:r>
              <a:rPr sz="1700" b="1" spc="85" dirty="0">
                <a:solidFill>
                  <a:srgbClr val="0000FF"/>
                </a:solidFill>
                <a:latin typeface="Times New Roman"/>
                <a:cs typeface="Times New Roman"/>
              </a:rPr>
              <a:t>OPINION</a:t>
            </a:r>
            <a:r>
              <a:rPr sz="1700" b="1" spc="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b="1" spc="60" dirty="0">
                <a:solidFill>
                  <a:srgbClr val="0000FF"/>
                </a:solidFill>
                <a:latin typeface="Times New Roman"/>
                <a:cs typeface="Times New Roman"/>
              </a:rPr>
              <a:t>ANALYSIS</a:t>
            </a:r>
            <a:r>
              <a:rPr sz="1700" b="1" spc="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b="1" spc="55" dirty="0">
                <a:solidFill>
                  <a:srgbClr val="0000FF"/>
                </a:solidFill>
                <a:latin typeface="Times New Roman"/>
                <a:cs typeface="Times New Roman"/>
              </a:rPr>
              <a:t>BY</a:t>
            </a:r>
            <a:r>
              <a:rPr sz="1700" b="1" spc="80" dirty="0">
                <a:solidFill>
                  <a:srgbClr val="0000FF"/>
                </a:solidFill>
                <a:latin typeface="Times New Roman"/>
                <a:cs typeface="Times New Roman"/>
              </a:rPr>
              <a:t> USING</a:t>
            </a:r>
            <a:r>
              <a:rPr sz="1700" b="1" spc="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FF"/>
                </a:solidFill>
                <a:latin typeface="Times New Roman"/>
                <a:cs typeface="Times New Roman"/>
              </a:rPr>
              <a:t>ARTIFICIAL </a:t>
            </a:r>
            <a:r>
              <a:rPr sz="1700" b="1" spc="-4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FF"/>
                </a:solidFill>
                <a:latin typeface="Times New Roman"/>
                <a:cs typeface="Times New Roman"/>
              </a:rPr>
              <a:t>INTELLIGENCE</a:t>
            </a:r>
            <a:r>
              <a:rPr sz="1700" b="1" spc="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b="1" spc="50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1700" b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FF"/>
                </a:solidFill>
                <a:latin typeface="Times New Roman"/>
                <a:cs typeface="Times New Roman"/>
              </a:rPr>
              <a:t>SOCIAL</a:t>
            </a:r>
            <a:r>
              <a:rPr sz="1700" b="1" spc="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FF"/>
                </a:solidFill>
                <a:latin typeface="Times New Roman"/>
                <a:cs typeface="Times New Roman"/>
              </a:rPr>
              <a:t>MEDIA</a:t>
            </a: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i="1" spc="15" dirty="0">
                <a:solidFill>
                  <a:srgbClr val="0000FF"/>
                </a:solidFill>
                <a:latin typeface="Times New Roman"/>
                <a:cs typeface="Times New Roman"/>
              </a:rPr>
              <a:t>Minor</a:t>
            </a:r>
            <a:r>
              <a:rPr sz="1400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00FF"/>
                </a:solidFill>
                <a:latin typeface="Times New Roman"/>
                <a:cs typeface="Times New Roman"/>
              </a:rPr>
              <a:t>project</a:t>
            </a:r>
            <a:r>
              <a:rPr sz="14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i="1" spc="5" dirty="0">
                <a:solidFill>
                  <a:srgbClr val="0000FF"/>
                </a:solidFill>
                <a:latin typeface="Times New Roman"/>
                <a:cs typeface="Times New Roman"/>
              </a:rPr>
              <a:t>report</a:t>
            </a:r>
            <a:r>
              <a:rPr sz="1400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i="1" spc="15" dirty="0">
                <a:solidFill>
                  <a:srgbClr val="0000FF"/>
                </a:solidFill>
                <a:latin typeface="Times New Roman"/>
                <a:cs typeface="Times New Roman"/>
              </a:rPr>
              <a:t>submitted</a:t>
            </a:r>
            <a:endParaRPr sz="1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400" i="1" spc="10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1400" i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i="1" spc="10" dirty="0">
                <a:solidFill>
                  <a:srgbClr val="0000FF"/>
                </a:solidFill>
                <a:latin typeface="Times New Roman"/>
                <a:cs typeface="Times New Roman"/>
              </a:rPr>
              <a:t>partial</a:t>
            </a:r>
            <a:r>
              <a:rPr sz="1400" i="1" spc="5" dirty="0">
                <a:solidFill>
                  <a:srgbClr val="0000FF"/>
                </a:solidFill>
                <a:latin typeface="Times New Roman"/>
                <a:cs typeface="Times New Roman"/>
              </a:rPr>
              <a:t> fulfillment</a:t>
            </a:r>
            <a:r>
              <a:rPr sz="1400" i="1" spc="10" dirty="0">
                <a:solidFill>
                  <a:srgbClr val="0000FF"/>
                </a:solidFill>
                <a:latin typeface="Times New Roman"/>
                <a:cs typeface="Times New Roman"/>
              </a:rPr>
              <a:t> of</a:t>
            </a:r>
            <a:r>
              <a:rPr sz="1400" i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i="1" spc="10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1400" i="1" spc="5" dirty="0">
                <a:solidFill>
                  <a:srgbClr val="0000FF"/>
                </a:solidFill>
                <a:latin typeface="Times New Roman"/>
                <a:cs typeface="Times New Roman"/>
              </a:rPr>
              <a:t> requirement </a:t>
            </a:r>
            <a:r>
              <a:rPr sz="1400" i="1" spc="10" dirty="0">
                <a:solidFill>
                  <a:srgbClr val="0000FF"/>
                </a:solidFill>
                <a:latin typeface="Times New Roman"/>
                <a:cs typeface="Times New Roman"/>
              </a:rPr>
              <a:t>for </a:t>
            </a:r>
            <a:r>
              <a:rPr sz="1400" i="1" spc="5" dirty="0">
                <a:solidFill>
                  <a:srgbClr val="0000FF"/>
                </a:solidFill>
                <a:latin typeface="Times New Roman"/>
                <a:cs typeface="Times New Roman"/>
              </a:rPr>
              <a:t>award </a:t>
            </a:r>
            <a:r>
              <a:rPr sz="1400" i="1" spc="10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1400" i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i="1" spc="10" dirty="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sz="14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degree</a:t>
            </a:r>
            <a:r>
              <a:rPr sz="1400" i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i="1" spc="10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 dirty="0">
              <a:latin typeface="Times New Roman"/>
              <a:cs typeface="Times New Roman"/>
            </a:endParaRPr>
          </a:p>
          <a:p>
            <a:pPr marL="1548130" marR="1540510" algn="ctr">
              <a:lnSpc>
                <a:spcPct val="106700"/>
              </a:lnSpc>
            </a:pPr>
            <a:r>
              <a:rPr sz="140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Bachelor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Technology </a:t>
            </a:r>
            <a:r>
              <a:rPr sz="1400" b="1" spc="-3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endParaRPr sz="1400" dirty="0">
              <a:latin typeface="Times New Roman"/>
              <a:cs typeface="Times New Roman"/>
            </a:endParaRPr>
          </a:p>
          <a:p>
            <a:pPr marR="37465" algn="ctr">
              <a:lnSpc>
                <a:spcPct val="100000"/>
              </a:lnSpc>
              <a:spcBef>
                <a:spcPts val="114"/>
              </a:spcBef>
            </a:pPr>
            <a:r>
              <a:rPr sz="140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Computer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Science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25" dirty="0">
                <a:solidFill>
                  <a:srgbClr val="0000FF"/>
                </a:solidFill>
                <a:latin typeface="Times New Roman"/>
                <a:cs typeface="Times New Roman"/>
              </a:rPr>
              <a:t>&amp;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Engineering</a:t>
            </a:r>
            <a:endParaRPr sz="1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30"/>
              </a:spcBef>
            </a:pPr>
            <a:r>
              <a:rPr sz="1400" b="1" spc="20" dirty="0">
                <a:solidFill>
                  <a:srgbClr val="0000FF"/>
                </a:solidFill>
                <a:latin typeface="Times New Roman"/>
                <a:cs typeface="Times New Roman"/>
              </a:rPr>
              <a:t>By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53081"/>
              </p:ext>
            </p:extLst>
          </p:nvPr>
        </p:nvGraphicFramePr>
        <p:xfrm>
          <a:off x="890779" y="3747307"/>
          <a:ext cx="4519293" cy="663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1750">
                        <a:lnSpc>
                          <a:spcPts val="1655"/>
                        </a:lnSpc>
                      </a:pPr>
                      <a:r>
                        <a:rPr lang="en-US" sz="1400" b="1" spc="2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                RAYALA SRIHARI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655"/>
                        </a:lnSpc>
                      </a:pPr>
                      <a:r>
                        <a:rPr sz="1400" spc="1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lang="en-IN" sz="1400" spc="1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21UECS</a:t>
                      </a:r>
                      <a:r>
                        <a:rPr lang="en-US" sz="1400" spc="1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0525)  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55"/>
                        </a:lnSpc>
                      </a:pPr>
                      <a:r>
                        <a:rPr sz="1400" b="1" spc="1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lang="en-US" sz="1400" b="1" spc="1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20285</a:t>
                      </a:r>
                      <a:r>
                        <a:rPr sz="1400" b="1" spc="1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742">
                <a:tc>
                  <a:txBody>
                    <a:bodyPr/>
                    <a:lstStyle/>
                    <a:p>
                      <a:pPr marL="31750">
                        <a:lnSpc>
                          <a:spcPts val="1620"/>
                        </a:lnSpc>
                      </a:pPr>
                      <a:r>
                        <a:rPr lang="en-US" sz="1400" b="1" spc="1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                K NAGARAJU</a:t>
                      </a:r>
                      <a:endParaRPr lang="en-IN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620"/>
                        </a:lnSpc>
                      </a:pPr>
                      <a:r>
                        <a:rPr sz="1400" spc="1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(2</a:t>
                      </a:r>
                      <a:r>
                        <a:rPr lang="en-US" sz="1400" spc="1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400" spc="1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UECS0</a:t>
                      </a:r>
                      <a:r>
                        <a:rPr lang="en-US" sz="1400" spc="1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307</a:t>
                      </a:r>
                      <a:r>
                        <a:rPr sz="1400" spc="1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20"/>
                        </a:lnSpc>
                      </a:pPr>
                      <a:r>
                        <a:rPr sz="1400" b="1" spc="1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lang="en-US" sz="1400" b="1" spc="1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20286</a:t>
                      </a:r>
                      <a:r>
                        <a:rPr sz="1400" b="1" spc="1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93">
                <a:tc>
                  <a:txBody>
                    <a:bodyPr/>
                    <a:lstStyle/>
                    <a:p>
                      <a:pPr marL="31750">
                        <a:lnSpc>
                          <a:spcPts val="1620"/>
                        </a:lnSpc>
                      </a:pPr>
                      <a:r>
                        <a:rPr lang="en-US" sz="1400" b="1" spc="2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                D</a:t>
                      </a:r>
                      <a:r>
                        <a:rPr lang="en-IN" sz="1400" b="1" spc="2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DEEPANKAR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620"/>
                        </a:lnSpc>
                      </a:pPr>
                      <a:r>
                        <a:rPr sz="1400" spc="1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(2</a:t>
                      </a:r>
                      <a:r>
                        <a:rPr lang="en-US" sz="1400" spc="1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400" spc="1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UECS0</a:t>
                      </a:r>
                      <a:r>
                        <a:rPr lang="en-US" sz="1400" spc="1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134</a:t>
                      </a:r>
                      <a:r>
                        <a:rPr sz="1400" spc="1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20"/>
                        </a:lnSpc>
                      </a:pPr>
                      <a:r>
                        <a:rPr sz="1400" b="1" spc="1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lang="en-US" sz="1400" b="1" spc="1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20311</a:t>
                      </a:r>
                      <a:r>
                        <a:rPr sz="1400" b="1" spc="1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863850" y="4867981"/>
            <a:ext cx="1828800" cy="561692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14935" algn="ctr">
              <a:lnSpc>
                <a:spcPts val="1390"/>
              </a:lnSpc>
              <a:spcBef>
                <a:spcPts val="180"/>
              </a:spcBef>
            </a:pPr>
            <a:r>
              <a:rPr sz="12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Under the guidance of</a:t>
            </a:r>
            <a:r>
              <a:rPr lang="en-US" sz="12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   </a:t>
            </a:r>
            <a:r>
              <a:rPr sz="12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1200" i="1" dirty="0">
                <a:solidFill>
                  <a:srgbClr val="0000FF"/>
                </a:solidFill>
                <a:latin typeface="Times New Roman"/>
                <a:cs typeface="Times New Roman"/>
              </a:rPr>
              <a:t>                                 </a:t>
            </a:r>
            <a:r>
              <a:rPr sz="1200" i="1" spc="-15" dirty="0" err="1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lang="en-US" sz="1200" i="1" spc="-15" dirty="0" err="1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200" i="1" spc="-15" dirty="0" err="1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r>
              <a:rPr lang="en-US" sz="1200" i="1" spc="-15" dirty="0" err="1">
                <a:solidFill>
                  <a:srgbClr val="0000FF"/>
                </a:solidFill>
                <a:latin typeface="Times New Roman"/>
                <a:cs typeface="Times New Roman"/>
              </a:rPr>
              <a:t>S.GOPI</a:t>
            </a:r>
            <a:r>
              <a:rPr sz="1200" i="1" spc="-15" dirty="0" err="1">
                <a:solidFill>
                  <a:srgbClr val="0000FF"/>
                </a:solidFill>
                <a:latin typeface="Times New Roman"/>
                <a:cs typeface="Times New Roman"/>
              </a:rPr>
              <a:t>,M</a:t>
            </a:r>
            <a:r>
              <a:rPr lang="en-US" sz="1200" i="1" spc="-15" dirty="0" err="1">
                <a:solidFill>
                  <a:srgbClr val="0000FF"/>
                </a:solidFill>
                <a:latin typeface="Times New Roman"/>
                <a:cs typeface="Times New Roman"/>
              </a:rPr>
              <a:t>.Tech</a:t>
            </a:r>
            <a:r>
              <a:rPr lang="en-US" sz="1200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.,</a:t>
            </a:r>
            <a:r>
              <a:rPr sz="1200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ASSIS</a:t>
            </a:r>
            <a:r>
              <a:rPr sz="1200" i="1" spc="-6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12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ANT P</a:t>
            </a:r>
            <a:r>
              <a:rPr sz="1200" i="1" spc="-5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2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OFESSOR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6127" y="5476646"/>
            <a:ext cx="1047750" cy="10477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0366" y="6897012"/>
            <a:ext cx="5759450" cy="20459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756285" marR="748665" algn="ctr">
              <a:lnSpc>
                <a:spcPts val="1390"/>
              </a:lnSpc>
              <a:spcBef>
                <a:spcPts val="180"/>
              </a:spcBef>
            </a:pPr>
            <a:r>
              <a:rPr sz="12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DEPARTMENT </a:t>
            </a:r>
            <a:r>
              <a:rPr sz="1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OF COMPUTER SCIENCE &amp; ENGINEERING </a:t>
            </a:r>
            <a:r>
              <a:rPr sz="1200" b="1" spc="-2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SCHOOL</a:t>
            </a:r>
            <a:r>
              <a:rPr sz="12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OF COMPUTING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065" marR="5080" algn="ctr">
              <a:lnSpc>
                <a:spcPct val="106700"/>
              </a:lnSpc>
            </a:pPr>
            <a:r>
              <a:rPr sz="1400" b="1" spc="20" dirty="0">
                <a:solidFill>
                  <a:srgbClr val="0000FF"/>
                </a:solidFill>
                <a:latin typeface="Times New Roman"/>
                <a:cs typeface="Times New Roman"/>
              </a:rPr>
              <a:t>VEL</a:t>
            </a:r>
            <a:r>
              <a:rPr sz="1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20" dirty="0">
                <a:solidFill>
                  <a:srgbClr val="0000FF"/>
                </a:solidFill>
                <a:latin typeface="Times New Roman"/>
                <a:cs typeface="Times New Roman"/>
              </a:rPr>
              <a:t>TECH</a:t>
            </a:r>
            <a:r>
              <a:rPr sz="140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RANGARAJAN</a:t>
            </a:r>
            <a:r>
              <a:rPr sz="1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DR.</a:t>
            </a:r>
            <a:r>
              <a:rPr sz="140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SAGUNTHALA</a:t>
            </a:r>
            <a:r>
              <a:rPr sz="140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25" dirty="0">
                <a:solidFill>
                  <a:srgbClr val="0000FF"/>
                </a:solidFill>
                <a:latin typeface="Times New Roman"/>
                <a:cs typeface="Times New Roman"/>
              </a:rPr>
              <a:t>R&amp;D</a:t>
            </a:r>
            <a:r>
              <a:rPr sz="1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20" dirty="0">
                <a:solidFill>
                  <a:srgbClr val="0000FF"/>
                </a:solidFill>
                <a:latin typeface="Times New Roman"/>
                <a:cs typeface="Times New Roman"/>
              </a:rPr>
              <a:t>INSTITUTE</a:t>
            </a:r>
            <a:r>
              <a:rPr sz="140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20" dirty="0">
                <a:solidFill>
                  <a:srgbClr val="0000FF"/>
                </a:solidFill>
                <a:latin typeface="Times New Roman"/>
                <a:cs typeface="Times New Roman"/>
              </a:rPr>
              <a:t>OF </a:t>
            </a:r>
            <a:r>
              <a:rPr sz="1400" b="1" spc="-3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20" dirty="0">
                <a:solidFill>
                  <a:srgbClr val="0000FF"/>
                </a:solidFill>
                <a:latin typeface="Times New Roman"/>
                <a:cs typeface="Times New Roman"/>
              </a:rPr>
              <a:t>SCIENCE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25" dirty="0">
                <a:solidFill>
                  <a:srgbClr val="0000FF"/>
                </a:solidFill>
                <a:latin typeface="Times New Roman"/>
                <a:cs typeface="Times New Roman"/>
              </a:rPr>
              <a:t>&amp;</a:t>
            </a:r>
            <a:r>
              <a:rPr sz="1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25" dirty="0">
                <a:solidFill>
                  <a:srgbClr val="0000FF"/>
                </a:solidFill>
                <a:latin typeface="Times New Roman"/>
                <a:cs typeface="Times New Roman"/>
              </a:rPr>
              <a:t>TECHNOLOGY</a:t>
            </a:r>
            <a:endParaRPr sz="1400">
              <a:latin typeface="Times New Roman"/>
              <a:cs typeface="Times New Roman"/>
            </a:endParaRPr>
          </a:p>
          <a:p>
            <a:pPr marL="1400175" marR="745490" indent="-647065">
              <a:lnSpc>
                <a:spcPct val="100800"/>
              </a:lnSpc>
              <a:spcBef>
                <a:spcPts val="670"/>
              </a:spcBef>
            </a:pPr>
            <a:r>
              <a:rPr sz="140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(Deemed</a:t>
            </a:r>
            <a:r>
              <a:rPr sz="1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to</a:t>
            </a:r>
            <a:r>
              <a:rPr sz="1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be</a:t>
            </a:r>
            <a:r>
              <a:rPr sz="1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University</a:t>
            </a:r>
            <a:r>
              <a:rPr sz="1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Estd</a:t>
            </a:r>
            <a:r>
              <a:rPr sz="1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u/s</a:t>
            </a:r>
            <a:r>
              <a:rPr sz="1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1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1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25" dirty="0">
                <a:solidFill>
                  <a:srgbClr val="0000FF"/>
                </a:solidFill>
                <a:latin typeface="Times New Roman"/>
                <a:cs typeface="Times New Roman"/>
              </a:rPr>
              <a:t>UGC</a:t>
            </a:r>
            <a:r>
              <a:rPr sz="1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Act,</a:t>
            </a:r>
            <a:r>
              <a:rPr sz="1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1956) </a:t>
            </a:r>
            <a:r>
              <a:rPr sz="1400" b="1" spc="-3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Accredited </a:t>
            </a:r>
            <a:r>
              <a:rPr sz="140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by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NAAC </a:t>
            </a:r>
            <a:r>
              <a:rPr sz="140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with </a:t>
            </a:r>
            <a:r>
              <a:rPr sz="1400" b="1" spc="20" dirty="0">
                <a:solidFill>
                  <a:srgbClr val="0000FF"/>
                </a:solidFill>
                <a:latin typeface="Times New Roman"/>
                <a:cs typeface="Times New Roman"/>
              </a:rPr>
              <a:t>A++ </a:t>
            </a:r>
            <a:r>
              <a:rPr sz="140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Grade </a:t>
            </a:r>
            <a:r>
              <a:rPr sz="1400" b="1" spc="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CHENNAI </a:t>
            </a:r>
            <a:r>
              <a:rPr sz="1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600 062, </a:t>
            </a:r>
            <a:r>
              <a:rPr sz="12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TAMILNADU,</a:t>
            </a:r>
            <a:r>
              <a:rPr sz="1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INDIA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85"/>
              </a:spcBef>
            </a:pPr>
            <a:r>
              <a:rPr sz="12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May,</a:t>
            </a:r>
            <a:r>
              <a:rPr sz="1200" b="1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2023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8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707301" y="612917"/>
            <a:ext cx="6145530" cy="72999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20600"/>
              </a:lnSpc>
              <a:spcBef>
                <a:spcPts val="90"/>
              </a:spcBef>
            </a:pPr>
            <a:r>
              <a:rPr sz="1400" spc="10" dirty="0">
                <a:latin typeface="Times New Roman"/>
                <a:cs typeface="Times New Roman"/>
              </a:rPr>
              <a:t>statistics </a:t>
            </a:r>
            <a:r>
              <a:rPr sz="1400" spc="15" dirty="0">
                <a:latin typeface="Times New Roman"/>
                <a:cs typeface="Times New Roman"/>
              </a:rPr>
              <a:t>determined from </a:t>
            </a:r>
            <a:r>
              <a:rPr sz="1400" spc="10" dirty="0">
                <a:latin typeface="Times New Roman"/>
                <a:cs typeface="Times New Roman"/>
              </a:rPr>
              <a:t>the representation of the result </a:t>
            </a:r>
            <a:r>
              <a:rPr sz="1400" spc="15" dirty="0">
                <a:latin typeface="Times New Roman"/>
                <a:cs typeface="Times New Roman"/>
              </a:rPr>
              <a:t>can </a:t>
            </a:r>
            <a:r>
              <a:rPr sz="1400" dirty="0">
                <a:latin typeface="Times New Roman"/>
                <a:cs typeface="Times New Roman"/>
              </a:rPr>
              <a:t>have </a:t>
            </a:r>
            <a:r>
              <a:rPr sz="1400" spc="15" dirty="0">
                <a:latin typeface="Times New Roman"/>
                <a:cs typeface="Times New Roman"/>
              </a:rPr>
              <a:t>an impact </a:t>
            </a:r>
            <a:r>
              <a:rPr sz="1400" spc="10" dirty="0">
                <a:latin typeface="Times New Roman"/>
                <a:cs typeface="Times New Roman"/>
              </a:rPr>
              <a:t>in </a:t>
            </a:r>
            <a:r>
              <a:rPr sz="1400" spc="15" dirty="0">
                <a:latin typeface="Times New Roman"/>
                <a:cs typeface="Times New Roman"/>
              </a:rPr>
              <a:t>a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particular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field.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799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3.2.1	Advantages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121920" indent="-109855">
              <a:lnSpc>
                <a:spcPct val="100000"/>
              </a:lnSpc>
              <a:buChar char="•"/>
              <a:tabLst>
                <a:tab pos="122555" algn="l"/>
              </a:tabLst>
            </a:pPr>
            <a:r>
              <a:rPr sz="1400" dirty="0">
                <a:latin typeface="Times New Roman"/>
                <a:cs typeface="Times New Roman"/>
              </a:rPr>
              <a:t>SVM’s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are </a:t>
            </a:r>
            <a:r>
              <a:rPr sz="1400" spc="5" dirty="0">
                <a:latin typeface="Times New Roman"/>
                <a:cs typeface="Times New Roman"/>
              </a:rPr>
              <a:t>very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good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when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it </a:t>
            </a:r>
            <a:r>
              <a:rPr sz="1400" dirty="0">
                <a:latin typeface="Times New Roman"/>
                <a:cs typeface="Times New Roman"/>
              </a:rPr>
              <a:t>have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no</a:t>
            </a:r>
            <a:r>
              <a:rPr sz="1400" spc="10" dirty="0">
                <a:latin typeface="Times New Roman"/>
                <a:cs typeface="Times New Roman"/>
              </a:rPr>
              <a:t> idea </a:t>
            </a:r>
            <a:r>
              <a:rPr sz="1400" spc="15" dirty="0">
                <a:latin typeface="Times New Roman"/>
                <a:cs typeface="Times New Roman"/>
              </a:rPr>
              <a:t>on</a:t>
            </a:r>
            <a:r>
              <a:rPr sz="1400" spc="10" dirty="0">
                <a:latin typeface="Times New Roman"/>
                <a:cs typeface="Times New Roman"/>
              </a:rPr>
              <a:t> the data.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20600"/>
              </a:lnSpc>
              <a:spcBef>
                <a:spcPts val="5"/>
              </a:spcBef>
              <a:buChar char="•"/>
              <a:tabLst>
                <a:tab pos="129539" algn="l"/>
              </a:tabLst>
            </a:pPr>
            <a:r>
              <a:rPr sz="1400" spc="-5" dirty="0">
                <a:latin typeface="Times New Roman"/>
                <a:cs typeface="Times New Roman"/>
              </a:rPr>
              <a:t>Works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well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with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even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unstructured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semi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structured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data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like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text,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Images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trees.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20600"/>
              </a:lnSpc>
              <a:buChar char="•"/>
              <a:tabLst>
                <a:tab pos="137160" algn="l"/>
              </a:tabLst>
            </a:pPr>
            <a:r>
              <a:rPr sz="1400" spc="15" dirty="0">
                <a:latin typeface="Times New Roman"/>
                <a:cs typeface="Times New Roman"/>
              </a:rPr>
              <a:t>The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kernel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trick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is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real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strength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SVM.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appropriate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kernel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function,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it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can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solve any </a:t>
            </a:r>
            <a:r>
              <a:rPr sz="1400" spc="10" dirty="0">
                <a:latin typeface="Times New Roman"/>
                <a:cs typeface="Times New Roman"/>
              </a:rPr>
              <a:t>complex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problem.</a:t>
            </a:r>
            <a:endParaRPr sz="1400">
              <a:latin typeface="Times New Roman"/>
              <a:cs typeface="Times New Roman"/>
            </a:endParaRPr>
          </a:p>
          <a:p>
            <a:pPr marL="121920" indent="-109855">
              <a:lnSpc>
                <a:spcPct val="100000"/>
              </a:lnSpc>
              <a:spcBef>
                <a:spcPts val="345"/>
              </a:spcBef>
              <a:buChar char="•"/>
              <a:tabLst>
                <a:tab pos="122555" algn="l"/>
              </a:tabLst>
            </a:pPr>
            <a:r>
              <a:rPr sz="1400" spc="10" dirty="0">
                <a:latin typeface="Times New Roman"/>
                <a:cs typeface="Times New Roman"/>
              </a:rPr>
              <a:t>It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scales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relatively </a:t>
            </a:r>
            <a:r>
              <a:rPr sz="1400" spc="15" dirty="0">
                <a:latin typeface="Times New Roman"/>
                <a:cs typeface="Times New Roman"/>
              </a:rPr>
              <a:t>well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high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dimensional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data.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422275" lvl="1" indent="-410209">
              <a:lnSpc>
                <a:spcPct val="100000"/>
              </a:lnSpc>
              <a:spcBef>
                <a:spcPts val="1315"/>
              </a:spcBef>
              <a:buAutoNum type="arabicPeriod" startAt="3"/>
              <a:tabLst>
                <a:tab pos="422275" algn="l"/>
                <a:tab pos="422909" algn="l"/>
              </a:tabLst>
            </a:pPr>
            <a:r>
              <a:rPr sz="1400" b="1" spc="10" dirty="0">
                <a:latin typeface="Times New Roman"/>
                <a:cs typeface="Times New Roman"/>
              </a:rPr>
              <a:t>Feasibility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Study</a:t>
            </a:r>
            <a:endParaRPr sz="1400">
              <a:latin typeface="Times New Roman"/>
              <a:cs typeface="Times New Roman"/>
            </a:endParaRPr>
          </a:p>
          <a:p>
            <a:pPr marL="12700" marR="5080" indent="76200" algn="just">
              <a:lnSpc>
                <a:spcPct val="120600"/>
              </a:lnSpc>
              <a:spcBef>
                <a:spcPts val="1485"/>
              </a:spcBef>
            </a:pPr>
            <a:r>
              <a:rPr sz="1400" spc="20" dirty="0">
                <a:latin typeface="Times New Roman"/>
                <a:cs typeface="Times New Roman"/>
              </a:rPr>
              <a:t>A </a:t>
            </a:r>
            <a:r>
              <a:rPr sz="1400" spc="10" dirty="0">
                <a:latin typeface="Times New Roman"/>
                <a:cs typeface="Times New Roman"/>
              </a:rPr>
              <a:t>feasibility </a:t>
            </a:r>
            <a:r>
              <a:rPr sz="1400" spc="15" dirty="0">
                <a:latin typeface="Times New Roman"/>
                <a:cs typeface="Times New Roman"/>
              </a:rPr>
              <a:t>study </a:t>
            </a:r>
            <a:r>
              <a:rPr sz="1400" spc="10" dirty="0">
                <a:latin typeface="Times New Roman"/>
                <a:cs typeface="Times New Roman"/>
              </a:rPr>
              <a:t>is </a:t>
            </a:r>
            <a:r>
              <a:rPr sz="1400" spc="15" dirty="0">
                <a:latin typeface="Times New Roman"/>
                <a:cs typeface="Times New Roman"/>
              </a:rPr>
              <a:t>a </a:t>
            </a:r>
            <a:r>
              <a:rPr sz="1400" spc="10" dirty="0">
                <a:latin typeface="Times New Roman"/>
                <a:cs typeface="Times New Roman"/>
              </a:rPr>
              <a:t>preliminary </a:t>
            </a:r>
            <a:r>
              <a:rPr sz="1400" spc="-5" dirty="0">
                <a:latin typeface="Times New Roman"/>
                <a:cs typeface="Times New Roman"/>
              </a:rPr>
              <a:t>study, </a:t>
            </a:r>
            <a:r>
              <a:rPr sz="1400" spc="15" dirty="0">
                <a:latin typeface="Times New Roman"/>
                <a:cs typeface="Times New Roman"/>
              </a:rPr>
              <a:t>which </a:t>
            </a:r>
            <a:r>
              <a:rPr sz="1400" spc="5" dirty="0">
                <a:latin typeface="Times New Roman"/>
                <a:cs typeface="Times New Roman"/>
              </a:rPr>
              <a:t>investigates </a:t>
            </a:r>
            <a:r>
              <a:rPr sz="1400" spc="10" dirty="0">
                <a:latin typeface="Times New Roman"/>
                <a:cs typeface="Times New Roman"/>
              </a:rPr>
              <a:t>the </a:t>
            </a:r>
            <a:r>
              <a:rPr sz="1400" spc="15" dirty="0">
                <a:latin typeface="Times New Roman"/>
                <a:cs typeface="Times New Roman"/>
              </a:rPr>
              <a:t>information </a:t>
            </a:r>
            <a:r>
              <a:rPr sz="1400" spc="10" dirty="0">
                <a:latin typeface="Times New Roman"/>
                <a:cs typeface="Times New Roman"/>
              </a:rPr>
              <a:t>of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prospective </a:t>
            </a:r>
            <a:r>
              <a:rPr sz="1400" spc="10" dirty="0">
                <a:latin typeface="Times New Roman"/>
                <a:cs typeface="Times New Roman"/>
              </a:rPr>
              <a:t>users </a:t>
            </a:r>
            <a:r>
              <a:rPr sz="1400" spc="15" dirty="0">
                <a:latin typeface="Times New Roman"/>
                <a:cs typeface="Times New Roman"/>
              </a:rPr>
              <a:t>and determines </a:t>
            </a:r>
            <a:r>
              <a:rPr sz="1400" spc="10" dirty="0">
                <a:latin typeface="Times New Roman"/>
                <a:cs typeface="Times New Roman"/>
              </a:rPr>
              <a:t>the resources requirements, costs, </a:t>
            </a:r>
            <a:r>
              <a:rPr sz="1400" dirty="0">
                <a:latin typeface="Times New Roman"/>
                <a:cs typeface="Times New Roman"/>
              </a:rPr>
              <a:t>benefits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10" dirty="0">
                <a:latin typeface="Times New Roman"/>
                <a:cs typeface="Times New Roman"/>
              </a:rPr>
              <a:t>the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feasibility of </a:t>
            </a:r>
            <a:r>
              <a:rPr sz="1400" spc="15" dirty="0">
                <a:latin typeface="Times New Roman"/>
                <a:cs typeface="Times New Roman"/>
              </a:rPr>
              <a:t>proposed system. </a:t>
            </a:r>
            <a:r>
              <a:rPr sz="1400" spc="20" dirty="0">
                <a:latin typeface="Times New Roman"/>
                <a:cs typeface="Times New Roman"/>
              </a:rPr>
              <a:t>A </a:t>
            </a:r>
            <a:r>
              <a:rPr sz="1400" spc="10" dirty="0">
                <a:latin typeface="Times New Roman"/>
                <a:cs typeface="Times New Roman"/>
              </a:rPr>
              <a:t>feasibility </a:t>
            </a:r>
            <a:r>
              <a:rPr sz="1400" spc="15" dirty="0">
                <a:latin typeface="Times New Roman"/>
                <a:cs typeface="Times New Roman"/>
              </a:rPr>
              <a:t>study </a:t>
            </a:r>
            <a:r>
              <a:rPr sz="1400" spc="10" dirty="0">
                <a:latin typeface="Times New Roman"/>
                <a:cs typeface="Times New Roman"/>
              </a:rPr>
              <a:t>takes into </a:t>
            </a:r>
            <a:r>
              <a:rPr sz="1400" spc="15" dirty="0">
                <a:latin typeface="Times New Roman"/>
                <a:cs typeface="Times New Roman"/>
              </a:rPr>
              <a:t>account </a:t>
            </a:r>
            <a:r>
              <a:rPr sz="1400" spc="10" dirty="0">
                <a:latin typeface="Times New Roman"/>
                <a:cs typeface="Times New Roman"/>
              </a:rPr>
              <a:t>of the </a:t>
            </a:r>
            <a:r>
              <a:rPr sz="1400" spc="5" dirty="0">
                <a:latin typeface="Times New Roman"/>
                <a:cs typeface="Times New Roman"/>
              </a:rPr>
              <a:t>various </a:t>
            </a:r>
            <a:r>
              <a:rPr sz="1400" spc="10" dirty="0">
                <a:latin typeface="Times New Roman"/>
                <a:cs typeface="Times New Roman"/>
              </a:rPr>
              <a:t> constraints within </a:t>
            </a:r>
            <a:r>
              <a:rPr sz="1400" spc="15" dirty="0">
                <a:latin typeface="Times New Roman"/>
                <a:cs typeface="Times New Roman"/>
              </a:rPr>
              <a:t>which </a:t>
            </a:r>
            <a:r>
              <a:rPr sz="1400" spc="10" dirty="0">
                <a:latin typeface="Times New Roman"/>
                <a:cs typeface="Times New Roman"/>
              </a:rPr>
              <a:t>the </a:t>
            </a:r>
            <a:r>
              <a:rPr sz="1400" spc="15" dirty="0">
                <a:latin typeface="Times New Roman"/>
                <a:cs typeface="Times New Roman"/>
              </a:rPr>
              <a:t>system should be implemented and </a:t>
            </a:r>
            <a:r>
              <a:rPr sz="1400" spc="10" dirty="0">
                <a:latin typeface="Times New Roman"/>
                <a:cs typeface="Times New Roman"/>
              </a:rPr>
              <a:t>operated.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 </a:t>
            </a:r>
            <a:r>
              <a:rPr sz="1400" spc="15" dirty="0">
                <a:latin typeface="Times New Roman"/>
                <a:cs typeface="Times New Roman"/>
              </a:rPr>
              <a:t>The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feasibility analysis </a:t>
            </a:r>
            <a:r>
              <a:rPr sz="1400" spc="5" dirty="0">
                <a:latin typeface="Times New Roman"/>
                <a:cs typeface="Times New Roman"/>
              </a:rPr>
              <a:t>activity </a:t>
            </a:r>
            <a:r>
              <a:rPr sz="1400" dirty="0">
                <a:latin typeface="Times New Roman"/>
                <a:cs typeface="Times New Roman"/>
              </a:rPr>
              <a:t>involves </a:t>
            </a:r>
            <a:r>
              <a:rPr sz="1400" spc="10" dirty="0">
                <a:latin typeface="Times New Roman"/>
                <a:cs typeface="Times New Roman"/>
              </a:rPr>
              <a:t>the analysis of the </a:t>
            </a:r>
            <a:r>
              <a:rPr sz="1400" spc="15" dirty="0">
                <a:latin typeface="Times New Roman"/>
                <a:cs typeface="Times New Roman"/>
              </a:rPr>
              <a:t>problem and </a:t>
            </a:r>
            <a:r>
              <a:rPr sz="1400" spc="10" dirty="0">
                <a:latin typeface="Times New Roman"/>
                <a:cs typeface="Times New Roman"/>
              </a:rPr>
              <a:t>collection of all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relevant </a:t>
            </a:r>
            <a:r>
              <a:rPr sz="1400" spc="15" dirty="0">
                <a:latin typeface="Times New Roman"/>
                <a:cs typeface="Times New Roman"/>
              </a:rPr>
              <a:t>information </a:t>
            </a:r>
            <a:r>
              <a:rPr sz="1400" spc="10" dirty="0">
                <a:latin typeface="Times New Roman"/>
                <a:cs typeface="Times New Roman"/>
              </a:rPr>
              <a:t>relating to the project.</a:t>
            </a:r>
            <a:r>
              <a:rPr sz="1400" spc="15" dirty="0">
                <a:latin typeface="Times New Roman"/>
                <a:cs typeface="Times New Roman"/>
              </a:rPr>
              <a:t> The main </a:t>
            </a:r>
            <a:r>
              <a:rPr sz="1400" spc="5" dirty="0">
                <a:latin typeface="Times New Roman"/>
                <a:cs typeface="Times New Roman"/>
              </a:rPr>
              <a:t>objectives </a:t>
            </a:r>
            <a:r>
              <a:rPr sz="1400" spc="10" dirty="0">
                <a:latin typeface="Times New Roman"/>
                <a:cs typeface="Times New Roman"/>
              </a:rPr>
              <a:t>of the feasibility </a:t>
            </a:r>
            <a:r>
              <a:rPr sz="1400" spc="15" dirty="0">
                <a:latin typeface="Times New Roman"/>
                <a:cs typeface="Times New Roman"/>
              </a:rPr>
              <a:t> study </a:t>
            </a:r>
            <a:r>
              <a:rPr sz="1400" spc="10" dirty="0">
                <a:latin typeface="Times New Roman"/>
                <a:cs typeface="Times New Roman"/>
              </a:rPr>
              <a:t>is to </a:t>
            </a:r>
            <a:r>
              <a:rPr sz="1400" spc="15" dirty="0">
                <a:latin typeface="Times New Roman"/>
                <a:cs typeface="Times New Roman"/>
              </a:rPr>
              <a:t>determine whether </a:t>
            </a:r>
            <a:r>
              <a:rPr sz="1400" spc="10" dirty="0">
                <a:latin typeface="Times New Roman"/>
                <a:cs typeface="Times New Roman"/>
              </a:rPr>
              <a:t>the project would </a:t>
            </a:r>
            <a:r>
              <a:rPr sz="1400" spc="15" dirty="0">
                <a:latin typeface="Times New Roman"/>
                <a:cs typeface="Times New Roman"/>
              </a:rPr>
              <a:t>be </a:t>
            </a:r>
            <a:r>
              <a:rPr sz="1400" spc="10" dirty="0">
                <a:latin typeface="Times New Roman"/>
                <a:cs typeface="Times New Roman"/>
              </a:rPr>
              <a:t>feasible in </a:t>
            </a:r>
            <a:r>
              <a:rPr sz="1400" spc="15" dirty="0">
                <a:latin typeface="Times New Roman"/>
                <a:cs typeface="Times New Roman"/>
              </a:rPr>
              <a:t>terms </a:t>
            </a:r>
            <a:r>
              <a:rPr sz="1400" spc="10" dirty="0">
                <a:latin typeface="Times New Roman"/>
                <a:cs typeface="Times New Roman"/>
              </a:rPr>
              <a:t>of </a:t>
            </a:r>
            <a:r>
              <a:rPr sz="1400" spc="15" dirty="0">
                <a:latin typeface="Times New Roman"/>
                <a:cs typeface="Times New Roman"/>
              </a:rPr>
              <a:t>economic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feasibility, </a:t>
            </a:r>
            <a:r>
              <a:rPr sz="1400" spc="10" dirty="0">
                <a:latin typeface="Times New Roman"/>
                <a:cs typeface="Times New Roman"/>
              </a:rPr>
              <a:t>technical </a:t>
            </a:r>
            <a:r>
              <a:rPr sz="1400" dirty="0">
                <a:latin typeface="Times New Roman"/>
                <a:cs typeface="Times New Roman"/>
              </a:rPr>
              <a:t>feasibility, </a:t>
            </a:r>
            <a:r>
              <a:rPr sz="1400" spc="10" dirty="0">
                <a:latin typeface="Times New Roman"/>
                <a:cs typeface="Times New Roman"/>
              </a:rPr>
              <a:t>operational feasibility </a:t>
            </a:r>
            <a:r>
              <a:rPr sz="1400" spc="15" dirty="0">
                <a:latin typeface="Times New Roman"/>
                <a:cs typeface="Times New Roman"/>
              </a:rPr>
              <a:t>and schedule </a:t>
            </a:r>
            <a:r>
              <a:rPr sz="1400" dirty="0">
                <a:latin typeface="Times New Roman"/>
                <a:cs typeface="Times New Roman"/>
              </a:rPr>
              <a:t>feasibility. </a:t>
            </a:r>
            <a:r>
              <a:rPr sz="1400" spc="10" dirty="0">
                <a:latin typeface="Times New Roman"/>
                <a:cs typeface="Times New Roman"/>
              </a:rPr>
              <a:t>It is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to </a:t>
            </a:r>
            <a:r>
              <a:rPr sz="1400" spc="15" dirty="0">
                <a:latin typeface="Times New Roman"/>
                <a:cs typeface="Times New Roman"/>
              </a:rPr>
              <a:t>make</a:t>
            </a:r>
            <a:r>
              <a:rPr sz="1400" spc="10" dirty="0">
                <a:latin typeface="Times New Roman"/>
                <a:cs typeface="Times New Roman"/>
              </a:rPr>
              <a:t> sure that the input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data </a:t>
            </a:r>
            <a:r>
              <a:rPr sz="1400" spc="15" dirty="0">
                <a:latin typeface="Times New Roman"/>
                <a:cs typeface="Times New Roman"/>
              </a:rPr>
              <a:t>which</a:t>
            </a:r>
            <a:r>
              <a:rPr sz="1400" spc="10" dirty="0">
                <a:latin typeface="Times New Roman"/>
                <a:cs typeface="Times New Roman"/>
              </a:rPr>
              <a:t> are required for 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project are </a:t>
            </a:r>
            <a:r>
              <a:rPr sz="1400" spc="5" dirty="0">
                <a:latin typeface="Times New Roman"/>
                <a:cs typeface="Times New Roman"/>
              </a:rPr>
              <a:t>available.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Times New Roman"/>
              <a:cs typeface="Times New Roman"/>
            </a:endParaRPr>
          </a:p>
          <a:p>
            <a:pPr marL="467995" lvl="2" indent="-455930" algn="just">
              <a:lnSpc>
                <a:spcPct val="100000"/>
              </a:lnSpc>
              <a:buAutoNum type="arabicPeriod"/>
              <a:tabLst>
                <a:tab pos="46863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Economic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Feasibility</a:t>
            </a:r>
            <a:endParaRPr sz="1200">
              <a:latin typeface="Times New Roman"/>
              <a:cs typeface="Times New Roman"/>
            </a:endParaRPr>
          </a:p>
          <a:p>
            <a:pPr marL="12700" marR="5080" indent="62865" algn="just">
              <a:lnSpc>
                <a:spcPct val="120600"/>
              </a:lnSpc>
              <a:spcBef>
                <a:spcPts val="1010"/>
              </a:spcBef>
            </a:pPr>
            <a:r>
              <a:rPr sz="1400" spc="15" dirty="0">
                <a:latin typeface="Times New Roman"/>
                <a:cs typeface="Times New Roman"/>
              </a:rPr>
              <a:t>Economic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feasibility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attempts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to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weigh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costs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developing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implementing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 </a:t>
            </a:r>
            <a:r>
              <a:rPr sz="1400" spc="5" dirty="0">
                <a:latin typeface="Times New Roman"/>
                <a:cs typeface="Times New Roman"/>
              </a:rPr>
              <a:t>new </a:t>
            </a:r>
            <a:r>
              <a:rPr sz="1400" spc="15" dirty="0">
                <a:latin typeface="Times New Roman"/>
                <a:cs typeface="Times New Roman"/>
              </a:rPr>
              <a:t>system, </a:t>
            </a:r>
            <a:r>
              <a:rPr sz="1400" spc="10" dirty="0">
                <a:latin typeface="Times New Roman"/>
                <a:cs typeface="Times New Roman"/>
              </a:rPr>
              <a:t>against the </a:t>
            </a:r>
            <a:r>
              <a:rPr sz="1400" dirty="0">
                <a:latin typeface="Times New Roman"/>
                <a:cs typeface="Times New Roman"/>
              </a:rPr>
              <a:t>benefits </a:t>
            </a:r>
            <a:r>
              <a:rPr sz="1400" spc="10" dirty="0">
                <a:latin typeface="Times New Roman"/>
                <a:cs typeface="Times New Roman"/>
              </a:rPr>
              <a:t>that would </a:t>
            </a:r>
            <a:r>
              <a:rPr sz="1400" spc="15" dirty="0">
                <a:latin typeface="Times New Roman"/>
                <a:cs typeface="Times New Roman"/>
              </a:rPr>
              <a:t>accrue from </a:t>
            </a:r>
            <a:r>
              <a:rPr sz="1400" spc="10" dirty="0">
                <a:latin typeface="Times New Roman"/>
                <a:cs typeface="Times New Roman"/>
              </a:rPr>
              <a:t>having the </a:t>
            </a:r>
            <a:r>
              <a:rPr sz="1400" spc="5" dirty="0">
                <a:latin typeface="Times New Roman"/>
                <a:cs typeface="Times New Roman"/>
              </a:rPr>
              <a:t>new </a:t>
            </a:r>
            <a:r>
              <a:rPr sz="1400" spc="15" dirty="0">
                <a:latin typeface="Times New Roman"/>
                <a:cs typeface="Times New Roman"/>
              </a:rPr>
              <a:t>system </a:t>
            </a:r>
            <a:r>
              <a:rPr sz="1400" spc="10" dirty="0">
                <a:latin typeface="Times New Roman"/>
                <a:cs typeface="Times New Roman"/>
              </a:rPr>
              <a:t>in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place.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free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not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costly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operate.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707301" y="682000"/>
            <a:ext cx="6145530" cy="8655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7995" lvl="2" indent="-455930" algn="just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468630" algn="l"/>
              </a:tabLst>
            </a:pPr>
            <a:r>
              <a:rPr sz="1200" b="1" spc="-15" dirty="0">
                <a:latin typeface="Times New Roman"/>
                <a:cs typeface="Times New Roman"/>
              </a:rPr>
              <a:t>Technical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Feasibility</a:t>
            </a:r>
            <a:endParaRPr sz="1200">
              <a:latin typeface="Times New Roman"/>
              <a:cs typeface="Times New Roman"/>
            </a:endParaRPr>
          </a:p>
          <a:p>
            <a:pPr marL="12700" marR="5080" indent="51435" algn="just">
              <a:lnSpc>
                <a:spcPct val="120600"/>
              </a:lnSpc>
              <a:spcBef>
                <a:spcPts val="1010"/>
              </a:spcBef>
            </a:pPr>
            <a:r>
              <a:rPr sz="1400" spc="15" dirty="0">
                <a:latin typeface="Times New Roman"/>
                <a:cs typeface="Times New Roman"/>
              </a:rPr>
              <a:t>Before commencing </a:t>
            </a:r>
            <a:r>
              <a:rPr sz="1400" spc="10" dirty="0">
                <a:latin typeface="Times New Roman"/>
                <a:cs typeface="Times New Roman"/>
              </a:rPr>
              <a:t>the project, </a:t>
            </a:r>
            <a:r>
              <a:rPr sz="1400" spc="5" dirty="0">
                <a:latin typeface="Times New Roman"/>
                <a:cs typeface="Times New Roman"/>
              </a:rPr>
              <a:t>it </a:t>
            </a:r>
            <a:r>
              <a:rPr sz="1400" spc="15" dirty="0">
                <a:latin typeface="Times New Roman"/>
                <a:cs typeface="Times New Roman"/>
              </a:rPr>
              <a:t>has </a:t>
            </a:r>
            <a:r>
              <a:rPr sz="1400" spc="10" dirty="0">
                <a:latin typeface="Times New Roman"/>
                <a:cs typeface="Times New Roman"/>
              </a:rPr>
              <a:t>to </a:t>
            </a:r>
            <a:r>
              <a:rPr sz="1400" spc="15" dirty="0">
                <a:latin typeface="Times New Roman"/>
                <a:cs typeface="Times New Roman"/>
              </a:rPr>
              <a:t>be </a:t>
            </a:r>
            <a:r>
              <a:rPr sz="1400" spc="5" dirty="0">
                <a:latin typeface="Times New Roman"/>
                <a:cs typeface="Times New Roman"/>
              </a:rPr>
              <a:t>very </a:t>
            </a:r>
            <a:r>
              <a:rPr sz="1400" spc="10" dirty="0">
                <a:latin typeface="Times New Roman"/>
                <a:cs typeface="Times New Roman"/>
              </a:rPr>
              <a:t>clear </a:t>
            </a:r>
            <a:r>
              <a:rPr sz="1400" spc="15" dirty="0">
                <a:latin typeface="Times New Roman"/>
                <a:cs typeface="Times New Roman"/>
              </a:rPr>
              <a:t>about what </a:t>
            </a:r>
            <a:r>
              <a:rPr sz="1400" spc="10" dirty="0">
                <a:latin typeface="Times New Roman"/>
                <a:cs typeface="Times New Roman"/>
              </a:rPr>
              <a:t>are the technolo-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gies that are to </a:t>
            </a:r>
            <a:r>
              <a:rPr sz="1400" spc="15" dirty="0">
                <a:latin typeface="Times New Roman"/>
                <a:cs typeface="Times New Roman"/>
              </a:rPr>
              <a:t>be </a:t>
            </a:r>
            <a:r>
              <a:rPr sz="1400" spc="10" dirty="0">
                <a:latin typeface="Times New Roman"/>
                <a:cs typeface="Times New Roman"/>
              </a:rPr>
              <a:t>required for the development of the </a:t>
            </a:r>
            <a:r>
              <a:rPr sz="1400" spc="5" dirty="0">
                <a:latin typeface="Times New Roman"/>
                <a:cs typeface="Times New Roman"/>
              </a:rPr>
              <a:t>new </a:t>
            </a:r>
            <a:r>
              <a:rPr sz="1400" spc="15" dirty="0">
                <a:latin typeface="Times New Roman"/>
                <a:cs typeface="Times New Roman"/>
              </a:rPr>
              <a:t>system. </a:t>
            </a:r>
            <a:r>
              <a:rPr sz="1400" spc="10" dirty="0">
                <a:latin typeface="Times New Roman"/>
                <a:cs typeface="Times New Roman"/>
              </a:rPr>
              <a:t>Is the required </a:t>
            </a:r>
            <a:r>
              <a:rPr sz="1400" spc="15" dirty="0">
                <a:latin typeface="Times New Roman"/>
                <a:cs typeface="Times New Roman"/>
              </a:rPr>
              <a:t> technology </a:t>
            </a:r>
            <a:r>
              <a:rPr sz="1400" spc="5" dirty="0">
                <a:latin typeface="Times New Roman"/>
                <a:cs typeface="Times New Roman"/>
              </a:rPr>
              <a:t>available. </a:t>
            </a:r>
            <a:r>
              <a:rPr sz="1400" spc="15" dirty="0">
                <a:latin typeface="Times New Roman"/>
                <a:cs typeface="Times New Roman"/>
              </a:rPr>
              <a:t>This </a:t>
            </a:r>
            <a:r>
              <a:rPr sz="1400" spc="10" dirty="0">
                <a:latin typeface="Times New Roman"/>
                <a:cs typeface="Times New Roman"/>
              </a:rPr>
              <a:t>project is technically feasible since all the required tools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are easily </a:t>
            </a:r>
            <a:r>
              <a:rPr sz="1400" spc="5" dirty="0">
                <a:latin typeface="Times New Roman"/>
                <a:cs typeface="Times New Roman"/>
              </a:rPr>
              <a:t>available. </a:t>
            </a:r>
            <a:r>
              <a:rPr sz="1400" spc="15" dirty="0">
                <a:latin typeface="Times New Roman"/>
                <a:cs typeface="Times New Roman"/>
              </a:rPr>
              <a:t>Python can be </a:t>
            </a:r>
            <a:r>
              <a:rPr sz="1400" spc="10" dirty="0">
                <a:latin typeface="Times New Roman"/>
                <a:cs typeface="Times New Roman"/>
              </a:rPr>
              <a:t>easily handled. </a:t>
            </a:r>
            <a:r>
              <a:rPr sz="1400" spc="15" dirty="0">
                <a:latin typeface="Times New Roman"/>
                <a:cs typeface="Times New Roman"/>
              </a:rPr>
              <a:t>Google colab </a:t>
            </a:r>
            <a:r>
              <a:rPr sz="1400" spc="10" dirty="0">
                <a:latin typeface="Times New Roman"/>
                <a:cs typeface="Times New Roman"/>
              </a:rPr>
              <a:t>is also easily </a:t>
            </a:r>
            <a:r>
              <a:rPr sz="1400" dirty="0">
                <a:latin typeface="Times New Roman"/>
                <a:cs typeface="Times New Roman"/>
              </a:rPr>
              <a:t>avail-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able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tool.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Times New Roman"/>
              <a:cs typeface="Times New Roman"/>
            </a:endParaRPr>
          </a:p>
          <a:p>
            <a:pPr marL="467995" lvl="2" indent="-455930" algn="just">
              <a:lnSpc>
                <a:spcPct val="100000"/>
              </a:lnSpc>
              <a:buAutoNum type="arabicPeriod" startAt="3"/>
              <a:tabLst>
                <a:tab pos="46863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Social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Feasibility</a:t>
            </a:r>
            <a:endParaRPr sz="1200">
              <a:latin typeface="Times New Roman"/>
              <a:cs typeface="Times New Roman"/>
            </a:endParaRPr>
          </a:p>
          <a:p>
            <a:pPr marL="12700" marR="5080" indent="54610" algn="just">
              <a:lnSpc>
                <a:spcPct val="120600"/>
              </a:lnSpc>
              <a:spcBef>
                <a:spcPts val="1010"/>
              </a:spcBef>
            </a:pPr>
            <a:r>
              <a:rPr sz="1400" spc="15" dirty="0">
                <a:latin typeface="Times New Roman"/>
                <a:cs typeface="Times New Roman"/>
              </a:rPr>
              <a:t>Proposed </a:t>
            </a:r>
            <a:r>
              <a:rPr sz="1400" spc="10" dirty="0">
                <a:latin typeface="Times New Roman"/>
                <a:cs typeface="Times New Roman"/>
              </a:rPr>
              <a:t>project is </a:t>
            </a:r>
            <a:r>
              <a:rPr sz="1400" spc="5" dirty="0">
                <a:latin typeface="Times New Roman"/>
                <a:cs typeface="Times New Roman"/>
              </a:rPr>
              <a:t>beneficial </a:t>
            </a:r>
            <a:r>
              <a:rPr sz="1400" spc="15" dirty="0">
                <a:latin typeface="Times New Roman"/>
                <a:cs typeface="Times New Roman"/>
              </a:rPr>
              <a:t>only </a:t>
            </a:r>
            <a:r>
              <a:rPr sz="1400" spc="10" dirty="0">
                <a:latin typeface="Times New Roman"/>
                <a:cs typeface="Times New Roman"/>
              </a:rPr>
              <a:t>if </a:t>
            </a:r>
            <a:r>
              <a:rPr sz="1400" spc="5" dirty="0">
                <a:latin typeface="Times New Roman"/>
                <a:cs typeface="Times New Roman"/>
              </a:rPr>
              <a:t>it </a:t>
            </a:r>
            <a:r>
              <a:rPr sz="1400" spc="15" dirty="0">
                <a:latin typeface="Times New Roman"/>
                <a:cs typeface="Times New Roman"/>
              </a:rPr>
              <a:t>can be </a:t>
            </a:r>
            <a:r>
              <a:rPr sz="1400" spc="10" dirty="0">
                <a:latin typeface="Times New Roman"/>
                <a:cs typeface="Times New Roman"/>
              </a:rPr>
              <a:t>turned into </a:t>
            </a:r>
            <a:r>
              <a:rPr sz="1400" spc="15" dirty="0">
                <a:latin typeface="Times New Roman"/>
                <a:cs typeface="Times New Roman"/>
              </a:rPr>
              <a:t>information systems </a:t>
            </a:r>
            <a:r>
              <a:rPr sz="1400" spc="10" dirty="0">
                <a:latin typeface="Times New Roman"/>
                <a:cs typeface="Times New Roman"/>
              </a:rPr>
              <a:t>that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will </a:t>
            </a:r>
            <a:r>
              <a:rPr sz="1400" spc="15" dirty="0">
                <a:latin typeface="Times New Roman"/>
                <a:cs typeface="Times New Roman"/>
              </a:rPr>
              <a:t>meet </a:t>
            </a:r>
            <a:r>
              <a:rPr sz="1400" spc="10" dirty="0">
                <a:latin typeface="Times New Roman"/>
                <a:cs typeface="Times New Roman"/>
              </a:rPr>
              <a:t>the operating requirements.  </a:t>
            </a:r>
            <a:r>
              <a:rPr sz="1400" spc="15" dirty="0">
                <a:latin typeface="Times New Roman"/>
                <a:cs typeface="Times New Roman"/>
              </a:rPr>
              <a:t>Simply </a:t>
            </a:r>
            <a:r>
              <a:rPr sz="1400" spc="10" dirty="0">
                <a:latin typeface="Times New Roman"/>
                <a:cs typeface="Times New Roman"/>
              </a:rPr>
              <a:t>stated, this test of feasibility asks if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system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will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work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when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it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is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developed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installed.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Are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there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major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barriers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to </a:t>
            </a:r>
            <a:r>
              <a:rPr sz="1400" spc="15" dirty="0">
                <a:latin typeface="Times New Roman"/>
                <a:cs typeface="Times New Roman"/>
              </a:rPr>
              <a:t>Implementation. The proposed system </a:t>
            </a:r>
            <a:r>
              <a:rPr sz="1400" spc="10" dirty="0">
                <a:latin typeface="Times New Roman"/>
                <a:cs typeface="Times New Roman"/>
              </a:rPr>
              <a:t>is </a:t>
            </a:r>
            <a:r>
              <a:rPr sz="1400" spc="5" dirty="0">
                <a:latin typeface="Times New Roman"/>
                <a:cs typeface="Times New Roman"/>
              </a:rPr>
              <a:t>simpler, </a:t>
            </a:r>
            <a:r>
              <a:rPr sz="1400" spc="10" dirty="0">
                <a:latin typeface="Times New Roman"/>
                <a:cs typeface="Times New Roman"/>
              </a:rPr>
              <a:t>easily </a:t>
            </a:r>
            <a:r>
              <a:rPr sz="1400" spc="5" dirty="0">
                <a:latin typeface="Times New Roman"/>
                <a:cs typeface="Times New Roman"/>
              </a:rPr>
              <a:t>available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10" dirty="0">
                <a:latin typeface="Times New Roman"/>
                <a:cs typeface="Times New Roman"/>
              </a:rPr>
              <a:t>free </a:t>
            </a:r>
            <a:r>
              <a:rPr sz="1400" spc="15" dirty="0">
                <a:latin typeface="Times New Roman"/>
                <a:cs typeface="Times New Roman"/>
              </a:rPr>
              <a:t>from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operational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weights.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422275" lvl="1" indent="-410209">
              <a:lnSpc>
                <a:spcPct val="100000"/>
              </a:lnSpc>
              <a:spcBef>
                <a:spcPts val="1315"/>
              </a:spcBef>
              <a:buAutoNum type="arabicPeriod" startAt="4"/>
              <a:tabLst>
                <a:tab pos="422275" algn="l"/>
                <a:tab pos="422909" algn="l"/>
              </a:tabLst>
            </a:pPr>
            <a:r>
              <a:rPr sz="1400" b="1" spc="15" dirty="0">
                <a:latin typeface="Times New Roman"/>
                <a:cs typeface="Times New Roman"/>
              </a:rPr>
              <a:t>System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Specification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 startAt="4"/>
            </a:pPr>
            <a:endParaRPr sz="1800">
              <a:latin typeface="Times New Roman"/>
              <a:cs typeface="Times New Roman"/>
            </a:endParaRPr>
          </a:p>
          <a:p>
            <a:pPr marL="467995" lvl="2" indent="-455930">
              <a:lnSpc>
                <a:spcPct val="100000"/>
              </a:lnSpc>
              <a:buAutoNum type="arabicPeriod"/>
              <a:tabLst>
                <a:tab pos="467995" algn="l"/>
                <a:tab pos="46863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Hardware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Specification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121920" indent="-109855">
              <a:lnSpc>
                <a:spcPct val="100000"/>
              </a:lnSpc>
              <a:buChar char="•"/>
              <a:tabLst>
                <a:tab pos="122555" algn="l"/>
              </a:tabLst>
            </a:pPr>
            <a:r>
              <a:rPr sz="1400" dirty="0">
                <a:latin typeface="Times New Roman"/>
                <a:cs typeface="Times New Roman"/>
              </a:rPr>
              <a:t>Working </a:t>
            </a:r>
            <a:r>
              <a:rPr sz="1400" spc="10" dirty="0">
                <a:latin typeface="Times New Roman"/>
                <a:cs typeface="Times New Roman"/>
              </a:rPr>
              <a:t>framework: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Windows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7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more,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mac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OS,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Linux.</a:t>
            </a:r>
            <a:endParaRPr sz="1400">
              <a:latin typeface="Times New Roman"/>
              <a:cs typeface="Times New Roman"/>
            </a:endParaRPr>
          </a:p>
          <a:p>
            <a:pPr marL="121920" indent="-109855">
              <a:lnSpc>
                <a:spcPct val="100000"/>
              </a:lnSpc>
              <a:spcBef>
                <a:spcPts val="345"/>
              </a:spcBef>
              <a:buChar char="•"/>
              <a:tabLst>
                <a:tab pos="122555" algn="l"/>
              </a:tabLst>
            </a:pPr>
            <a:r>
              <a:rPr sz="1400" spc="15" dirty="0">
                <a:latin typeface="Times New Roman"/>
                <a:cs typeface="Times New Roman"/>
              </a:rPr>
              <a:t>System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design: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64-bit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32-bit.</a:t>
            </a:r>
            <a:endParaRPr sz="1400">
              <a:latin typeface="Times New Roman"/>
              <a:cs typeface="Times New Roman"/>
            </a:endParaRPr>
          </a:p>
          <a:p>
            <a:pPr marL="121920" indent="-109855">
              <a:lnSpc>
                <a:spcPct val="100000"/>
              </a:lnSpc>
              <a:spcBef>
                <a:spcPts val="345"/>
              </a:spcBef>
              <a:buChar char="•"/>
              <a:tabLst>
                <a:tab pos="122555" algn="l"/>
              </a:tabLst>
            </a:pPr>
            <a:r>
              <a:rPr sz="1400" spc="20" dirty="0">
                <a:latin typeface="Times New Roman"/>
                <a:cs typeface="Times New Roman"/>
              </a:rPr>
              <a:t>RAM: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4GB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above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799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3.4.2	</a:t>
            </a:r>
            <a:r>
              <a:rPr sz="1200" b="1" spc="-10" dirty="0">
                <a:latin typeface="Times New Roman"/>
                <a:cs typeface="Times New Roman"/>
              </a:rPr>
              <a:t>Software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Specification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121920" indent="-109855">
              <a:lnSpc>
                <a:spcPct val="100000"/>
              </a:lnSpc>
              <a:buChar char="•"/>
              <a:tabLst>
                <a:tab pos="122555" algn="l"/>
              </a:tabLst>
            </a:pPr>
            <a:r>
              <a:rPr sz="1400" spc="15" dirty="0">
                <a:latin typeface="Times New Roman"/>
                <a:cs typeface="Times New Roman"/>
              </a:rPr>
              <a:t>Anaconda,Python</a:t>
            </a:r>
            <a:endParaRPr sz="1400">
              <a:latin typeface="Times New Roman"/>
              <a:cs typeface="Times New Roman"/>
            </a:endParaRPr>
          </a:p>
          <a:p>
            <a:pPr marL="121920" indent="-109855">
              <a:lnSpc>
                <a:spcPct val="100000"/>
              </a:lnSpc>
              <a:spcBef>
                <a:spcPts val="350"/>
              </a:spcBef>
              <a:buChar char="•"/>
              <a:tabLst>
                <a:tab pos="122555" algn="l"/>
              </a:tabLst>
            </a:pPr>
            <a:r>
              <a:rPr sz="1400" spc="10" dirty="0">
                <a:latin typeface="Times New Roman"/>
                <a:cs typeface="Times New Roman"/>
              </a:rPr>
              <a:t>Jupyter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notebook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799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3.4.3	Standards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and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Policies</a:t>
            </a:r>
            <a:endParaRPr sz="1200">
              <a:latin typeface="Times New Roman"/>
              <a:cs typeface="Times New Roman"/>
            </a:endParaRPr>
          </a:p>
          <a:p>
            <a:pPr marL="12700" marR="2861310">
              <a:lnSpc>
                <a:spcPct val="120600"/>
              </a:lnSpc>
              <a:spcBef>
                <a:spcPts val="1010"/>
              </a:spcBef>
            </a:pPr>
            <a:r>
              <a:rPr sz="1400" spc="1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Standard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Policies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our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project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are: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IEEE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829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-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Software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Test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Documentation</a:t>
            </a:r>
            <a:endParaRPr sz="1400">
              <a:latin typeface="Times New Roman"/>
              <a:cs typeface="Times New Roman"/>
            </a:endParaRPr>
          </a:p>
          <a:p>
            <a:pPr marL="12700" marR="2523490">
              <a:lnSpc>
                <a:spcPct val="120600"/>
              </a:lnSpc>
            </a:pPr>
            <a:r>
              <a:rPr sz="1400" spc="15" dirty="0">
                <a:latin typeface="Times New Roman"/>
                <a:cs typeface="Times New Roman"/>
              </a:rPr>
              <a:t>IEEE 830 </a:t>
            </a:r>
            <a:r>
              <a:rPr sz="1400" spc="10" dirty="0">
                <a:latin typeface="Times New Roman"/>
                <a:cs typeface="Times New Roman"/>
              </a:rPr>
              <a:t>-Software </a:t>
            </a:r>
            <a:r>
              <a:rPr sz="1400" spc="15" dirty="0">
                <a:latin typeface="Times New Roman"/>
                <a:cs typeface="Times New Roman"/>
              </a:rPr>
              <a:t>Requirements </a:t>
            </a:r>
            <a:r>
              <a:rPr sz="1400" spc="5" dirty="0">
                <a:latin typeface="Times New Roman"/>
                <a:cs typeface="Times New Roman"/>
              </a:rPr>
              <a:t>Specifications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IEEE1012- </a:t>
            </a:r>
            <a:r>
              <a:rPr sz="1400" spc="10" dirty="0">
                <a:latin typeface="Times New Roman"/>
                <a:cs typeface="Times New Roman"/>
              </a:rPr>
              <a:t>Software </a:t>
            </a:r>
            <a:r>
              <a:rPr sz="1400" dirty="0">
                <a:latin typeface="Times New Roman"/>
                <a:cs typeface="Times New Roman"/>
              </a:rPr>
              <a:t>verification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10" dirty="0">
                <a:latin typeface="Times New Roman"/>
                <a:cs typeface="Times New Roman"/>
              </a:rPr>
              <a:t>validation </a:t>
            </a:r>
            <a:r>
              <a:rPr sz="1400" spc="15" dirty="0">
                <a:latin typeface="Times New Roman"/>
                <a:cs typeface="Times New Roman"/>
              </a:rPr>
              <a:t> IEEE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1016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-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Software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design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description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2457" y="625697"/>
            <a:ext cx="115570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1" spc="5" dirty="0">
                <a:latin typeface="Times New Roman"/>
                <a:cs typeface="Times New Roman"/>
              </a:rPr>
              <a:t>Chapter</a:t>
            </a:r>
            <a:r>
              <a:rPr sz="2050" b="1" spc="-65" dirty="0">
                <a:latin typeface="Times New Roman"/>
                <a:cs typeface="Times New Roman"/>
              </a:rPr>
              <a:t> </a:t>
            </a:r>
            <a:r>
              <a:rPr sz="2050" b="1" spc="5" dirty="0">
                <a:latin typeface="Times New Roman"/>
                <a:cs typeface="Times New Roman"/>
              </a:rPr>
              <a:t>4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64219" y="1395728"/>
            <a:ext cx="263207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0" dirty="0"/>
              <a:t>METHODOLOGY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7301" y="2376040"/>
            <a:ext cx="21545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22275" algn="l"/>
              </a:tabLst>
            </a:pPr>
            <a:r>
              <a:rPr sz="1400" b="1" spc="10" dirty="0">
                <a:latin typeface="Times New Roman"/>
                <a:cs typeface="Times New Roman"/>
              </a:rPr>
              <a:t>4.1	Architecture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Diagram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1667" y="3598073"/>
            <a:ext cx="5857506" cy="341365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7301" y="7496269"/>
            <a:ext cx="6145530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3495" algn="ct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Figure 4.1: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Architecture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Diagram of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Opinion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analysis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using AI</a:t>
            </a: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 marR="5080" indent="61594" algn="just">
              <a:lnSpc>
                <a:spcPct val="120600"/>
              </a:lnSpc>
            </a:pPr>
            <a:r>
              <a:rPr sz="1400" spc="15" dirty="0">
                <a:latin typeface="Times New Roman"/>
                <a:cs typeface="Times New Roman"/>
              </a:rPr>
              <a:t>The </a:t>
            </a:r>
            <a:r>
              <a:rPr sz="1400" spc="10" dirty="0">
                <a:latin typeface="Times New Roman"/>
                <a:cs typeface="Times New Roman"/>
              </a:rPr>
              <a:t>general architecture for </a:t>
            </a:r>
            <a:r>
              <a:rPr sz="1400" spc="15" dirty="0">
                <a:latin typeface="Times New Roman"/>
                <a:cs typeface="Times New Roman"/>
              </a:rPr>
              <a:t>opinion </a:t>
            </a:r>
            <a:r>
              <a:rPr sz="1400" spc="10" dirty="0">
                <a:latin typeface="Times New Roman"/>
                <a:cs typeface="Times New Roman"/>
              </a:rPr>
              <a:t>analysis solutions or </a:t>
            </a:r>
            <a:r>
              <a:rPr sz="1400" dirty="0">
                <a:latin typeface="Times New Roman"/>
                <a:cs typeface="Times New Roman"/>
              </a:rPr>
              <a:t>even </a:t>
            </a:r>
            <a:r>
              <a:rPr sz="1400" spc="15" dirty="0">
                <a:latin typeface="Times New Roman"/>
                <a:cs typeface="Times New Roman"/>
              </a:rPr>
              <a:t>sequence based on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natural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language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solutions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Figure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4.1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describes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that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to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use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movie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reviews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to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build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this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sentiment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analysis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application.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The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goal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this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application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to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produce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positive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negative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reviews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based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input</a:t>
            </a:r>
            <a:r>
              <a:rPr sz="1400" spc="5" dirty="0">
                <a:latin typeface="Times New Roman"/>
                <a:cs typeface="Times New Roman"/>
              </a:rPr>
              <a:t> raw text.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10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01" y="651634"/>
            <a:ext cx="1605280" cy="6927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22275" lvl="1" indent="-410209">
              <a:lnSpc>
                <a:spcPct val="100000"/>
              </a:lnSpc>
              <a:spcBef>
                <a:spcPts val="135"/>
              </a:spcBef>
              <a:buAutoNum type="arabicPeriod" startAt="2"/>
              <a:tabLst>
                <a:tab pos="422275" algn="l"/>
                <a:tab pos="422909" algn="l"/>
              </a:tabLst>
            </a:pPr>
            <a:r>
              <a:rPr sz="1400" b="1" spc="15" dirty="0">
                <a:latin typeface="Times New Roman"/>
                <a:cs typeface="Times New Roman"/>
              </a:rPr>
              <a:t>Design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Phase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 startAt="2"/>
            </a:pPr>
            <a:endParaRPr sz="1800">
              <a:latin typeface="Times New Roman"/>
              <a:cs typeface="Times New Roman"/>
            </a:endParaRPr>
          </a:p>
          <a:p>
            <a:pPr marL="467995" lvl="2" indent="-455930">
              <a:lnSpc>
                <a:spcPct val="100000"/>
              </a:lnSpc>
              <a:buAutoNum type="arabicPeriod"/>
              <a:tabLst>
                <a:tab pos="467995" algn="l"/>
                <a:tab pos="46863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Activity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Diagram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2250" y="1662062"/>
            <a:ext cx="5707939" cy="505623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5485" y="7327900"/>
            <a:ext cx="6145530" cy="1911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Figure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4.2: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Activity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Diagram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of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Opinion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analysis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using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AI</a:t>
            </a: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 marR="5080" indent="43815" algn="just">
              <a:lnSpc>
                <a:spcPct val="120600"/>
              </a:lnSpc>
            </a:pPr>
            <a:r>
              <a:rPr sz="1400" spc="10" dirty="0">
                <a:latin typeface="Times New Roman"/>
                <a:cs typeface="Times New Roman"/>
              </a:rPr>
              <a:t>In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Figure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4.2,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Activity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diagram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another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important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diagram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UML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to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describe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dynamic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aspects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system.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Activity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diagram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basically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flowchart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to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represent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 </a:t>
            </a:r>
            <a:r>
              <a:rPr sz="1400" spc="-15" dirty="0">
                <a:latin typeface="Times New Roman"/>
                <a:cs typeface="Times New Roman"/>
              </a:rPr>
              <a:t>flow </a:t>
            </a:r>
            <a:r>
              <a:rPr sz="1400" spc="15" dirty="0">
                <a:latin typeface="Times New Roman"/>
                <a:cs typeface="Times New Roman"/>
              </a:rPr>
              <a:t>from one </a:t>
            </a:r>
            <a:r>
              <a:rPr sz="1400" spc="5" dirty="0">
                <a:latin typeface="Times New Roman"/>
                <a:cs typeface="Times New Roman"/>
              </a:rPr>
              <a:t>activity </a:t>
            </a:r>
            <a:r>
              <a:rPr sz="1400" spc="10" dirty="0">
                <a:latin typeface="Times New Roman"/>
                <a:cs typeface="Times New Roman"/>
              </a:rPr>
              <a:t>to another </a:t>
            </a:r>
            <a:r>
              <a:rPr sz="1400" spc="-5" dirty="0">
                <a:latin typeface="Times New Roman"/>
                <a:cs typeface="Times New Roman"/>
              </a:rPr>
              <a:t>activity.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The </a:t>
            </a:r>
            <a:r>
              <a:rPr sz="1400" spc="5" dirty="0">
                <a:latin typeface="Times New Roman"/>
                <a:cs typeface="Times New Roman"/>
              </a:rPr>
              <a:t>activity </a:t>
            </a:r>
            <a:r>
              <a:rPr sz="1400" spc="15" dirty="0">
                <a:latin typeface="Times New Roman"/>
                <a:cs typeface="Times New Roman"/>
              </a:rPr>
              <a:t>can be </a:t>
            </a:r>
            <a:r>
              <a:rPr sz="1400" spc="10" dirty="0">
                <a:latin typeface="Times New Roman"/>
                <a:cs typeface="Times New Roman"/>
              </a:rPr>
              <a:t>described as </a:t>
            </a:r>
            <a:r>
              <a:rPr sz="1400" spc="15" dirty="0">
                <a:latin typeface="Times New Roman"/>
                <a:cs typeface="Times New Roman"/>
              </a:rPr>
              <a:t>an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operation of the </a:t>
            </a:r>
            <a:r>
              <a:rPr sz="1400" spc="15" dirty="0">
                <a:latin typeface="Times New Roman"/>
                <a:cs typeface="Times New Roman"/>
              </a:rPr>
              <a:t>system.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From Figure </a:t>
            </a:r>
            <a:r>
              <a:rPr sz="1400" spc="10" dirty="0">
                <a:latin typeface="Times New Roman"/>
                <a:cs typeface="Times New Roman"/>
              </a:rPr>
              <a:t>4.2, </a:t>
            </a:r>
            <a:r>
              <a:rPr sz="1400" spc="5" dirty="0">
                <a:latin typeface="Times New Roman"/>
                <a:cs typeface="Times New Roman"/>
              </a:rPr>
              <a:t>it shows </a:t>
            </a:r>
            <a:r>
              <a:rPr sz="1400" spc="10" dirty="0">
                <a:latin typeface="Times New Roman"/>
                <a:cs typeface="Times New Roman"/>
              </a:rPr>
              <a:t>the control </a:t>
            </a:r>
            <a:r>
              <a:rPr sz="1400" spc="-15" dirty="0">
                <a:latin typeface="Times New Roman"/>
                <a:cs typeface="Times New Roman"/>
              </a:rPr>
              <a:t>flow </a:t>
            </a:r>
            <a:r>
              <a:rPr sz="1400" spc="10" dirty="0">
                <a:latin typeface="Times New Roman"/>
                <a:cs typeface="Times New Roman"/>
              </a:rPr>
              <a:t>is drawn </a:t>
            </a:r>
            <a:r>
              <a:rPr sz="1400" spc="15" dirty="0">
                <a:latin typeface="Times New Roman"/>
                <a:cs typeface="Times New Roman"/>
              </a:rPr>
              <a:t>from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one </a:t>
            </a:r>
            <a:r>
              <a:rPr sz="1400" spc="10" dirty="0">
                <a:latin typeface="Times New Roman"/>
                <a:cs typeface="Times New Roman"/>
              </a:rPr>
              <a:t>operation to </a:t>
            </a:r>
            <a:r>
              <a:rPr sz="1400" dirty="0">
                <a:latin typeface="Times New Roman"/>
                <a:cs typeface="Times New Roman"/>
              </a:rPr>
              <a:t>another.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From </a:t>
            </a:r>
            <a:r>
              <a:rPr sz="1400" spc="10" dirty="0">
                <a:latin typeface="Times New Roman"/>
                <a:cs typeface="Times New Roman"/>
              </a:rPr>
              <a:t>start of data collection to </a:t>
            </a:r>
            <a:r>
              <a:rPr sz="1400" spc="5" dirty="0">
                <a:latin typeface="Times New Roman"/>
                <a:cs typeface="Times New Roman"/>
              </a:rPr>
              <a:t>till </a:t>
            </a:r>
            <a:r>
              <a:rPr sz="1400" spc="15" dirty="0">
                <a:latin typeface="Times New Roman"/>
                <a:cs typeface="Times New Roman"/>
              </a:rPr>
              <a:t>analysed </a:t>
            </a:r>
            <a:r>
              <a:rPr sz="1400" spc="10" dirty="0">
                <a:latin typeface="Times New Roman"/>
                <a:cs typeface="Times New Roman"/>
              </a:rPr>
              <a:t>data storage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steps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explained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 the</a:t>
            </a:r>
            <a:r>
              <a:rPr sz="1400" spc="5" dirty="0">
                <a:latin typeface="Times New Roman"/>
                <a:cs typeface="Times New Roman"/>
              </a:rPr>
              <a:t> activity </a:t>
            </a:r>
            <a:r>
              <a:rPr sz="1400" spc="15" dirty="0">
                <a:latin typeface="Times New Roman"/>
                <a:cs typeface="Times New Roman"/>
              </a:rPr>
              <a:t>diagram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that is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presented.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11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01" y="682000"/>
            <a:ext cx="35560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799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4.2.2	Use Case Diagram of Opinion analysis using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AI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001" y="1164844"/>
            <a:ext cx="6480132" cy="54010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09066" y="7327900"/>
            <a:ext cx="6145530" cy="1654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Figure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4.3: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Usecase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Diagram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of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Opinion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analysis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using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AI</a:t>
            </a: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 marR="5080" indent="108585" algn="just">
              <a:lnSpc>
                <a:spcPct val="120600"/>
              </a:lnSpc>
            </a:pPr>
            <a:r>
              <a:rPr sz="1400" spc="10" dirty="0">
                <a:latin typeface="Times New Roman"/>
                <a:cs typeface="Times New Roman"/>
              </a:rPr>
              <a:t>In </a:t>
            </a:r>
            <a:r>
              <a:rPr sz="1400" spc="15" dirty="0">
                <a:latin typeface="Times New Roman"/>
                <a:cs typeface="Times New Roman"/>
              </a:rPr>
              <a:t>Figure </a:t>
            </a:r>
            <a:r>
              <a:rPr sz="1400" spc="10" dirty="0">
                <a:latin typeface="Times New Roman"/>
                <a:cs typeface="Times New Roman"/>
              </a:rPr>
              <a:t>4.3, </a:t>
            </a:r>
            <a:r>
              <a:rPr sz="1400" spc="15" dirty="0">
                <a:latin typeface="Times New Roman"/>
                <a:cs typeface="Times New Roman"/>
              </a:rPr>
              <a:t>The use case diagram </a:t>
            </a:r>
            <a:r>
              <a:rPr sz="1400" spc="10" dirty="0">
                <a:latin typeface="Times New Roman"/>
                <a:cs typeface="Times New Roman"/>
              </a:rPr>
              <a:t>of the project sentimental analysis </a:t>
            </a:r>
            <a:r>
              <a:rPr sz="1400" spc="15" dirty="0">
                <a:latin typeface="Times New Roman"/>
                <a:cs typeface="Times New Roman"/>
              </a:rPr>
              <a:t>using </a:t>
            </a:r>
            <a:r>
              <a:rPr sz="1400" spc="10" dirty="0">
                <a:latin typeface="Times New Roman"/>
                <a:cs typeface="Times New Roman"/>
              </a:rPr>
              <a:t>data </a:t>
            </a:r>
            <a:r>
              <a:rPr sz="1400" spc="15" dirty="0">
                <a:latin typeface="Times New Roman"/>
                <a:cs typeface="Times New Roman"/>
              </a:rPr>
              <a:t> mining </a:t>
            </a:r>
            <a:r>
              <a:rPr sz="1400" spc="10" dirty="0">
                <a:latin typeface="Times New Roman"/>
                <a:cs typeface="Times New Roman"/>
              </a:rPr>
              <a:t>is showing the relation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10" dirty="0">
                <a:latin typeface="Times New Roman"/>
                <a:cs typeface="Times New Roman"/>
              </a:rPr>
              <a:t>work that is </a:t>
            </a:r>
            <a:r>
              <a:rPr sz="1400" spc="15" dirty="0">
                <a:latin typeface="Times New Roman"/>
                <a:cs typeface="Times New Roman"/>
              </a:rPr>
              <a:t>done by </a:t>
            </a:r>
            <a:r>
              <a:rPr sz="1400" spc="10" dirty="0">
                <a:latin typeface="Times New Roman"/>
                <a:cs typeface="Times New Roman"/>
              </a:rPr>
              <a:t>users </a:t>
            </a:r>
            <a:r>
              <a:rPr sz="1400" spc="15" dirty="0">
                <a:latin typeface="Times New Roman"/>
                <a:cs typeface="Times New Roman"/>
              </a:rPr>
              <a:t>and admins </a:t>
            </a:r>
            <a:r>
              <a:rPr sz="1400" spc="10" dirty="0">
                <a:latin typeface="Times New Roman"/>
                <a:cs typeface="Times New Roman"/>
              </a:rPr>
              <a:t>in the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project. </a:t>
            </a:r>
            <a:r>
              <a:rPr sz="1400" spc="5" dirty="0">
                <a:latin typeface="Times New Roman"/>
                <a:cs typeface="Times New Roman"/>
              </a:rPr>
              <a:t>For </a:t>
            </a:r>
            <a:r>
              <a:rPr sz="1400" spc="10" dirty="0">
                <a:latin typeface="Times New Roman"/>
                <a:cs typeface="Times New Roman"/>
              </a:rPr>
              <a:t>example, </a:t>
            </a:r>
            <a:r>
              <a:rPr sz="1400" spc="15" dirty="0">
                <a:latin typeface="Times New Roman"/>
                <a:cs typeface="Times New Roman"/>
              </a:rPr>
              <a:t>admin </a:t>
            </a:r>
            <a:r>
              <a:rPr sz="1400" spc="10" dirty="0">
                <a:latin typeface="Times New Roman"/>
                <a:cs typeface="Times New Roman"/>
              </a:rPr>
              <a:t>will collect the data </a:t>
            </a:r>
            <a:r>
              <a:rPr sz="1400" spc="15" dirty="0">
                <a:latin typeface="Times New Roman"/>
                <a:cs typeface="Times New Roman"/>
              </a:rPr>
              <a:t>and performs </a:t>
            </a:r>
            <a:r>
              <a:rPr sz="1400" spc="10" dirty="0">
                <a:latin typeface="Times New Roman"/>
                <a:cs typeface="Times New Roman"/>
              </a:rPr>
              <a:t>the sentimental anal-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ysis </a:t>
            </a:r>
            <a:r>
              <a:rPr sz="1400" spc="15" dirty="0">
                <a:latin typeface="Times New Roman"/>
                <a:cs typeface="Times New Roman"/>
              </a:rPr>
              <a:t>then </a:t>
            </a:r>
            <a:r>
              <a:rPr sz="1400" dirty="0">
                <a:latin typeface="Times New Roman"/>
                <a:cs typeface="Times New Roman"/>
              </a:rPr>
              <a:t>gives </a:t>
            </a:r>
            <a:r>
              <a:rPr sz="1400" spc="10" dirty="0">
                <a:latin typeface="Times New Roman"/>
                <a:cs typeface="Times New Roman"/>
              </a:rPr>
              <a:t>the output. </a:t>
            </a:r>
            <a:r>
              <a:rPr sz="1400" spc="5" dirty="0">
                <a:latin typeface="Times New Roman"/>
                <a:cs typeface="Times New Roman"/>
              </a:rPr>
              <a:t>Now </a:t>
            </a:r>
            <a:r>
              <a:rPr sz="1400" spc="10" dirty="0">
                <a:latin typeface="Times New Roman"/>
                <a:cs typeface="Times New Roman"/>
              </a:rPr>
              <a:t>the user will </a:t>
            </a:r>
            <a:r>
              <a:rPr sz="1400" spc="15" dirty="0">
                <a:latin typeface="Times New Roman"/>
                <a:cs typeface="Times New Roman"/>
              </a:rPr>
              <a:t>concatenate </a:t>
            </a:r>
            <a:r>
              <a:rPr sz="1400" spc="10" dirty="0">
                <a:latin typeface="Times New Roman"/>
                <a:cs typeface="Times New Roman"/>
              </a:rPr>
              <a:t>or </a:t>
            </a:r>
            <a:r>
              <a:rPr sz="1400" spc="5" dirty="0">
                <a:latin typeface="Times New Roman"/>
                <a:cs typeface="Times New Roman"/>
              </a:rPr>
              <a:t>remove </a:t>
            </a:r>
            <a:r>
              <a:rPr sz="1400" spc="10" dirty="0">
                <a:latin typeface="Times New Roman"/>
                <a:cs typeface="Times New Roman"/>
              </a:rPr>
              <a:t>the attributes as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their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requirement.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12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01" y="682000"/>
            <a:ext cx="16998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799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4.2.3	Sequence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Diagram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001" y="1164899"/>
            <a:ext cx="6480422" cy="432015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7301" y="5700095"/>
            <a:ext cx="6145530" cy="3890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Figure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4.4: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Sequence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Diagram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of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Opinion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analysis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using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AI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 indent="69215" algn="just">
              <a:lnSpc>
                <a:spcPct val="120600"/>
              </a:lnSpc>
            </a:pPr>
            <a:r>
              <a:rPr sz="1400" spc="10" dirty="0">
                <a:latin typeface="Times New Roman"/>
                <a:cs typeface="Times New Roman"/>
              </a:rPr>
              <a:t>In </a:t>
            </a:r>
            <a:r>
              <a:rPr sz="1400" spc="15" dirty="0">
                <a:latin typeface="Times New Roman"/>
                <a:cs typeface="Times New Roman"/>
              </a:rPr>
              <a:t>Figure </a:t>
            </a:r>
            <a:r>
              <a:rPr sz="1400" spc="10" dirty="0">
                <a:latin typeface="Times New Roman"/>
                <a:cs typeface="Times New Roman"/>
              </a:rPr>
              <a:t>4.4, </a:t>
            </a:r>
            <a:r>
              <a:rPr sz="1400" spc="20" dirty="0">
                <a:latin typeface="Times New Roman"/>
                <a:cs typeface="Times New Roman"/>
              </a:rPr>
              <a:t>A </a:t>
            </a:r>
            <a:r>
              <a:rPr sz="1400" spc="15" dirty="0">
                <a:latin typeface="Times New Roman"/>
                <a:cs typeface="Times New Roman"/>
              </a:rPr>
              <a:t>sequence diagram </a:t>
            </a:r>
            <a:r>
              <a:rPr sz="1400" spc="10" dirty="0">
                <a:latin typeface="Times New Roman"/>
                <a:cs typeface="Times New Roman"/>
              </a:rPr>
              <a:t>or </a:t>
            </a:r>
            <a:r>
              <a:rPr sz="1400" spc="15" dirty="0">
                <a:latin typeface="Times New Roman"/>
                <a:cs typeface="Times New Roman"/>
              </a:rPr>
              <a:t>system sequence diagram(SSD) </a:t>
            </a:r>
            <a:r>
              <a:rPr sz="1400" spc="5" dirty="0">
                <a:latin typeface="Times New Roman"/>
                <a:cs typeface="Times New Roman"/>
              </a:rPr>
              <a:t>shows </a:t>
            </a:r>
            <a:r>
              <a:rPr sz="1400" spc="10" dirty="0">
                <a:latin typeface="Times New Roman"/>
                <a:cs typeface="Times New Roman"/>
              </a:rPr>
              <a:t>the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process interactions </a:t>
            </a:r>
            <a:r>
              <a:rPr sz="1400" spc="15" dirty="0">
                <a:latin typeface="Times New Roman"/>
                <a:cs typeface="Times New Roman"/>
              </a:rPr>
              <a:t>arranged </a:t>
            </a:r>
            <a:r>
              <a:rPr sz="1400" spc="10" dirty="0">
                <a:latin typeface="Times New Roman"/>
                <a:cs typeface="Times New Roman"/>
              </a:rPr>
              <a:t>in </a:t>
            </a:r>
            <a:r>
              <a:rPr sz="1400" spc="15" dirty="0">
                <a:latin typeface="Times New Roman"/>
                <a:cs typeface="Times New Roman"/>
              </a:rPr>
              <a:t>time sequence </a:t>
            </a:r>
            <a:r>
              <a:rPr sz="1400" spc="10" dirty="0">
                <a:latin typeface="Times New Roman"/>
                <a:cs typeface="Times New Roman"/>
              </a:rPr>
              <a:t>in the </a:t>
            </a:r>
            <a:r>
              <a:rPr sz="1400" spc="-5" dirty="0">
                <a:latin typeface="Times New Roman"/>
                <a:cs typeface="Times New Roman"/>
              </a:rPr>
              <a:t>field </a:t>
            </a:r>
            <a:r>
              <a:rPr sz="1400" spc="10" dirty="0">
                <a:latin typeface="Times New Roman"/>
                <a:cs typeface="Times New Roman"/>
              </a:rPr>
              <a:t>of software engineering.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It depicts the processes </a:t>
            </a:r>
            <a:r>
              <a:rPr sz="1400" dirty="0">
                <a:latin typeface="Times New Roman"/>
                <a:cs typeface="Times New Roman"/>
              </a:rPr>
              <a:t>involved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10" dirty="0">
                <a:latin typeface="Times New Roman"/>
                <a:cs typeface="Times New Roman"/>
              </a:rPr>
              <a:t>the </a:t>
            </a:r>
            <a:r>
              <a:rPr sz="1400" spc="15" dirty="0">
                <a:latin typeface="Times New Roman"/>
                <a:cs typeface="Times New Roman"/>
              </a:rPr>
              <a:t>sequence </a:t>
            </a:r>
            <a:r>
              <a:rPr sz="1400" spc="10" dirty="0">
                <a:latin typeface="Times New Roman"/>
                <a:cs typeface="Times New Roman"/>
              </a:rPr>
              <a:t>of </a:t>
            </a:r>
            <a:r>
              <a:rPr sz="1400" spc="15" dirty="0">
                <a:latin typeface="Times New Roman"/>
                <a:cs typeface="Times New Roman"/>
              </a:rPr>
              <a:t>messages </a:t>
            </a:r>
            <a:r>
              <a:rPr sz="1400" spc="10" dirty="0">
                <a:latin typeface="Times New Roman"/>
                <a:cs typeface="Times New Roman"/>
              </a:rPr>
              <a:t>exchanged </a:t>
            </a:r>
            <a:r>
              <a:rPr sz="1400" spc="15" dirty="0">
                <a:latin typeface="Times New Roman"/>
                <a:cs typeface="Times New Roman"/>
              </a:rPr>
              <a:t>between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 processes </a:t>
            </a:r>
            <a:r>
              <a:rPr sz="1400" spc="15" dirty="0">
                <a:latin typeface="Times New Roman"/>
                <a:cs typeface="Times New Roman"/>
              </a:rPr>
              <a:t>needed </a:t>
            </a:r>
            <a:r>
              <a:rPr sz="1400" spc="10" dirty="0">
                <a:latin typeface="Times New Roman"/>
                <a:cs typeface="Times New Roman"/>
              </a:rPr>
              <a:t>to carry out the </a:t>
            </a:r>
            <a:r>
              <a:rPr sz="1400" spc="5" dirty="0">
                <a:latin typeface="Times New Roman"/>
                <a:cs typeface="Times New Roman"/>
              </a:rPr>
              <a:t>functionality.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From Figure </a:t>
            </a:r>
            <a:r>
              <a:rPr sz="1400" spc="10" dirty="0">
                <a:latin typeface="Times New Roman"/>
                <a:cs typeface="Times New Roman"/>
              </a:rPr>
              <a:t>4.4, </a:t>
            </a:r>
            <a:r>
              <a:rPr sz="1400" spc="5" dirty="0">
                <a:latin typeface="Times New Roman"/>
                <a:cs typeface="Times New Roman"/>
              </a:rPr>
              <a:t>it shows </a:t>
            </a:r>
            <a:r>
              <a:rPr sz="1400" spc="10" dirty="0">
                <a:latin typeface="Times New Roman"/>
                <a:cs typeface="Times New Roman"/>
              </a:rPr>
              <a:t>the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process</a:t>
            </a:r>
            <a:r>
              <a:rPr sz="1400" spc="5" dirty="0">
                <a:latin typeface="Times New Roman"/>
                <a:cs typeface="Times New Roman"/>
              </a:rPr>
              <a:t> divided</a:t>
            </a:r>
            <a:r>
              <a:rPr sz="1400" spc="10" dirty="0">
                <a:latin typeface="Times New Roman"/>
                <a:cs typeface="Times New Roman"/>
              </a:rPr>
              <a:t> into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understandable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sub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steps </a:t>
            </a:r>
            <a:r>
              <a:rPr sz="1400" spc="15" dirty="0">
                <a:latin typeface="Times New Roman"/>
                <a:cs typeface="Times New Roman"/>
              </a:rPr>
              <a:t>so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that </a:t>
            </a:r>
            <a:r>
              <a:rPr sz="1400" spc="5" dirty="0">
                <a:latin typeface="Times New Roman"/>
                <a:cs typeface="Times New Roman"/>
              </a:rPr>
              <a:t>it </a:t>
            </a:r>
            <a:r>
              <a:rPr sz="1400" spc="15" dirty="0">
                <a:latin typeface="Times New Roman"/>
                <a:cs typeface="Times New Roman"/>
              </a:rPr>
              <a:t>can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understand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easily.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422275" lvl="1" indent="-410209">
              <a:lnSpc>
                <a:spcPct val="100000"/>
              </a:lnSpc>
              <a:spcBef>
                <a:spcPts val="1315"/>
              </a:spcBef>
              <a:buAutoNum type="arabicPeriod" startAt="3"/>
              <a:tabLst>
                <a:tab pos="422275" algn="l"/>
                <a:tab pos="422909" algn="l"/>
              </a:tabLst>
            </a:pPr>
            <a:r>
              <a:rPr sz="1400" b="1" spc="15" dirty="0">
                <a:latin typeface="Times New Roman"/>
                <a:cs typeface="Times New Roman"/>
              </a:rPr>
              <a:t>Algorithm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25" dirty="0">
                <a:latin typeface="Times New Roman"/>
                <a:cs typeface="Times New Roman"/>
              </a:rPr>
              <a:t>&amp;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Pseudo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Code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 startAt="3"/>
            </a:pPr>
            <a:endParaRPr sz="1800">
              <a:latin typeface="Times New Roman"/>
              <a:cs typeface="Times New Roman"/>
            </a:endParaRPr>
          </a:p>
          <a:p>
            <a:pPr marL="467995" lvl="2" indent="-455930">
              <a:lnSpc>
                <a:spcPct val="100000"/>
              </a:lnSpc>
              <a:buAutoNum type="arabicPeriod"/>
              <a:tabLst>
                <a:tab pos="467995" algn="l"/>
                <a:tab pos="46863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Algorithm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10" dirty="0">
                <a:latin typeface="Times New Roman"/>
                <a:cs typeface="Times New Roman"/>
              </a:rPr>
              <a:t>step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1: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Start</a:t>
            </a:r>
            <a:endParaRPr sz="1400">
              <a:latin typeface="Times New Roman"/>
              <a:cs typeface="Times New Roman"/>
            </a:endParaRPr>
          </a:p>
          <a:p>
            <a:pPr marL="12700" marR="650240">
              <a:lnSpc>
                <a:spcPct val="120600"/>
              </a:lnSpc>
            </a:pPr>
            <a:r>
              <a:rPr sz="1400" spc="10" dirty="0">
                <a:latin typeface="Times New Roman"/>
                <a:cs typeface="Times New Roman"/>
              </a:rPr>
              <a:t>step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2: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Open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Jupytor </a:t>
            </a:r>
            <a:r>
              <a:rPr sz="1400" spc="15" dirty="0">
                <a:latin typeface="Times New Roman"/>
                <a:cs typeface="Times New Roman"/>
              </a:rPr>
              <a:t>notebook</a:t>
            </a:r>
            <a:r>
              <a:rPr sz="1400" spc="10" dirty="0">
                <a:latin typeface="Times New Roman"/>
                <a:cs typeface="Times New Roman"/>
              </a:rPr>
              <a:t> 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Google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Colaboratory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import</a:t>
            </a:r>
            <a:r>
              <a:rPr sz="1400" spc="10" dirty="0">
                <a:latin typeface="Times New Roman"/>
                <a:cs typeface="Times New Roman"/>
              </a:rPr>
              <a:t> the libraries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step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3: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Give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product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reviews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input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csv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file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400" spc="10" dirty="0">
                <a:latin typeface="Times New Roman"/>
                <a:cs typeface="Times New Roman"/>
              </a:rPr>
              <a:t>step 4: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Opinionative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words or phrases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13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01" y="612917"/>
            <a:ext cx="1802764" cy="13239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20600"/>
              </a:lnSpc>
              <a:spcBef>
                <a:spcPts val="90"/>
              </a:spcBef>
            </a:pPr>
            <a:r>
              <a:rPr sz="1400" spc="10" dirty="0">
                <a:latin typeface="Times New Roman"/>
                <a:cs typeface="Times New Roman"/>
              </a:rPr>
              <a:t>step 5: Feature selection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step 6: </a:t>
            </a:r>
            <a:r>
              <a:rPr sz="1400" spc="15" dirty="0">
                <a:latin typeface="Times New Roman"/>
                <a:cs typeface="Times New Roman"/>
              </a:rPr>
              <a:t>Opinion </a:t>
            </a:r>
            <a:r>
              <a:rPr sz="1400" spc="10" dirty="0">
                <a:latin typeface="Times New Roman"/>
                <a:cs typeface="Times New Roman"/>
              </a:rPr>
              <a:t>analysis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step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7: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Stop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799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4.3.2	Pseudo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0081" y="2189626"/>
            <a:ext cx="5039746" cy="251395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7301" y="5002134"/>
            <a:ext cx="6145530" cy="44335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22275" lvl="1" indent="-410209" algn="just">
              <a:lnSpc>
                <a:spcPct val="100000"/>
              </a:lnSpc>
              <a:spcBef>
                <a:spcPts val="135"/>
              </a:spcBef>
              <a:buAutoNum type="arabicPeriod" startAt="4"/>
              <a:tabLst>
                <a:tab pos="422909" algn="l"/>
              </a:tabLst>
            </a:pPr>
            <a:r>
              <a:rPr sz="1400" b="1" spc="15" dirty="0">
                <a:latin typeface="Times New Roman"/>
                <a:cs typeface="Times New Roman"/>
              </a:rPr>
              <a:t>Module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Description</a:t>
            </a:r>
            <a:endParaRPr sz="1400">
              <a:latin typeface="Times New Roman"/>
              <a:cs typeface="Times New Roman"/>
            </a:endParaRPr>
          </a:p>
          <a:p>
            <a:pPr marL="12700" marR="5080" indent="64135" algn="just">
              <a:lnSpc>
                <a:spcPct val="120600"/>
              </a:lnSpc>
              <a:spcBef>
                <a:spcPts val="1485"/>
              </a:spcBef>
            </a:pPr>
            <a:r>
              <a:rPr sz="1400" spc="15" dirty="0">
                <a:latin typeface="Times New Roman"/>
                <a:cs typeface="Times New Roman"/>
              </a:rPr>
              <a:t>The </a:t>
            </a:r>
            <a:r>
              <a:rPr sz="1400" spc="10" dirty="0">
                <a:latin typeface="Times New Roman"/>
                <a:cs typeface="Times New Roman"/>
              </a:rPr>
              <a:t>data collected </a:t>
            </a:r>
            <a:r>
              <a:rPr sz="1400" spc="15" dirty="0">
                <a:latin typeface="Times New Roman"/>
                <a:cs typeface="Times New Roman"/>
              </a:rPr>
              <a:t>on </a:t>
            </a:r>
            <a:r>
              <a:rPr sz="1400" spc="5" dirty="0">
                <a:latin typeface="Times New Roman"/>
                <a:cs typeface="Times New Roman"/>
              </a:rPr>
              <a:t>twitter, it </a:t>
            </a:r>
            <a:r>
              <a:rPr sz="1400" spc="15" dirty="0">
                <a:latin typeface="Times New Roman"/>
                <a:cs typeface="Times New Roman"/>
              </a:rPr>
              <a:t>has </a:t>
            </a:r>
            <a:r>
              <a:rPr sz="1400" spc="10" dirty="0">
                <a:latin typeface="Times New Roman"/>
                <a:cs typeface="Times New Roman"/>
              </a:rPr>
              <a:t>to </a:t>
            </a:r>
            <a:r>
              <a:rPr sz="1400" spc="15" dirty="0">
                <a:latin typeface="Times New Roman"/>
                <a:cs typeface="Times New Roman"/>
              </a:rPr>
              <a:t>do </a:t>
            </a:r>
            <a:r>
              <a:rPr sz="1400" spc="10" dirty="0">
                <a:latin typeface="Times New Roman"/>
                <a:cs typeface="Times New Roman"/>
              </a:rPr>
              <a:t>pre-processing for word features.</a:t>
            </a:r>
            <a:r>
              <a:rPr sz="1400" spc="15" dirty="0">
                <a:latin typeface="Times New Roman"/>
                <a:cs typeface="Times New Roman"/>
              </a:rPr>
              <a:t> Then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using </a:t>
            </a:r>
            <a:r>
              <a:rPr sz="1400" spc="10" dirty="0">
                <a:latin typeface="Times New Roman"/>
                <a:cs typeface="Times New Roman"/>
              </a:rPr>
              <a:t>vectorizers. Feature vectors will </a:t>
            </a:r>
            <a:r>
              <a:rPr sz="1400" spc="15" dirty="0">
                <a:latin typeface="Times New Roman"/>
                <a:cs typeface="Times New Roman"/>
              </a:rPr>
              <a:t>be </a:t>
            </a:r>
            <a:r>
              <a:rPr sz="1400" spc="10" dirty="0">
                <a:latin typeface="Times New Roman"/>
                <a:cs typeface="Times New Roman"/>
              </a:rPr>
              <a:t>extracted. </a:t>
            </a:r>
            <a:r>
              <a:rPr sz="1400" spc="15" dirty="0">
                <a:latin typeface="Times New Roman"/>
                <a:cs typeface="Times New Roman"/>
              </a:rPr>
              <a:t>The </a:t>
            </a:r>
            <a:r>
              <a:rPr sz="1400" spc="10" dirty="0">
                <a:latin typeface="Times New Roman"/>
                <a:cs typeface="Times New Roman"/>
              </a:rPr>
              <a:t>features set will </a:t>
            </a:r>
            <a:r>
              <a:rPr sz="1400" spc="15" dirty="0">
                <a:latin typeface="Times New Roman"/>
                <a:cs typeface="Times New Roman"/>
              </a:rPr>
              <a:t>be </a:t>
            </a:r>
            <a:r>
              <a:rPr sz="1400" spc="10" dirty="0">
                <a:latin typeface="Times New Roman"/>
                <a:cs typeface="Times New Roman"/>
              </a:rPr>
              <a:t>trained </a:t>
            </a:r>
            <a:r>
              <a:rPr sz="1400" spc="15" dirty="0">
                <a:latin typeface="Times New Roman"/>
                <a:cs typeface="Times New Roman"/>
              </a:rPr>
              <a:t> and </a:t>
            </a:r>
            <a:r>
              <a:rPr sz="1400" dirty="0">
                <a:latin typeface="Times New Roman"/>
                <a:cs typeface="Times New Roman"/>
              </a:rPr>
              <a:t>given </a:t>
            </a:r>
            <a:r>
              <a:rPr sz="1400" spc="10" dirty="0">
                <a:latin typeface="Times New Roman"/>
                <a:cs typeface="Times New Roman"/>
              </a:rPr>
              <a:t>to </a:t>
            </a:r>
            <a:r>
              <a:rPr sz="1400" dirty="0">
                <a:latin typeface="Times New Roman"/>
                <a:cs typeface="Times New Roman"/>
              </a:rPr>
              <a:t>classifier </a:t>
            </a:r>
            <a:r>
              <a:rPr sz="1400" spc="10" dirty="0">
                <a:latin typeface="Times New Roman"/>
                <a:cs typeface="Times New Roman"/>
              </a:rPr>
              <a:t>for predictions.  </a:t>
            </a:r>
            <a:r>
              <a:rPr sz="1400" spc="1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classifier </a:t>
            </a:r>
            <a:r>
              <a:rPr sz="1400" spc="10" dirty="0">
                <a:latin typeface="Times New Roman"/>
                <a:cs typeface="Times New Roman"/>
              </a:rPr>
              <a:t>will </a:t>
            </a:r>
            <a:r>
              <a:rPr sz="1400" spc="15" dirty="0">
                <a:latin typeface="Times New Roman"/>
                <a:cs typeface="Times New Roman"/>
              </a:rPr>
              <a:t>produce </a:t>
            </a:r>
            <a:r>
              <a:rPr sz="1400" spc="10" dirty="0">
                <a:latin typeface="Times New Roman"/>
                <a:cs typeface="Times New Roman"/>
              </a:rPr>
              <a:t>the resultant for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 categorized tweets.</a:t>
            </a:r>
            <a:r>
              <a:rPr sz="1400" spc="15" dirty="0">
                <a:latin typeface="Times New Roman"/>
                <a:cs typeface="Times New Roman"/>
              </a:rPr>
              <a:t> The </a:t>
            </a:r>
            <a:r>
              <a:rPr sz="1400" spc="10" dirty="0">
                <a:latin typeface="Times New Roman"/>
                <a:cs typeface="Times New Roman"/>
              </a:rPr>
              <a:t>data </a:t>
            </a:r>
            <a:r>
              <a:rPr sz="1400" spc="15" dirty="0">
                <a:latin typeface="Times New Roman"/>
                <a:cs typeface="Times New Roman"/>
              </a:rPr>
              <a:t>obtained </a:t>
            </a:r>
            <a:r>
              <a:rPr sz="1400" spc="10" dirty="0">
                <a:latin typeface="Times New Roman"/>
                <a:cs typeface="Times New Roman"/>
              </a:rPr>
              <a:t>after the Pre-processing, the </a:t>
            </a:r>
            <a:r>
              <a:rPr sz="1400" spc="15" dirty="0">
                <a:latin typeface="Times New Roman"/>
                <a:cs typeface="Times New Roman"/>
              </a:rPr>
              <a:t>Customer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Feedback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Analysis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System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will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perform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following</a:t>
            </a:r>
            <a:r>
              <a:rPr sz="1400" spc="5" dirty="0">
                <a:latin typeface="Times New Roman"/>
                <a:cs typeface="Times New Roman"/>
              </a:rPr>
              <a:t> activities.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Times New Roman"/>
              <a:cs typeface="Times New Roman"/>
            </a:endParaRPr>
          </a:p>
          <a:p>
            <a:pPr marL="467995" lvl="2" indent="-455930" algn="just">
              <a:lnSpc>
                <a:spcPct val="100000"/>
              </a:lnSpc>
              <a:buAutoNum type="arabicPeriod"/>
              <a:tabLst>
                <a:tab pos="46863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Problem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Identification</a:t>
            </a:r>
            <a:endParaRPr sz="1200">
              <a:latin typeface="Times New Roman"/>
              <a:cs typeface="Times New Roman"/>
            </a:endParaRPr>
          </a:p>
          <a:p>
            <a:pPr marL="12700" marR="5080" indent="56515" algn="just">
              <a:lnSpc>
                <a:spcPct val="120600"/>
              </a:lnSpc>
              <a:spcBef>
                <a:spcPts val="1010"/>
              </a:spcBef>
            </a:pPr>
            <a:r>
              <a:rPr sz="1400" spc="15" dirty="0">
                <a:latin typeface="Times New Roman"/>
                <a:cs typeface="Times New Roman"/>
              </a:rPr>
              <a:t>Problem </a:t>
            </a:r>
            <a:r>
              <a:rPr sz="1400" spc="5" dirty="0">
                <a:latin typeface="Times New Roman"/>
                <a:cs typeface="Times New Roman"/>
              </a:rPr>
              <a:t>Identification </a:t>
            </a:r>
            <a:r>
              <a:rPr sz="1400" spc="15" dirty="0">
                <a:latin typeface="Times New Roman"/>
                <a:cs typeface="Times New Roman"/>
              </a:rPr>
              <a:t>The </a:t>
            </a:r>
            <a:r>
              <a:rPr sz="1400" spc="10" dirty="0">
                <a:latin typeface="Times New Roman"/>
                <a:cs typeface="Times New Roman"/>
              </a:rPr>
              <a:t>phrases are </a:t>
            </a:r>
            <a:r>
              <a:rPr sz="1400" spc="5" dirty="0">
                <a:latin typeface="Times New Roman"/>
                <a:cs typeface="Times New Roman"/>
              </a:rPr>
              <a:t>identified </a:t>
            </a:r>
            <a:r>
              <a:rPr sz="1400" spc="15" dirty="0">
                <a:latin typeface="Times New Roman"/>
                <a:cs typeface="Times New Roman"/>
              </a:rPr>
              <a:t>manually </a:t>
            </a:r>
            <a:r>
              <a:rPr sz="1400" spc="10" dirty="0">
                <a:latin typeface="Times New Roman"/>
                <a:cs typeface="Times New Roman"/>
              </a:rPr>
              <a:t>after reading </a:t>
            </a:r>
            <a:r>
              <a:rPr sz="1400" spc="5" dirty="0">
                <a:latin typeface="Times New Roman"/>
                <a:cs typeface="Times New Roman"/>
              </a:rPr>
              <a:t>various </a:t>
            </a:r>
            <a:r>
              <a:rPr sz="1400" spc="10" dirty="0">
                <a:latin typeface="Times New Roman"/>
                <a:cs typeface="Times New Roman"/>
              </a:rPr>
              <a:t>re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view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comments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for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main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categories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namely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Product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Related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Support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Related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few </a:t>
            </a:r>
            <a:r>
              <a:rPr sz="1400" spc="10" dirty="0">
                <a:latin typeface="Times New Roman"/>
                <a:cs typeface="Times New Roman"/>
              </a:rPr>
              <a:t>of </a:t>
            </a:r>
            <a:r>
              <a:rPr sz="1400" spc="15" dirty="0">
                <a:latin typeface="Times New Roman"/>
                <a:cs typeface="Times New Roman"/>
              </a:rPr>
              <a:t>them </a:t>
            </a:r>
            <a:r>
              <a:rPr sz="1400" spc="10" dirty="0">
                <a:latin typeface="Times New Roman"/>
                <a:cs typeface="Times New Roman"/>
              </a:rPr>
              <a:t>are selected. </a:t>
            </a:r>
            <a:r>
              <a:rPr sz="1400" spc="5" dirty="0">
                <a:latin typeface="Times New Roman"/>
                <a:cs typeface="Times New Roman"/>
              </a:rPr>
              <a:t>For </a:t>
            </a:r>
            <a:r>
              <a:rPr sz="1400" spc="15" dirty="0">
                <a:latin typeface="Times New Roman"/>
                <a:cs typeface="Times New Roman"/>
              </a:rPr>
              <a:t>each </a:t>
            </a:r>
            <a:r>
              <a:rPr sz="1400" spc="10" dirty="0">
                <a:latin typeface="Times New Roman"/>
                <a:cs typeface="Times New Roman"/>
              </a:rPr>
              <a:t>of the phrases, the associated words to identify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 sub-issue </a:t>
            </a:r>
            <a:r>
              <a:rPr sz="1400" spc="15" dirty="0">
                <a:latin typeface="Times New Roman"/>
                <a:cs typeface="Times New Roman"/>
              </a:rPr>
              <a:t>under </a:t>
            </a:r>
            <a:r>
              <a:rPr sz="1400" spc="10" dirty="0">
                <a:latin typeface="Times New Roman"/>
                <a:cs typeface="Times New Roman"/>
              </a:rPr>
              <a:t>the </a:t>
            </a:r>
            <a:r>
              <a:rPr sz="1400" spc="15" dirty="0">
                <a:latin typeface="Times New Roman"/>
                <a:cs typeface="Times New Roman"/>
              </a:rPr>
              <a:t>main </a:t>
            </a:r>
            <a:r>
              <a:rPr sz="1400" spc="10" dirty="0">
                <a:latin typeface="Times New Roman"/>
                <a:cs typeface="Times New Roman"/>
              </a:rPr>
              <a:t>category are </a:t>
            </a:r>
            <a:r>
              <a:rPr sz="1400" spc="15" dirty="0">
                <a:latin typeface="Times New Roman"/>
                <a:cs typeface="Times New Roman"/>
              </a:rPr>
              <a:t>chosen.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It is </a:t>
            </a:r>
            <a:r>
              <a:rPr sz="1400" spc="15" dirty="0">
                <a:latin typeface="Times New Roman"/>
                <a:cs typeface="Times New Roman"/>
              </a:rPr>
              <a:t>reduced by doing proper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preprocessing in the initial phase. </a:t>
            </a:r>
            <a:r>
              <a:rPr sz="1400" spc="5" dirty="0">
                <a:latin typeface="Times New Roman"/>
                <a:cs typeface="Times New Roman"/>
              </a:rPr>
              <a:t>For </a:t>
            </a:r>
            <a:r>
              <a:rPr sz="1400" spc="15" dirty="0">
                <a:latin typeface="Times New Roman"/>
                <a:cs typeface="Times New Roman"/>
              </a:rPr>
              <a:t>Example, under Product Related </a:t>
            </a:r>
            <a:r>
              <a:rPr sz="1400" spc="10" dirty="0">
                <a:latin typeface="Times New Roman"/>
                <a:cs typeface="Times New Roman"/>
              </a:rPr>
              <a:t>Issues </a:t>
            </a:r>
            <a:r>
              <a:rPr sz="1400" spc="5" dirty="0">
                <a:latin typeface="Times New Roman"/>
                <a:cs typeface="Times New Roman"/>
              </a:rPr>
              <a:t>it </a:t>
            </a:r>
            <a:r>
              <a:rPr sz="1400" spc="15" dirty="0">
                <a:latin typeface="Times New Roman"/>
                <a:cs typeface="Times New Roman"/>
              </a:rPr>
              <a:t>has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identified various </a:t>
            </a:r>
            <a:r>
              <a:rPr sz="1400" spc="10" dirty="0">
                <a:latin typeface="Times New Roman"/>
                <a:cs typeface="Times New Roman"/>
              </a:rPr>
              <a:t>functionality of the </a:t>
            </a:r>
            <a:r>
              <a:rPr sz="1400" spc="15" dirty="0">
                <a:latin typeface="Times New Roman"/>
                <a:cs typeface="Times New Roman"/>
              </a:rPr>
              <a:t>product along with </a:t>
            </a:r>
            <a:r>
              <a:rPr sz="1400" spc="10" dirty="0">
                <a:latin typeface="Times New Roman"/>
                <a:cs typeface="Times New Roman"/>
              </a:rPr>
              <a:t>phrases </a:t>
            </a:r>
            <a:r>
              <a:rPr sz="1400" spc="5" dirty="0">
                <a:latin typeface="Times New Roman"/>
                <a:cs typeface="Times New Roman"/>
              </a:rPr>
              <a:t>like Not-Working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main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problem.There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very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high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possibility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getting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junk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words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along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with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these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phrases.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It is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reduced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by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doing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proper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pre-processing 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 initial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phase.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14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15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707301" y="682000"/>
            <a:ext cx="6145530" cy="1623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latin typeface="Times New Roman"/>
                <a:cs typeface="Times New Roman"/>
              </a:rPr>
              <a:t>4.4.2</a:t>
            </a:r>
            <a:r>
              <a:rPr sz="1200" b="1" spc="585" dirty="0">
                <a:latin typeface="Times New Roman"/>
                <a:cs typeface="Times New Roman"/>
              </a:rPr>
              <a:t> </a:t>
            </a:r>
            <a:r>
              <a:rPr sz="1200" b="1" spc="-30" dirty="0">
                <a:latin typeface="Times New Roman"/>
                <a:cs typeface="Times New Roman"/>
              </a:rPr>
              <a:t>Text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Classification</a:t>
            </a:r>
            <a:endParaRPr sz="1200">
              <a:latin typeface="Times New Roman"/>
              <a:cs typeface="Times New Roman"/>
            </a:endParaRPr>
          </a:p>
          <a:p>
            <a:pPr marL="12700" marR="5080" indent="59055" algn="just">
              <a:lnSpc>
                <a:spcPct val="120600"/>
              </a:lnSpc>
              <a:spcBef>
                <a:spcPts val="1010"/>
              </a:spcBef>
            </a:pPr>
            <a:r>
              <a:rPr sz="1400" spc="-20" dirty="0">
                <a:latin typeface="Times New Roman"/>
                <a:cs typeface="Times New Roman"/>
              </a:rPr>
              <a:t>Text </a:t>
            </a:r>
            <a:r>
              <a:rPr sz="1400" spc="5" dirty="0">
                <a:latin typeface="Times New Roman"/>
                <a:cs typeface="Times New Roman"/>
              </a:rPr>
              <a:t>classification </a:t>
            </a:r>
            <a:r>
              <a:rPr sz="1400" spc="15" dirty="0">
                <a:latin typeface="Times New Roman"/>
                <a:cs typeface="Times New Roman"/>
              </a:rPr>
              <a:t>(SVM) </a:t>
            </a:r>
            <a:r>
              <a:rPr sz="1400" spc="10" dirty="0">
                <a:latin typeface="Times New Roman"/>
                <a:cs typeface="Times New Roman"/>
              </a:rPr>
              <a:t>are supervised learning </a:t>
            </a:r>
            <a:r>
              <a:rPr sz="1400" spc="15" dirty="0">
                <a:latin typeface="Times New Roman"/>
                <a:cs typeface="Times New Roman"/>
              </a:rPr>
              <a:t>models with </a:t>
            </a:r>
            <a:r>
              <a:rPr sz="1400" spc="10" dirty="0">
                <a:latin typeface="Times New Roman"/>
                <a:cs typeface="Times New Roman"/>
              </a:rPr>
              <a:t>associated learning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algorithms that analyses data </a:t>
            </a:r>
            <a:r>
              <a:rPr sz="1400" spc="15" dirty="0">
                <a:latin typeface="Times New Roman"/>
                <a:cs typeface="Times New Roman"/>
              </a:rPr>
              <a:t>used </a:t>
            </a:r>
            <a:r>
              <a:rPr sz="1400" spc="10" dirty="0">
                <a:latin typeface="Times New Roman"/>
                <a:cs typeface="Times New Roman"/>
              </a:rPr>
              <a:t>for </a:t>
            </a:r>
            <a:r>
              <a:rPr sz="1400" spc="5" dirty="0">
                <a:latin typeface="Times New Roman"/>
                <a:cs typeface="Times New Roman"/>
              </a:rPr>
              <a:t>classification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10" dirty="0">
                <a:latin typeface="Times New Roman"/>
                <a:cs typeface="Times New Roman"/>
              </a:rPr>
              <a:t>regression analysis. In the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addition to </a:t>
            </a:r>
            <a:r>
              <a:rPr sz="1400" spc="15" dirty="0">
                <a:latin typeface="Times New Roman"/>
                <a:cs typeface="Times New Roman"/>
              </a:rPr>
              <a:t>performing </a:t>
            </a:r>
            <a:r>
              <a:rPr sz="1400" spc="10" dirty="0">
                <a:latin typeface="Times New Roman"/>
                <a:cs typeface="Times New Roman"/>
              </a:rPr>
              <a:t>linear </a:t>
            </a:r>
            <a:r>
              <a:rPr sz="1400" spc="5" dirty="0">
                <a:latin typeface="Times New Roman"/>
                <a:cs typeface="Times New Roman"/>
              </a:rPr>
              <a:t>classification, </a:t>
            </a:r>
            <a:r>
              <a:rPr sz="1400" spc="20" dirty="0">
                <a:latin typeface="Times New Roman"/>
                <a:cs typeface="Times New Roman"/>
              </a:rPr>
              <a:t>SVMs </a:t>
            </a:r>
            <a:r>
              <a:rPr sz="1400" spc="15" dirty="0">
                <a:latin typeface="Times New Roman"/>
                <a:cs typeface="Times New Roman"/>
              </a:rPr>
              <a:t>can </a:t>
            </a:r>
            <a:r>
              <a:rPr sz="1400" dirty="0">
                <a:latin typeface="Times New Roman"/>
                <a:cs typeface="Times New Roman"/>
              </a:rPr>
              <a:t>efficiently </a:t>
            </a:r>
            <a:r>
              <a:rPr sz="1400" spc="15" dirty="0">
                <a:latin typeface="Times New Roman"/>
                <a:cs typeface="Times New Roman"/>
              </a:rPr>
              <a:t>perform </a:t>
            </a:r>
            <a:r>
              <a:rPr sz="1400" spc="10" dirty="0">
                <a:latin typeface="Times New Roman"/>
                <a:cs typeface="Times New Roman"/>
              </a:rPr>
              <a:t>the </a:t>
            </a:r>
            <a:r>
              <a:rPr sz="1400" spc="15" dirty="0">
                <a:latin typeface="Times New Roman"/>
                <a:cs typeface="Times New Roman"/>
              </a:rPr>
              <a:t>non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linear </a:t>
            </a:r>
            <a:r>
              <a:rPr sz="1400" spc="5" dirty="0">
                <a:latin typeface="Times New Roman"/>
                <a:cs typeface="Times New Roman"/>
              </a:rPr>
              <a:t>classification </a:t>
            </a:r>
            <a:r>
              <a:rPr sz="1400" spc="15" dirty="0">
                <a:latin typeface="Times New Roman"/>
                <a:cs typeface="Times New Roman"/>
              </a:rPr>
              <a:t>using what </a:t>
            </a:r>
            <a:r>
              <a:rPr sz="1400" spc="10" dirty="0">
                <a:latin typeface="Times New Roman"/>
                <a:cs typeface="Times New Roman"/>
              </a:rPr>
              <a:t>is called the kernel trick, implicitly </a:t>
            </a:r>
            <a:r>
              <a:rPr sz="1400" spc="15" dirty="0">
                <a:latin typeface="Times New Roman"/>
                <a:cs typeface="Times New Roman"/>
              </a:rPr>
              <a:t>mapping </a:t>
            </a:r>
            <a:r>
              <a:rPr sz="1400" spc="10" dirty="0">
                <a:latin typeface="Times New Roman"/>
                <a:cs typeface="Times New Roman"/>
              </a:rPr>
              <a:t>their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inputs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high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dimensional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feature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spaces.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01" y="2947312"/>
            <a:ext cx="3771900" cy="36760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22275" lvl="1" indent="-410209">
              <a:lnSpc>
                <a:spcPct val="100000"/>
              </a:lnSpc>
              <a:spcBef>
                <a:spcPts val="135"/>
              </a:spcBef>
              <a:buAutoNum type="arabicPeriod" startAt="5"/>
              <a:tabLst>
                <a:tab pos="422275" algn="l"/>
                <a:tab pos="422909" algn="l"/>
              </a:tabLst>
            </a:pPr>
            <a:r>
              <a:rPr sz="1400" b="1" spc="15" dirty="0">
                <a:latin typeface="Times New Roman"/>
                <a:cs typeface="Times New Roman"/>
              </a:rPr>
              <a:t>Steps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to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execute/run/implement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the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project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 startAt="5"/>
            </a:pPr>
            <a:endParaRPr sz="1800">
              <a:latin typeface="Times New Roman"/>
              <a:cs typeface="Times New Roman"/>
            </a:endParaRPr>
          </a:p>
          <a:p>
            <a:pPr marL="467995" lvl="2" indent="-455930">
              <a:lnSpc>
                <a:spcPct val="100000"/>
              </a:lnSpc>
              <a:buAutoNum type="arabicPeriod"/>
              <a:tabLst>
                <a:tab pos="467995" algn="l"/>
                <a:tab pos="46863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Step1:</a:t>
            </a:r>
            <a:r>
              <a:rPr sz="1200" b="1" spc="6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Install the</a:t>
            </a:r>
            <a:r>
              <a:rPr sz="1200" b="1" spc="-10" dirty="0">
                <a:latin typeface="Times New Roman"/>
                <a:cs typeface="Times New Roman"/>
              </a:rPr>
              <a:t> required </a:t>
            </a:r>
            <a:r>
              <a:rPr sz="1200" b="1" spc="-5" dirty="0">
                <a:latin typeface="Times New Roman"/>
                <a:cs typeface="Times New Roman"/>
              </a:rPr>
              <a:t>tool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121920" indent="-109855">
              <a:lnSpc>
                <a:spcPct val="100000"/>
              </a:lnSpc>
              <a:spcBef>
                <a:spcPts val="5"/>
              </a:spcBef>
              <a:buChar char="•"/>
              <a:tabLst>
                <a:tab pos="122555" algn="l"/>
              </a:tabLst>
            </a:pPr>
            <a:r>
              <a:rPr sz="1400" spc="15" dirty="0">
                <a:latin typeface="Times New Roman"/>
                <a:cs typeface="Times New Roman"/>
              </a:rPr>
              <a:t>Open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Google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Colab</a:t>
            </a:r>
            <a:endParaRPr sz="1400">
              <a:latin typeface="Times New Roman"/>
              <a:cs typeface="Times New Roman"/>
            </a:endParaRPr>
          </a:p>
          <a:p>
            <a:pPr marL="121920" indent="-109855">
              <a:lnSpc>
                <a:spcPct val="100000"/>
              </a:lnSpc>
              <a:spcBef>
                <a:spcPts val="345"/>
              </a:spcBef>
              <a:buChar char="•"/>
              <a:tabLst>
                <a:tab pos="122555" algn="l"/>
              </a:tabLst>
            </a:pPr>
            <a:r>
              <a:rPr sz="1400" spc="15" dirty="0">
                <a:latin typeface="Times New Roman"/>
                <a:cs typeface="Times New Roman"/>
              </a:rPr>
              <a:t>Write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Code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799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4.5.2	Step2:</a:t>
            </a:r>
            <a:r>
              <a:rPr sz="1200" b="1" spc="6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Uplode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required </a:t>
            </a:r>
            <a:r>
              <a:rPr sz="1200" b="1" spc="-5" dirty="0">
                <a:latin typeface="Times New Roman"/>
                <a:cs typeface="Times New Roman"/>
              </a:rPr>
              <a:t>Dataset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121920" indent="-109855">
              <a:lnSpc>
                <a:spcPct val="100000"/>
              </a:lnSpc>
              <a:buChar char="•"/>
              <a:tabLst>
                <a:tab pos="122555" algn="l"/>
              </a:tabLst>
            </a:pPr>
            <a:r>
              <a:rPr sz="1400" spc="10" dirty="0">
                <a:latin typeface="Times New Roman"/>
                <a:cs typeface="Times New Roman"/>
              </a:rPr>
              <a:t>Execute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code</a:t>
            </a:r>
            <a:endParaRPr sz="1400">
              <a:latin typeface="Times New Roman"/>
              <a:cs typeface="Times New Roman"/>
            </a:endParaRPr>
          </a:p>
          <a:p>
            <a:pPr marL="121920" indent="-109855">
              <a:lnSpc>
                <a:spcPct val="100000"/>
              </a:lnSpc>
              <a:spcBef>
                <a:spcPts val="345"/>
              </a:spcBef>
              <a:buChar char="•"/>
              <a:tabLst>
                <a:tab pos="122555" algn="l"/>
              </a:tabLst>
            </a:pPr>
            <a:r>
              <a:rPr sz="1400" spc="15" dirty="0">
                <a:latin typeface="Times New Roman"/>
                <a:cs typeface="Times New Roman"/>
              </a:rPr>
              <a:t>Get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output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word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cloud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bargraph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799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4.5.3	Step3:</a:t>
            </a:r>
            <a:r>
              <a:rPr sz="1200" b="1" spc="6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Visuvalization</a:t>
            </a:r>
            <a:r>
              <a:rPr sz="1200" b="1" spc="-5" dirty="0">
                <a:latin typeface="Times New Roman"/>
                <a:cs typeface="Times New Roman"/>
              </a:rPr>
              <a:t> of output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121920" indent="-109855">
              <a:lnSpc>
                <a:spcPct val="100000"/>
              </a:lnSpc>
              <a:buChar char="•"/>
              <a:tabLst>
                <a:tab pos="122555" algn="l"/>
              </a:tabLst>
            </a:pPr>
            <a:r>
              <a:rPr sz="1400" spc="15" dirty="0">
                <a:latin typeface="Times New Roman"/>
                <a:cs typeface="Times New Roman"/>
              </a:rPr>
              <a:t>Analyse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output</a:t>
            </a:r>
            <a:endParaRPr sz="1400">
              <a:latin typeface="Times New Roman"/>
              <a:cs typeface="Times New Roman"/>
            </a:endParaRPr>
          </a:p>
          <a:p>
            <a:pPr marL="121920" indent="-109855">
              <a:lnSpc>
                <a:spcPct val="100000"/>
              </a:lnSpc>
              <a:spcBef>
                <a:spcPts val="350"/>
              </a:spcBef>
              <a:buChar char="•"/>
              <a:tabLst>
                <a:tab pos="122555" algn="l"/>
              </a:tabLst>
            </a:pPr>
            <a:r>
              <a:rPr sz="1400" spc="15" dirty="0">
                <a:latin typeface="Times New Roman"/>
                <a:cs typeface="Times New Roman"/>
              </a:rPr>
              <a:t>Get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knowledge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2457" y="625697"/>
            <a:ext cx="115570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1" spc="5" dirty="0">
                <a:latin typeface="Times New Roman"/>
                <a:cs typeface="Times New Roman"/>
              </a:rPr>
              <a:t>Chapter</a:t>
            </a:r>
            <a:r>
              <a:rPr sz="2050" b="1" spc="-65" dirty="0">
                <a:latin typeface="Times New Roman"/>
                <a:cs typeface="Times New Roman"/>
              </a:rPr>
              <a:t> </a:t>
            </a:r>
            <a:r>
              <a:rPr sz="2050" b="1" spc="5" dirty="0">
                <a:latin typeface="Times New Roman"/>
                <a:cs typeface="Times New Roman"/>
              </a:rPr>
              <a:t>5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2933" y="1395728"/>
            <a:ext cx="52146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5" dirty="0"/>
              <a:t>IMPLEMENTATION</a:t>
            </a:r>
            <a:r>
              <a:rPr spc="-25" dirty="0"/>
              <a:t> </a:t>
            </a:r>
            <a:r>
              <a:rPr spc="20" dirty="0"/>
              <a:t>AND</a:t>
            </a:r>
            <a:r>
              <a:rPr spc="-20" dirty="0"/>
              <a:t> </a:t>
            </a:r>
            <a:r>
              <a:rPr spc="15" dirty="0"/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7301" y="2376040"/>
            <a:ext cx="6145530" cy="390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22275" lvl="1" indent="-410209" algn="just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422909" algn="l"/>
              </a:tabLst>
            </a:pPr>
            <a:r>
              <a:rPr sz="1400" b="1" spc="15" dirty="0">
                <a:latin typeface="Times New Roman"/>
                <a:cs typeface="Times New Roman"/>
              </a:rPr>
              <a:t>Input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and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Output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1800">
              <a:latin typeface="Times New Roman"/>
              <a:cs typeface="Times New Roman"/>
            </a:endParaRPr>
          </a:p>
          <a:p>
            <a:pPr marL="467995" lvl="2" indent="-455930" algn="just">
              <a:lnSpc>
                <a:spcPct val="100000"/>
              </a:lnSpc>
              <a:buAutoNum type="arabicPeriod"/>
              <a:tabLst>
                <a:tab pos="46863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Input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Design</a:t>
            </a:r>
            <a:endParaRPr sz="1200">
              <a:latin typeface="Times New Roman"/>
              <a:cs typeface="Times New Roman"/>
            </a:endParaRPr>
          </a:p>
          <a:p>
            <a:pPr marL="12700" marR="5080" indent="53340" algn="just">
              <a:lnSpc>
                <a:spcPct val="120600"/>
              </a:lnSpc>
              <a:spcBef>
                <a:spcPts val="1010"/>
              </a:spcBef>
            </a:pPr>
            <a:r>
              <a:rPr sz="1400" spc="10" dirty="0">
                <a:latin typeface="Times New Roman"/>
                <a:cs typeface="Times New Roman"/>
              </a:rPr>
              <a:t>Input </a:t>
            </a:r>
            <a:r>
              <a:rPr sz="1400" spc="15" dirty="0">
                <a:latin typeface="Times New Roman"/>
                <a:cs typeface="Times New Roman"/>
              </a:rPr>
              <a:t>Design </a:t>
            </a:r>
            <a:r>
              <a:rPr sz="1400" spc="10" dirty="0">
                <a:latin typeface="Times New Roman"/>
                <a:cs typeface="Times New Roman"/>
              </a:rPr>
              <a:t>plays </a:t>
            </a:r>
            <a:r>
              <a:rPr sz="1400" spc="15" dirty="0">
                <a:latin typeface="Times New Roman"/>
                <a:cs typeface="Times New Roman"/>
              </a:rPr>
              <a:t>a </a:t>
            </a:r>
            <a:r>
              <a:rPr sz="1400" spc="10" dirty="0">
                <a:latin typeface="Times New Roman"/>
                <a:cs typeface="Times New Roman"/>
              </a:rPr>
              <a:t>vital role in the life </a:t>
            </a:r>
            <a:r>
              <a:rPr sz="1400" spc="5" dirty="0">
                <a:latin typeface="Times New Roman"/>
                <a:cs typeface="Times New Roman"/>
              </a:rPr>
              <a:t>cycle </a:t>
            </a:r>
            <a:r>
              <a:rPr sz="1400" spc="10" dirty="0">
                <a:latin typeface="Times New Roman"/>
                <a:cs typeface="Times New Roman"/>
              </a:rPr>
              <a:t>of software development, </a:t>
            </a:r>
            <a:r>
              <a:rPr sz="1400" spc="5" dirty="0">
                <a:latin typeface="Times New Roman"/>
                <a:cs typeface="Times New Roman"/>
              </a:rPr>
              <a:t>it </a:t>
            </a:r>
            <a:r>
              <a:rPr sz="1400" spc="10" dirty="0">
                <a:latin typeface="Times New Roman"/>
                <a:cs typeface="Times New Roman"/>
              </a:rPr>
              <a:t>requires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very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careful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attention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developers.The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input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design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to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feed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data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to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application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as accurate as possible.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Input </a:t>
            </a:r>
            <a:r>
              <a:rPr sz="1400" spc="15" dirty="0">
                <a:latin typeface="Times New Roman"/>
                <a:cs typeface="Times New Roman"/>
              </a:rPr>
              <a:t>design </a:t>
            </a:r>
            <a:r>
              <a:rPr sz="1400" spc="10" dirty="0">
                <a:latin typeface="Times New Roman"/>
                <a:cs typeface="Times New Roman"/>
              </a:rPr>
              <a:t>is the process of </a:t>
            </a:r>
            <a:r>
              <a:rPr sz="1400" spc="5" dirty="0">
                <a:latin typeface="Times New Roman"/>
                <a:cs typeface="Times New Roman"/>
              </a:rPr>
              <a:t>converting </a:t>
            </a:r>
            <a:r>
              <a:rPr sz="1400" spc="10" dirty="0">
                <a:latin typeface="Times New Roman"/>
                <a:cs typeface="Times New Roman"/>
              </a:rPr>
              <a:t>the user created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input into </a:t>
            </a:r>
            <a:r>
              <a:rPr sz="1400" spc="15" dirty="0">
                <a:latin typeface="Times New Roman"/>
                <a:cs typeface="Times New Roman"/>
              </a:rPr>
              <a:t>a </a:t>
            </a:r>
            <a:r>
              <a:rPr sz="1400" spc="10" dirty="0">
                <a:latin typeface="Times New Roman"/>
                <a:cs typeface="Times New Roman"/>
              </a:rPr>
              <a:t>computer-based format. </a:t>
            </a:r>
            <a:r>
              <a:rPr sz="1400" spc="15" dirty="0">
                <a:latin typeface="Times New Roman"/>
                <a:cs typeface="Times New Roman"/>
              </a:rPr>
              <a:t>The goal </a:t>
            </a:r>
            <a:r>
              <a:rPr sz="1400" spc="10" dirty="0">
                <a:latin typeface="Times New Roman"/>
                <a:cs typeface="Times New Roman"/>
              </a:rPr>
              <a:t>of the input </a:t>
            </a:r>
            <a:r>
              <a:rPr sz="1400" spc="15" dirty="0">
                <a:latin typeface="Times New Roman"/>
                <a:cs typeface="Times New Roman"/>
              </a:rPr>
              <a:t>design </a:t>
            </a:r>
            <a:r>
              <a:rPr sz="1400" spc="10" dirty="0">
                <a:latin typeface="Times New Roman"/>
                <a:cs typeface="Times New Roman"/>
              </a:rPr>
              <a:t>is to </a:t>
            </a:r>
            <a:r>
              <a:rPr sz="1400" spc="15" dirty="0">
                <a:latin typeface="Times New Roman"/>
                <a:cs typeface="Times New Roman"/>
              </a:rPr>
              <a:t>make </a:t>
            </a:r>
            <a:r>
              <a:rPr sz="1400" spc="10" dirty="0">
                <a:latin typeface="Times New Roman"/>
                <a:cs typeface="Times New Roman"/>
              </a:rPr>
              <a:t>the data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entry logical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10" dirty="0">
                <a:latin typeface="Times New Roman"/>
                <a:cs typeface="Times New Roman"/>
              </a:rPr>
              <a:t>free </a:t>
            </a:r>
            <a:r>
              <a:rPr sz="1400" spc="15" dirty="0">
                <a:latin typeface="Times New Roman"/>
                <a:cs typeface="Times New Roman"/>
              </a:rPr>
              <a:t>from </a:t>
            </a:r>
            <a:r>
              <a:rPr sz="1400" spc="10" dirty="0">
                <a:latin typeface="Times New Roman"/>
                <a:cs typeface="Times New Roman"/>
              </a:rPr>
              <a:t>errors. </a:t>
            </a:r>
            <a:r>
              <a:rPr sz="1400" spc="15" dirty="0">
                <a:latin typeface="Times New Roman"/>
                <a:cs typeface="Times New Roman"/>
              </a:rPr>
              <a:t>So </a:t>
            </a:r>
            <a:r>
              <a:rPr sz="1400" spc="10" dirty="0">
                <a:latin typeface="Times New Roman"/>
                <a:cs typeface="Times New Roman"/>
              </a:rPr>
              <a:t>inputs are </a:t>
            </a:r>
            <a:r>
              <a:rPr sz="1400" spc="15" dirty="0">
                <a:latin typeface="Times New Roman"/>
                <a:cs typeface="Times New Roman"/>
              </a:rPr>
              <a:t>supposed </a:t>
            </a:r>
            <a:r>
              <a:rPr sz="1400" spc="10" dirty="0">
                <a:latin typeface="Times New Roman"/>
                <a:cs typeface="Times New Roman"/>
              </a:rPr>
              <a:t>to </a:t>
            </a:r>
            <a:r>
              <a:rPr sz="1400" spc="15" dirty="0">
                <a:latin typeface="Times New Roman"/>
                <a:cs typeface="Times New Roman"/>
              </a:rPr>
              <a:t>be designed </a:t>
            </a:r>
            <a:r>
              <a:rPr sz="1400" dirty="0">
                <a:latin typeface="Times New Roman"/>
                <a:cs typeface="Times New Roman"/>
              </a:rPr>
              <a:t>effectively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so </a:t>
            </a:r>
            <a:r>
              <a:rPr sz="1400" spc="10" dirty="0">
                <a:latin typeface="Times New Roman"/>
                <a:cs typeface="Times New Roman"/>
              </a:rPr>
              <a:t>that the errors occurring </a:t>
            </a:r>
            <a:r>
              <a:rPr sz="1400" spc="15" dirty="0">
                <a:latin typeface="Times New Roman"/>
                <a:cs typeface="Times New Roman"/>
              </a:rPr>
              <a:t>while </a:t>
            </a:r>
            <a:r>
              <a:rPr sz="1400" spc="10" dirty="0">
                <a:latin typeface="Times New Roman"/>
                <a:cs typeface="Times New Roman"/>
              </a:rPr>
              <a:t>feeding are </a:t>
            </a:r>
            <a:r>
              <a:rPr sz="1400" spc="15" dirty="0">
                <a:latin typeface="Times New Roman"/>
                <a:cs typeface="Times New Roman"/>
              </a:rPr>
              <a:t>minimized.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According </a:t>
            </a:r>
            <a:r>
              <a:rPr sz="1400" spc="10" dirty="0">
                <a:latin typeface="Times New Roman"/>
                <a:cs typeface="Times New Roman"/>
              </a:rPr>
              <a:t>to Software </a:t>
            </a:r>
            <a:r>
              <a:rPr sz="1400" spc="15" dirty="0">
                <a:latin typeface="Times New Roman"/>
                <a:cs typeface="Times New Roman"/>
              </a:rPr>
              <a:t> Engineering Concepts, </a:t>
            </a:r>
            <a:r>
              <a:rPr sz="1400" spc="10" dirty="0">
                <a:latin typeface="Times New Roman"/>
                <a:cs typeface="Times New Roman"/>
              </a:rPr>
              <a:t>the input </a:t>
            </a:r>
            <a:r>
              <a:rPr sz="1400" spc="15" dirty="0">
                <a:latin typeface="Times New Roman"/>
                <a:cs typeface="Times New Roman"/>
              </a:rPr>
              <a:t>forms </a:t>
            </a:r>
            <a:r>
              <a:rPr sz="1400" spc="10" dirty="0">
                <a:latin typeface="Times New Roman"/>
                <a:cs typeface="Times New Roman"/>
              </a:rPr>
              <a:t>or screens are </a:t>
            </a:r>
            <a:r>
              <a:rPr sz="1400" spc="15" dirty="0">
                <a:latin typeface="Times New Roman"/>
                <a:cs typeface="Times New Roman"/>
              </a:rPr>
              <a:t>designed </a:t>
            </a:r>
            <a:r>
              <a:rPr sz="1400" spc="10" dirty="0">
                <a:latin typeface="Times New Roman"/>
                <a:cs typeface="Times New Roman"/>
              </a:rPr>
              <a:t>to provide to </a:t>
            </a:r>
            <a:r>
              <a:rPr sz="1400" dirty="0">
                <a:latin typeface="Times New Roman"/>
                <a:cs typeface="Times New Roman"/>
              </a:rPr>
              <a:t>have </a:t>
            </a:r>
            <a:r>
              <a:rPr sz="1400" spc="15" dirty="0">
                <a:latin typeface="Times New Roman"/>
                <a:cs typeface="Times New Roman"/>
              </a:rPr>
              <a:t>a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validation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control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over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input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limit,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range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other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related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validations.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This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often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involves </a:t>
            </a:r>
            <a:r>
              <a:rPr sz="1400" spc="15" dirty="0">
                <a:latin typeface="Times New Roman"/>
                <a:cs typeface="Times New Roman"/>
              </a:rPr>
              <a:t>using </a:t>
            </a:r>
            <a:r>
              <a:rPr sz="1400" spc="10" dirty="0">
                <a:latin typeface="Times New Roman"/>
                <a:cs typeface="Times New Roman"/>
              </a:rPr>
              <a:t>the </a:t>
            </a:r>
            <a:r>
              <a:rPr sz="1400" spc="5" dirty="0">
                <a:latin typeface="Times New Roman"/>
                <a:cs typeface="Times New Roman"/>
              </a:rPr>
              <a:t>power </a:t>
            </a:r>
            <a:r>
              <a:rPr sz="1400" spc="10" dirty="0">
                <a:latin typeface="Times New Roman"/>
                <a:cs typeface="Times New Roman"/>
              </a:rPr>
              <a:t>of </a:t>
            </a:r>
            <a:r>
              <a:rPr sz="1400" spc="15" dirty="0">
                <a:latin typeface="Times New Roman"/>
                <a:cs typeface="Times New Roman"/>
              </a:rPr>
              <a:t>AI </a:t>
            </a:r>
            <a:r>
              <a:rPr sz="1400" spc="10" dirty="0">
                <a:latin typeface="Times New Roman"/>
                <a:cs typeface="Times New Roman"/>
              </a:rPr>
              <a:t>to </a:t>
            </a:r>
            <a:r>
              <a:rPr sz="1400" spc="15" dirty="0">
                <a:latin typeface="Times New Roman"/>
                <a:cs typeface="Times New Roman"/>
              </a:rPr>
              <a:t>analyze </a:t>
            </a:r>
            <a:r>
              <a:rPr sz="1400" spc="10" dirty="0">
                <a:latin typeface="Times New Roman"/>
                <a:cs typeface="Times New Roman"/>
              </a:rPr>
              <a:t>social data at scale, </a:t>
            </a:r>
            <a:r>
              <a:rPr sz="1400" spc="15" dirty="0">
                <a:latin typeface="Times New Roman"/>
                <a:cs typeface="Times New Roman"/>
              </a:rPr>
              <a:t>understand </a:t>
            </a:r>
            <a:r>
              <a:rPr sz="1400" dirty="0">
                <a:latin typeface="Times New Roman"/>
                <a:cs typeface="Times New Roman"/>
              </a:rPr>
              <a:t>what’s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being </a:t>
            </a:r>
            <a:r>
              <a:rPr sz="1400" spc="10" dirty="0">
                <a:latin typeface="Times New Roman"/>
                <a:cs typeface="Times New Roman"/>
              </a:rPr>
              <a:t>said in </a:t>
            </a:r>
            <a:r>
              <a:rPr sz="1400" spc="15" dirty="0">
                <a:latin typeface="Times New Roman"/>
                <a:cs typeface="Times New Roman"/>
              </a:rPr>
              <a:t>them, then </a:t>
            </a:r>
            <a:r>
              <a:rPr sz="1400" spc="10" dirty="0">
                <a:latin typeface="Times New Roman"/>
                <a:cs typeface="Times New Roman"/>
              </a:rPr>
              <a:t>extracting insights </a:t>
            </a:r>
            <a:r>
              <a:rPr sz="1400" spc="15" dirty="0">
                <a:latin typeface="Times New Roman"/>
                <a:cs typeface="Times New Roman"/>
              </a:rPr>
              <a:t>based on </a:t>
            </a:r>
            <a:r>
              <a:rPr sz="1400" spc="10" dirty="0">
                <a:latin typeface="Times New Roman"/>
                <a:cs typeface="Times New Roman"/>
              </a:rPr>
              <a:t>that </a:t>
            </a:r>
            <a:r>
              <a:rPr sz="1400" spc="15" dirty="0">
                <a:latin typeface="Times New Roman"/>
                <a:cs typeface="Times New Roman"/>
              </a:rPr>
              <a:t>information.The outcome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numerical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sentiment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score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for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each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phrase,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usually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on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scale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-1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(negative)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to</a:t>
            </a: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345"/>
              </a:spcBef>
            </a:pPr>
            <a:r>
              <a:rPr sz="1400" spc="15" dirty="0">
                <a:latin typeface="Times New Roman"/>
                <a:cs typeface="Times New Roman"/>
              </a:rPr>
              <a:t>+1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(positive)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0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(neutral).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3102" y="6440384"/>
            <a:ext cx="5386918" cy="288003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120250" y="9535457"/>
            <a:ext cx="13195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Figure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5.1: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Input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Design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16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01" y="682000"/>
            <a:ext cx="6145530" cy="2653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latin typeface="Times New Roman"/>
                <a:cs typeface="Times New Roman"/>
              </a:rPr>
              <a:t>5.1.2</a:t>
            </a:r>
            <a:r>
              <a:rPr sz="1200" b="1" spc="57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Output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Design</a:t>
            </a:r>
            <a:endParaRPr sz="1200">
              <a:latin typeface="Times New Roman"/>
              <a:cs typeface="Times New Roman"/>
            </a:endParaRPr>
          </a:p>
          <a:p>
            <a:pPr marL="12700" marR="5080" indent="46355" algn="just">
              <a:lnSpc>
                <a:spcPct val="120600"/>
              </a:lnSpc>
              <a:spcBef>
                <a:spcPts val="1010"/>
              </a:spcBef>
            </a:pPr>
            <a:r>
              <a:rPr sz="1400" spc="15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machine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learning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algorithms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cannot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read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text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format.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So,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nlp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techniques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are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used </a:t>
            </a:r>
            <a:r>
              <a:rPr sz="1400" spc="10" dirty="0">
                <a:latin typeface="Times New Roman"/>
                <a:cs typeface="Times New Roman"/>
              </a:rPr>
              <a:t>to </a:t>
            </a:r>
            <a:r>
              <a:rPr sz="1400" dirty="0">
                <a:latin typeface="Times New Roman"/>
                <a:cs typeface="Times New Roman"/>
              </a:rPr>
              <a:t>convert </a:t>
            </a:r>
            <a:r>
              <a:rPr sz="1400" spc="5" dirty="0">
                <a:latin typeface="Times New Roman"/>
                <a:cs typeface="Times New Roman"/>
              </a:rPr>
              <a:t>text </a:t>
            </a:r>
            <a:r>
              <a:rPr sz="1400" spc="10" dirty="0">
                <a:latin typeface="Times New Roman"/>
                <a:cs typeface="Times New Roman"/>
              </a:rPr>
              <a:t>table into </a:t>
            </a:r>
            <a:r>
              <a:rPr sz="1400" spc="15" dirty="0">
                <a:latin typeface="Times New Roman"/>
                <a:cs typeface="Times New Roman"/>
              </a:rPr>
              <a:t>numpy </a:t>
            </a:r>
            <a:r>
              <a:rPr sz="1400" spc="10" dirty="0">
                <a:latin typeface="Times New Roman"/>
                <a:cs typeface="Times New Roman"/>
              </a:rPr>
              <a:t>array i.e., feature vectors will </a:t>
            </a:r>
            <a:r>
              <a:rPr sz="1400" spc="15" dirty="0">
                <a:latin typeface="Times New Roman"/>
                <a:cs typeface="Times New Roman"/>
              </a:rPr>
              <a:t>be going </a:t>
            </a:r>
            <a:r>
              <a:rPr sz="1400" spc="10" dirty="0">
                <a:latin typeface="Times New Roman"/>
                <a:cs typeface="Times New Roman"/>
              </a:rPr>
              <a:t>to </a:t>
            </a:r>
            <a:r>
              <a:rPr sz="1400" spc="5" dirty="0">
                <a:latin typeface="Times New Roman"/>
                <a:cs typeface="Times New Roman"/>
              </a:rPr>
              <a:t>ex- </a:t>
            </a:r>
            <a:r>
              <a:rPr sz="1400" spc="10" dirty="0">
                <a:latin typeface="Times New Roman"/>
                <a:cs typeface="Times New Roman"/>
              </a:rPr>
              <a:t> tracted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those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are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understandable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by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machine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classifiers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processes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feature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vectors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resulting </a:t>
            </a:r>
            <a:r>
              <a:rPr sz="1400" spc="5" dirty="0">
                <a:latin typeface="Times New Roman"/>
                <a:cs typeface="Times New Roman"/>
              </a:rPr>
              <a:t>classification </a:t>
            </a:r>
            <a:r>
              <a:rPr sz="1400" spc="10" dirty="0">
                <a:latin typeface="Times New Roman"/>
                <a:cs typeface="Times New Roman"/>
              </a:rPr>
              <a:t>report, </a:t>
            </a:r>
            <a:r>
              <a:rPr sz="1400" spc="15" dirty="0">
                <a:latin typeface="Times New Roman"/>
                <a:cs typeface="Times New Roman"/>
              </a:rPr>
              <a:t>Confusion Matrix and </a:t>
            </a:r>
            <a:r>
              <a:rPr sz="1400" spc="10" dirty="0">
                <a:latin typeface="Times New Roman"/>
                <a:cs typeface="Times New Roman"/>
              </a:rPr>
              <a:t>Accuracy score. </a:t>
            </a:r>
            <a:r>
              <a:rPr sz="1400" spc="15" dirty="0">
                <a:latin typeface="Times New Roman"/>
                <a:cs typeface="Times New Roman"/>
              </a:rPr>
              <a:t>The confusion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matrix </a:t>
            </a:r>
            <a:r>
              <a:rPr sz="1400" spc="10" dirty="0">
                <a:latin typeface="Times New Roman"/>
                <a:cs typeface="Times New Roman"/>
              </a:rPr>
              <a:t>is </a:t>
            </a:r>
            <a:r>
              <a:rPr sz="1400" spc="15" dirty="0">
                <a:latin typeface="Times New Roman"/>
                <a:cs typeface="Times New Roman"/>
              </a:rPr>
              <a:t>a </a:t>
            </a:r>
            <a:r>
              <a:rPr sz="1400" spc="10" dirty="0">
                <a:latin typeface="Times New Roman"/>
                <a:cs typeface="Times New Roman"/>
              </a:rPr>
              <a:t>table that is often </a:t>
            </a:r>
            <a:r>
              <a:rPr sz="1400" spc="15" dirty="0">
                <a:latin typeface="Times New Roman"/>
                <a:cs typeface="Times New Roman"/>
              </a:rPr>
              <a:t>used </a:t>
            </a:r>
            <a:r>
              <a:rPr sz="1400" spc="10" dirty="0">
                <a:latin typeface="Times New Roman"/>
                <a:cs typeface="Times New Roman"/>
              </a:rPr>
              <a:t>to describe the </a:t>
            </a:r>
            <a:r>
              <a:rPr sz="1400" spc="15" dirty="0">
                <a:latin typeface="Times New Roman"/>
                <a:cs typeface="Times New Roman"/>
              </a:rPr>
              <a:t>performance </a:t>
            </a:r>
            <a:r>
              <a:rPr sz="1400" spc="10" dirty="0">
                <a:latin typeface="Times New Roman"/>
                <a:cs typeface="Times New Roman"/>
              </a:rPr>
              <a:t>of </a:t>
            </a:r>
            <a:r>
              <a:rPr sz="1400" spc="15" dirty="0">
                <a:latin typeface="Times New Roman"/>
                <a:cs typeface="Times New Roman"/>
              </a:rPr>
              <a:t>a </a:t>
            </a:r>
            <a:r>
              <a:rPr sz="1400" spc="5" dirty="0">
                <a:latin typeface="Times New Roman"/>
                <a:cs typeface="Times New Roman"/>
              </a:rPr>
              <a:t>classification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model on a </a:t>
            </a:r>
            <a:r>
              <a:rPr sz="1400" spc="10" dirty="0">
                <a:latin typeface="Times New Roman"/>
                <a:cs typeface="Times New Roman"/>
              </a:rPr>
              <a:t>set of test data for </a:t>
            </a:r>
            <a:r>
              <a:rPr sz="1400" spc="15" dirty="0">
                <a:latin typeface="Times New Roman"/>
                <a:cs typeface="Times New Roman"/>
              </a:rPr>
              <a:t>which </a:t>
            </a:r>
            <a:r>
              <a:rPr sz="1400" spc="10" dirty="0">
                <a:latin typeface="Times New Roman"/>
                <a:cs typeface="Times New Roman"/>
              </a:rPr>
              <a:t>the true </a:t>
            </a:r>
            <a:r>
              <a:rPr sz="1400" spc="5" dirty="0">
                <a:latin typeface="Times New Roman"/>
                <a:cs typeface="Times New Roman"/>
              </a:rPr>
              <a:t>values </a:t>
            </a:r>
            <a:r>
              <a:rPr sz="1400" spc="10" dirty="0">
                <a:latin typeface="Times New Roman"/>
                <a:cs typeface="Times New Roman"/>
              </a:rPr>
              <a:t>are known. It </a:t>
            </a:r>
            <a:r>
              <a:rPr sz="1400" spc="5" dirty="0">
                <a:latin typeface="Times New Roman"/>
                <a:cs typeface="Times New Roman"/>
              </a:rPr>
              <a:t>allows </a:t>
            </a:r>
            <a:r>
              <a:rPr sz="1400" spc="10" dirty="0">
                <a:latin typeface="Times New Roman"/>
                <a:cs typeface="Times New Roman"/>
              </a:rPr>
              <a:t>the visu-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alization. It </a:t>
            </a:r>
            <a:r>
              <a:rPr sz="1400" spc="5" dirty="0">
                <a:latin typeface="Times New Roman"/>
                <a:cs typeface="Times New Roman"/>
              </a:rPr>
              <a:t>allows </a:t>
            </a:r>
            <a:r>
              <a:rPr sz="1400" spc="15" dirty="0">
                <a:latin typeface="Times New Roman"/>
                <a:cs typeface="Times New Roman"/>
              </a:rPr>
              <a:t>easy </a:t>
            </a:r>
            <a:r>
              <a:rPr sz="1400" spc="5" dirty="0">
                <a:latin typeface="Times New Roman"/>
                <a:cs typeface="Times New Roman"/>
              </a:rPr>
              <a:t>identification </a:t>
            </a:r>
            <a:r>
              <a:rPr sz="1400" spc="10" dirty="0">
                <a:latin typeface="Times New Roman"/>
                <a:cs typeface="Times New Roman"/>
              </a:rPr>
              <a:t>of </a:t>
            </a:r>
            <a:r>
              <a:rPr sz="1400" spc="15" dirty="0">
                <a:latin typeface="Times New Roman"/>
                <a:cs typeface="Times New Roman"/>
              </a:rPr>
              <a:t>confusion between </a:t>
            </a:r>
            <a:r>
              <a:rPr sz="1400" spc="10" dirty="0">
                <a:latin typeface="Times New Roman"/>
                <a:cs typeface="Times New Roman"/>
              </a:rPr>
              <a:t>classes e.g. </a:t>
            </a:r>
            <a:r>
              <a:rPr sz="1400" spc="15" dirty="0">
                <a:latin typeface="Times New Roman"/>
                <a:cs typeface="Times New Roman"/>
              </a:rPr>
              <a:t>one </a:t>
            </a:r>
            <a:r>
              <a:rPr sz="1400" spc="10" dirty="0">
                <a:latin typeface="Times New Roman"/>
                <a:cs typeface="Times New Roman"/>
              </a:rPr>
              <a:t>class is </a:t>
            </a:r>
            <a:r>
              <a:rPr sz="1400" spc="15" dirty="0">
                <a:latin typeface="Times New Roman"/>
                <a:cs typeface="Times New Roman"/>
              </a:rPr>
              <a:t> commonly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mislabeled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other.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Classification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report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involves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precision,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recall,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f1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score,support </a:t>
            </a:r>
            <a:r>
              <a:rPr sz="1400" spc="5" dirty="0">
                <a:latin typeface="Times New Roman"/>
                <a:cs typeface="Times New Roman"/>
              </a:rPr>
              <a:t>like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metrics categorizing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tweets as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negative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,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neutral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5" dirty="0">
                <a:latin typeface="Times New Roman"/>
                <a:cs typeface="Times New Roman"/>
              </a:rPr>
              <a:t>positive.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051" y="3489581"/>
            <a:ext cx="6119896" cy="36000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74580" y="7304727"/>
            <a:ext cx="1846669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Figure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5.2: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lang="en-US" sz="1000" b="1" spc="-5" dirty="0">
                <a:latin typeface="Times New Roman"/>
                <a:cs typeface="Times New Roman"/>
              </a:rPr>
              <a:t>Output Analysis 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7301" y="7905023"/>
            <a:ext cx="6145530" cy="17195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22275" algn="l"/>
              </a:tabLst>
            </a:pPr>
            <a:r>
              <a:rPr sz="1400" b="1" spc="10" dirty="0">
                <a:latin typeface="Times New Roman"/>
                <a:cs typeface="Times New Roman"/>
              </a:rPr>
              <a:t>5.2	</a:t>
            </a:r>
            <a:r>
              <a:rPr sz="1400" b="1" spc="-5" dirty="0">
                <a:latin typeface="Times New Roman"/>
                <a:cs typeface="Times New Roman"/>
              </a:rPr>
              <a:t>Testing</a:t>
            </a:r>
            <a:endParaRPr sz="1400">
              <a:latin typeface="Times New Roman"/>
              <a:cs typeface="Times New Roman"/>
            </a:endParaRPr>
          </a:p>
          <a:p>
            <a:pPr marL="12700" marR="5080" indent="65405" algn="just">
              <a:lnSpc>
                <a:spcPct val="120600"/>
              </a:lnSpc>
              <a:spcBef>
                <a:spcPts val="1485"/>
              </a:spcBef>
            </a:pPr>
            <a:r>
              <a:rPr sz="1400" spc="-5" dirty="0">
                <a:latin typeface="Times New Roman"/>
                <a:cs typeface="Times New Roman"/>
              </a:rPr>
              <a:t>Testing </a:t>
            </a:r>
            <a:r>
              <a:rPr sz="1400" spc="10" dirty="0">
                <a:latin typeface="Times New Roman"/>
                <a:cs typeface="Times New Roman"/>
              </a:rPr>
              <a:t>is the process of </a:t>
            </a:r>
            <a:r>
              <a:rPr sz="1400" spc="5" dirty="0">
                <a:latin typeface="Times New Roman"/>
                <a:cs typeface="Times New Roman"/>
              </a:rPr>
              <a:t>evaluating </a:t>
            </a:r>
            <a:r>
              <a:rPr sz="1400" spc="15" dirty="0">
                <a:latin typeface="Times New Roman"/>
                <a:cs typeface="Times New Roman"/>
              </a:rPr>
              <a:t>a system </a:t>
            </a:r>
            <a:r>
              <a:rPr sz="1400" spc="10" dirty="0">
                <a:latin typeface="Times New Roman"/>
                <a:cs typeface="Times New Roman"/>
              </a:rPr>
              <a:t>or its </a:t>
            </a:r>
            <a:r>
              <a:rPr sz="1400" spc="15" dirty="0">
                <a:latin typeface="Times New Roman"/>
                <a:cs typeface="Times New Roman"/>
              </a:rPr>
              <a:t>components with </a:t>
            </a:r>
            <a:r>
              <a:rPr sz="1400" spc="10" dirty="0">
                <a:latin typeface="Times New Roman"/>
                <a:cs typeface="Times New Roman"/>
              </a:rPr>
              <a:t>the intent to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find</a:t>
            </a:r>
            <a:r>
              <a:rPr sz="1400" spc="33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whether </a:t>
            </a:r>
            <a:r>
              <a:rPr sz="1400" spc="5" dirty="0">
                <a:latin typeface="Times New Roman"/>
                <a:cs typeface="Times New Roman"/>
              </a:rPr>
              <a:t>it </a:t>
            </a:r>
            <a:r>
              <a:rPr sz="1400" dirty="0">
                <a:latin typeface="Times New Roman"/>
                <a:cs typeface="Times New Roman"/>
              </a:rPr>
              <a:t>satisfies</a:t>
            </a:r>
            <a:r>
              <a:rPr sz="1400" spc="35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 </a:t>
            </a:r>
            <a:r>
              <a:rPr sz="1400" spc="5" dirty="0">
                <a:latin typeface="Times New Roman"/>
                <a:cs typeface="Times New Roman"/>
              </a:rPr>
              <a:t>specified </a:t>
            </a:r>
            <a:r>
              <a:rPr sz="1400" spc="15" dirty="0">
                <a:latin typeface="Times New Roman"/>
                <a:cs typeface="Times New Roman"/>
              </a:rPr>
              <a:t>requirements </a:t>
            </a:r>
            <a:r>
              <a:rPr sz="1400" spc="10" dirty="0">
                <a:latin typeface="Times New Roman"/>
                <a:cs typeface="Times New Roman"/>
              </a:rPr>
              <a:t>or not.In </a:t>
            </a:r>
            <a:r>
              <a:rPr sz="1400" spc="15" dirty="0">
                <a:latin typeface="Times New Roman"/>
                <a:cs typeface="Times New Roman"/>
              </a:rPr>
              <a:t>simple </a:t>
            </a:r>
            <a:r>
              <a:rPr sz="1400" spc="10" dirty="0">
                <a:latin typeface="Times New Roman"/>
                <a:cs typeface="Times New Roman"/>
              </a:rPr>
              <a:t>words,  testing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is </a:t>
            </a:r>
            <a:r>
              <a:rPr sz="1400" spc="5" dirty="0">
                <a:latin typeface="Times New Roman"/>
                <a:cs typeface="Times New Roman"/>
              </a:rPr>
              <a:t>executing </a:t>
            </a:r>
            <a:r>
              <a:rPr sz="1400" spc="15" dirty="0">
                <a:latin typeface="Times New Roman"/>
                <a:cs typeface="Times New Roman"/>
              </a:rPr>
              <a:t>a system </a:t>
            </a:r>
            <a:r>
              <a:rPr sz="1400" spc="10" dirty="0">
                <a:latin typeface="Times New Roman"/>
                <a:cs typeface="Times New Roman"/>
              </a:rPr>
              <a:t>in order to identify </a:t>
            </a:r>
            <a:r>
              <a:rPr sz="1400" spc="5" dirty="0">
                <a:latin typeface="Times New Roman"/>
                <a:cs typeface="Times New Roman"/>
              </a:rPr>
              <a:t>any </a:t>
            </a:r>
            <a:r>
              <a:rPr sz="1400" spc="10" dirty="0">
                <a:latin typeface="Times New Roman"/>
                <a:cs typeface="Times New Roman"/>
              </a:rPr>
              <a:t>gaps, errors, or </a:t>
            </a:r>
            <a:r>
              <a:rPr sz="1400" spc="15" dirty="0">
                <a:latin typeface="Times New Roman"/>
                <a:cs typeface="Times New Roman"/>
              </a:rPr>
              <a:t>missing requirements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 contrary to the actual </a:t>
            </a:r>
            <a:r>
              <a:rPr sz="1400" spc="15" dirty="0">
                <a:latin typeface="Times New Roman"/>
                <a:cs typeface="Times New Roman"/>
              </a:rPr>
              <a:t>requirements.The major </a:t>
            </a:r>
            <a:r>
              <a:rPr sz="1400" spc="5" dirty="0">
                <a:latin typeface="Times New Roman"/>
                <a:cs typeface="Times New Roman"/>
              </a:rPr>
              <a:t>objective </a:t>
            </a:r>
            <a:r>
              <a:rPr sz="1400" spc="10" dirty="0">
                <a:latin typeface="Times New Roman"/>
                <a:cs typeface="Times New Roman"/>
              </a:rPr>
              <a:t>of testing to </a:t>
            </a:r>
            <a:r>
              <a:rPr sz="1400" spc="15" dirty="0">
                <a:latin typeface="Times New Roman"/>
                <a:cs typeface="Times New Roman"/>
              </a:rPr>
              <a:t>check </a:t>
            </a:r>
            <a:r>
              <a:rPr sz="1400" spc="5" dirty="0">
                <a:latin typeface="Times New Roman"/>
                <a:cs typeface="Times New Roman"/>
              </a:rPr>
              <a:t>it </a:t>
            </a:r>
            <a:r>
              <a:rPr sz="1400" spc="10" dirty="0">
                <a:latin typeface="Times New Roman"/>
                <a:cs typeface="Times New Roman"/>
              </a:rPr>
              <a:t>is </a:t>
            </a:r>
            <a:r>
              <a:rPr sz="1400" spc="15" dirty="0">
                <a:latin typeface="Times New Roman"/>
                <a:cs typeface="Times New Roman"/>
              </a:rPr>
              <a:t> depended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on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all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platforms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to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check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compatibility.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All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projects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should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be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675100" y="9969964"/>
            <a:ext cx="210185" cy="17843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z="1000" spc="-5" dirty="0">
                <a:latin typeface="Times New Roman"/>
                <a:cs typeface="Times New Roman"/>
              </a:rPr>
              <a:t>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5435" y="609395"/>
            <a:ext cx="216916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CE</a:t>
            </a:r>
            <a:r>
              <a:rPr spc="-80" dirty="0"/>
              <a:t>R</a:t>
            </a:r>
            <a:r>
              <a:rPr spc="15" dirty="0"/>
              <a:t>TIFIC</a:t>
            </a:r>
            <a:r>
              <a:rPr spc="-220" dirty="0"/>
              <a:t>A</a:t>
            </a:r>
            <a:r>
              <a:rPr spc="15" dirty="0"/>
              <a:t>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01" y="1314552"/>
            <a:ext cx="6145530" cy="10529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3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It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certified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work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contained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report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titled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”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OPINION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ANALYSIS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ARTIFICIAL</a:t>
            </a:r>
            <a:r>
              <a:rPr sz="1200" spc="-5" dirty="0">
                <a:latin typeface="Times New Roman"/>
                <a:cs typeface="Times New Roman"/>
              </a:rPr>
              <a:t> INTELLIGENCE 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SOCIAL MEDIA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) ” by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” </a:t>
            </a:r>
            <a:r>
              <a:rPr lang="en-US" sz="1200" spc="-5" dirty="0">
                <a:latin typeface="Times New Roman"/>
                <a:cs typeface="Times New Roman"/>
              </a:rPr>
              <a:t>RAYALA SRIHARI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( 2</a:t>
            </a:r>
            <a:r>
              <a:rPr lang="en-US" sz="1200" spc="-5" dirty="0">
                <a:latin typeface="Times New Roman"/>
                <a:cs typeface="Times New Roman"/>
              </a:rPr>
              <a:t>1</a:t>
            </a:r>
            <a:r>
              <a:rPr sz="1200" spc="-5" dirty="0">
                <a:latin typeface="Times New Roman"/>
                <a:cs typeface="Times New Roman"/>
              </a:rPr>
              <a:t>UECS0</a:t>
            </a:r>
            <a:r>
              <a:rPr lang="en-US" sz="1200" spc="-5" dirty="0">
                <a:latin typeface="Times New Roman"/>
                <a:cs typeface="Times New Roman"/>
              </a:rPr>
              <a:t>525</a:t>
            </a:r>
            <a:r>
              <a:rPr sz="1200" spc="-5" dirty="0">
                <a:latin typeface="Times New Roman"/>
                <a:cs typeface="Times New Roman"/>
              </a:rPr>
              <a:t>),</a:t>
            </a:r>
            <a:endParaRPr sz="1200" dirty="0">
              <a:latin typeface="Times New Roman"/>
              <a:cs typeface="Times New Roman"/>
            </a:endParaRPr>
          </a:p>
          <a:p>
            <a:pPr marL="12700" marR="5080">
              <a:lnSpc>
                <a:spcPct val="145300"/>
              </a:lnSpc>
            </a:pPr>
            <a:r>
              <a:rPr lang="en-US" sz="1200" spc="-5" dirty="0">
                <a:latin typeface="Times New Roman"/>
                <a:cs typeface="Times New Roman"/>
              </a:rPr>
              <a:t>K NAGARAJU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(2</a:t>
            </a:r>
            <a:r>
              <a:rPr lang="en-US" sz="1200" spc="-5" dirty="0">
                <a:latin typeface="Times New Roman"/>
                <a:cs typeface="Times New Roman"/>
              </a:rPr>
              <a:t>1</a:t>
            </a:r>
            <a:r>
              <a:rPr sz="1200" spc="-5" dirty="0">
                <a:latin typeface="Times New Roman"/>
                <a:cs typeface="Times New Roman"/>
              </a:rPr>
              <a:t>UECS0</a:t>
            </a:r>
            <a:r>
              <a:rPr lang="en-US" sz="1200" spc="-5" dirty="0">
                <a:latin typeface="Times New Roman"/>
                <a:cs typeface="Times New Roman"/>
              </a:rPr>
              <a:t>307</a:t>
            </a:r>
            <a:r>
              <a:rPr sz="1200" spc="-5" dirty="0">
                <a:latin typeface="Times New Roman"/>
                <a:cs typeface="Times New Roman"/>
              </a:rPr>
              <a:t>),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D DEEPANKAR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(2</a:t>
            </a:r>
            <a:r>
              <a:rPr lang="en-US" sz="1200" spc="-5" dirty="0">
                <a:latin typeface="Times New Roman"/>
                <a:cs typeface="Times New Roman"/>
              </a:rPr>
              <a:t>1</a:t>
            </a:r>
            <a:r>
              <a:rPr sz="1200" spc="-5" dirty="0">
                <a:latin typeface="Times New Roman"/>
                <a:cs typeface="Times New Roman"/>
              </a:rPr>
              <a:t>UECS0</a:t>
            </a:r>
            <a:r>
              <a:rPr lang="en-US" sz="1200" spc="-5" dirty="0">
                <a:latin typeface="Times New Roman"/>
                <a:cs typeface="Times New Roman"/>
              </a:rPr>
              <a:t>134</a:t>
            </a:r>
            <a:r>
              <a:rPr sz="1200" spc="-5" dirty="0">
                <a:latin typeface="Times New Roman"/>
                <a:cs typeface="Times New Roman"/>
              </a:rPr>
              <a:t>)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”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been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carried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out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under my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supervision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that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work</a:t>
            </a:r>
            <a:r>
              <a:rPr sz="1200" spc="-5" dirty="0">
                <a:latin typeface="Times New Roman"/>
                <a:cs typeface="Times New Roman"/>
              </a:rPr>
              <a:t> has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been submitted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elsewhere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 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degree.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301" y="5864238"/>
            <a:ext cx="2790825" cy="16260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4490">
              <a:lnSpc>
                <a:spcPct val="1453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Signature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of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lang="en-US" sz="1200" b="1" spc="-5" dirty="0">
                <a:latin typeface="Times New Roman"/>
                <a:cs typeface="Times New Roman"/>
              </a:rPr>
              <a:t>S</a:t>
            </a:r>
            <a:r>
              <a:rPr lang="en-US" sz="1200" b="1" spc="-45" dirty="0">
                <a:latin typeface="Times New Roman"/>
                <a:cs typeface="Times New Roman"/>
              </a:rPr>
              <a:t>ignature of Supervisor</a:t>
            </a:r>
            <a:endParaRPr sz="1200" dirty="0">
              <a:latin typeface="Times New Roman"/>
              <a:cs typeface="Times New Roman"/>
            </a:endParaRPr>
          </a:p>
          <a:p>
            <a:pPr marL="12700" marR="589915">
              <a:lnSpc>
                <a:spcPct val="145300"/>
              </a:lnSpc>
            </a:pPr>
            <a:r>
              <a:rPr sz="1200" b="1" spc="-5" dirty="0">
                <a:latin typeface="Times New Roman"/>
                <a:cs typeface="Times New Roman"/>
              </a:rPr>
              <a:t>Computer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Science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&amp;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Engineering </a:t>
            </a:r>
            <a:r>
              <a:rPr sz="1200" b="1" spc="-2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School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of Computing</a:t>
            </a:r>
            <a:endParaRPr sz="1200" dirty="0">
              <a:latin typeface="Times New Roman"/>
              <a:cs typeface="Times New Roman"/>
            </a:endParaRPr>
          </a:p>
          <a:p>
            <a:pPr marL="12700" marR="5080">
              <a:lnSpc>
                <a:spcPct val="145300"/>
              </a:lnSpc>
            </a:pPr>
            <a:r>
              <a:rPr sz="1200" b="1" spc="-45" dirty="0">
                <a:latin typeface="Times New Roman"/>
                <a:cs typeface="Times New Roman"/>
              </a:rPr>
              <a:t>Vel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30" dirty="0">
                <a:latin typeface="Times New Roman"/>
                <a:cs typeface="Times New Roman"/>
              </a:rPr>
              <a:t>Tech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Rangarajan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45" dirty="0">
                <a:latin typeface="Times New Roman"/>
                <a:cs typeface="Times New Roman"/>
              </a:rPr>
              <a:t>Dr.</a:t>
            </a:r>
            <a:r>
              <a:rPr sz="1200" b="1" spc="6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Sagunthala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R&amp;D </a:t>
            </a:r>
            <a:r>
              <a:rPr sz="1200" b="1" spc="-2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Institute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of Science &amp; </a:t>
            </a:r>
            <a:r>
              <a:rPr sz="1200" b="1" spc="-15" dirty="0">
                <a:latin typeface="Times New Roman"/>
                <a:cs typeface="Times New Roman"/>
              </a:rPr>
              <a:t>Technology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200" b="1" spc="-20" dirty="0">
                <a:latin typeface="Times New Roman"/>
                <a:cs typeface="Times New Roman"/>
              </a:rPr>
              <a:t>May,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202</a:t>
            </a:r>
            <a:r>
              <a:rPr lang="en-US" sz="1200" b="1" spc="-5" dirty="0">
                <a:latin typeface="Times New Roman"/>
                <a:cs typeface="Times New Roman"/>
              </a:rPr>
              <a:t>4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98126" y="5861698"/>
            <a:ext cx="3754691" cy="163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3040" marR="5080" indent="-95885" algn="r">
              <a:lnSpc>
                <a:spcPct val="145300"/>
              </a:lnSpc>
              <a:spcBef>
                <a:spcPts val="100"/>
              </a:spcBef>
            </a:pPr>
            <a:r>
              <a:rPr lang="en-US" sz="1200" b="1" spc="-5" dirty="0">
                <a:latin typeface="Times New Roman"/>
                <a:cs typeface="Times New Roman"/>
              </a:rPr>
              <a:t>S</a:t>
            </a:r>
            <a:r>
              <a:rPr sz="1200" b="1" spc="-5" dirty="0">
                <a:latin typeface="Times New Roman"/>
                <a:cs typeface="Times New Roman"/>
              </a:rPr>
              <a:t>ignature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of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lang="en-US" sz="1200" b="1" spc="-5" dirty="0">
                <a:latin typeface="Times New Roman"/>
                <a:cs typeface="Times New Roman"/>
              </a:rPr>
              <a:t>Professor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lang="en-US" sz="1200" b="1" spc="-5" dirty="0">
                <a:latin typeface="Times New Roman"/>
                <a:cs typeface="Times New Roman"/>
              </a:rPr>
              <a:t>In-charge</a:t>
            </a:r>
            <a:endParaRPr sz="12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650"/>
              </a:spcBef>
            </a:pPr>
            <a:r>
              <a:rPr sz="1200" b="1" spc="-5" dirty="0">
                <a:latin typeface="Times New Roman"/>
                <a:cs typeface="Times New Roman"/>
              </a:rPr>
              <a:t>Computer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Science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&amp;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Engineering</a:t>
            </a:r>
            <a:endParaRPr sz="1200" dirty="0">
              <a:latin typeface="Times New Roman"/>
              <a:cs typeface="Times New Roman"/>
            </a:endParaRPr>
          </a:p>
          <a:p>
            <a:pPr marL="12700" marR="5080" indent="1398270" algn="r">
              <a:lnSpc>
                <a:spcPct val="145300"/>
              </a:lnSpc>
            </a:pPr>
            <a:r>
              <a:rPr sz="1200" b="1" spc="-5" dirty="0">
                <a:latin typeface="Times New Roman"/>
                <a:cs typeface="Times New Roman"/>
              </a:rPr>
              <a:t>School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of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Computing </a:t>
            </a:r>
            <a:endParaRPr lang="en-US" sz="1200" b="1" spc="-5" dirty="0">
              <a:latin typeface="Times New Roman"/>
              <a:cs typeface="Times New Roman"/>
            </a:endParaRPr>
          </a:p>
          <a:p>
            <a:pPr marL="12700" marR="5080" indent="1398270" algn="r">
              <a:lnSpc>
                <a:spcPct val="145300"/>
              </a:lnSpc>
            </a:pPr>
            <a:r>
              <a:rPr sz="1200" b="1" spc="-285" dirty="0">
                <a:latin typeface="Times New Roman"/>
                <a:cs typeface="Times New Roman"/>
              </a:rPr>
              <a:t> </a:t>
            </a:r>
            <a:r>
              <a:rPr sz="1200" b="1" spc="-45" dirty="0">
                <a:latin typeface="Times New Roman"/>
                <a:cs typeface="Times New Roman"/>
              </a:rPr>
              <a:t>Vel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30" dirty="0">
                <a:latin typeface="Times New Roman"/>
                <a:cs typeface="Times New Roman"/>
              </a:rPr>
              <a:t>Tech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Rangarajan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45" dirty="0">
                <a:latin typeface="Times New Roman"/>
                <a:cs typeface="Times New Roman"/>
              </a:rPr>
              <a:t>Dr.</a:t>
            </a:r>
            <a:r>
              <a:rPr sz="1200" b="1" spc="6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Sagunthala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R&amp;D </a:t>
            </a:r>
            <a:r>
              <a:rPr sz="1200" b="1" spc="-2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Institute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of Science &amp; </a:t>
            </a:r>
            <a:r>
              <a:rPr sz="1200" b="1" spc="-15" dirty="0">
                <a:latin typeface="Times New Roman"/>
                <a:cs typeface="Times New Roman"/>
              </a:rPr>
              <a:t>Technology</a:t>
            </a:r>
            <a:endParaRPr sz="12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655"/>
              </a:spcBef>
            </a:pPr>
            <a:r>
              <a:rPr sz="1200" b="1" spc="-5" dirty="0">
                <a:latin typeface="Times New Roman"/>
                <a:cs typeface="Times New Roman"/>
              </a:rPr>
              <a:t>Ma</a:t>
            </a:r>
            <a:r>
              <a:rPr sz="1200" b="1" spc="-75" dirty="0">
                <a:latin typeface="Times New Roman"/>
                <a:cs typeface="Times New Roman"/>
              </a:rPr>
              <a:t>y</a:t>
            </a:r>
            <a:r>
              <a:rPr sz="1200" b="1" spc="-5" dirty="0">
                <a:latin typeface="Times New Roman"/>
                <a:cs typeface="Times New Roman"/>
              </a:rPr>
              <a:t>, 202</a:t>
            </a:r>
            <a:r>
              <a:rPr lang="en-US" sz="1200" b="1" spc="-5" dirty="0">
                <a:latin typeface="Times New Roman"/>
                <a:cs typeface="Times New Roman"/>
              </a:rPr>
              <a:t>4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01" y="651634"/>
            <a:ext cx="6145530" cy="34772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latin typeface="Times New Roman"/>
                <a:cs typeface="Times New Roman"/>
              </a:rPr>
              <a:t>tested prior to the working of application.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422275" lvl="1" indent="-410209" algn="just">
              <a:lnSpc>
                <a:spcPct val="100000"/>
              </a:lnSpc>
              <a:spcBef>
                <a:spcPts val="1315"/>
              </a:spcBef>
              <a:buAutoNum type="arabicPeriod" startAt="3"/>
              <a:tabLst>
                <a:tab pos="422909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Types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of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Testing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 startAt="3"/>
            </a:pPr>
            <a:endParaRPr sz="1800">
              <a:latin typeface="Times New Roman"/>
              <a:cs typeface="Times New Roman"/>
            </a:endParaRPr>
          </a:p>
          <a:p>
            <a:pPr marL="467995" lvl="2" indent="-455930" algn="just">
              <a:lnSpc>
                <a:spcPct val="100000"/>
              </a:lnSpc>
              <a:buAutoNum type="arabicPeriod"/>
              <a:tabLst>
                <a:tab pos="46863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Unit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testing</a:t>
            </a:r>
            <a:endParaRPr sz="1200">
              <a:latin typeface="Times New Roman"/>
              <a:cs typeface="Times New Roman"/>
            </a:endParaRPr>
          </a:p>
          <a:p>
            <a:pPr marL="12700" marR="5080" indent="48895" algn="just">
              <a:lnSpc>
                <a:spcPct val="120600"/>
              </a:lnSpc>
              <a:spcBef>
                <a:spcPts val="1010"/>
              </a:spcBef>
            </a:pPr>
            <a:r>
              <a:rPr sz="1400" spc="10" dirty="0">
                <a:latin typeface="Times New Roman"/>
                <a:cs typeface="Times New Roman"/>
              </a:rPr>
              <a:t>It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level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software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testing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where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individual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units/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components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software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are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tested.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The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purpose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to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validate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that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each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unit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software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performs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designed.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unit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smallest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testable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part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any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software.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It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usually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has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one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few </a:t>
            </a:r>
            <a:r>
              <a:rPr sz="1400" spc="10" dirty="0">
                <a:latin typeface="Times New Roman"/>
                <a:cs typeface="Times New Roman"/>
              </a:rPr>
              <a:t>inputs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10" dirty="0">
                <a:latin typeface="Times New Roman"/>
                <a:cs typeface="Times New Roman"/>
              </a:rPr>
              <a:t>usually </a:t>
            </a:r>
            <a:r>
              <a:rPr sz="1400" spc="15" dirty="0">
                <a:latin typeface="Times New Roman"/>
                <a:cs typeface="Times New Roman"/>
              </a:rPr>
              <a:t>a </a:t>
            </a:r>
            <a:r>
              <a:rPr sz="1400" spc="10" dirty="0">
                <a:latin typeface="Times New Roman"/>
                <a:cs typeface="Times New Roman"/>
              </a:rPr>
              <a:t>single output.</a:t>
            </a:r>
            <a:r>
              <a:rPr sz="1400" spc="15" dirty="0">
                <a:latin typeface="Times New Roman"/>
                <a:cs typeface="Times New Roman"/>
              </a:rPr>
              <a:t> Unit </a:t>
            </a:r>
            <a:r>
              <a:rPr sz="1400" spc="10" dirty="0">
                <a:latin typeface="Times New Roman"/>
                <a:cs typeface="Times New Roman"/>
              </a:rPr>
              <a:t>testing </a:t>
            </a:r>
            <a:r>
              <a:rPr sz="1400" spc="15" dirty="0">
                <a:latin typeface="Times New Roman"/>
                <a:cs typeface="Times New Roman"/>
              </a:rPr>
              <a:t>means </a:t>
            </a:r>
            <a:r>
              <a:rPr sz="1400" spc="10" dirty="0">
                <a:latin typeface="Times New Roman"/>
                <a:cs typeface="Times New Roman"/>
              </a:rPr>
              <a:t>testing individual </a:t>
            </a:r>
            <a:r>
              <a:rPr sz="1400" spc="15" dirty="0">
                <a:latin typeface="Times New Roman"/>
                <a:cs typeface="Times New Roman"/>
              </a:rPr>
              <a:t>modules </a:t>
            </a:r>
            <a:r>
              <a:rPr sz="1400" spc="10" dirty="0">
                <a:latin typeface="Times New Roman"/>
                <a:cs typeface="Times New Roman"/>
              </a:rPr>
              <a:t>of </a:t>
            </a:r>
            <a:r>
              <a:rPr sz="1400" spc="15" dirty="0">
                <a:latin typeface="Times New Roman"/>
                <a:cs typeface="Times New Roman"/>
              </a:rPr>
              <a:t>an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application in isolation (without </a:t>
            </a:r>
            <a:r>
              <a:rPr sz="1400" spc="5" dirty="0">
                <a:latin typeface="Times New Roman"/>
                <a:cs typeface="Times New Roman"/>
              </a:rPr>
              <a:t>any </a:t>
            </a:r>
            <a:r>
              <a:rPr sz="1400" spc="10" dirty="0">
                <a:latin typeface="Times New Roman"/>
                <a:cs typeface="Times New Roman"/>
              </a:rPr>
              <a:t>interaction </a:t>
            </a:r>
            <a:r>
              <a:rPr sz="1400" spc="15" dirty="0">
                <a:latin typeface="Times New Roman"/>
                <a:cs typeface="Times New Roman"/>
              </a:rPr>
              <a:t>with dependencies) </a:t>
            </a:r>
            <a:r>
              <a:rPr sz="1400" spc="10" dirty="0">
                <a:latin typeface="Times New Roman"/>
                <a:cs typeface="Times New Roman"/>
              </a:rPr>
              <a:t>to </a:t>
            </a:r>
            <a:r>
              <a:rPr sz="1400" dirty="0">
                <a:latin typeface="Times New Roman"/>
                <a:cs typeface="Times New Roman"/>
              </a:rPr>
              <a:t>confirm </a:t>
            </a:r>
            <a:r>
              <a:rPr sz="1400" spc="10" dirty="0">
                <a:latin typeface="Times New Roman"/>
                <a:cs typeface="Times New Roman"/>
              </a:rPr>
              <a:t>that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code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doing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things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right.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latin typeface="Times New Roman"/>
                <a:cs typeface="Times New Roman"/>
              </a:rPr>
              <a:t>Input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995" y="4473476"/>
            <a:ext cx="5400008" cy="22448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49450" y="7404100"/>
            <a:ext cx="2451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Figure 5.3: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Input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of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opinion analysis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using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AI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18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01" y="707306"/>
            <a:ext cx="5848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0" dirty="0">
                <a:latin typeface="Times New Roman"/>
                <a:cs typeface="Times New Roman"/>
              </a:rPr>
              <a:t>T</a:t>
            </a:r>
            <a:r>
              <a:rPr sz="1000" b="1" spc="-5" dirty="0">
                <a:latin typeface="Times New Roman"/>
                <a:cs typeface="Times New Roman"/>
              </a:rPr>
              <a:t>est </a:t>
            </a:r>
            <a:r>
              <a:rPr sz="1000" b="1" spc="-25" dirty="0">
                <a:latin typeface="Times New Roman"/>
                <a:cs typeface="Times New Roman"/>
              </a:rPr>
              <a:t>r</a:t>
            </a:r>
            <a:r>
              <a:rPr sz="1000" b="1" spc="-5" dirty="0">
                <a:latin typeface="Times New Roman"/>
                <a:cs typeface="Times New Roman"/>
              </a:rPr>
              <a:t>esult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982" y="1177828"/>
            <a:ext cx="5399972" cy="41688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7301" y="5880100"/>
            <a:ext cx="6145530" cy="2815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Figure 5.4: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Output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of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opinion analysis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using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AI</a:t>
            </a: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Times New Roman"/>
                <a:cs typeface="Times New Roman"/>
              </a:rPr>
              <a:t>5.3.2</a:t>
            </a:r>
            <a:r>
              <a:rPr sz="1200" b="1" spc="5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Integration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testing</a:t>
            </a:r>
            <a:endParaRPr sz="1200" dirty="0">
              <a:latin typeface="Times New Roman"/>
              <a:cs typeface="Times New Roman"/>
            </a:endParaRPr>
          </a:p>
          <a:p>
            <a:pPr marL="12700" marR="5080" indent="42545" algn="just">
              <a:lnSpc>
                <a:spcPct val="120600"/>
              </a:lnSpc>
              <a:spcBef>
                <a:spcPts val="1005"/>
              </a:spcBef>
            </a:pPr>
            <a:r>
              <a:rPr sz="1400" spc="10" dirty="0">
                <a:latin typeface="Times New Roman"/>
                <a:cs typeface="Times New Roman"/>
              </a:rPr>
              <a:t>It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is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type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software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testing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which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different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units,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modules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or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components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 </a:t>
            </a:r>
            <a:r>
              <a:rPr sz="1400" spc="10" dirty="0">
                <a:latin typeface="Times New Roman"/>
                <a:cs typeface="Times New Roman"/>
              </a:rPr>
              <a:t>software application are tested as </a:t>
            </a:r>
            <a:r>
              <a:rPr sz="1400" spc="15" dirty="0">
                <a:latin typeface="Times New Roman"/>
                <a:cs typeface="Times New Roman"/>
              </a:rPr>
              <a:t>a combined </a:t>
            </a:r>
            <a:r>
              <a:rPr sz="1400" dirty="0">
                <a:latin typeface="Times New Roman"/>
                <a:cs typeface="Times New Roman"/>
              </a:rPr>
              <a:t>entity.It </a:t>
            </a:r>
            <a:r>
              <a:rPr sz="1400" spc="10" dirty="0">
                <a:latin typeface="Times New Roman"/>
                <a:cs typeface="Times New Roman"/>
              </a:rPr>
              <a:t>is </a:t>
            </a:r>
            <a:r>
              <a:rPr sz="1400" spc="15" dirty="0">
                <a:latin typeface="Times New Roman"/>
                <a:cs typeface="Times New Roman"/>
              </a:rPr>
              <a:t>a </a:t>
            </a:r>
            <a:r>
              <a:rPr sz="1400" dirty="0">
                <a:latin typeface="Times New Roman"/>
                <a:cs typeface="Times New Roman"/>
              </a:rPr>
              <a:t>level </a:t>
            </a:r>
            <a:r>
              <a:rPr sz="1400" spc="10" dirty="0">
                <a:latin typeface="Times New Roman"/>
                <a:cs typeface="Times New Roman"/>
              </a:rPr>
              <a:t>of software testing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where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individual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units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are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combined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tested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group.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purpose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this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level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 testing is to expose faults in the interaction </a:t>
            </a:r>
            <a:r>
              <a:rPr sz="1400" spc="15" dirty="0">
                <a:latin typeface="Times New Roman"/>
                <a:cs typeface="Times New Roman"/>
              </a:rPr>
              <a:t>between </a:t>
            </a:r>
            <a:r>
              <a:rPr sz="1400" spc="10" dirty="0">
                <a:latin typeface="Times New Roman"/>
                <a:cs typeface="Times New Roman"/>
              </a:rPr>
              <a:t>integrated units. </a:t>
            </a:r>
            <a:r>
              <a:rPr sz="1400" spc="-15" dirty="0">
                <a:latin typeface="Times New Roman"/>
                <a:cs typeface="Times New Roman"/>
              </a:rPr>
              <a:t>Test </a:t>
            </a:r>
            <a:r>
              <a:rPr sz="1400" dirty="0">
                <a:latin typeface="Times New Roman"/>
                <a:cs typeface="Times New Roman"/>
              </a:rPr>
              <a:t>drivers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10" dirty="0">
                <a:latin typeface="Times New Roman"/>
                <a:cs typeface="Times New Roman"/>
              </a:rPr>
              <a:t>test stubs are </a:t>
            </a:r>
            <a:r>
              <a:rPr sz="1400" spc="15" dirty="0">
                <a:latin typeface="Times New Roman"/>
                <a:cs typeface="Times New Roman"/>
              </a:rPr>
              <a:t>used </a:t>
            </a:r>
            <a:r>
              <a:rPr sz="1400" spc="10" dirty="0">
                <a:latin typeface="Times New Roman"/>
                <a:cs typeface="Times New Roman"/>
              </a:rPr>
              <a:t>to assist in Integration </a:t>
            </a:r>
            <a:r>
              <a:rPr sz="1400" dirty="0">
                <a:latin typeface="Times New Roman"/>
                <a:cs typeface="Times New Roman"/>
              </a:rPr>
              <a:t>Testing.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Here, during </a:t>
            </a:r>
            <a:r>
              <a:rPr sz="1400" spc="10" dirty="0">
                <a:latin typeface="Times New Roman"/>
                <a:cs typeface="Times New Roman"/>
              </a:rPr>
              <a:t>preprocessing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stage </a:t>
            </a:r>
            <a:r>
              <a:rPr sz="1400" spc="5" dirty="0">
                <a:latin typeface="Times New Roman"/>
                <a:cs typeface="Times New Roman"/>
              </a:rPr>
              <a:t>it </a:t>
            </a:r>
            <a:r>
              <a:rPr sz="1400" spc="15" dirty="0">
                <a:latin typeface="Times New Roman"/>
                <a:cs typeface="Times New Roman"/>
              </a:rPr>
              <a:t>has encountered some problems while </a:t>
            </a:r>
            <a:r>
              <a:rPr sz="1400" spc="5" dirty="0">
                <a:latin typeface="Times New Roman"/>
                <a:cs typeface="Times New Roman"/>
              </a:rPr>
              <a:t>executing </a:t>
            </a:r>
            <a:r>
              <a:rPr sz="1400" spc="20" dirty="0">
                <a:latin typeface="Times New Roman"/>
                <a:cs typeface="Times New Roman"/>
              </a:rPr>
              <a:t>BoW </a:t>
            </a:r>
            <a:r>
              <a:rPr sz="1400" spc="15" dirty="0">
                <a:latin typeface="Times New Roman"/>
                <a:cs typeface="Times New Roman"/>
              </a:rPr>
              <a:t>method because </a:t>
            </a:r>
            <a:r>
              <a:rPr sz="1400" spc="10" dirty="0">
                <a:latin typeface="Times New Roman"/>
                <a:cs typeface="Times New Roman"/>
              </a:rPr>
              <a:t>of </a:t>
            </a:r>
            <a:r>
              <a:rPr sz="1400" spc="15" dirty="0">
                <a:latin typeface="Times New Roman"/>
                <a:cs typeface="Times New Roman"/>
              </a:rPr>
              <a:t> Count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vectorizer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unable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to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embed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with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code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TF-IDF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vectorizer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later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has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resolved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it.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19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663" y="838214"/>
            <a:ext cx="5304449" cy="344959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07301" y="4535099"/>
            <a:ext cx="6145530" cy="1365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Figure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5.5: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Integration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testing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input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for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airline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 indent="189230">
              <a:lnSpc>
                <a:spcPct val="120600"/>
              </a:lnSpc>
            </a:pPr>
            <a:r>
              <a:rPr sz="1400" spc="15" dirty="0">
                <a:latin typeface="Times New Roman"/>
                <a:cs typeface="Times New Roman"/>
              </a:rPr>
              <a:t>Figure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5.5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Describes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purpose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this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level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testing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is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to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expose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faults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interaction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between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integrated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units </a:t>
            </a:r>
            <a:r>
              <a:rPr sz="1400" spc="1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used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replace the</a:t>
            </a:r>
            <a:r>
              <a:rPr sz="1400" spc="5" dirty="0">
                <a:latin typeface="Times New Roman"/>
                <a:cs typeface="Times New Roman"/>
              </a:rPr>
              <a:t> text.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-100" dirty="0">
                <a:latin typeface="Times New Roman"/>
                <a:cs typeface="Times New Roman"/>
              </a:rPr>
              <a:t>T</a:t>
            </a:r>
            <a:r>
              <a:rPr sz="1000" b="1" spc="-5" dirty="0">
                <a:latin typeface="Times New Roman"/>
                <a:cs typeface="Times New Roman"/>
              </a:rPr>
              <a:t>est </a:t>
            </a:r>
            <a:r>
              <a:rPr sz="1000" b="1" spc="-25" dirty="0">
                <a:latin typeface="Times New Roman"/>
                <a:cs typeface="Times New Roman"/>
              </a:rPr>
              <a:t>r</a:t>
            </a:r>
            <a:r>
              <a:rPr sz="1000" b="1" spc="-5" dirty="0">
                <a:latin typeface="Times New Roman"/>
                <a:cs typeface="Times New Roman"/>
              </a:rPr>
              <a:t>esult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7987" y="6151677"/>
            <a:ext cx="4562087" cy="144001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7301" y="7806745"/>
            <a:ext cx="6145530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Figure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5.6: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Integration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testing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output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for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airline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tweets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20600"/>
              </a:lnSpc>
            </a:pPr>
            <a:r>
              <a:rPr sz="1400" spc="15" dirty="0">
                <a:latin typeface="Times New Roman"/>
                <a:cs typeface="Times New Roman"/>
              </a:rPr>
              <a:t>Figure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5.6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Describes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preprocessing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stage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has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encountered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some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problems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while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executing BOW </a:t>
            </a:r>
            <a:r>
              <a:rPr sz="1400" spc="15" dirty="0">
                <a:latin typeface="Times New Roman"/>
                <a:cs typeface="Times New Roman"/>
              </a:rPr>
              <a:t>method because </a:t>
            </a:r>
            <a:r>
              <a:rPr sz="1400" spc="10" dirty="0">
                <a:latin typeface="Times New Roman"/>
                <a:cs typeface="Times New Roman"/>
              </a:rPr>
              <a:t>of </a:t>
            </a:r>
            <a:r>
              <a:rPr sz="1400" spc="15" dirty="0">
                <a:latin typeface="Times New Roman"/>
                <a:cs typeface="Times New Roman"/>
              </a:rPr>
              <a:t>Count </a:t>
            </a:r>
            <a:r>
              <a:rPr sz="1400" spc="10" dirty="0">
                <a:latin typeface="Times New Roman"/>
                <a:cs typeface="Times New Roman"/>
              </a:rPr>
              <a:t>vectorizer </a:t>
            </a:r>
            <a:r>
              <a:rPr sz="1400" spc="15" dirty="0">
                <a:latin typeface="Times New Roman"/>
                <a:cs typeface="Times New Roman"/>
              </a:rPr>
              <a:t>unable </a:t>
            </a:r>
            <a:r>
              <a:rPr sz="1400" spc="10" dirty="0">
                <a:latin typeface="Times New Roman"/>
                <a:cs typeface="Times New Roman"/>
              </a:rPr>
              <a:t>to </a:t>
            </a:r>
            <a:r>
              <a:rPr sz="1400" spc="15" dirty="0">
                <a:latin typeface="Times New Roman"/>
                <a:cs typeface="Times New Roman"/>
              </a:rPr>
              <a:t>embed with </a:t>
            </a:r>
            <a:r>
              <a:rPr sz="1400" spc="10" dirty="0">
                <a:latin typeface="Times New Roman"/>
                <a:cs typeface="Times New Roman"/>
              </a:rPr>
              <a:t>the </a:t>
            </a:r>
            <a:r>
              <a:rPr sz="1400" spc="15" dirty="0">
                <a:latin typeface="Times New Roman"/>
                <a:cs typeface="Times New Roman"/>
              </a:rPr>
              <a:t>code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 </a:t>
            </a:r>
            <a:r>
              <a:rPr sz="1400" spc="15" dirty="0">
                <a:latin typeface="Times New Roman"/>
                <a:cs typeface="Times New Roman"/>
              </a:rPr>
              <a:t>TF-IDF </a:t>
            </a:r>
            <a:r>
              <a:rPr sz="1400" spc="10" dirty="0">
                <a:latin typeface="Times New Roman"/>
                <a:cs typeface="Times New Roman"/>
              </a:rPr>
              <a:t>vectorizer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10" dirty="0">
                <a:latin typeface="Times New Roman"/>
                <a:cs typeface="Times New Roman"/>
              </a:rPr>
              <a:t>later </a:t>
            </a:r>
            <a:r>
              <a:rPr sz="1400" spc="5" dirty="0">
                <a:latin typeface="Times New Roman"/>
                <a:cs typeface="Times New Roman"/>
              </a:rPr>
              <a:t>it </a:t>
            </a:r>
            <a:r>
              <a:rPr sz="1400" spc="15" dirty="0">
                <a:latin typeface="Times New Roman"/>
                <a:cs typeface="Times New Roman"/>
              </a:rPr>
              <a:t>has </a:t>
            </a:r>
            <a:r>
              <a:rPr sz="1400" spc="10" dirty="0">
                <a:latin typeface="Times New Roman"/>
                <a:cs typeface="Times New Roman"/>
              </a:rPr>
              <a:t>resolved </a:t>
            </a:r>
            <a:r>
              <a:rPr sz="1400" spc="5" dirty="0">
                <a:latin typeface="Times New Roman"/>
                <a:cs typeface="Times New Roman"/>
              </a:rPr>
              <a:t>it </a:t>
            </a:r>
            <a:r>
              <a:rPr sz="1400" spc="15" dirty="0">
                <a:latin typeface="Times New Roman"/>
                <a:cs typeface="Times New Roman"/>
              </a:rPr>
              <a:t>and used </a:t>
            </a:r>
            <a:r>
              <a:rPr sz="1400" spc="10" dirty="0">
                <a:latin typeface="Times New Roman"/>
                <a:cs typeface="Times New Roman"/>
              </a:rPr>
              <a:t>to replace the </a:t>
            </a:r>
            <a:r>
              <a:rPr sz="1400" spc="5" dirty="0">
                <a:latin typeface="Times New Roman"/>
                <a:cs typeface="Times New Roman"/>
              </a:rPr>
              <a:t>text </a:t>
            </a:r>
            <a:r>
              <a:rPr sz="1400" spc="10" dirty="0">
                <a:latin typeface="Times New Roman"/>
                <a:cs typeface="Times New Roman"/>
              </a:rPr>
              <a:t>as </a:t>
            </a:r>
            <a:r>
              <a:rPr sz="1400" spc="15" dirty="0">
                <a:latin typeface="Times New Roman"/>
                <a:cs typeface="Times New Roman"/>
              </a:rPr>
              <a:t>well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objects.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20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01" y="682000"/>
            <a:ext cx="6145530" cy="1880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latin typeface="Times New Roman"/>
                <a:cs typeface="Times New Roman"/>
              </a:rPr>
              <a:t>5.3.3</a:t>
            </a:r>
            <a:r>
              <a:rPr sz="1200" b="1" spc="57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System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testing</a:t>
            </a:r>
            <a:endParaRPr sz="1200">
              <a:latin typeface="Times New Roman"/>
              <a:cs typeface="Times New Roman"/>
            </a:endParaRPr>
          </a:p>
          <a:p>
            <a:pPr marL="12700" marR="5080" indent="57785" algn="just">
              <a:lnSpc>
                <a:spcPct val="120600"/>
              </a:lnSpc>
              <a:spcBef>
                <a:spcPts val="1010"/>
              </a:spcBef>
            </a:pPr>
            <a:r>
              <a:rPr sz="1400" spc="10" dirty="0">
                <a:latin typeface="Times New Roman"/>
                <a:cs typeface="Times New Roman"/>
              </a:rPr>
              <a:t>It is </a:t>
            </a:r>
            <a:r>
              <a:rPr sz="1400" spc="15" dirty="0">
                <a:latin typeface="Times New Roman"/>
                <a:cs typeface="Times New Roman"/>
              </a:rPr>
              <a:t>a </a:t>
            </a:r>
            <a:r>
              <a:rPr sz="1400" spc="10" dirty="0">
                <a:latin typeface="Times New Roman"/>
                <a:cs typeface="Times New Roman"/>
              </a:rPr>
              <a:t>software testing </a:t>
            </a:r>
            <a:r>
              <a:rPr sz="1400" spc="15" dirty="0">
                <a:latin typeface="Times New Roman"/>
                <a:cs typeface="Times New Roman"/>
              </a:rPr>
              <a:t>method </a:t>
            </a:r>
            <a:r>
              <a:rPr sz="1400" spc="10" dirty="0">
                <a:latin typeface="Times New Roman"/>
                <a:cs typeface="Times New Roman"/>
              </a:rPr>
              <a:t>in </a:t>
            </a:r>
            <a:r>
              <a:rPr sz="1400" spc="15" dirty="0">
                <a:latin typeface="Times New Roman"/>
                <a:cs typeface="Times New Roman"/>
              </a:rPr>
              <a:t>which </a:t>
            </a:r>
            <a:r>
              <a:rPr sz="1400" spc="10" dirty="0">
                <a:latin typeface="Times New Roman"/>
                <a:cs typeface="Times New Roman"/>
              </a:rPr>
              <a:t>tester </a:t>
            </a:r>
            <a:r>
              <a:rPr sz="1400" spc="15" dirty="0">
                <a:latin typeface="Times New Roman"/>
                <a:cs typeface="Times New Roman"/>
              </a:rPr>
              <a:t>does </a:t>
            </a:r>
            <a:r>
              <a:rPr sz="1400" spc="10" dirty="0">
                <a:latin typeface="Times New Roman"/>
                <a:cs typeface="Times New Roman"/>
              </a:rPr>
              <a:t>not </a:t>
            </a:r>
            <a:r>
              <a:rPr sz="1400" spc="5" dirty="0">
                <a:latin typeface="Times New Roman"/>
                <a:cs typeface="Times New Roman"/>
              </a:rPr>
              <a:t>know </a:t>
            </a:r>
            <a:r>
              <a:rPr sz="1400" spc="10" dirty="0">
                <a:latin typeface="Times New Roman"/>
                <a:cs typeface="Times New Roman"/>
              </a:rPr>
              <a:t>the internal structure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or </a:t>
            </a:r>
            <a:r>
              <a:rPr sz="1400" spc="15" dirty="0">
                <a:latin typeface="Times New Roman"/>
                <a:cs typeface="Times New Roman"/>
              </a:rPr>
              <a:t>design </a:t>
            </a:r>
            <a:r>
              <a:rPr sz="1400" spc="10" dirty="0">
                <a:latin typeface="Times New Roman"/>
                <a:cs typeface="Times New Roman"/>
              </a:rPr>
              <a:t>of the </a:t>
            </a:r>
            <a:r>
              <a:rPr sz="1400" spc="15" dirty="0">
                <a:latin typeface="Times New Roman"/>
                <a:cs typeface="Times New Roman"/>
              </a:rPr>
              <a:t>item being </a:t>
            </a:r>
            <a:r>
              <a:rPr sz="1400" spc="10" dirty="0">
                <a:latin typeface="Times New Roman"/>
                <a:cs typeface="Times New Roman"/>
              </a:rPr>
              <a:t>tested.</a:t>
            </a:r>
            <a:r>
              <a:rPr sz="1400" spc="15" dirty="0">
                <a:latin typeface="Times New Roman"/>
                <a:cs typeface="Times New Roman"/>
              </a:rPr>
              <a:t> These </a:t>
            </a:r>
            <a:r>
              <a:rPr sz="1400" spc="10" dirty="0">
                <a:latin typeface="Times New Roman"/>
                <a:cs typeface="Times New Roman"/>
              </a:rPr>
              <a:t>tests </a:t>
            </a:r>
            <a:r>
              <a:rPr sz="1400" spc="15" dirty="0">
                <a:latin typeface="Times New Roman"/>
                <a:cs typeface="Times New Roman"/>
              </a:rPr>
              <a:t>can be </a:t>
            </a:r>
            <a:r>
              <a:rPr sz="1400" spc="10" dirty="0">
                <a:latin typeface="Times New Roman"/>
                <a:cs typeface="Times New Roman"/>
              </a:rPr>
              <a:t>functional or nonfunctional, </a:t>
            </a:r>
            <a:r>
              <a:rPr sz="1400" spc="15" dirty="0">
                <a:latin typeface="Times New Roman"/>
                <a:cs typeface="Times New Roman"/>
              </a:rPr>
              <a:t> though </a:t>
            </a:r>
            <a:r>
              <a:rPr sz="1400" spc="10" dirty="0">
                <a:latin typeface="Times New Roman"/>
                <a:cs typeface="Times New Roman"/>
              </a:rPr>
              <a:t>usually functional. In </a:t>
            </a:r>
            <a:r>
              <a:rPr sz="1400" spc="15" dirty="0">
                <a:latin typeface="Times New Roman"/>
                <a:cs typeface="Times New Roman"/>
              </a:rPr>
              <a:t>Black Box </a:t>
            </a:r>
            <a:r>
              <a:rPr sz="1400" dirty="0">
                <a:latin typeface="Times New Roman"/>
                <a:cs typeface="Times New Roman"/>
              </a:rPr>
              <a:t>Testing, </a:t>
            </a:r>
            <a:r>
              <a:rPr sz="1400" spc="5" dirty="0">
                <a:latin typeface="Times New Roman"/>
                <a:cs typeface="Times New Roman"/>
              </a:rPr>
              <a:t>it </a:t>
            </a:r>
            <a:r>
              <a:rPr sz="1400" spc="10" dirty="0">
                <a:latin typeface="Times New Roman"/>
                <a:cs typeface="Times New Roman"/>
              </a:rPr>
              <a:t>just </a:t>
            </a:r>
            <a:r>
              <a:rPr sz="1400" spc="15" dirty="0">
                <a:latin typeface="Times New Roman"/>
                <a:cs typeface="Times New Roman"/>
              </a:rPr>
              <a:t>focus on </a:t>
            </a:r>
            <a:r>
              <a:rPr sz="1400" spc="10" dirty="0">
                <a:latin typeface="Times New Roman"/>
                <a:cs typeface="Times New Roman"/>
              </a:rPr>
              <a:t>inputs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10" dirty="0">
                <a:latin typeface="Times New Roman"/>
                <a:cs typeface="Times New Roman"/>
              </a:rPr>
              <a:t>output </a:t>
            </a:r>
            <a:r>
              <a:rPr sz="1400" spc="15" dirty="0">
                <a:latin typeface="Times New Roman"/>
                <a:cs typeface="Times New Roman"/>
              </a:rPr>
              <a:t> without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bothering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about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internal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knowledge.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Here,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Algorithms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inner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implementation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is not known </a:t>
            </a:r>
            <a:r>
              <a:rPr sz="1400" dirty="0">
                <a:latin typeface="Times New Roman"/>
                <a:cs typeface="Times New Roman"/>
              </a:rPr>
              <a:t>but </a:t>
            </a:r>
            <a:r>
              <a:rPr sz="1400" spc="5" dirty="0">
                <a:latin typeface="Times New Roman"/>
                <a:cs typeface="Times New Roman"/>
              </a:rPr>
              <a:t>it </a:t>
            </a:r>
            <a:r>
              <a:rPr sz="1400" spc="15" dirty="0">
                <a:latin typeface="Times New Roman"/>
                <a:cs typeface="Times New Roman"/>
              </a:rPr>
              <a:t>has </a:t>
            </a:r>
            <a:r>
              <a:rPr sz="1400" spc="10" dirty="0">
                <a:latin typeface="Times New Roman"/>
                <a:cs typeface="Times New Roman"/>
              </a:rPr>
              <a:t>calculated accuracy score </a:t>
            </a:r>
            <a:r>
              <a:rPr sz="1400" spc="15" dirty="0">
                <a:latin typeface="Times New Roman"/>
                <a:cs typeface="Times New Roman"/>
              </a:rPr>
              <a:t>and generated </a:t>
            </a:r>
            <a:r>
              <a:rPr sz="1400" spc="5" dirty="0">
                <a:latin typeface="Times New Roman"/>
                <a:cs typeface="Times New Roman"/>
              </a:rPr>
              <a:t>classification </a:t>
            </a:r>
            <a:r>
              <a:rPr sz="1400" spc="10" dirty="0">
                <a:latin typeface="Times New Roman"/>
                <a:cs typeface="Times New Roman"/>
              </a:rPr>
              <a:t>report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provided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dataset.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969" y="2717557"/>
            <a:ext cx="5400069" cy="25201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10739" y="5452712"/>
            <a:ext cx="23387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Figure 5.7: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Implementation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of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system input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301" y="5974301"/>
            <a:ext cx="6223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0" dirty="0">
                <a:latin typeface="Times New Roman"/>
                <a:cs typeface="Times New Roman"/>
              </a:rPr>
              <a:t>T</a:t>
            </a:r>
            <a:r>
              <a:rPr sz="1000" b="1" spc="-5" dirty="0">
                <a:latin typeface="Times New Roman"/>
                <a:cs typeface="Times New Roman"/>
              </a:rPr>
              <a:t>est Result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2889" y="6695537"/>
            <a:ext cx="5214220" cy="204428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634462" y="9137858"/>
            <a:ext cx="22910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Figure 5.8: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Reviews </a:t>
            </a:r>
            <a:r>
              <a:rPr sz="1000" b="1" spc="-10" dirty="0">
                <a:latin typeface="Times New Roman"/>
                <a:cs typeface="Times New Roman"/>
              </a:rPr>
              <a:t>for</a:t>
            </a:r>
            <a:r>
              <a:rPr sz="1000" b="1" spc="-5" dirty="0">
                <a:latin typeface="Times New Roman"/>
                <a:cs typeface="Times New Roman"/>
              </a:rPr>
              <a:t> particular Airlines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21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22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02457" y="625697"/>
            <a:ext cx="115570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1" spc="5" dirty="0">
                <a:latin typeface="Times New Roman"/>
                <a:cs typeface="Times New Roman"/>
              </a:rPr>
              <a:t>Chapter</a:t>
            </a:r>
            <a:r>
              <a:rPr sz="2050" b="1" spc="-65" dirty="0">
                <a:latin typeface="Times New Roman"/>
                <a:cs typeface="Times New Roman"/>
              </a:rPr>
              <a:t> </a:t>
            </a:r>
            <a:r>
              <a:rPr sz="2050" b="1" spc="5" dirty="0">
                <a:latin typeface="Times New Roman"/>
                <a:cs typeface="Times New Roman"/>
              </a:rPr>
              <a:t>6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95386" y="1395728"/>
            <a:ext cx="436943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5" dirty="0"/>
              <a:t>RESULTS</a:t>
            </a:r>
            <a:r>
              <a:rPr spc="-30" dirty="0"/>
              <a:t> </a:t>
            </a:r>
            <a:r>
              <a:rPr spc="20" dirty="0"/>
              <a:t>AND</a:t>
            </a:r>
            <a:r>
              <a:rPr spc="-30" dirty="0"/>
              <a:t> </a:t>
            </a:r>
            <a:r>
              <a:rPr spc="15" dirty="0"/>
              <a:t>DISCUSSIONS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7301" y="2376040"/>
            <a:ext cx="6145530" cy="66548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22275" lvl="1" indent="-410209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422275" algn="l"/>
                <a:tab pos="422909" algn="l"/>
              </a:tabLst>
            </a:pPr>
            <a:r>
              <a:rPr sz="1400" b="1" spc="5" dirty="0">
                <a:latin typeface="Times New Roman"/>
                <a:cs typeface="Times New Roman"/>
              </a:rPr>
              <a:t>Efficiency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of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the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Proposed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System</a:t>
            </a:r>
            <a:endParaRPr sz="1400">
              <a:latin typeface="Times New Roman"/>
              <a:cs typeface="Times New Roman"/>
            </a:endParaRPr>
          </a:p>
          <a:p>
            <a:pPr marL="12700" marR="5080" indent="55880" algn="just">
              <a:lnSpc>
                <a:spcPct val="120600"/>
              </a:lnSpc>
              <a:spcBef>
                <a:spcPts val="1485"/>
              </a:spcBef>
            </a:pPr>
            <a:r>
              <a:rPr sz="1400" spc="15" dirty="0">
                <a:latin typeface="Times New Roman"/>
                <a:cs typeface="Times New Roman"/>
              </a:rPr>
              <a:t>The proposed system </a:t>
            </a:r>
            <a:r>
              <a:rPr sz="1400" spc="10" dirty="0">
                <a:latin typeface="Times New Roman"/>
                <a:cs typeface="Times New Roman"/>
              </a:rPr>
              <a:t>is </a:t>
            </a:r>
            <a:r>
              <a:rPr sz="1400" spc="15" dirty="0">
                <a:latin typeface="Times New Roman"/>
                <a:cs typeface="Times New Roman"/>
              </a:rPr>
              <a:t>running </a:t>
            </a:r>
            <a:r>
              <a:rPr sz="1400" spc="10" dirty="0">
                <a:latin typeface="Times New Roman"/>
                <a:cs typeface="Times New Roman"/>
              </a:rPr>
              <a:t>in two phases. </a:t>
            </a:r>
            <a:r>
              <a:rPr sz="1400" spc="5" dirty="0">
                <a:latin typeface="Times New Roman"/>
                <a:cs typeface="Times New Roman"/>
              </a:rPr>
              <a:t>Training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5" dirty="0">
                <a:latin typeface="Times New Roman"/>
                <a:cs typeface="Times New Roman"/>
              </a:rPr>
              <a:t>Classification </a:t>
            </a:r>
            <a:r>
              <a:rPr sz="1400" spc="10" dirty="0">
                <a:latin typeface="Times New Roman"/>
                <a:cs typeface="Times New Roman"/>
              </a:rPr>
              <a:t>phases. </a:t>
            </a:r>
            <a:r>
              <a:rPr sz="1400" spc="15" dirty="0">
                <a:latin typeface="Times New Roman"/>
                <a:cs typeface="Times New Roman"/>
              </a:rPr>
              <a:t> The </a:t>
            </a:r>
            <a:r>
              <a:rPr sz="1400" spc="10" dirty="0">
                <a:latin typeface="Times New Roman"/>
                <a:cs typeface="Times New Roman"/>
              </a:rPr>
              <a:t>training </a:t>
            </a:r>
            <a:r>
              <a:rPr sz="1400" spc="15" dirty="0">
                <a:latin typeface="Times New Roman"/>
                <a:cs typeface="Times New Roman"/>
              </a:rPr>
              <a:t>phase </a:t>
            </a:r>
            <a:r>
              <a:rPr sz="1400" spc="10" dirty="0">
                <a:latin typeface="Times New Roman"/>
                <a:cs typeface="Times New Roman"/>
              </a:rPr>
              <a:t>in </a:t>
            </a:r>
            <a:r>
              <a:rPr sz="1400" spc="15" dirty="0">
                <a:latin typeface="Times New Roman"/>
                <a:cs typeface="Times New Roman"/>
              </a:rPr>
              <a:t>proposed system </a:t>
            </a:r>
            <a:r>
              <a:rPr sz="1400" spc="10" dirty="0">
                <a:latin typeface="Times New Roman"/>
                <a:cs typeface="Times New Roman"/>
              </a:rPr>
              <a:t>is </a:t>
            </a:r>
            <a:r>
              <a:rPr sz="1400" spc="15" dirty="0">
                <a:latin typeface="Times New Roman"/>
                <a:cs typeface="Times New Roman"/>
              </a:rPr>
              <a:t>going </a:t>
            </a:r>
            <a:r>
              <a:rPr sz="1400" spc="10" dirty="0">
                <a:latin typeface="Times New Roman"/>
                <a:cs typeface="Times New Roman"/>
              </a:rPr>
              <a:t>to </a:t>
            </a:r>
            <a:r>
              <a:rPr sz="1400" spc="5" dirty="0">
                <a:latin typeface="Times New Roman"/>
                <a:cs typeface="Times New Roman"/>
              </a:rPr>
              <a:t>build </a:t>
            </a:r>
            <a:r>
              <a:rPr sz="1400" spc="10" dirty="0">
                <a:latin typeface="Times New Roman"/>
                <a:cs typeface="Times New Roman"/>
              </a:rPr>
              <a:t>the </a:t>
            </a:r>
            <a:r>
              <a:rPr sz="1400" spc="5" dirty="0">
                <a:latin typeface="Times New Roman"/>
                <a:cs typeface="Times New Roman"/>
              </a:rPr>
              <a:t>classification </a:t>
            </a:r>
            <a:r>
              <a:rPr sz="1400" spc="15" dirty="0">
                <a:latin typeface="Times New Roman"/>
                <a:cs typeface="Times New Roman"/>
              </a:rPr>
              <a:t>model </a:t>
            </a:r>
            <a:r>
              <a:rPr sz="1400" spc="10" dirty="0">
                <a:latin typeface="Times New Roman"/>
                <a:cs typeface="Times New Roman"/>
              </a:rPr>
              <a:t>in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order to distinguish </a:t>
            </a:r>
            <a:r>
              <a:rPr sz="1400" spc="15" dirty="0">
                <a:latin typeface="Times New Roman"/>
                <a:cs typeface="Times New Roman"/>
              </a:rPr>
              <a:t>between </a:t>
            </a:r>
            <a:r>
              <a:rPr sz="1400" spc="5" dirty="0">
                <a:latin typeface="Times New Roman"/>
                <a:cs typeface="Times New Roman"/>
              </a:rPr>
              <a:t>positive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negative </a:t>
            </a:r>
            <a:r>
              <a:rPr sz="1400" spc="10" dirty="0">
                <a:latin typeface="Times New Roman"/>
                <a:cs typeface="Times New Roman"/>
              </a:rPr>
              <a:t>tweets </a:t>
            </a:r>
            <a:r>
              <a:rPr sz="1400" spc="15" dirty="0">
                <a:latin typeface="Times New Roman"/>
                <a:cs typeface="Times New Roman"/>
              </a:rPr>
              <a:t>based on </a:t>
            </a:r>
            <a:r>
              <a:rPr sz="1400" spc="10" dirty="0">
                <a:latin typeface="Times New Roman"/>
                <a:cs typeface="Times New Roman"/>
              </a:rPr>
              <a:t>input labeled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tweets collection.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 the </a:t>
            </a:r>
            <a:r>
              <a:rPr sz="1400" spc="5" dirty="0">
                <a:latin typeface="Times New Roman"/>
                <a:cs typeface="Times New Roman"/>
              </a:rPr>
              <a:t>classification </a:t>
            </a:r>
            <a:r>
              <a:rPr sz="1400" spc="10" dirty="0">
                <a:latin typeface="Times New Roman"/>
                <a:cs typeface="Times New Roman"/>
              </a:rPr>
              <a:t>phase, the trained </a:t>
            </a:r>
            <a:r>
              <a:rPr sz="1400" spc="5" dirty="0">
                <a:latin typeface="Times New Roman"/>
                <a:cs typeface="Times New Roman"/>
              </a:rPr>
              <a:t>classification </a:t>
            </a:r>
            <a:r>
              <a:rPr sz="1400" spc="15" dirty="0">
                <a:latin typeface="Times New Roman"/>
                <a:cs typeface="Times New Roman"/>
              </a:rPr>
              <a:t>model </a:t>
            </a:r>
            <a:r>
              <a:rPr sz="1400" spc="10" dirty="0">
                <a:latin typeface="Times New Roman"/>
                <a:cs typeface="Times New Roman"/>
              </a:rPr>
              <a:t>will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assign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positive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or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negative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label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to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new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unlabeled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tweets.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The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results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algorithm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will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be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represented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graphical</a:t>
            </a:r>
            <a:r>
              <a:rPr sz="1400" dirty="0">
                <a:latin typeface="Times New Roman"/>
                <a:cs typeface="Times New Roman"/>
              </a:rPr>
              <a:t> manner.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proposed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system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more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effective </a:t>
            </a:r>
            <a:r>
              <a:rPr sz="1400" spc="15" dirty="0">
                <a:latin typeface="Times New Roman"/>
                <a:cs typeface="Times New Roman"/>
              </a:rPr>
              <a:t>than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existing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one.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This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because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will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be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able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to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know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how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statistics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determined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from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 representation of 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result </a:t>
            </a:r>
            <a:r>
              <a:rPr sz="1400" spc="15" dirty="0">
                <a:latin typeface="Times New Roman"/>
                <a:cs typeface="Times New Roman"/>
              </a:rPr>
              <a:t>can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have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impact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 </a:t>
            </a:r>
            <a:r>
              <a:rPr sz="1400" spc="15" dirty="0">
                <a:latin typeface="Times New Roman"/>
                <a:cs typeface="Times New Roman"/>
              </a:rPr>
              <a:t>a</a:t>
            </a:r>
            <a:r>
              <a:rPr sz="1400" spc="10" dirty="0">
                <a:latin typeface="Times New Roman"/>
                <a:cs typeface="Times New Roman"/>
              </a:rPr>
              <a:t> particular </a:t>
            </a:r>
            <a:r>
              <a:rPr sz="1400" spc="-5" dirty="0">
                <a:latin typeface="Times New Roman"/>
                <a:cs typeface="Times New Roman"/>
              </a:rPr>
              <a:t>field.</a:t>
            </a:r>
            <a:endParaRPr sz="1400">
              <a:latin typeface="Times New Roman"/>
              <a:cs typeface="Times New Roman"/>
            </a:endParaRPr>
          </a:p>
          <a:p>
            <a:pPr marL="12700" marR="2160270" lvl="1" algn="just">
              <a:lnSpc>
                <a:spcPct val="209000"/>
              </a:lnSpc>
              <a:spcBef>
                <a:spcPts val="1435"/>
              </a:spcBef>
              <a:buAutoNum type="arabicPeriod" startAt="2"/>
              <a:tabLst>
                <a:tab pos="422909" algn="l"/>
              </a:tabLst>
            </a:pPr>
            <a:r>
              <a:rPr sz="1400" b="1" spc="15" dirty="0">
                <a:latin typeface="Times New Roman"/>
                <a:cs typeface="Times New Roman"/>
              </a:rPr>
              <a:t>Comparison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of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Existing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and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Proposed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System </a:t>
            </a:r>
            <a:r>
              <a:rPr sz="1400" b="1" spc="-340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Existing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system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5080">
              <a:lnSpc>
                <a:spcPct val="120600"/>
              </a:lnSpc>
              <a:buChar char="•"/>
              <a:tabLst>
                <a:tab pos="125730" algn="l"/>
              </a:tabLst>
            </a:pPr>
            <a:r>
              <a:rPr sz="1400" spc="10" dirty="0">
                <a:latin typeface="Times New Roman"/>
                <a:cs typeface="Times New Roman"/>
              </a:rPr>
              <a:t>Existing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System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does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not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give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more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weightage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to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less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occurred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words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which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have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much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impact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as</a:t>
            </a:r>
            <a:r>
              <a:rPr sz="1400" spc="5" dirty="0">
                <a:latin typeface="Times New Roman"/>
                <a:cs typeface="Times New Roman"/>
              </a:rPr>
              <a:t> it </a:t>
            </a:r>
            <a:r>
              <a:rPr sz="1400" spc="10" dirty="0">
                <a:latin typeface="Times New Roman"/>
                <a:cs typeface="Times New Roman"/>
              </a:rPr>
              <a:t>creates </a:t>
            </a:r>
            <a:r>
              <a:rPr sz="1400" spc="15" dirty="0">
                <a:latin typeface="Times New Roman"/>
                <a:cs typeface="Times New Roman"/>
              </a:rPr>
              <a:t>numpy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array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by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using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decision tree.</a:t>
            </a:r>
            <a:endParaRPr sz="1400">
              <a:latin typeface="Times New Roman"/>
              <a:cs typeface="Times New Roman"/>
            </a:endParaRPr>
          </a:p>
          <a:p>
            <a:pPr marL="121920" indent="-109855">
              <a:lnSpc>
                <a:spcPct val="100000"/>
              </a:lnSpc>
              <a:spcBef>
                <a:spcPts val="350"/>
              </a:spcBef>
              <a:buChar char="•"/>
              <a:tabLst>
                <a:tab pos="122555" algn="l"/>
              </a:tabLst>
            </a:pPr>
            <a:r>
              <a:rPr sz="1400" spc="15" dirty="0">
                <a:latin typeface="Times New Roman"/>
                <a:cs typeface="Times New Roman"/>
              </a:rPr>
              <a:t>The </a:t>
            </a:r>
            <a:r>
              <a:rPr sz="1400" spc="10" dirty="0">
                <a:latin typeface="Times New Roman"/>
                <a:cs typeface="Times New Roman"/>
              </a:rPr>
              <a:t>precision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negative,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neutral.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positive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tweets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are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0.79,0.60,0.76</a:t>
            </a:r>
            <a:endParaRPr sz="1400">
              <a:latin typeface="Times New Roman"/>
              <a:cs typeface="Times New Roman"/>
            </a:endParaRPr>
          </a:p>
          <a:p>
            <a:pPr marL="121920" indent="-109855">
              <a:lnSpc>
                <a:spcPct val="100000"/>
              </a:lnSpc>
              <a:spcBef>
                <a:spcPts val="345"/>
              </a:spcBef>
              <a:buChar char="•"/>
              <a:tabLst>
                <a:tab pos="122555" algn="l"/>
              </a:tabLst>
            </a:pPr>
            <a:r>
              <a:rPr sz="1400" spc="10" dirty="0">
                <a:latin typeface="Times New Roman"/>
                <a:cs typeface="Times New Roman"/>
              </a:rPr>
              <a:t>Accuracy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score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existing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system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87.990%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b="1" spc="10" dirty="0">
                <a:latin typeface="Times New Roman"/>
                <a:cs typeface="Times New Roman"/>
              </a:rPr>
              <a:t>Proposed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System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5080">
              <a:lnSpc>
                <a:spcPct val="120600"/>
              </a:lnSpc>
              <a:buChar char="•"/>
              <a:tabLst>
                <a:tab pos="145415" algn="l"/>
              </a:tabLst>
            </a:pPr>
            <a:r>
              <a:rPr sz="1400" spc="15" dirty="0">
                <a:latin typeface="Times New Roman"/>
                <a:cs typeface="Times New Roman"/>
              </a:rPr>
              <a:t>Proposed</a:t>
            </a:r>
            <a:r>
              <a:rPr sz="1400" spc="19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System</a:t>
            </a:r>
            <a:r>
              <a:rPr sz="1400" spc="1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gives</a:t>
            </a:r>
            <a:r>
              <a:rPr sz="1400" spc="19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importance</a:t>
            </a:r>
            <a:r>
              <a:rPr sz="1400" spc="18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to</a:t>
            </a:r>
            <a:r>
              <a:rPr sz="1400" spc="18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words</a:t>
            </a:r>
            <a:r>
              <a:rPr sz="1400" spc="19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occurred</a:t>
            </a:r>
            <a:r>
              <a:rPr sz="1400" spc="18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less</a:t>
            </a:r>
            <a:r>
              <a:rPr sz="1400" spc="19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</a:t>
            </a:r>
            <a:r>
              <a:rPr sz="1400" spc="19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document</a:t>
            </a:r>
            <a:r>
              <a:rPr sz="1400" spc="19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by</a:t>
            </a:r>
            <a:r>
              <a:rPr sz="1400" spc="18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cre-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ating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vector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array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by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using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SVM</a:t>
            </a:r>
            <a:r>
              <a:rPr sz="1400" spc="5" dirty="0">
                <a:latin typeface="Times New Roman"/>
                <a:cs typeface="Times New Roman"/>
              </a:rPr>
              <a:t> classification.</a:t>
            </a:r>
            <a:endParaRPr sz="1400">
              <a:latin typeface="Times New Roman"/>
              <a:cs typeface="Times New Roman"/>
            </a:endParaRPr>
          </a:p>
          <a:p>
            <a:pPr marL="121920" indent="-109855">
              <a:lnSpc>
                <a:spcPct val="100000"/>
              </a:lnSpc>
              <a:spcBef>
                <a:spcPts val="345"/>
              </a:spcBef>
              <a:buChar char="•"/>
              <a:tabLst>
                <a:tab pos="122555" algn="l"/>
              </a:tabLst>
            </a:pPr>
            <a:r>
              <a:rPr sz="1400" spc="15" dirty="0">
                <a:latin typeface="Times New Roman"/>
                <a:cs typeface="Times New Roman"/>
              </a:rPr>
              <a:t>The </a:t>
            </a:r>
            <a:r>
              <a:rPr sz="1400" spc="10" dirty="0">
                <a:latin typeface="Times New Roman"/>
                <a:cs typeface="Times New Roman"/>
              </a:rPr>
              <a:t>precision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negative,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neutral.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positive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tweets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are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0.82.0.62.0.76</a:t>
            </a:r>
            <a:endParaRPr sz="1400">
              <a:latin typeface="Times New Roman"/>
              <a:cs typeface="Times New Roman"/>
            </a:endParaRPr>
          </a:p>
          <a:p>
            <a:pPr marL="121920" indent="-109855">
              <a:lnSpc>
                <a:spcPct val="100000"/>
              </a:lnSpc>
              <a:spcBef>
                <a:spcPts val="345"/>
              </a:spcBef>
              <a:buChar char="•"/>
              <a:tabLst>
                <a:tab pos="122555" algn="l"/>
              </a:tabLst>
            </a:pPr>
            <a:r>
              <a:rPr sz="1400" spc="10" dirty="0">
                <a:latin typeface="Times New Roman"/>
                <a:cs typeface="Times New Roman"/>
              </a:rPr>
              <a:t>Accuracy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score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proposed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system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94.60%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01" y="651634"/>
            <a:ext cx="6145530" cy="31889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5" dirty="0">
                <a:latin typeface="Times New Roman"/>
                <a:cs typeface="Times New Roman"/>
              </a:rPr>
              <a:t>Advantages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of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the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Proposed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System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121920" indent="-109855">
              <a:lnSpc>
                <a:spcPct val="100000"/>
              </a:lnSpc>
              <a:buChar char="•"/>
              <a:tabLst>
                <a:tab pos="122555" algn="l"/>
              </a:tabLst>
            </a:pPr>
            <a:r>
              <a:rPr sz="1400" dirty="0">
                <a:latin typeface="Times New Roman"/>
                <a:cs typeface="Times New Roman"/>
              </a:rPr>
              <a:t>SVM’s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are </a:t>
            </a:r>
            <a:r>
              <a:rPr sz="1400" spc="5" dirty="0">
                <a:latin typeface="Times New Roman"/>
                <a:cs typeface="Times New Roman"/>
              </a:rPr>
              <a:t>very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good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when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it </a:t>
            </a:r>
            <a:r>
              <a:rPr sz="1400" spc="15" dirty="0">
                <a:latin typeface="Times New Roman"/>
                <a:cs typeface="Times New Roman"/>
              </a:rPr>
              <a:t>has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no</a:t>
            </a:r>
            <a:r>
              <a:rPr sz="1400" spc="10" dirty="0">
                <a:latin typeface="Times New Roman"/>
                <a:cs typeface="Times New Roman"/>
              </a:rPr>
              <a:t> idea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on</a:t>
            </a:r>
            <a:r>
              <a:rPr sz="1400" spc="10" dirty="0">
                <a:latin typeface="Times New Roman"/>
                <a:cs typeface="Times New Roman"/>
              </a:rPr>
              <a:t> the data.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20600"/>
              </a:lnSpc>
              <a:buChar char="•"/>
              <a:tabLst>
                <a:tab pos="129539" algn="l"/>
              </a:tabLst>
            </a:pPr>
            <a:r>
              <a:rPr sz="1400" spc="-5" dirty="0">
                <a:latin typeface="Times New Roman"/>
                <a:cs typeface="Times New Roman"/>
              </a:rPr>
              <a:t>Works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well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with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even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unstructured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semi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structured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data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like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text,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Images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trees.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20600"/>
              </a:lnSpc>
              <a:buChar char="•"/>
              <a:tabLst>
                <a:tab pos="137160" algn="l"/>
              </a:tabLst>
            </a:pPr>
            <a:r>
              <a:rPr sz="1400" spc="15" dirty="0">
                <a:latin typeface="Times New Roman"/>
                <a:cs typeface="Times New Roman"/>
              </a:rPr>
              <a:t>The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kernel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trick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is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real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strength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SVM.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appropriate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kernel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function,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it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can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solve any </a:t>
            </a:r>
            <a:r>
              <a:rPr sz="1400" spc="10" dirty="0">
                <a:latin typeface="Times New Roman"/>
                <a:cs typeface="Times New Roman"/>
              </a:rPr>
              <a:t>complex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problem.</a:t>
            </a:r>
            <a:endParaRPr sz="1400">
              <a:latin typeface="Times New Roman"/>
              <a:cs typeface="Times New Roman"/>
            </a:endParaRPr>
          </a:p>
          <a:p>
            <a:pPr marL="116205" indent="-104139">
              <a:lnSpc>
                <a:spcPct val="100000"/>
              </a:lnSpc>
              <a:spcBef>
                <a:spcPts val="345"/>
              </a:spcBef>
              <a:buChar char="•"/>
              <a:tabLst>
                <a:tab pos="116839" algn="l"/>
              </a:tabLst>
            </a:pPr>
            <a:r>
              <a:rPr sz="1400" spc="20" dirty="0">
                <a:latin typeface="Times New Roman"/>
                <a:cs typeface="Times New Roman"/>
              </a:rPr>
              <a:t>SVM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models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have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generalization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practice,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risk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over-fitting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less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SVM.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20600"/>
              </a:lnSpc>
              <a:buChar char="•"/>
              <a:tabLst>
                <a:tab pos="121920" algn="l"/>
              </a:tabLst>
            </a:pPr>
            <a:r>
              <a:rPr sz="1400" spc="15" dirty="0">
                <a:latin typeface="Times New Roman"/>
                <a:cs typeface="Times New Roman"/>
              </a:rPr>
              <a:t>TF-IDF </a:t>
            </a:r>
            <a:r>
              <a:rPr sz="1400" spc="10" dirty="0">
                <a:latin typeface="Times New Roman"/>
                <a:cs typeface="Times New Roman"/>
              </a:rPr>
              <a:t>returns </a:t>
            </a:r>
            <a:r>
              <a:rPr sz="1400" spc="15" dirty="0">
                <a:latin typeface="Times New Roman"/>
                <a:cs typeface="Times New Roman"/>
              </a:rPr>
              <a:t>documents</a:t>
            </a:r>
            <a:r>
              <a:rPr sz="1400" spc="10" dirty="0">
                <a:latin typeface="Times New Roman"/>
                <a:cs typeface="Times New Roman"/>
              </a:rPr>
              <a:t> that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are highly </a:t>
            </a:r>
            <a:r>
              <a:rPr sz="1400" dirty="0">
                <a:latin typeface="Times New Roman"/>
                <a:cs typeface="Times New Roman"/>
              </a:rPr>
              <a:t>relevant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to </a:t>
            </a:r>
            <a:r>
              <a:rPr sz="1400" spc="15" dirty="0">
                <a:latin typeface="Times New Roman"/>
                <a:cs typeface="Times New Roman"/>
              </a:rPr>
              <a:t>a</a:t>
            </a:r>
            <a:r>
              <a:rPr sz="1400" spc="10" dirty="0">
                <a:latin typeface="Times New Roman"/>
                <a:cs typeface="Times New Roman"/>
              </a:rPr>
              <a:t> particular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query.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TF-IDF</a:t>
            </a:r>
            <a:r>
              <a:rPr sz="1400" spc="10" dirty="0">
                <a:latin typeface="Times New Roman"/>
                <a:cs typeface="Times New Roman"/>
              </a:rPr>
              <a:t> is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also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not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 very</a:t>
            </a:r>
            <a:r>
              <a:rPr sz="1400" spc="10" dirty="0">
                <a:latin typeface="Times New Roman"/>
                <a:cs typeface="Times New Roman"/>
              </a:rPr>
              <a:t> big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challenge,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thus </a:t>
            </a:r>
            <a:r>
              <a:rPr sz="1400" spc="15" dirty="0">
                <a:latin typeface="Times New Roman"/>
                <a:cs typeface="Times New Roman"/>
              </a:rPr>
              <a:t>making</a:t>
            </a:r>
            <a:r>
              <a:rPr sz="1400" spc="5" dirty="0">
                <a:latin typeface="Times New Roman"/>
                <a:cs typeface="Times New Roman"/>
              </a:rPr>
              <a:t> it </a:t>
            </a:r>
            <a:r>
              <a:rPr sz="1400" spc="10" dirty="0">
                <a:latin typeface="Times New Roman"/>
                <a:cs typeface="Times New Roman"/>
              </a:rPr>
              <a:t>ideal for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form.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  <a:tabLst>
                <a:tab pos="422275" algn="l"/>
              </a:tabLst>
            </a:pPr>
            <a:r>
              <a:rPr sz="1400" b="1" spc="10" dirty="0">
                <a:latin typeface="Times New Roman"/>
                <a:cs typeface="Times New Roman"/>
              </a:rPr>
              <a:t>6.3	</a:t>
            </a:r>
            <a:r>
              <a:rPr sz="1400" b="1" spc="15" dirty="0">
                <a:latin typeface="Times New Roman"/>
                <a:cs typeface="Times New Roman"/>
              </a:rPr>
              <a:t>Sample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Code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74446" y="4065892"/>
            <a:ext cx="6211570" cy="4195445"/>
            <a:chOff x="674446" y="4065892"/>
            <a:chExt cx="6211570" cy="4195445"/>
          </a:xfrm>
        </p:grpSpPr>
        <p:sp>
          <p:nvSpPr>
            <p:cNvPr id="4" name="object 4"/>
            <p:cNvSpPr/>
            <p:nvPr/>
          </p:nvSpPr>
          <p:spPr>
            <a:xfrm>
              <a:off x="679513" y="4068432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h="43179">
                  <a:moveTo>
                    <a:pt x="0" y="430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6986" y="4070959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0" y="0"/>
                  </a:moveTo>
                  <a:lnTo>
                    <a:pt x="4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0001" y="4070959"/>
              <a:ext cx="6120130" cy="0"/>
            </a:xfrm>
            <a:custGeom>
              <a:avLst/>
              <a:gdLst/>
              <a:ahLst/>
              <a:cxnLst/>
              <a:rect l="l" t="t" r="r" b="b"/>
              <a:pathLst>
                <a:path w="6120130">
                  <a:moveTo>
                    <a:pt x="0" y="0"/>
                  </a:moveTo>
                  <a:lnTo>
                    <a:pt x="61200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40003" y="4070959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0" y="0"/>
                  </a:moveTo>
                  <a:lnTo>
                    <a:pt x="4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80491" y="4068432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h="43179">
                  <a:moveTo>
                    <a:pt x="0" y="430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9513" y="4111447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80491" y="4111447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9513" y="4291749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80491" y="4291749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9513" y="4472051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80491" y="4472051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9513" y="4652340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80491" y="4652340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9513" y="4832642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80491" y="4832642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29474" y="4956327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80">
                  <a:moveTo>
                    <a:pt x="0" y="0"/>
                  </a:moveTo>
                  <a:lnTo>
                    <a:pt x="3036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89213" y="4956327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80">
                  <a:moveTo>
                    <a:pt x="0" y="0"/>
                  </a:moveTo>
                  <a:lnTo>
                    <a:pt x="3036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9513" y="5012944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80491" y="5012944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72566" y="5136629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80">
                  <a:moveTo>
                    <a:pt x="0" y="0"/>
                  </a:moveTo>
                  <a:lnTo>
                    <a:pt x="3036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9513" y="5193246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80491" y="5193246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72566" y="5316918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80">
                  <a:moveTo>
                    <a:pt x="0" y="0"/>
                  </a:moveTo>
                  <a:lnTo>
                    <a:pt x="3036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79513" y="5373535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80491" y="5373535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72566" y="5497220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80">
                  <a:moveTo>
                    <a:pt x="0" y="0"/>
                  </a:moveTo>
                  <a:lnTo>
                    <a:pt x="3036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9513" y="5553837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80491" y="5553837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67345" y="5677522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80">
                  <a:moveTo>
                    <a:pt x="0" y="0"/>
                  </a:moveTo>
                  <a:lnTo>
                    <a:pt x="3036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71282" y="5677522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80">
                  <a:moveTo>
                    <a:pt x="0" y="0"/>
                  </a:moveTo>
                  <a:lnTo>
                    <a:pt x="3036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79513" y="5734139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880491" y="5734139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79513" y="5914440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20001" y="5914440"/>
              <a:ext cx="6120130" cy="180340"/>
            </a:xfrm>
            <a:custGeom>
              <a:avLst/>
              <a:gdLst/>
              <a:ahLst/>
              <a:cxnLst/>
              <a:rect l="l" t="t" r="r" b="b"/>
              <a:pathLst>
                <a:path w="6120130" h="180339">
                  <a:moveTo>
                    <a:pt x="6120003" y="0"/>
                  </a:moveTo>
                  <a:lnTo>
                    <a:pt x="0" y="0"/>
                  </a:lnTo>
                  <a:lnTo>
                    <a:pt x="0" y="180301"/>
                  </a:lnTo>
                  <a:lnTo>
                    <a:pt x="6120003" y="180301"/>
                  </a:lnTo>
                  <a:lnTo>
                    <a:pt x="61200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80491" y="5914440"/>
              <a:ext cx="0" cy="2344420"/>
            </a:xfrm>
            <a:custGeom>
              <a:avLst/>
              <a:gdLst/>
              <a:ahLst/>
              <a:cxnLst/>
              <a:rect l="l" t="t" r="r" b="b"/>
              <a:pathLst>
                <a:path h="2344420">
                  <a:moveTo>
                    <a:pt x="0" y="0"/>
                  </a:moveTo>
                  <a:lnTo>
                    <a:pt x="0" y="2343886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79513" y="6094730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79513" y="6275032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79513" y="6455334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79513" y="6635635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24407" y="6759308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80">
                  <a:moveTo>
                    <a:pt x="0" y="0"/>
                  </a:moveTo>
                  <a:lnTo>
                    <a:pt x="3036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228356" y="6759308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80">
                  <a:moveTo>
                    <a:pt x="0" y="0"/>
                  </a:moveTo>
                  <a:lnTo>
                    <a:pt x="3036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719300" y="6759308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80">
                  <a:moveTo>
                    <a:pt x="0" y="0"/>
                  </a:moveTo>
                  <a:lnTo>
                    <a:pt x="3036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79513" y="6815925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72566" y="6939610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80">
                  <a:moveTo>
                    <a:pt x="0" y="0"/>
                  </a:moveTo>
                  <a:lnTo>
                    <a:pt x="3036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540624" y="6939610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80">
                  <a:moveTo>
                    <a:pt x="0" y="0"/>
                  </a:moveTo>
                  <a:lnTo>
                    <a:pt x="3036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025216" y="6939610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80">
                  <a:moveTo>
                    <a:pt x="0" y="0"/>
                  </a:moveTo>
                  <a:lnTo>
                    <a:pt x="30365" y="0"/>
                  </a:lnTo>
                </a:path>
              </a:pathLst>
            </a:custGeom>
            <a:ln w="5054">
              <a:solidFill>
                <a:srgbClr val="9300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96506" y="4064902"/>
            <a:ext cx="5410200" cy="291020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560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1    </a:t>
            </a:r>
            <a:r>
              <a:rPr sz="500" spc="-2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800" dirty="0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sz="800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20" dirty="0">
                <a:latin typeface="Times New Roman"/>
                <a:cs typeface="Times New Roman"/>
              </a:rPr>
              <a:t>nump</a:t>
            </a:r>
            <a:r>
              <a:rPr sz="800" spc="-5" dirty="0">
                <a:latin typeface="Times New Roman"/>
                <a:cs typeface="Times New Roman"/>
              </a:rPr>
              <a:t>y</a:t>
            </a:r>
            <a:r>
              <a:rPr sz="800" dirty="0">
                <a:latin typeface="Times New Roman"/>
                <a:cs typeface="Times New Roman"/>
              </a:rPr>
              <a:t>   </a:t>
            </a:r>
            <a:r>
              <a:rPr sz="800" spc="90" dirty="0">
                <a:latin typeface="Times New Roman"/>
                <a:cs typeface="Times New Roman"/>
              </a:rPr>
              <a:t>a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45" dirty="0">
                <a:latin typeface="Times New Roman"/>
                <a:cs typeface="Times New Roman"/>
              </a:rPr>
              <a:t>n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endParaRPr sz="80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2    </a:t>
            </a:r>
            <a:r>
              <a:rPr sz="500" spc="-2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800" dirty="0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sz="800" spc="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85" dirty="0">
                <a:latin typeface="Times New Roman"/>
                <a:cs typeface="Times New Roman"/>
              </a:rPr>
              <a:t>panda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a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45" dirty="0">
                <a:latin typeface="Times New Roman"/>
                <a:cs typeface="Times New Roman"/>
              </a:rPr>
              <a:t>p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endParaRPr sz="80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r>
              <a:rPr sz="500" spc="175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800" spc="5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b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y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490" dirty="0">
                <a:latin typeface="Times New Roman"/>
                <a:cs typeface="Times New Roman"/>
              </a:rPr>
              <a:t> </a:t>
            </a:r>
            <a:r>
              <a:rPr sz="800" spc="45" dirty="0">
                <a:latin typeface="Times New Roman"/>
                <a:cs typeface="Times New Roman"/>
              </a:rPr>
              <a:t>as </a:t>
            </a:r>
            <a:r>
              <a:rPr sz="800" spc="2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endParaRPr sz="80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4    </a:t>
            </a:r>
            <a:r>
              <a:rPr sz="500" spc="-2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800" dirty="0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sz="800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b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80" dirty="0"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a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endParaRPr sz="80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  <a:spcBef>
                <a:spcPts val="455"/>
              </a:spcBef>
              <a:tabLst>
                <a:tab pos="584200" algn="l"/>
                <a:tab pos="1988820" algn="l"/>
              </a:tabLst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5</a:t>
            </a:r>
            <a:r>
              <a:rPr sz="500" spc="170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45" dirty="0">
                <a:latin typeface="Times New Roman"/>
                <a:cs typeface="Times New Roman"/>
              </a:rPr>
              <a:t>df	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35" dirty="0">
                <a:latin typeface="Times New Roman"/>
                <a:cs typeface="Times New Roman"/>
              </a:rPr>
              <a:t>=pd</a:t>
            </a:r>
            <a:r>
              <a:rPr sz="800" spc="-5" dirty="0">
                <a:latin typeface="Times New Roman"/>
                <a:cs typeface="Times New Roman"/>
              </a:rPr>
              <a:t> .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3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	.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/</a:t>
            </a:r>
            <a:r>
              <a:rPr sz="800" spc="1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/</a:t>
            </a:r>
            <a:r>
              <a:rPr sz="800" spc="229" dirty="0">
                <a:latin typeface="Times New Roman"/>
                <a:cs typeface="Times New Roman"/>
              </a:rPr>
              <a:t> 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5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w</a:t>
            </a:r>
            <a:r>
              <a:rPr sz="800" spc="5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5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5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5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5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5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airlinesentiment</a:t>
            </a:r>
            <a:r>
              <a:rPr sz="800" spc="229" dirty="0">
                <a:latin typeface="Times New Roman"/>
                <a:cs typeface="Times New Roman"/>
              </a:rPr>
              <a:t> </a:t>
            </a:r>
            <a:r>
              <a:rPr sz="800" spc="2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/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Tweets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3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1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1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210" dirty="0">
                <a:latin typeface="Times New Roman"/>
                <a:cs typeface="Times New Roman"/>
              </a:rPr>
              <a:t> </a:t>
            </a:r>
            <a:r>
              <a:rPr sz="800" spc="2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6</a:t>
            </a:r>
            <a:r>
              <a:rPr sz="500" spc="204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</a:t>
            </a:r>
            <a:r>
              <a:rPr sz="800" spc="4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shape</a:t>
            </a:r>
            <a:endParaRPr sz="80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7</a:t>
            </a:r>
            <a:r>
              <a:rPr sz="500" spc="204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</a:t>
            </a:r>
            <a:r>
              <a:rPr sz="800" spc="4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columns</a:t>
            </a:r>
            <a:endParaRPr sz="80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8</a:t>
            </a:r>
            <a:r>
              <a:rPr sz="500" spc="204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</a:t>
            </a:r>
            <a:r>
              <a:rPr sz="800" spc="4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5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55" dirty="0">
                <a:latin typeface="Times New Roman"/>
                <a:cs typeface="Times New Roman"/>
              </a:rPr>
              <a:t>head </a:t>
            </a:r>
            <a:r>
              <a:rPr sz="800" spc="204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484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9    </a:t>
            </a:r>
            <a:r>
              <a:rPr sz="500" spc="-2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</a:t>
            </a:r>
            <a:r>
              <a:rPr sz="800" dirty="0">
                <a:latin typeface="Times New Roman"/>
                <a:cs typeface="Times New Roman"/>
              </a:rPr>
              <a:t>   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d</a:t>
            </a:r>
            <a:r>
              <a:rPr sz="800" spc="-5" dirty="0">
                <a:latin typeface="Times New Roman"/>
                <a:cs typeface="Times New Roman"/>
              </a:rPr>
              <a:t>f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endParaRPr sz="800">
              <a:latin typeface="Times New Roman"/>
              <a:cs typeface="Times New Roman"/>
            </a:endParaRPr>
          </a:p>
          <a:p>
            <a:pPr marL="196850">
              <a:lnSpc>
                <a:spcPct val="100000"/>
              </a:lnSpc>
              <a:spcBef>
                <a:spcPts val="459"/>
              </a:spcBef>
              <a:tabLst>
                <a:tab pos="400050" algn="l"/>
              </a:tabLst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10	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25" dirty="0">
                <a:latin typeface="Times New Roman"/>
                <a:cs typeface="Times New Roman"/>
              </a:rPr>
              <a:t>=</a:t>
            </a:r>
            <a:r>
              <a:rPr sz="800" i="1" spc="-55" dirty="0">
                <a:latin typeface="Verdana"/>
                <a:cs typeface="Verdana"/>
              </a:rPr>
              <a:t>{</a:t>
            </a:r>
            <a:r>
              <a:rPr sz="800" i="1" spc="-85" dirty="0">
                <a:latin typeface="Verdana"/>
                <a:cs typeface="Verdana"/>
              </a:rPr>
              <a:t>}</a:t>
            </a:r>
            <a:endParaRPr sz="800">
              <a:latin typeface="Verdana"/>
              <a:cs typeface="Verdana"/>
            </a:endParaRPr>
          </a:p>
          <a:p>
            <a:pPr marL="19685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11    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8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8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800" dirty="0">
                <a:solidFill>
                  <a:srgbClr val="0000FF"/>
                </a:solidFill>
                <a:latin typeface="Times New Roman"/>
                <a:cs typeface="Times New Roman"/>
              </a:rPr>
              <a:t>   </a:t>
            </a:r>
            <a:r>
              <a:rPr sz="800" spc="-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dirty="0">
                <a:latin typeface="Times New Roman"/>
                <a:cs typeface="Times New Roman"/>
              </a:rPr>
              <a:t>   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85" dirty="0"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d</a:t>
            </a:r>
            <a:r>
              <a:rPr sz="800" spc="-5" dirty="0">
                <a:latin typeface="Times New Roman"/>
                <a:cs typeface="Times New Roman"/>
              </a:rPr>
              <a:t>f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column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endParaRPr sz="800">
              <a:latin typeface="Times New Roman"/>
              <a:cs typeface="Times New Roman"/>
            </a:endParaRPr>
          </a:p>
          <a:p>
            <a:pPr marL="19685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12</a:t>
            </a:r>
            <a:r>
              <a:rPr sz="500" spc="180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4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=</a:t>
            </a:r>
            <a:r>
              <a:rPr sz="800" spc="385" dirty="0"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round</a:t>
            </a:r>
            <a:r>
              <a:rPr sz="800" spc="-5" dirty="0">
                <a:latin typeface="Times New Roman"/>
                <a:cs typeface="Times New Roman"/>
              </a:rPr>
              <a:t> (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45" dirty="0">
                <a:latin typeface="Times New Roman"/>
                <a:cs typeface="Times New Roman"/>
              </a:rPr>
              <a:t>df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[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]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1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4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15" dirty="0">
                <a:latin typeface="Times New Roman"/>
                <a:cs typeface="Times New Roman"/>
              </a:rPr>
              <a:t>sum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4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1200" spc="-7" baseline="-13888" dirty="0">
                <a:latin typeface="Times New Roman"/>
                <a:cs typeface="Times New Roman"/>
              </a:rPr>
              <a:t>*</a:t>
            </a:r>
            <a:r>
              <a:rPr sz="1200" spc="-157" baseline="-13888" dirty="0">
                <a:latin typeface="Times New Roman"/>
                <a:cs typeface="Times New Roman"/>
              </a:rPr>
              <a:t> </a:t>
            </a:r>
            <a:r>
              <a:rPr sz="800" spc="60" dirty="0">
                <a:latin typeface="Times New Roman"/>
                <a:cs typeface="Times New Roman"/>
              </a:rPr>
              <a:t>100</a:t>
            </a:r>
            <a:r>
              <a:rPr sz="800" spc="-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/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45" dirty="0">
                <a:latin typeface="Times New Roman"/>
                <a:cs typeface="Times New Roman"/>
              </a:rPr>
              <a:t>df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r>
              <a:rPr sz="800" spc="1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,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2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9685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13    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[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 ]</a:t>
            </a:r>
            <a:r>
              <a:rPr sz="800" spc="-1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=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  <a:p>
            <a:pPr marL="19685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14    </a:t>
            </a:r>
            <a:r>
              <a:rPr sz="500" spc="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800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800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800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u</a:t>
            </a:r>
            <a:r>
              <a:rPr sz="800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800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800" dirty="0">
                <a:solidFill>
                  <a:srgbClr val="0000FF"/>
                </a:solidFill>
                <a:latin typeface="Times New Roman"/>
                <a:cs typeface="Times New Roman"/>
              </a:rPr>
              <a:t>   </a:t>
            </a:r>
            <a:r>
              <a:rPr sz="800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endParaRPr sz="800">
              <a:latin typeface="Times New Roman"/>
              <a:cs typeface="Times New Roman"/>
            </a:endParaRPr>
          </a:p>
          <a:p>
            <a:pPr marL="19685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15    </a:t>
            </a:r>
            <a:r>
              <a:rPr sz="500" spc="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dirty="0">
                <a:latin typeface="Times New Roman"/>
                <a:cs typeface="Times New Roman"/>
              </a:rPr>
              <a:t>   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dirty="0">
                <a:latin typeface="Times New Roman"/>
                <a:cs typeface="Times New Roman"/>
              </a:rPr>
              <a:t>   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96850">
              <a:lnSpc>
                <a:spcPct val="100000"/>
              </a:lnSpc>
              <a:spcBef>
                <a:spcPts val="459"/>
              </a:spcBef>
              <a:tabLst>
                <a:tab pos="2402840" algn="l"/>
                <a:tab pos="3013075" algn="l"/>
                <a:tab pos="3423920" algn="l"/>
                <a:tab pos="4349115" algn="l"/>
              </a:tabLst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16</a:t>
            </a:r>
            <a:r>
              <a:rPr sz="500" spc="204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</a:t>
            </a:r>
            <a:r>
              <a:rPr sz="800" spc="4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=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</a:t>
            </a:r>
            <a:r>
              <a:rPr sz="800" spc="4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drop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[</a:t>
            </a:r>
            <a:r>
              <a:rPr sz="800" spc="575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	tweet</a:t>
            </a:r>
            <a:r>
              <a:rPr sz="800" spc="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id	’</a:t>
            </a:r>
            <a:r>
              <a:rPr sz="800" spc="5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,	</a:t>
            </a:r>
            <a:r>
              <a:rPr sz="800" spc="-10" dirty="0">
                <a:latin typeface="Times New Roman"/>
                <a:cs typeface="Times New Roman"/>
              </a:rPr>
              <a:t>negativereason	</a:t>
            </a:r>
            <a:r>
              <a:rPr sz="800" spc="-5" dirty="0">
                <a:latin typeface="Times New Roman"/>
                <a:cs typeface="Times New Roman"/>
              </a:rPr>
              <a:t>,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287568" y="6939610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36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062273" y="6828217"/>
            <a:ext cx="49910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Times New Roman"/>
                <a:cs typeface="Times New Roman"/>
              </a:rPr>
              <a:t>tweet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coord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839319" y="6828217"/>
            <a:ext cx="381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Times New Roman"/>
                <a:cs typeface="Times New Roman"/>
              </a:rPr>
              <a:t>,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76973" y="6993687"/>
            <a:ext cx="3695065" cy="365760"/>
            <a:chOff x="676973" y="6993687"/>
            <a:chExt cx="3695065" cy="365760"/>
          </a:xfrm>
        </p:grpSpPr>
        <p:sp>
          <p:nvSpPr>
            <p:cNvPr id="55" name="object 55"/>
            <p:cNvSpPr/>
            <p:nvPr/>
          </p:nvSpPr>
          <p:spPr>
            <a:xfrm>
              <a:off x="679513" y="6996227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443126" y="7119912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80">
                  <a:moveTo>
                    <a:pt x="0" y="0"/>
                  </a:moveTo>
                  <a:lnTo>
                    <a:pt x="3036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873211" y="7119912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80">
                  <a:moveTo>
                    <a:pt x="0" y="0"/>
                  </a:moveTo>
                  <a:lnTo>
                    <a:pt x="3036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083725" y="7119912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80">
                  <a:moveTo>
                    <a:pt x="0" y="0"/>
                  </a:moveTo>
                  <a:lnTo>
                    <a:pt x="3036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338523" y="7119912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36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79513" y="7176528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580770" y="7046476"/>
            <a:ext cx="8890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17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80770" y="7226779"/>
            <a:ext cx="8890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18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46327" y="6949682"/>
            <a:ext cx="1833880" cy="38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231775">
              <a:lnSpc>
                <a:spcPct val="147900"/>
              </a:lnSpc>
              <a:spcBef>
                <a:spcPts val="100"/>
              </a:spcBef>
              <a:tabLst>
                <a:tab pos="577215" algn="l"/>
                <a:tab pos="1551940" algn="l"/>
              </a:tabLst>
            </a:pPr>
            <a:r>
              <a:rPr sz="800" spc="-5" dirty="0">
                <a:latin typeface="Times New Roman"/>
                <a:cs typeface="Times New Roman"/>
              </a:rPr>
              <a:t>airline</a:t>
            </a:r>
            <a:r>
              <a:rPr sz="800" spc="1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sentiment</a:t>
            </a:r>
            <a:r>
              <a:rPr sz="800" spc="1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gold	, 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20" dirty="0">
                <a:latin typeface="Times New Roman"/>
                <a:cs typeface="Times New Roman"/>
              </a:rPr>
              <a:t>e</a:t>
            </a:r>
            <a:r>
              <a:rPr sz="800" spc="-10" dirty="0">
                <a:latin typeface="Times New Roman"/>
                <a:cs typeface="Times New Roman"/>
              </a:rPr>
              <a:t>g</a:t>
            </a:r>
            <a:r>
              <a:rPr sz="800" spc="-5" dirty="0">
                <a:latin typeface="Times New Roman"/>
                <a:cs typeface="Times New Roman"/>
              </a:rPr>
              <a:t>at</a:t>
            </a:r>
            <a:r>
              <a:rPr sz="800" spc="-25" dirty="0">
                <a:latin typeface="Times New Roman"/>
                <a:cs typeface="Times New Roman"/>
              </a:rPr>
              <a:t>i</a:t>
            </a:r>
            <a:r>
              <a:rPr sz="800" spc="-20" dirty="0">
                <a:latin typeface="Times New Roman"/>
                <a:cs typeface="Times New Roman"/>
              </a:rPr>
              <a:t>v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dirty="0">
                <a:latin typeface="Times New Roman"/>
                <a:cs typeface="Times New Roman"/>
              </a:rPr>
              <a:t>	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dirty="0">
                <a:latin typeface="Times New Roman"/>
                <a:cs typeface="Times New Roman"/>
              </a:rPr>
              <a:t>   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,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3383686" y="7297673"/>
            <a:ext cx="1845310" cy="5080"/>
            <a:chOff x="3383686" y="7297673"/>
            <a:chExt cx="1845310" cy="5080"/>
          </a:xfrm>
        </p:grpSpPr>
        <p:sp>
          <p:nvSpPr>
            <p:cNvPr id="65" name="object 65"/>
            <p:cNvSpPr/>
            <p:nvPr/>
          </p:nvSpPr>
          <p:spPr>
            <a:xfrm>
              <a:off x="3386226" y="7300213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36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195963" y="7300213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36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2858388" y="6949682"/>
            <a:ext cx="2673350" cy="38608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60"/>
              </a:spcBef>
              <a:tabLst>
                <a:tab pos="915669" algn="l"/>
                <a:tab pos="1087120" algn="l"/>
                <a:tab pos="1539240" algn="l"/>
              </a:tabLst>
            </a:pPr>
            <a:r>
              <a:rPr sz="800" spc="-5" dirty="0">
                <a:latin typeface="Times New Roman"/>
                <a:cs typeface="Times New Roman"/>
              </a:rPr>
              <a:t>tweet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location	,	user	t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z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3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,</a:t>
            </a:r>
            <a:endParaRPr sz="800">
              <a:latin typeface="Times New Roman"/>
              <a:cs typeface="Times New Roman"/>
            </a:endParaRPr>
          </a:p>
          <a:p>
            <a:pPr marL="223520">
              <a:lnSpc>
                <a:spcPct val="100000"/>
              </a:lnSpc>
              <a:spcBef>
                <a:spcPts val="459"/>
              </a:spcBef>
              <a:tabLst>
                <a:tab pos="1097915" algn="l"/>
                <a:tab pos="1334770" algn="l"/>
                <a:tab pos="1765935" algn="l"/>
                <a:tab pos="2112010" algn="l"/>
              </a:tabLst>
            </a:pPr>
            <a:r>
              <a:rPr sz="800" spc="-5" dirty="0">
                <a:latin typeface="Times New Roman"/>
                <a:cs typeface="Times New Roman"/>
              </a:rPr>
              <a:t>retweet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count	,	name	,	tweet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created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839319" y="7188820"/>
            <a:ext cx="381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Times New Roman"/>
                <a:cs typeface="Times New Roman"/>
              </a:rPr>
              <a:t>,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676973" y="7354290"/>
            <a:ext cx="1136015" cy="906780"/>
            <a:chOff x="676973" y="7354290"/>
            <a:chExt cx="1136015" cy="906780"/>
          </a:xfrm>
        </p:grpSpPr>
        <p:sp>
          <p:nvSpPr>
            <p:cNvPr id="70" name="object 70"/>
            <p:cNvSpPr/>
            <p:nvPr/>
          </p:nvSpPr>
          <p:spPr>
            <a:xfrm>
              <a:off x="679513" y="7356830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760067" y="7480503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80">
                  <a:moveTo>
                    <a:pt x="0" y="0"/>
                  </a:moveTo>
                  <a:lnTo>
                    <a:pt x="3036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79513" y="7537119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72566" y="7660805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80">
                  <a:moveTo>
                    <a:pt x="0" y="0"/>
                  </a:moveTo>
                  <a:lnTo>
                    <a:pt x="3036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79513" y="7717421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72566" y="7841107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80">
                  <a:moveTo>
                    <a:pt x="0" y="0"/>
                  </a:moveTo>
                  <a:lnTo>
                    <a:pt x="3036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79513" y="7897723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79513" y="8078025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779727" y="8201698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80">
                  <a:moveTo>
                    <a:pt x="0" y="0"/>
                  </a:moveTo>
                  <a:lnTo>
                    <a:pt x="3036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580770" y="7310297"/>
            <a:ext cx="2624455" cy="9271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  <a:tabLst>
                <a:tab pos="224154" algn="l"/>
              </a:tabLst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19	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4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3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]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,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x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=</a:t>
            </a:r>
            <a:r>
              <a:rPr sz="800" spc="-1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1</a:t>
            </a:r>
            <a:r>
              <a:rPr sz="800" spc="-1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20</a:t>
            </a:r>
            <a:r>
              <a:rPr sz="500" spc="204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</a:t>
            </a:r>
            <a:r>
              <a:rPr sz="800" spc="4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shape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21    </a:t>
            </a:r>
            <a:r>
              <a:rPr sz="500" spc="3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22</a:t>
            </a:r>
            <a:r>
              <a:rPr sz="500" spc="200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z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=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1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0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,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8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tabLst>
                <a:tab pos="1250315" algn="l"/>
                <a:tab pos="1983105" algn="l"/>
                <a:tab pos="2525395" algn="l"/>
              </a:tabLst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23    </a:t>
            </a:r>
            <a:r>
              <a:rPr sz="500" spc="-2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d</a:t>
            </a:r>
            <a:r>
              <a:rPr sz="800" spc="-5" dirty="0">
                <a:latin typeface="Times New Roman"/>
                <a:cs typeface="Times New Roman"/>
              </a:rPr>
              <a:t>f</a:t>
            </a:r>
            <a:r>
              <a:rPr sz="800" dirty="0">
                <a:latin typeface="Times New Roman"/>
                <a:cs typeface="Times New Roman"/>
              </a:rPr>
              <a:t>	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[</a:t>
            </a:r>
            <a:r>
              <a:rPr sz="800" dirty="0">
                <a:latin typeface="Times New Roman"/>
                <a:cs typeface="Times New Roman"/>
              </a:rPr>
              <a:t>	</a:t>
            </a:r>
            <a:r>
              <a:rPr sz="800" spc="-5" dirty="0">
                <a:latin typeface="Times New Roman"/>
                <a:cs typeface="Times New Roman"/>
              </a:rPr>
              <a:t>airline</a:t>
            </a:r>
            <a:r>
              <a:rPr sz="800" dirty="0">
                <a:latin typeface="Times New Roman"/>
                <a:cs typeface="Times New Roman"/>
              </a:rPr>
              <a:t>	</a:t>
            </a:r>
            <a:r>
              <a:rPr sz="800" spc="-5" dirty="0">
                <a:latin typeface="Times New Roman"/>
                <a:cs typeface="Times New Roman"/>
              </a:rPr>
              <a:t>]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676986" y="8258327"/>
            <a:ext cx="6206490" cy="43180"/>
            <a:chOff x="676986" y="8258327"/>
            <a:chExt cx="6206490" cy="43180"/>
          </a:xfrm>
        </p:grpSpPr>
        <p:sp>
          <p:nvSpPr>
            <p:cNvPr id="81" name="object 81"/>
            <p:cNvSpPr/>
            <p:nvPr/>
          </p:nvSpPr>
          <p:spPr>
            <a:xfrm>
              <a:off x="679513" y="8258327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h="43179">
                  <a:moveTo>
                    <a:pt x="0" y="430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76986" y="8298815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0" y="0"/>
                  </a:moveTo>
                  <a:lnTo>
                    <a:pt x="4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20001" y="8298815"/>
              <a:ext cx="6120130" cy="0"/>
            </a:xfrm>
            <a:custGeom>
              <a:avLst/>
              <a:gdLst/>
              <a:ahLst/>
              <a:cxnLst/>
              <a:rect l="l" t="t" r="r" b="b"/>
              <a:pathLst>
                <a:path w="6120130">
                  <a:moveTo>
                    <a:pt x="0" y="0"/>
                  </a:moveTo>
                  <a:lnTo>
                    <a:pt x="61200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840004" y="8298815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0" y="0"/>
                  </a:moveTo>
                  <a:lnTo>
                    <a:pt x="4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880491" y="8258327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h="43179">
                  <a:moveTo>
                    <a:pt x="0" y="430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23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01" y="707306"/>
            <a:ext cx="41973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Times New Roman"/>
                <a:cs typeface="Times New Roman"/>
              </a:rPr>
              <a:t>Output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0041" y="1159702"/>
            <a:ext cx="4624210" cy="54061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82850" y="6746862"/>
            <a:ext cx="204723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Figure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6.1: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Shows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the Airline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Reviews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24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5866" y="7283424"/>
            <a:ext cx="6145530" cy="156972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201930" algn="just">
              <a:lnSpc>
                <a:spcPct val="100000"/>
              </a:lnSpc>
              <a:spcBef>
                <a:spcPts val="439"/>
              </a:spcBef>
            </a:pPr>
            <a:r>
              <a:rPr sz="1400" spc="15" dirty="0">
                <a:latin typeface="Times New Roman"/>
                <a:cs typeface="Times New Roman"/>
              </a:rPr>
              <a:t>Figure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6.1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describe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sentiment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analysis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job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about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problems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each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major</a:t>
            </a:r>
            <a:endParaRPr sz="14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20600"/>
              </a:lnSpc>
            </a:pPr>
            <a:r>
              <a:rPr sz="1400" spc="15" dirty="0">
                <a:latin typeface="Times New Roman"/>
                <a:cs typeface="Times New Roman"/>
              </a:rPr>
              <a:t>U.S. </a:t>
            </a:r>
            <a:r>
              <a:rPr sz="1400" spc="10" dirty="0">
                <a:latin typeface="Times New Roman"/>
                <a:cs typeface="Times New Roman"/>
              </a:rPr>
              <a:t>airline. </a:t>
            </a:r>
            <a:r>
              <a:rPr sz="1400" spc="-5" dirty="0">
                <a:latin typeface="Times New Roman"/>
                <a:cs typeface="Times New Roman"/>
              </a:rPr>
              <a:t>Twitter </a:t>
            </a:r>
            <a:r>
              <a:rPr sz="1400" spc="10" dirty="0">
                <a:latin typeface="Times New Roman"/>
                <a:cs typeface="Times New Roman"/>
              </a:rPr>
              <a:t>data was </a:t>
            </a:r>
            <a:r>
              <a:rPr sz="1400" spc="15" dirty="0">
                <a:latin typeface="Times New Roman"/>
                <a:cs typeface="Times New Roman"/>
              </a:rPr>
              <a:t>scraped from February </a:t>
            </a:r>
            <a:r>
              <a:rPr sz="1400" spc="10" dirty="0">
                <a:latin typeface="Times New Roman"/>
                <a:cs typeface="Times New Roman"/>
              </a:rPr>
              <a:t>of </a:t>
            </a:r>
            <a:r>
              <a:rPr sz="1400" spc="15" dirty="0">
                <a:latin typeface="Times New Roman"/>
                <a:cs typeface="Times New Roman"/>
              </a:rPr>
              <a:t>2015 and </a:t>
            </a:r>
            <a:r>
              <a:rPr sz="1400" spc="10" dirty="0">
                <a:latin typeface="Times New Roman"/>
                <a:cs typeface="Times New Roman"/>
              </a:rPr>
              <a:t>contributors </a:t>
            </a:r>
            <a:r>
              <a:rPr sz="1400" spc="15" dirty="0">
                <a:latin typeface="Times New Roman"/>
                <a:cs typeface="Times New Roman"/>
              </a:rPr>
              <a:t>were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asked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to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first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classify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positive,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negative,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neutral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tweets,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followed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by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categorizing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negative </a:t>
            </a:r>
            <a:r>
              <a:rPr sz="1400" spc="10" dirty="0">
                <a:latin typeface="Times New Roman"/>
                <a:cs typeface="Times New Roman"/>
              </a:rPr>
              <a:t>reasons </a:t>
            </a:r>
            <a:r>
              <a:rPr sz="1400" spc="15" dirty="0">
                <a:latin typeface="Times New Roman"/>
                <a:cs typeface="Times New Roman"/>
              </a:rPr>
              <a:t>(such </a:t>
            </a:r>
            <a:r>
              <a:rPr sz="1400" spc="10" dirty="0">
                <a:latin typeface="Times New Roman"/>
                <a:cs typeface="Times New Roman"/>
              </a:rPr>
              <a:t>as late </a:t>
            </a:r>
            <a:r>
              <a:rPr sz="1400" spc="-5" dirty="0">
                <a:latin typeface="Times New Roman"/>
                <a:cs typeface="Times New Roman"/>
              </a:rPr>
              <a:t>flight </a:t>
            </a:r>
            <a:r>
              <a:rPr sz="1400" spc="10" dirty="0">
                <a:latin typeface="Times New Roman"/>
                <a:cs typeface="Times New Roman"/>
              </a:rPr>
              <a:t>or </a:t>
            </a:r>
            <a:r>
              <a:rPr sz="1400" spc="15" dirty="0">
                <a:latin typeface="Times New Roman"/>
                <a:cs typeface="Times New Roman"/>
              </a:rPr>
              <a:t>rude </a:t>
            </a:r>
            <a:r>
              <a:rPr sz="1400" spc="10" dirty="0">
                <a:latin typeface="Times New Roman"/>
                <a:cs typeface="Times New Roman"/>
              </a:rPr>
              <a:t>service).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we </a:t>
            </a:r>
            <a:r>
              <a:rPr sz="1400" spc="15" dirty="0">
                <a:latin typeface="Times New Roman"/>
                <a:cs typeface="Times New Roman"/>
              </a:rPr>
              <a:t>can </a:t>
            </a:r>
            <a:r>
              <a:rPr sz="1400" spc="10" dirty="0">
                <a:latin typeface="Times New Roman"/>
                <a:cs typeface="Times New Roman"/>
              </a:rPr>
              <a:t>see that United, </a:t>
            </a:r>
            <a:r>
              <a:rPr sz="1400" spc="20" dirty="0">
                <a:latin typeface="Times New Roman"/>
                <a:cs typeface="Times New Roman"/>
              </a:rPr>
              <a:t>US 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Airways </a:t>
            </a:r>
            <a:r>
              <a:rPr sz="1400" spc="15" dirty="0">
                <a:latin typeface="Times New Roman"/>
                <a:cs typeface="Times New Roman"/>
              </a:rPr>
              <a:t>and American </a:t>
            </a:r>
            <a:r>
              <a:rPr sz="1400" dirty="0">
                <a:latin typeface="Times New Roman"/>
                <a:cs typeface="Times New Roman"/>
              </a:rPr>
              <a:t>have </a:t>
            </a:r>
            <a:r>
              <a:rPr sz="1400" spc="10" dirty="0">
                <a:latin typeface="Times New Roman"/>
                <a:cs typeface="Times New Roman"/>
              </a:rPr>
              <a:t>substantially </a:t>
            </a:r>
            <a:r>
              <a:rPr sz="1400" dirty="0">
                <a:latin typeface="Times New Roman"/>
                <a:cs typeface="Times New Roman"/>
              </a:rPr>
              <a:t>negative </a:t>
            </a:r>
            <a:r>
              <a:rPr sz="1400" spc="10" dirty="0">
                <a:latin typeface="Times New Roman"/>
                <a:cs typeface="Times New Roman"/>
              </a:rPr>
              <a:t>tweets, these also </a:t>
            </a:r>
            <a:r>
              <a:rPr sz="1400" dirty="0">
                <a:latin typeface="Times New Roman"/>
                <a:cs typeface="Times New Roman"/>
              </a:rPr>
              <a:t>have </a:t>
            </a:r>
            <a:r>
              <a:rPr sz="1400" spc="10" dirty="0">
                <a:latin typeface="Times New Roman"/>
                <a:cs typeface="Times New Roman"/>
              </a:rPr>
              <a:t>got </a:t>
            </a:r>
            <a:r>
              <a:rPr sz="1400" dirty="0">
                <a:latin typeface="Times New Roman"/>
                <a:cs typeface="Times New Roman"/>
              </a:rPr>
              <a:t>over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all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more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tweets.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Virgin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America,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Delta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Southwest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have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fairly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balanced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tweets.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0040" y="720013"/>
            <a:ext cx="4700410" cy="523628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05485" y="6211770"/>
            <a:ext cx="6145530" cy="2941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Figure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6.2: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Sentiments analysis report</a:t>
            </a: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 marR="5080" indent="189230" algn="just">
              <a:lnSpc>
                <a:spcPct val="120600"/>
              </a:lnSpc>
            </a:pPr>
            <a:r>
              <a:rPr sz="1400" spc="15" dirty="0">
                <a:latin typeface="Times New Roman"/>
                <a:cs typeface="Times New Roman"/>
              </a:rPr>
              <a:t>Figure </a:t>
            </a:r>
            <a:r>
              <a:rPr sz="1400" spc="10" dirty="0">
                <a:latin typeface="Times New Roman"/>
                <a:cs typeface="Times New Roman"/>
              </a:rPr>
              <a:t>6.2 describes the sentence </a:t>
            </a:r>
            <a:r>
              <a:rPr sz="1400" dirty="0">
                <a:latin typeface="Times New Roman"/>
                <a:cs typeface="Times New Roman"/>
              </a:rPr>
              <a:t>level </a:t>
            </a:r>
            <a:r>
              <a:rPr sz="1400" spc="10" dirty="0">
                <a:latin typeface="Times New Roman"/>
                <a:cs typeface="Times New Roman"/>
              </a:rPr>
              <a:t>in </a:t>
            </a:r>
            <a:r>
              <a:rPr sz="1400" spc="15" dirty="0">
                <a:latin typeface="Times New Roman"/>
                <a:cs typeface="Times New Roman"/>
              </a:rPr>
              <a:t>which </a:t>
            </a:r>
            <a:r>
              <a:rPr sz="1400" spc="10" dirty="0">
                <a:latin typeface="Times New Roman"/>
                <a:cs typeface="Times New Roman"/>
              </a:rPr>
              <a:t>polarity of </a:t>
            </a:r>
            <a:r>
              <a:rPr sz="1400" spc="15" dirty="0">
                <a:latin typeface="Times New Roman"/>
                <a:cs typeface="Times New Roman"/>
              </a:rPr>
              <a:t>sentence can be </a:t>
            </a:r>
            <a:r>
              <a:rPr sz="1400" dirty="0">
                <a:latin typeface="Times New Roman"/>
                <a:cs typeface="Times New Roman"/>
              </a:rPr>
              <a:t>given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by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three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categories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as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positive,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negative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neutral.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About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60%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reported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senti-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ments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were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negative.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therefore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focus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primarily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on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negative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comments.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next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inves-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tigate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how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sentiments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vary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across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airlines.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United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had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most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number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tweets,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followed </a:t>
            </a:r>
            <a:r>
              <a:rPr sz="1400" spc="15" dirty="0">
                <a:latin typeface="Times New Roman"/>
                <a:cs typeface="Times New Roman"/>
              </a:rPr>
              <a:t>by </a:t>
            </a:r>
            <a:r>
              <a:rPr sz="1400" spc="20" dirty="0">
                <a:latin typeface="Times New Roman"/>
                <a:cs typeface="Times New Roman"/>
              </a:rPr>
              <a:t>US </a:t>
            </a:r>
            <a:r>
              <a:rPr sz="1400" spc="10" dirty="0">
                <a:latin typeface="Times New Roman"/>
                <a:cs typeface="Times New Roman"/>
              </a:rPr>
              <a:t>airways </a:t>
            </a:r>
            <a:r>
              <a:rPr sz="1400" spc="15" dirty="0">
                <a:latin typeface="Times New Roman"/>
                <a:cs typeface="Times New Roman"/>
              </a:rPr>
              <a:t>and American </a:t>
            </a:r>
            <a:r>
              <a:rPr sz="1400" spc="10" dirty="0">
                <a:latin typeface="Times New Roman"/>
                <a:cs typeface="Times New Roman"/>
              </a:rPr>
              <a:t>airlines United, </a:t>
            </a:r>
            <a:r>
              <a:rPr sz="1400" spc="20" dirty="0">
                <a:latin typeface="Times New Roman"/>
                <a:cs typeface="Times New Roman"/>
              </a:rPr>
              <a:t>US </a:t>
            </a:r>
            <a:r>
              <a:rPr sz="1400" spc="10" dirty="0">
                <a:latin typeface="Times New Roman"/>
                <a:cs typeface="Times New Roman"/>
              </a:rPr>
              <a:t>airways </a:t>
            </a:r>
            <a:r>
              <a:rPr sz="1400" spc="15" dirty="0">
                <a:latin typeface="Times New Roman"/>
                <a:cs typeface="Times New Roman"/>
              </a:rPr>
              <a:t>and American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airlines </a:t>
            </a:r>
            <a:r>
              <a:rPr sz="1400" dirty="0">
                <a:latin typeface="Times New Roman"/>
                <a:cs typeface="Times New Roman"/>
              </a:rPr>
              <a:t>have </a:t>
            </a:r>
            <a:r>
              <a:rPr sz="1400" spc="10" dirty="0">
                <a:latin typeface="Times New Roman"/>
                <a:cs typeface="Times New Roman"/>
              </a:rPr>
              <a:t>higher proportions of </a:t>
            </a:r>
            <a:r>
              <a:rPr sz="1400" dirty="0">
                <a:latin typeface="Times New Roman"/>
                <a:cs typeface="Times New Roman"/>
              </a:rPr>
              <a:t>negative </a:t>
            </a:r>
            <a:r>
              <a:rPr sz="1400" spc="15" dirty="0">
                <a:latin typeface="Times New Roman"/>
                <a:cs typeface="Times New Roman"/>
              </a:rPr>
              <a:t>comments.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Whereas, Soutwest, Delta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Virgin </a:t>
            </a:r>
            <a:r>
              <a:rPr sz="1400" spc="15" dirty="0">
                <a:latin typeface="Times New Roman"/>
                <a:cs typeface="Times New Roman"/>
              </a:rPr>
              <a:t>America had </a:t>
            </a:r>
            <a:r>
              <a:rPr sz="1400" spc="5" dirty="0">
                <a:latin typeface="Times New Roman"/>
                <a:cs typeface="Times New Roman"/>
              </a:rPr>
              <a:t>lower </a:t>
            </a:r>
            <a:r>
              <a:rPr sz="1400" spc="10" dirty="0">
                <a:latin typeface="Times New Roman"/>
                <a:cs typeface="Times New Roman"/>
              </a:rPr>
              <a:t>proportion of </a:t>
            </a:r>
            <a:r>
              <a:rPr sz="1400" dirty="0">
                <a:latin typeface="Times New Roman"/>
                <a:cs typeface="Times New Roman"/>
              </a:rPr>
              <a:t>negative </a:t>
            </a:r>
            <a:r>
              <a:rPr sz="1400" spc="15" dirty="0">
                <a:latin typeface="Times New Roman"/>
                <a:cs typeface="Times New Roman"/>
              </a:rPr>
              <a:t>comments. </a:t>
            </a:r>
            <a:r>
              <a:rPr sz="1400" spc="-25" dirty="0">
                <a:latin typeface="Times New Roman"/>
                <a:cs typeface="Times New Roman"/>
              </a:rPr>
              <a:t>Two </a:t>
            </a:r>
            <a:r>
              <a:rPr sz="1400" spc="15" dirty="0">
                <a:latin typeface="Times New Roman"/>
                <a:cs typeface="Times New Roman"/>
              </a:rPr>
              <a:t>main </a:t>
            </a:r>
            <a:r>
              <a:rPr sz="1400" spc="10" dirty="0">
                <a:latin typeface="Times New Roman"/>
                <a:cs typeface="Times New Roman"/>
              </a:rPr>
              <a:t>reasons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for </a:t>
            </a:r>
            <a:r>
              <a:rPr sz="1400" dirty="0">
                <a:latin typeface="Times New Roman"/>
                <a:cs typeface="Times New Roman"/>
              </a:rPr>
              <a:t>negative </a:t>
            </a:r>
            <a:r>
              <a:rPr sz="1400" spc="15" dirty="0">
                <a:latin typeface="Times New Roman"/>
                <a:cs typeface="Times New Roman"/>
              </a:rPr>
              <a:t>comments were customer </a:t>
            </a:r>
            <a:r>
              <a:rPr sz="1400" spc="10" dirty="0">
                <a:latin typeface="Times New Roman"/>
                <a:cs typeface="Times New Roman"/>
              </a:rPr>
              <a:t>service issues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10" dirty="0">
                <a:latin typeface="Times New Roman"/>
                <a:cs typeface="Times New Roman"/>
              </a:rPr>
              <a:t>late </a:t>
            </a:r>
            <a:r>
              <a:rPr sz="1400" dirty="0">
                <a:latin typeface="Times New Roman"/>
                <a:cs typeface="Times New Roman"/>
              </a:rPr>
              <a:t>flights.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US </a:t>
            </a:r>
            <a:r>
              <a:rPr sz="1400" spc="10" dirty="0">
                <a:latin typeface="Times New Roman"/>
                <a:cs typeface="Times New Roman"/>
              </a:rPr>
              <a:t>Airways </a:t>
            </a:r>
            <a:r>
              <a:rPr sz="1400" spc="15" dirty="0">
                <a:latin typeface="Times New Roman"/>
                <a:cs typeface="Times New Roman"/>
              </a:rPr>
              <a:t> had </a:t>
            </a:r>
            <a:r>
              <a:rPr sz="1400" spc="10" dirty="0">
                <a:latin typeface="Times New Roman"/>
                <a:cs typeface="Times New Roman"/>
              </a:rPr>
              <a:t>the highest proportion of </a:t>
            </a:r>
            <a:r>
              <a:rPr sz="1400" dirty="0">
                <a:latin typeface="Times New Roman"/>
                <a:cs typeface="Times New Roman"/>
              </a:rPr>
              <a:t>negative </a:t>
            </a:r>
            <a:r>
              <a:rPr sz="1400" spc="10" dirty="0">
                <a:latin typeface="Times New Roman"/>
                <a:cs typeface="Times New Roman"/>
              </a:rPr>
              <a:t>tweets </a:t>
            </a:r>
            <a:r>
              <a:rPr sz="1400" spc="15" dirty="0">
                <a:latin typeface="Times New Roman"/>
                <a:cs typeface="Times New Roman"/>
              </a:rPr>
              <a:t>due </a:t>
            </a:r>
            <a:r>
              <a:rPr sz="1400" spc="10" dirty="0">
                <a:latin typeface="Times New Roman"/>
                <a:cs typeface="Times New Roman"/>
              </a:rPr>
              <a:t>to </a:t>
            </a:r>
            <a:r>
              <a:rPr sz="1400" spc="15" dirty="0">
                <a:latin typeface="Times New Roman"/>
                <a:cs typeface="Times New Roman"/>
              </a:rPr>
              <a:t>customer </a:t>
            </a:r>
            <a:r>
              <a:rPr sz="1400" spc="10" dirty="0">
                <a:latin typeface="Times New Roman"/>
                <a:cs typeface="Times New Roman"/>
              </a:rPr>
              <a:t>servce issues.</a:t>
            </a:r>
            <a:r>
              <a:rPr sz="1400" spc="15" dirty="0">
                <a:latin typeface="Times New Roman"/>
                <a:cs typeface="Times New Roman"/>
              </a:rPr>
              <a:t> The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main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reason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negative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comments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was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customer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service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issue.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25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7533" y="919428"/>
            <a:ext cx="4500517" cy="488447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09066" y="6108700"/>
            <a:ext cx="6145530" cy="2684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Figure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6.3: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Performance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of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Opinion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analysis</a:t>
            </a: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 marR="5080" indent="189230" algn="just">
              <a:lnSpc>
                <a:spcPct val="120600"/>
              </a:lnSpc>
            </a:pPr>
            <a:r>
              <a:rPr sz="1400" spc="15" dirty="0">
                <a:latin typeface="Times New Roman"/>
                <a:cs typeface="Times New Roman"/>
              </a:rPr>
              <a:t>Figure </a:t>
            </a:r>
            <a:r>
              <a:rPr sz="1400" spc="10" dirty="0">
                <a:latin typeface="Times New Roman"/>
                <a:cs typeface="Times New Roman"/>
              </a:rPr>
              <a:t>6.3 describes the accuracy </a:t>
            </a:r>
            <a:r>
              <a:rPr sz="1400" dirty="0">
                <a:latin typeface="Times New Roman"/>
                <a:cs typeface="Times New Roman"/>
              </a:rPr>
              <a:t>level </a:t>
            </a:r>
            <a:r>
              <a:rPr sz="1400" spc="10" dirty="0">
                <a:latin typeface="Times New Roman"/>
                <a:cs typeface="Times New Roman"/>
              </a:rPr>
              <a:t>of </a:t>
            </a:r>
            <a:r>
              <a:rPr sz="1400" spc="15" dirty="0">
                <a:latin typeface="Times New Roman"/>
                <a:cs typeface="Times New Roman"/>
              </a:rPr>
              <a:t>opinion </a:t>
            </a:r>
            <a:r>
              <a:rPr sz="1400" spc="10" dirty="0">
                <a:latin typeface="Times New Roman"/>
                <a:cs typeface="Times New Roman"/>
              </a:rPr>
              <a:t>analysis </a:t>
            </a:r>
            <a:r>
              <a:rPr sz="1400" spc="15" dirty="0">
                <a:latin typeface="Times New Roman"/>
                <a:cs typeface="Times New Roman"/>
              </a:rPr>
              <a:t>and performance </a:t>
            </a:r>
            <a:r>
              <a:rPr sz="1400" spc="-5" dirty="0">
                <a:latin typeface="Times New Roman"/>
                <a:cs typeface="Times New Roman"/>
              </a:rPr>
              <a:t>eval-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uation, two statistical </a:t>
            </a:r>
            <a:r>
              <a:rPr sz="1400" spc="15" dirty="0">
                <a:latin typeface="Times New Roman"/>
                <a:cs typeface="Times New Roman"/>
              </a:rPr>
              <a:t>measures were </a:t>
            </a:r>
            <a:r>
              <a:rPr sz="1400" spc="10" dirty="0">
                <a:latin typeface="Times New Roman"/>
                <a:cs typeface="Times New Roman"/>
              </a:rPr>
              <a:t>used, including the accuracy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specificity.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Sensitivity </a:t>
            </a:r>
            <a:r>
              <a:rPr sz="1400" spc="10" dirty="0">
                <a:latin typeface="Times New Roman"/>
                <a:cs typeface="Times New Roman"/>
              </a:rPr>
              <a:t>represents the probability of correctly identifying the </a:t>
            </a:r>
            <a:r>
              <a:rPr sz="1400" dirty="0">
                <a:latin typeface="Times New Roman"/>
                <a:cs typeface="Times New Roman"/>
              </a:rPr>
              <a:t>True </a:t>
            </a:r>
            <a:r>
              <a:rPr sz="1400" spc="5" dirty="0">
                <a:latin typeface="Times New Roman"/>
                <a:cs typeface="Times New Roman"/>
              </a:rPr>
              <a:t>Positive </a:t>
            </a:r>
            <a:r>
              <a:rPr sz="1400" spc="10" dirty="0">
                <a:latin typeface="Times New Roman"/>
                <a:cs typeface="Times New Roman"/>
              </a:rPr>
              <a:t>class,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Y </a:t>
            </a:r>
            <a:r>
              <a:rPr sz="1400" spc="15" dirty="0">
                <a:latin typeface="Times New Roman"/>
                <a:cs typeface="Times New Roman"/>
              </a:rPr>
              <a:t>means </a:t>
            </a:r>
            <a:r>
              <a:rPr sz="1400" spc="-10" dirty="0">
                <a:latin typeface="Times New Roman"/>
                <a:cs typeface="Times New Roman"/>
              </a:rPr>
              <a:t>‘Yes’, </a:t>
            </a:r>
            <a:r>
              <a:rPr sz="1400" spc="15" dirty="0">
                <a:latin typeface="Times New Roman"/>
                <a:cs typeface="Times New Roman"/>
              </a:rPr>
              <a:t>while </a:t>
            </a:r>
            <a:r>
              <a:rPr sz="1400" spc="5" dirty="0">
                <a:latin typeface="Times New Roman"/>
                <a:cs typeface="Times New Roman"/>
              </a:rPr>
              <a:t>specificity </a:t>
            </a:r>
            <a:r>
              <a:rPr sz="1400" spc="10" dirty="0">
                <a:latin typeface="Times New Roman"/>
                <a:cs typeface="Times New Roman"/>
              </a:rPr>
              <a:t>represents the probability of correctly identifying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True Negative </a:t>
            </a:r>
            <a:r>
              <a:rPr sz="1400" spc="10" dirty="0">
                <a:latin typeface="Times New Roman"/>
                <a:cs typeface="Times New Roman"/>
              </a:rPr>
              <a:t>class, </a:t>
            </a:r>
            <a:r>
              <a:rPr sz="1400" spc="15" dirty="0">
                <a:latin typeface="Times New Roman"/>
                <a:cs typeface="Times New Roman"/>
              </a:rPr>
              <a:t>and here </a:t>
            </a:r>
            <a:r>
              <a:rPr sz="1400" spc="20" dirty="0">
                <a:latin typeface="Times New Roman"/>
                <a:cs typeface="Times New Roman"/>
              </a:rPr>
              <a:t>Y </a:t>
            </a:r>
            <a:r>
              <a:rPr sz="1400" spc="15" dirty="0">
                <a:latin typeface="Times New Roman"/>
                <a:cs typeface="Times New Roman"/>
              </a:rPr>
              <a:t>means </a:t>
            </a:r>
            <a:r>
              <a:rPr sz="1400" spc="10" dirty="0">
                <a:latin typeface="Times New Roman"/>
                <a:cs typeface="Times New Roman"/>
              </a:rPr>
              <a:t>‘No’.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If the </a:t>
            </a:r>
            <a:r>
              <a:rPr sz="1400" spc="15" dirty="0">
                <a:latin typeface="Times New Roman"/>
                <a:cs typeface="Times New Roman"/>
              </a:rPr>
              <a:t>model </a:t>
            </a:r>
            <a:r>
              <a:rPr sz="1400" spc="10" dirty="0">
                <a:latin typeface="Times New Roman"/>
                <a:cs typeface="Times New Roman"/>
              </a:rPr>
              <a:t>predicts </a:t>
            </a:r>
            <a:r>
              <a:rPr sz="1400" spc="15" dirty="0">
                <a:latin typeface="Times New Roman"/>
                <a:cs typeface="Times New Roman"/>
              </a:rPr>
              <a:t>a </a:t>
            </a:r>
            <a:r>
              <a:rPr sz="1400" spc="10" dirty="0">
                <a:latin typeface="Times New Roman"/>
                <a:cs typeface="Times New Roman"/>
              </a:rPr>
              <a:t>class as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negative, </a:t>
            </a:r>
            <a:r>
              <a:rPr sz="1400" spc="15" dirty="0">
                <a:latin typeface="Times New Roman"/>
                <a:cs typeface="Times New Roman"/>
              </a:rPr>
              <a:t>while </a:t>
            </a:r>
            <a:r>
              <a:rPr sz="1400" spc="10" dirty="0">
                <a:latin typeface="Times New Roman"/>
                <a:cs typeface="Times New Roman"/>
              </a:rPr>
              <a:t>the actual class is </a:t>
            </a:r>
            <a:r>
              <a:rPr sz="1400" spc="5" dirty="0">
                <a:latin typeface="Times New Roman"/>
                <a:cs typeface="Times New Roman"/>
              </a:rPr>
              <a:t>positive, </a:t>
            </a:r>
            <a:r>
              <a:rPr sz="1400" spc="20" dirty="0">
                <a:latin typeface="Times New Roman"/>
                <a:cs typeface="Times New Roman"/>
              </a:rPr>
              <a:t>we </a:t>
            </a:r>
            <a:r>
              <a:rPr sz="1400" dirty="0">
                <a:latin typeface="Times New Roman"/>
                <a:cs typeface="Times New Roman"/>
              </a:rPr>
              <a:t>define </a:t>
            </a:r>
            <a:r>
              <a:rPr sz="1400" spc="5" dirty="0">
                <a:latin typeface="Times New Roman"/>
                <a:cs typeface="Times New Roman"/>
              </a:rPr>
              <a:t>it </a:t>
            </a:r>
            <a:r>
              <a:rPr sz="1400" spc="10" dirty="0">
                <a:latin typeface="Times New Roman"/>
                <a:cs typeface="Times New Roman"/>
              </a:rPr>
              <a:t>as </a:t>
            </a:r>
            <a:r>
              <a:rPr sz="1400" spc="5" dirty="0">
                <a:latin typeface="Times New Roman"/>
                <a:cs typeface="Times New Roman"/>
              </a:rPr>
              <a:t>False </a:t>
            </a:r>
            <a:r>
              <a:rPr sz="1400" dirty="0">
                <a:latin typeface="Times New Roman"/>
                <a:cs typeface="Times New Roman"/>
              </a:rPr>
              <a:t>Negative.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On </a:t>
            </a:r>
            <a:r>
              <a:rPr sz="1400" spc="10" dirty="0">
                <a:latin typeface="Times New Roman"/>
                <a:cs typeface="Times New Roman"/>
              </a:rPr>
              <a:t>the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contrary, </a:t>
            </a:r>
            <a:r>
              <a:rPr sz="1400" spc="10" dirty="0">
                <a:latin typeface="Times New Roman"/>
                <a:cs typeface="Times New Roman"/>
              </a:rPr>
              <a:t>if the </a:t>
            </a:r>
            <a:r>
              <a:rPr sz="1400" spc="15" dirty="0">
                <a:latin typeface="Times New Roman"/>
                <a:cs typeface="Times New Roman"/>
              </a:rPr>
              <a:t>model </a:t>
            </a:r>
            <a:r>
              <a:rPr sz="1400" spc="10" dirty="0">
                <a:latin typeface="Times New Roman"/>
                <a:cs typeface="Times New Roman"/>
              </a:rPr>
              <a:t>predicts </a:t>
            </a:r>
            <a:r>
              <a:rPr sz="1400" spc="15" dirty="0">
                <a:latin typeface="Times New Roman"/>
                <a:cs typeface="Times New Roman"/>
              </a:rPr>
              <a:t>a </a:t>
            </a:r>
            <a:r>
              <a:rPr sz="1400" spc="10" dirty="0">
                <a:latin typeface="Times New Roman"/>
                <a:cs typeface="Times New Roman"/>
              </a:rPr>
              <a:t>class as </a:t>
            </a:r>
            <a:r>
              <a:rPr sz="1400" spc="5" dirty="0">
                <a:latin typeface="Times New Roman"/>
                <a:cs typeface="Times New Roman"/>
              </a:rPr>
              <a:t>positive, </a:t>
            </a:r>
            <a:r>
              <a:rPr sz="1400" spc="15" dirty="0">
                <a:latin typeface="Times New Roman"/>
                <a:cs typeface="Times New Roman"/>
              </a:rPr>
              <a:t>while </a:t>
            </a:r>
            <a:r>
              <a:rPr sz="1400" spc="10" dirty="0">
                <a:latin typeface="Times New Roman"/>
                <a:cs typeface="Times New Roman"/>
              </a:rPr>
              <a:t>the actual class is </a:t>
            </a:r>
            <a:r>
              <a:rPr sz="1400" dirty="0">
                <a:latin typeface="Times New Roman"/>
                <a:cs typeface="Times New Roman"/>
              </a:rPr>
              <a:t>negative,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we </a:t>
            </a:r>
            <a:r>
              <a:rPr sz="1400" dirty="0">
                <a:latin typeface="Times New Roman"/>
                <a:cs typeface="Times New Roman"/>
              </a:rPr>
              <a:t>define </a:t>
            </a:r>
            <a:r>
              <a:rPr sz="1400" spc="5" dirty="0">
                <a:latin typeface="Times New Roman"/>
                <a:cs typeface="Times New Roman"/>
              </a:rPr>
              <a:t>it </a:t>
            </a:r>
            <a:r>
              <a:rPr sz="1400" spc="10" dirty="0">
                <a:latin typeface="Times New Roman"/>
                <a:cs typeface="Times New Roman"/>
              </a:rPr>
              <a:t>as </a:t>
            </a:r>
            <a:r>
              <a:rPr sz="1400" spc="5" dirty="0">
                <a:latin typeface="Times New Roman"/>
                <a:cs typeface="Times New Roman"/>
              </a:rPr>
              <a:t>False Positive.</a:t>
            </a:r>
            <a:r>
              <a:rPr sz="1400" spc="10" dirty="0">
                <a:latin typeface="Times New Roman"/>
                <a:cs typeface="Times New Roman"/>
              </a:rPr>
              <a:t> Overall, the accuracy </a:t>
            </a:r>
            <a:r>
              <a:rPr sz="1400" spc="15" dirty="0">
                <a:latin typeface="Times New Roman"/>
                <a:cs typeface="Times New Roman"/>
              </a:rPr>
              <a:t>measures </a:t>
            </a:r>
            <a:r>
              <a:rPr sz="1400" spc="10" dirty="0">
                <a:latin typeface="Times New Roman"/>
                <a:cs typeface="Times New Roman"/>
              </a:rPr>
              <a:t>the probability of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detecting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true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class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94.60%.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26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27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02457" y="625697"/>
            <a:ext cx="115570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1" spc="5" dirty="0">
                <a:latin typeface="Times New Roman"/>
                <a:cs typeface="Times New Roman"/>
              </a:rPr>
              <a:t>Chapter</a:t>
            </a:r>
            <a:r>
              <a:rPr sz="2050" b="1" spc="-65" dirty="0">
                <a:latin typeface="Times New Roman"/>
                <a:cs typeface="Times New Roman"/>
              </a:rPr>
              <a:t> </a:t>
            </a:r>
            <a:r>
              <a:rPr sz="2050" b="1" spc="5" dirty="0">
                <a:latin typeface="Times New Roman"/>
                <a:cs typeface="Times New Roman"/>
              </a:rPr>
              <a:t>7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99465" marR="5080" indent="-787400">
              <a:lnSpc>
                <a:spcPct val="152500"/>
              </a:lnSpc>
              <a:spcBef>
                <a:spcPts val="90"/>
              </a:spcBef>
            </a:pPr>
            <a:r>
              <a:rPr spc="15" dirty="0"/>
              <a:t>CONCLUSION</a:t>
            </a:r>
            <a:r>
              <a:rPr spc="-10" dirty="0"/>
              <a:t> </a:t>
            </a:r>
            <a:r>
              <a:rPr spc="20" dirty="0"/>
              <a:t>AND</a:t>
            </a:r>
            <a:r>
              <a:rPr spc="-10" dirty="0"/>
              <a:t> </a:t>
            </a:r>
            <a:r>
              <a:rPr spc="15" dirty="0"/>
              <a:t>FUTURE </a:t>
            </a:r>
            <a:r>
              <a:rPr spc="-600" dirty="0"/>
              <a:t> </a:t>
            </a:r>
            <a:r>
              <a:rPr spc="20" dirty="0"/>
              <a:t>ENHANCEMENTS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7301" y="2945406"/>
            <a:ext cx="6145530" cy="5624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22275" lvl="1" indent="-410209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422275" algn="l"/>
                <a:tab pos="422909" algn="l"/>
              </a:tabLst>
            </a:pPr>
            <a:r>
              <a:rPr sz="1400" b="1" spc="15" dirty="0">
                <a:latin typeface="Times New Roman"/>
                <a:cs typeface="Times New Roman"/>
              </a:rPr>
              <a:t>Conclusion</a:t>
            </a:r>
            <a:endParaRPr sz="1400" dirty="0">
              <a:latin typeface="Times New Roman"/>
              <a:cs typeface="Times New Roman"/>
            </a:endParaRPr>
          </a:p>
          <a:p>
            <a:pPr marL="12700" marR="5080" indent="64135" algn="just">
              <a:lnSpc>
                <a:spcPct val="120600"/>
              </a:lnSpc>
              <a:spcBef>
                <a:spcPts val="1485"/>
              </a:spcBef>
            </a:pPr>
            <a:r>
              <a:rPr sz="1400" spc="15" dirty="0">
                <a:latin typeface="Times New Roman"/>
                <a:cs typeface="Times New Roman"/>
              </a:rPr>
              <a:t>Opinion </a:t>
            </a:r>
            <a:r>
              <a:rPr sz="1400" spc="10" dirty="0">
                <a:latin typeface="Times New Roman"/>
                <a:cs typeface="Times New Roman"/>
              </a:rPr>
              <a:t>analysis </a:t>
            </a:r>
            <a:r>
              <a:rPr sz="1400" spc="15" dirty="0">
                <a:latin typeface="Times New Roman"/>
                <a:cs typeface="Times New Roman"/>
              </a:rPr>
              <a:t>has become an important </a:t>
            </a:r>
            <a:r>
              <a:rPr sz="1400" spc="10" dirty="0">
                <a:latin typeface="Times New Roman"/>
                <a:cs typeface="Times New Roman"/>
              </a:rPr>
              <a:t>factor in decision </a:t>
            </a:r>
            <a:r>
              <a:rPr sz="1400" spc="15" dirty="0">
                <a:latin typeface="Times New Roman"/>
                <a:cs typeface="Times New Roman"/>
              </a:rPr>
              <a:t>making </a:t>
            </a:r>
            <a:r>
              <a:rPr sz="1400" spc="10" dirty="0">
                <a:latin typeface="Times New Roman"/>
                <a:cs typeface="Times New Roman"/>
              </a:rPr>
              <a:t>process in </a:t>
            </a:r>
            <a:r>
              <a:rPr sz="1400" spc="15" dirty="0">
                <a:latin typeface="Times New Roman"/>
                <a:cs typeface="Times New Roman"/>
              </a:rPr>
              <a:t>a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particular </a:t>
            </a:r>
            <a:r>
              <a:rPr sz="1400" spc="-5" dirty="0">
                <a:latin typeface="Times New Roman"/>
                <a:cs typeface="Times New Roman"/>
              </a:rPr>
              <a:t>field. </a:t>
            </a:r>
            <a:r>
              <a:rPr sz="1400" spc="10" dirty="0">
                <a:latin typeface="Times New Roman"/>
                <a:cs typeface="Times New Roman"/>
              </a:rPr>
              <a:t>In this project, </a:t>
            </a:r>
            <a:r>
              <a:rPr sz="1400" spc="20" dirty="0">
                <a:latin typeface="Times New Roman"/>
                <a:cs typeface="Times New Roman"/>
              </a:rPr>
              <a:t>we </a:t>
            </a:r>
            <a:r>
              <a:rPr sz="1400" spc="10" dirty="0">
                <a:latin typeface="Times New Roman"/>
                <a:cs typeface="Times New Roman"/>
              </a:rPr>
              <a:t>discussed techniques for pre-processing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10" dirty="0">
                <a:latin typeface="Times New Roman"/>
                <a:cs typeface="Times New Roman"/>
              </a:rPr>
              <a:t>also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we </a:t>
            </a:r>
            <a:r>
              <a:rPr sz="1400" spc="10" dirty="0">
                <a:latin typeface="Times New Roman"/>
                <a:cs typeface="Times New Roman"/>
              </a:rPr>
              <a:t>studied </a:t>
            </a:r>
            <a:r>
              <a:rPr sz="1400" spc="15" dirty="0">
                <a:latin typeface="Times New Roman"/>
                <a:cs typeface="Times New Roman"/>
              </a:rPr>
              <a:t>about </a:t>
            </a:r>
            <a:r>
              <a:rPr sz="1400" spc="10" dirty="0">
                <a:latin typeface="Times New Roman"/>
                <a:cs typeface="Times New Roman"/>
              </a:rPr>
              <a:t>the supervised learning technique:  </a:t>
            </a:r>
            <a:r>
              <a:rPr sz="1400" spc="15" dirty="0">
                <a:latin typeface="Times New Roman"/>
                <a:cs typeface="Times New Roman"/>
              </a:rPr>
              <a:t>Support </a:t>
            </a:r>
            <a:r>
              <a:rPr sz="1400" spc="-15" dirty="0">
                <a:latin typeface="Times New Roman"/>
                <a:cs typeface="Times New Roman"/>
              </a:rPr>
              <a:t>Vector </a:t>
            </a:r>
            <a:r>
              <a:rPr sz="1400" spc="15" dirty="0">
                <a:latin typeface="Times New Roman"/>
                <a:cs typeface="Times New Roman"/>
              </a:rPr>
              <a:t>Machine </a:t>
            </a:r>
            <a:r>
              <a:rPr sz="1400" spc="10" dirty="0">
                <a:latin typeface="Times New Roman"/>
                <a:cs typeface="Times New Roman"/>
              </a:rPr>
              <a:t>for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text </a:t>
            </a:r>
            <a:r>
              <a:rPr sz="1400" spc="10" dirty="0">
                <a:latin typeface="Times New Roman"/>
                <a:cs typeface="Times New Roman"/>
              </a:rPr>
              <a:t>categorization </a:t>
            </a:r>
            <a:r>
              <a:rPr sz="1400" spc="15" dirty="0">
                <a:latin typeface="Times New Roman"/>
                <a:cs typeface="Times New Roman"/>
              </a:rPr>
              <a:t>which can be used </a:t>
            </a:r>
            <a:r>
              <a:rPr sz="1400" spc="10" dirty="0">
                <a:latin typeface="Times New Roman"/>
                <a:cs typeface="Times New Roman"/>
              </a:rPr>
              <a:t>to </a:t>
            </a:r>
            <a:r>
              <a:rPr sz="1400" spc="-10" dirty="0">
                <a:latin typeface="Times New Roman"/>
                <a:cs typeface="Times New Roman"/>
              </a:rPr>
              <a:t>find </a:t>
            </a:r>
            <a:r>
              <a:rPr sz="1400" spc="10" dirty="0">
                <a:latin typeface="Times New Roman"/>
                <a:cs typeface="Times New Roman"/>
              </a:rPr>
              <a:t>out the polarity of textual tweet.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supervised learning </a:t>
            </a:r>
            <a:r>
              <a:rPr sz="1400" spc="15" dirty="0">
                <a:latin typeface="Times New Roman"/>
                <a:cs typeface="Times New Roman"/>
              </a:rPr>
              <a:t>methods, </a:t>
            </a:r>
            <a:r>
              <a:rPr sz="1400" spc="5" dirty="0">
                <a:latin typeface="Times New Roman"/>
                <a:cs typeface="Times New Roman"/>
              </a:rPr>
              <a:t>it </a:t>
            </a:r>
            <a:r>
              <a:rPr sz="1400" spc="15" dirty="0">
                <a:latin typeface="Times New Roman"/>
                <a:cs typeface="Times New Roman"/>
              </a:rPr>
              <a:t>adopts </a:t>
            </a:r>
            <a:r>
              <a:rPr sz="1400" spc="10" dirty="0">
                <a:latin typeface="Times New Roman"/>
                <a:cs typeface="Times New Roman"/>
              </a:rPr>
              <a:t>set of words.</a:t>
            </a:r>
            <a:r>
              <a:rPr sz="1400" spc="15" dirty="0">
                <a:latin typeface="Times New Roman"/>
                <a:cs typeface="Times New Roman"/>
              </a:rPr>
              <a:t> This approach assumes </a:t>
            </a:r>
            <a:r>
              <a:rPr sz="1400" spc="10" dirty="0">
                <a:latin typeface="Times New Roman"/>
                <a:cs typeface="Times New Roman"/>
              </a:rPr>
              <a:t>that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every </a:t>
            </a:r>
            <a:r>
              <a:rPr sz="1400" spc="10" dirty="0">
                <a:latin typeface="Times New Roman"/>
                <a:cs typeface="Times New Roman"/>
              </a:rPr>
              <a:t>single word in the test data is repeated at least once, </a:t>
            </a:r>
            <a:r>
              <a:rPr sz="1400" spc="15" dirty="0">
                <a:latin typeface="Times New Roman"/>
                <a:cs typeface="Times New Roman"/>
              </a:rPr>
              <a:t>which </a:t>
            </a:r>
            <a:r>
              <a:rPr sz="1400" spc="10" dirty="0">
                <a:latin typeface="Times New Roman"/>
                <a:cs typeface="Times New Roman"/>
              </a:rPr>
              <a:t>eliminates the </a:t>
            </a:r>
            <a:r>
              <a:rPr sz="1400" spc="15" dirty="0">
                <a:latin typeface="Times New Roman"/>
                <a:cs typeface="Times New Roman"/>
              </a:rPr>
              <a:t>zero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probability </a:t>
            </a:r>
            <a:r>
              <a:rPr sz="1400" spc="15" dirty="0">
                <a:latin typeface="Times New Roman"/>
                <a:cs typeface="Times New Roman"/>
              </a:rPr>
              <a:t>problem. </a:t>
            </a:r>
            <a:r>
              <a:rPr sz="1400" spc="10" dirty="0">
                <a:latin typeface="Times New Roman"/>
                <a:cs typeface="Times New Roman"/>
              </a:rPr>
              <a:t>After </a:t>
            </a:r>
            <a:r>
              <a:rPr sz="1400" spc="15" dirty="0">
                <a:latin typeface="Times New Roman"/>
                <a:cs typeface="Times New Roman"/>
              </a:rPr>
              <a:t>applying </a:t>
            </a:r>
            <a:r>
              <a:rPr sz="1400" spc="10" dirty="0">
                <a:latin typeface="Times New Roman"/>
                <a:cs typeface="Times New Roman"/>
              </a:rPr>
              <a:t>this </a:t>
            </a:r>
            <a:r>
              <a:rPr sz="1400" spc="15" dirty="0">
                <a:latin typeface="Times New Roman"/>
                <a:cs typeface="Times New Roman"/>
              </a:rPr>
              <a:t>approach, </a:t>
            </a:r>
            <a:r>
              <a:rPr sz="1400" spc="10" dirty="0">
                <a:latin typeface="Times New Roman"/>
                <a:cs typeface="Times New Roman"/>
              </a:rPr>
              <a:t>the results are </a:t>
            </a:r>
            <a:r>
              <a:rPr sz="1400" spc="15" dirty="0">
                <a:latin typeface="Times New Roman"/>
                <a:cs typeface="Times New Roman"/>
              </a:rPr>
              <a:t>obtained </a:t>
            </a:r>
            <a:r>
              <a:rPr sz="1400" spc="10" dirty="0">
                <a:latin typeface="Times New Roman"/>
                <a:cs typeface="Times New Roman"/>
              </a:rPr>
              <a:t>correctly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10" dirty="0">
                <a:latin typeface="Times New Roman"/>
                <a:cs typeface="Times New Roman"/>
              </a:rPr>
              <a:t>their </a:t>
            </a:r>
            <a:r>
              <a:rPr sz="1400" spc="5" dirty="0">
                <a:latin typeface="Times New Roman"/>
                <a:cs typeface="Times New Roman"/>
              </a:rPr>
              <a:t>execution </a:t>
            </a:r>
            <a:r>
              <a:rPr sz="1400" spc="10" dirty="0">
                <a:latin typeface="Times New Roman"/>
                <a:cs typeface="Times New Roman"/>
              </a:rPr>
              <a:t>is also </a:t>
            </a:r>
            <a:r>
              <a:rPr sz="1400" spc="5" dirty="0">
                <a:latin typeface="Times New Roman"/>
                <a:cs typeface="Times New Roman"/>
              </a:rPr>
              <a:t>very</a:t>
            </a:r>
            <a:r>
              <a:rPr lang="en-US" sz="1400" spc="5" dirty="0">
                <a:latin typeface="Times New Roman"/>
                <a:cs typeface="Times New Roman"/>
              </a:rPr>
              <a:t> fast.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 marL="422275" lvl="1" indent="-410209">
              <a:lnSpc>
                <a:spcPct val="100000"/>
              </a:lnSpc>
              <a:spcBef>
                <a:spcPts val="1315"/>
              </a:spcBef>
              <a:buAutoNum type="arabicPeriod" startAt="2"/>
              <a:tabLst>
                <a:tab pos="422275" algn="l"/>
                <a:tab pos="422909" algn="l"/>
              </a:tabLst>
            </a:pPr>
            <a:r>
              <a:rPr sz="1400" b="1" spc="10" dirty="0">
                <a:latin typeface="Times New Roman"/>
                <a:cs typeface="Times New Roman"/>
              </a:rPr>
              <a:t>Future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Enhancements</a:t>
            </a:r>
            <a:endParaRPr sz="1400" dirty="0">
              <a:latin typeface="Times New Roman"/>
              <a:cs typeface="Times New Roman"/>
            </a:endParaRPr>
          </a:p>
          <a:p>
            <a:pPr marL="12700" marR="5080" indent="59690" algn="just">
              <a:lnSpc>
                <a:spcPct val="120600"/>
              </a:lnSpc>
              <a:spcBef>
                <a:spcPts val="1485"/>
              </a:spcBef>
            </a:pPr>
            <a:r>
              <a:rPr sz="1400" spc="15" dirty="0">
                <a:latin typeface="Times New Roman"/>
                <a:cs typeface="Times New Roman"/>
              </a:rPr>
              <a:t>As a </a:t>
            </a:r>
            <a:r>
              <a:rPr sz="1400" spc="10" dirty="0">
                <a:latin typeface="Times New Roman"/>
                <a:cs typeface="Times New Roman"/>
              </a:rPr>
              <a:t>future work, </a:t>
            </a:r>
            <a:r>
              <a:rPr sz="1400" spc="5" dirty="0">
                <a:latin typeface="Times New Roman"/>
                <a:cs typeface="Times New Roman"/>
              </a:rPr>
              <a:t>it </a:t>
            </a:r>
            <a:r>
              <a:rPr sz="1400" spc="20" dirty="0">
                <a:latin typeface="Times New Roman"/>
                <a:cs typeface="Times New Roman"/>
              </a:rPr>
              <a:t>may </a:t>
            </a:r>
            <a:r>
              <a:rPr sz="1400" spc="10" dirty="0">
                <a:latin typeface="Times New Roman"/>
                <a:cs typeface="Times New Roman"/>
              </a:rPr>
              <a:t>include the “neutral” tweets into the </a:t>
            </a:r>
            <a:r>
              <a:rPr sz="1400" spc="15" dirty="0">
                <a:latin typeface="Times New Roman"/>
                <a:cs typeface="Times New Roman"/>
              </a:rPr>
              <a:t>proposed system by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adapting </a:t>
            </a:r>
            <a:r>
              <a:rPr sz="1400" spc="10" dirty="0">
                <a:latin typeface="Times New Roman"/>
                <a:cs typeface="Times New Roman"/>
              </a:rPr>
              <a:t>the feature extraction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10" dirty="0">
                <a:latin typeface="Times New Roman"/>
                <a:cs typeface="Times New Roman"/>
              </a:rPr>
              <a:t>the </a:t>
            </a:r>
            <a:r>
              <a:rPr sz="1400" spc="5" dirty="0">
                <a:latin typeface="Times New Roman"/>
                <a:cs typeface="Times New Roman"/>
              </a:rPr>
              <a:t>classification </a:t>
            </a:r>
            <a:r>
              <a:rPr sz="1400" spc="10" dirty="0">
                <a:latin typeface="Times New Roman"/>
                <a:cs typeface="Times New Roman"/>
              </a:rPr>
              <a:t>steps to </a:t>
            </a:r>
            <a:r>
              <a:rPr sz="1400" spc="15" dirty="0">
                <a:latin typeface="Times New Roman"/>
                <a:cs typeface="Times New Roman"/>
              </a:rPr>
              <a:t>recognize </a:t>
            </a:r>
            <a:r>
              <a:rPr sz="1400" spc="10" dirty="0">
                <a:latin typeface="Times New Roman"/>
                <a:cs typeface="Times New Roman"/>
              </a:rPr>
              <a:t>these tweets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efficiently.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Neural </a:t>
            </a:r>
            <a:r>
              <a:rPr sz="1400" spc="10" dirty="0">
                <a:latin typeface="Times New Roman"/>
                <a:cs typeface="Times New Roman"/>
              </a:rPr>
              <a:t>networks will </a:t>
            </a:r>
            <a:r>
              <a:rPr sz="1400" spc="-5" dirty="0">
                <a:latin typeface="Times New Roman"/>
                <a:cs typeface="Times New Roman"/>
              </a:rPr>
              <a:t>give </a:t>
            </a:r>
            <a:r>
              <a:rPr sz="1400" spc="10" dirty="0">
                <a:latin typeface="Times New Roman"/>
                <a:cs typeface="Times New Roman"/>
              </a:rPr>
              <a:t>better results </a:t>
            </a:r>
            <a:r>
              <a:rPr sz="1400" spc="15" dirty="0">
                <a:latin typeface="Times New Roman"/>
                <a:cs typeface="Times New Roman"/>
              </a:rPr>
              <a:t>than </a:t>
            </a:r>
            <a:r>
              <a:rPr sz="1400" spc="20" dirty="0">
                <a:latin typeface="Times New Roman"/>
                <a:cs typeface="Times New Roman"/>
              </a:rPr>
              <a:t>SVM </a:t>
            </a:r>
            <a:r>
              <a:rPr sz="1400" dirty="0">
                <a:latin typeface="Times New Roman"/>
                <a:cs typeface="Times New Roman"/>
              </a:rPr>
              <a:t>even </a:t>
            </a:r>
            <a:r>
              <a:rPr sz="1400" spc="15" dirty="0">
                <a:latin typeface="Times New Roman"/>
                <a:cs typeface="Times New Roman"/>
              </a:rPr>
              <a:t>though hard </a:t>
            </a:r>
            <a:r>
              <a:rPr sz="1400" spc="10" dirty="0">
                <a:latin typeface="Times New Roman"/>
                <a:cs typeface="Times New Roman"/>
              </a:rPr>
              <a:t>to </a:t>
            </a:r>
            <a:r>
              <a:rPr sz="1400" spc="15" dirty="0">
                <a:latin typeface="Times New Roman"/>
                <a:cs typeface="Times New Roman"/>
              </a:rPr>
              <a:t> implement on </a:t>
            </a:r>
            <a:r>
              <a:rPr sz="1400" dirty="0">
                <a:latin typeface="Times New Roman"/>
                <a:cs typeface="Times New Roman"/>
              </a:rPr>
              <a:t>every </a:t>
            </a:r>
            <a:r>
              <a:rPr sz="1400" spc="5" dirty="0">
                <a:latin typeface="Times New Roman"/>
                <a:cs typeface="Times New Roman"/>
              </a:rPr>
              <a:t>system.Artificial </a:t>
            </a:r>
            <a:r>
              <a:rPr sz="1400" spc="10" dirty="0">
                <a:latin typeface="Times New Roman"/>
                <a:cs typeface="Times New Roman"/>
              </a:rPr>
              <a:t>intelligence helps the social </a:t>
            </a:r>
            <a:r>
              <a:rPr sz="1400" spc="15" dirty="0">
                <a:latin typeface="Times New Roman"/>
                <a:cs typeface="Times New Roman"/>
              </a:rPr>
              <a:t>media </a:t>
            </a:r>
            <a:r>
              <a:rPr sz="1400" spc="10" dirty="0">
                <a:latin typeface="Times New Roman"/>
                <a:cs typeface="Times New Roman"/>
              </a:rPr>
              <a:t>marketers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to create </a:t>
            </a:r>
            <a:r>
              <a:rPr sz="1400" spc="15" dirty="0">
                <a:latin typeface="Times New Roman"/>
                <a:cs typeface="Times New Roman"/>
              </a:rPr>
              <a:t>more </a:t>
            </a:r>
            <a:r>
              <a:rPr sz="1400" dirty="0">
                <a:latin typeface="Times New Roman"/>
                <a:cs typeface="Times New Roman"/>
              </a:rPr>
              <a:t>effective </a:t>
            </a:r>
            <a:r>
              <a:rPr sz="1400" spc="10" dirty="0">
                <a:latin typeface="Times New Roman"/>
                <a:cs typeface="Times New Roman"/>
              </a:rPr>
              <a:t>social </a:t>
            </a:r>
            <a:r>
              <a:rPr sz="1400" spc="15" dirty="0">
                <a:latin typeface="Times New Roman"/>
                <a:cs typeface="Times New Roman"/>
              </a:rPr>
              <a:t>campaigns and be more </a:t>
            </a:r>
            <a:r>
              <a:rPr sz="1400" spc="-5" dirty="0">
                <a:latin typeface="Times New Roman"/>
                <a:cs typeface="Times New Roman"/>
              </a:rPr>
              <a:t>efficient </a:t>
            </a:r>
            <a:r>
              <a:rPr sz="1400" spc="15" dirty="0">
                <a:latin typeface="Times New Roman"/>
                <a:cs typeface="Times New Roman"/>
              </a:rPr>
              <a:t>with </a:t>
            </a:r>
            <a:r>
              <a:rPr sz="1400" spc="10" dirty="0">
                <a:latin typeface="Times New Roman"/>
                <a:cs typeface="Times New Roman"/>
              </a:rPr>
              <a:t>their </a:t>
            </a:r>
            <a:r>
              <a:rPr sz="1400" spc="15" dirty="0">
                <a:latin typeface="Times New Roman"/>
                <a:cs typeface="Times New Roman"/>
              </a:rPr>
              <a:t>use </a:t>
            </a:r>
            <a:r>
              <a:rPr sz="1400" spc="10" dirty="0">
                <a:latin typeface="Times New Roman"/>
                <a:cs typeface="Times New Roman"/>
              </a:rPr>
              <a:t>of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time. </a:t>
            </a:r>
            <a:r>
              <a:rPr sz="1400" spc="15" dirty="0">
                <a:latin typeface="Times New Roman"/>
                <a:cs typeface="Times New Roman"/>
              </a:rPr>
              <a:t>According </a:t>
            </a:r>
            <a:r>
              <a:rPr sz="1400" spc="10" dirty="0">
                <a:latin typeface="Times New Roman"/>
                <a:cs typeface="Times New Roman"/>
              </a:rPr>
              <a:t>to </a:t>
            </a:r>
            <a:r>
              <a:rPr sz="1400" spc="15" dirty="0">
                <a:latin typeface="Times New Roman"/>
                <a:cs typeface="Times New Roman"/>
              </a:rPr>
              <a:t>a </a:t>
            </a:r>
            <a:r>
              <a:rPr sz="1400" spc="10" dirty="0">
                <a:latin typeface="Times New Roman"/>
                <a:cs typeface="Times New Roman"/>
              </a:rPr>
              <a:t>research </a:t>
            </a:r>
            <a:r>
              <a:rPr sz="1400" spc="15" dirty="0">
                <a:latin typeface="Times New Roman"/>
                <a:cs typeface="Times New Roman"/>
              </a:rPr>
              <a:t>by </a:t>
            </a:r>
            <a:r>
              <a:rPr sz="1400" spc="10" dirty="0">
                <a:latin typeface="Times New Roman"/>
                <a:cs typeface="Times New Roman"/>
              </a:rPr>
              <a:t>scientists at the </a:t>
            </a:r>
            <a:r>
              <a:rPr sz="1400" spc="5" dirty="0">
                <a:latin typeface="Times New Roman"/>
                <a:cs typeface="Times New Roman"/>
              </a:rPr>
              <a:t>University </a:t>
            </a:r>
            <a:r>
              <a:rPr sz="1400" spc="10" dirty="0">
                <a:latin typeface="Times New Roman"/>
                <a:cs typeface="Times New Roman"/>
              </a:rPr>
              <a:t>of </a:t>
            </a:r>
            <a:r>
              <a:rPr sz="1400" spc="15" dirty="0">
                <a:latin typeface="Times New Roman"/>
                <a:cs typeface="Times New Roman"/>
              </a:rPr>
              <a:t>Oxford, </a:t>
            </a:r>
            <a:r>
              <a:rPr sz="1400" dirty="0">
                <a:latin typeface="Times New Roman"/>
                <a:cs typeface="Times New Roman"/>
              </a:rPr>
              <a:t>Artificial </a:t>
            </a:r>
            <a:r>
              <a:rPr sz="1400" spc="10" dirty="0">
                <a:latin typeface="Times New Roman"/>
                <a:cs typeface="Times New Roman"/>
              </a:rPr>
              <a:t>In-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telligence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will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be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better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than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humans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at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translating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languages,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writing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school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essays,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selling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goods,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write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bestselling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book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conducting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surgeries.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3675100" y="9969964"/>
            <a:ext cx="210185" cy="17843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z="1000" spc="-5" dirty="0">
                <a:latin typeface="Times New Roman"/>
                <a:cs typeface="Times New Roman"/>
              </a:rPr>
              <a:t>ii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1772" y="609395"/>
            <a:ext cx="235648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DECLAR</a:t>
            </a:r>
            <a:r>
              <a:rPr spc="-220" dirty="0"/>
              <a:t>A</a:t>
            </a:r>
            <a:r>
              <a:rPr spc="15" dirty="0"/>
              <a:t>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01" y="1441094"/>
            <a:ext cx="6145530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5300"/>
              </a:lnSpc>
              <a:spcBef>
                <a:spcPts val="100"/>
              </a:spcBef>
            </a:pPr>
            <a:r>
              <a:rPr sz="1200" spc="-55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declare that this written submission represents our ideas in our </a:t>
            </a:r>
            <a:r>
              <a:rPr sz="1200" spc="-15" dirty="0">
                <a:latin typeface="Times New Roman"/>
                <a:cs typeface="Times New Roman"/>
              </a:rPr>
              <a:t>own </a:t>
            </a:r>
            <a:r>
              <a:rPr sz="1200" spc="-10" dirty="0">
                <a:latin typeface="Times New Roman"/>
                <a:cs typeface="Times New Roman"/>
              </a:rPr>
              <a:t>words </a:t>
            </a:r>
            <a:r>
              <a:rPr sz="1200" spc="-5" dirty="0">
                <a:latin typeface="Times New Roman"/>
                <a:cs typeface="Times New Roman"/>
              </a:rPr>
              <a:t>and where others ideas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words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have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been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included,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have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adequately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cited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referenced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original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sources.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-55" dirty="0">
                <a:latin typeface="Times New Roman"/>
                <a:cs typeface="Times New Roman"/>
              </a:rPr>
              <a:t>We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 declare that we </a:t>
            </a:r>
            <a:r>
              <a:rPr sz="1200" spc="-15" dirty="0">
                <a:latin typeface="Times New Roman"/>
                <a:cs typeface="Times New Roman"/>
              </a:rPr>
              <a:t>have </a:t>
            </a:r>
            <a:r>
              <a:rPr sz="1200" spc="-5" dirty="0">
                <a:latin typeface="Times New Roman"/>
                <a:cs typeface="Times New Roman"/>
              </a:rPr>
              <a:t>adhered to all principles of academic honesty and integrity and </a:t>
            </a:r>
            <a:r>
              <a:rPr sz="1200" spc="-15" dirty="0">
                <a:latin typeface="Times New Roman"/>
                <a:cs typeface="Times New Roman"/>
              </a:rPr>
              <a:t>have </a:t>
            </a:r>
            <a:r>
              <a:rPr sz="1200" spc="-5" dirty="0">
                <a:latin typeface="Times New Roman"/>
                <a:cs typeface="Times New Roman"/>
              </a:rPr>
              <a:t>not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misrepresented or fabricated or </a:t>
            </a:r>
            <a:r>
              <a:rPr sz="1200" spc="-15" dirty="0">
                <a:latin typeface="Times New Roman"/>
                <a:cs typeface="Times New Roman"/>
              </a:rPr>
              <a:t>falsified </a:t>
            </a:r>
            <a:r>
              <a:rPr sz="1200" spc="-10" dirty="0">
                <a:latin typeface="Times New Roman"/>
                <a:cs typeface="Times New Roman"/>
              </a:rPr>
              <a:t>any </a:t>
            </a:r>
            <a:r>
              <a:rPr sz="1200" spc="-5" dirty="0">
                <a:latin typeface="Times New Roman"/>
                <a:cs typeface="Times New Roman"/>
              </a:rPr>
              <a:t>idea/data/fact/source in our submission. </a:t>
            </a:r>
            <a:r>
              <a:rPr sz="1200" spc="-55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understand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spc="-10" dirty="0">
                <a:latin typeface="Times New Roman"/>
                <a:cs typeface="Times New Roman"/>
              </a:rPr>
              <a:t>any</a:t>
            </a:r>
            <a:r>
              <a:rPr sz="1200" spc="-5" dirty="0">
                <a:latin typeface="Times New Roman"/>
                <a:cs typeface="Times New Roman"/>
              </a:rPr>
              <a:t> violation of the </a:t>
            </a:r>
            <a:r>
              <a:rPr sz="1200" spc="-15" dirty="0">
                <a:latin typeface="Times New Roman"/>
                <a:cs typeface="Times New Roman"/>
              </a:rPr>
              <a:t>above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 be cause for disciplinary action by the Institute and can also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evoke </a:t>
            </a:r>
            <a:r>
              <a:rPr sz="1200" spc="-5" dirty="0">
                <a:latin typeface="Times New Roman"/>
                <a:cs typeface="Times New Roman"/>
              </a:rPr>
              <a:t>penal action from the sources which </a:t>
            </a:r>
            <a:r>
              <a:rPr sz="1200" spc="-15" dirty="0">
                <a:latin typeface="Times New Roman"/>
                <a:cs typeface="Times New Roman"/>
              </a:rPr>
              <a:t>have </a:t>
            </a:r>
            <a:r>
              <a:rPr sz="1200" spc="-5" dirty="0">
                <a:latin typeface="Times New Roman"/>
                <a:cs typeface="Times New Roman"/>
              </a:rPr>
              <a:t>thus not been properly cited or from whom proper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permission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 not been taken when needed.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7719" y="4122241"/>
            <a:ext cx="1437031" cy="55528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750"/>
              </a:spcBef>
            </a:pPr>
            <a:r>
              <a:rPr lang="en-US" sz="1200" spc="-5" dirty="0">
                <a:latin typeface="Times New Roman"/>
                <a:cs typeface="Times New Roman"/>
              </a:rPr>
              <a:t>RAYALA SRIHARI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  <a:tabLst>
                <a:tab pos="701040" algn="l"/>
                <a:tab pos="1103630" algn="l"/>
              </a:tabLst>
            </a:pPr>
            <a:r>
              <a:rPr lang="en-US" sz="1200" spc="-5" dirty="0">
                <a:latin typeface="Times New Roman"/>
                <a:cs typeface="Times New Roman"/>
              </a:rPr>
              <a:t>  </a:t>
            </a:r>
            <a:r>
              <a:rPr sz="1200" spc="-5" dirty="0">
                <a:latin typeface="Times New Roman"/>
                <a:cs typeface="Times New Roman"/>
              </a:rPr>
              <a:t>Date:	/	/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94019" y="5406221"/>
            <a:ext cx="1093571" cy="55528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lang="en-US" sz="1200" spc="-5" dirty="0">
                <a:latin typeface="Times New Roman"/>
                <a:cs typeface="Times New Roman"/>
              </a:rPr>
              <a:t>K NAGARAJU</a:t>
            </a:r>
            <a:endParaRPr sz="1200" dirty="0">
              <a:latin typeface="Times New Roman"/>
              <a:cs typeface="Times New Roman"/>
            </a:endParaRPr>
          </a:p>
          <a:p>
            <a:pPr marL="267970">
              <a:lnSpc>
                <a:spcPct val="100000"/>
              </a:lnSpc>
              <a:spcBef>
                <a:spcPts val="655"/>
              </a:spcBef>
              <a:tabLst>
                <a:tab pos="669925" algn="l"/>
              </a:tabLst>
            </a:pPr>
            <a:r>
              <a:rPr lang="en-US" sz="1200" spc="-5" dirty="0">
                <a:latin typeface="Times New Roman"/>
                <a:cs typeface="Times New Roman"/>
              </a:rPr>
              <a:t>     </a:t>
            </a:r>
            <a:r>
              <a:rPr sz="1200" spc="-5" dirty="0">
                <a:latin typeface="Times New Roman"/>
                <a:cs typeface="Times New Roman"/>
              </a:rPr>
              <a:t>/	</a:t>
            </a:r>
            <a:r>
              <a:rPr lang="en-US" sz="1200" spc="-5" dirty="0">
                <a:latin typeface="Times New Roman"/>
                <a:cs typeface="Times New Roman"/>
              </a:rPr>
              <a:t>     </a:t>
            </a:r>
            <a:r>
              <a:rPr sz="1200" spc="-5" dirty="0">
                <a:latin typeface="Times New Roman"/>
                <a:cs typeface="Times New Roman"/>
              </a:rPr>
              <a:t>/</a:t>
            </a:r>
            <a:r>
              <a:rPr lang="en-US" sz="1200" spc="-5" dirty="0">
                <a:latin typeface="Times New Roman"/>
                <a:cs typeface="Times New Roman"/>
              </a:rPr>
              <a:t>    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94019" y="5703890"/>
            <a:ext cx="675031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Date</a:t>
            </a:r>
            <a:r>
              <a:rPr lang="en-US" sz="1200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lang="en-US" sz="1200" spc="-5" dirty="0">
                <a:latin typeface="Times New Roman"/>
                <a:cs typeface="Times New Roman"/>
              </a:rPr>
              <a:t>  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22288" y="6870700"/>
            <a:ext cx="1437032" cy="568104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lang="en-US" sz="1200" spc="-5" dirty="0">
                <a:latin typeface="Times New Roman"/>
                <a:cs typeface="Times New Roman"/>
              </a:rPr>
              <a:t>      D DEEPANKAR</a:t>
            </a: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lang="en-US" sz="1200" spc="-5" dirty="0">
                <a:latin typeface="Times New Roman"/>
                <a:cs typeface="Times New Roman"/>
              </a:rPr>
              <a:t>     </a:t>
            </a:r>
            <a:r>
              <a:rPr sz="1200" spc="-5" dirty="0">
                <a:latin typeface="Times New Roman"/>
                <a:cs typeface="Times New Roman"/>
              </a:rPr>
              <a:t>Date:</a:t>
            </a:r>
            <a:r>
              <a:rPr lang="en-US" sz="1200" spc="-5" dirty="0">
                <a:latin typeface="Times New Roman"/>
                <a:cs typeface="Times New Roman"/>
              </a:rPr>
              <a:t>   </a:t>
            </a:r>
            <a:r>
              <a:rPr sz="1200" spc="-5" dirty="0">
                <a:latin typeface="Times New Roman"/>
                <a:cs typeface="Times New Roman"/>
              </a:rPr>
              <a:t>/	</a:t>
            </a:r>
            <a:r>
              <a:rPr lang="en-US" sz="1200" spc="-5" dirty="0">
                <a:latin typeface="Times New Roman"/>
                <a:cs typeface="Times New Roman"/>
              </a:rPr>
              <a:t>  </a:t>
            </a:r>
            <a:r>
              <a:rPr sz="1200" spc="-5" dirty="0">
                <a:latin typeface="Times New Roman"/>
                <a:cs typeface="Times New Roman"/>
              </a:rPr>
              <a:t>/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2457" y="625697"/>
            <a:ext cx="115570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1" spc="5" dirty="0">
                <a:latin typeface="Times New Roman"/>
                <a:cs typeface="Times New Roman"/>
              </a:rPr>
              <a:t>Chapter</a:t>
            </a:r>
            <a:r>
              <a:rPr sz="2050" b="1" spc="-65" dirty="0">
                <a:latin typeface="Times New Roman"/>
                <a:cs typeface="Times New Roman"/>
              </a:rPr>
              <a:t> </a:t>
            </a:r>
            <a:r>
              <a:rPr sz="2050" b="1" spc="5" dirty="0">
                <a:latin typeface="Times New Roman"/>
                <a:cs typeface="Times New Roman"/>
              </a:rPr>
              <a:t>8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3953" y="1395728"/>
            <a:ext cx="343217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PLAGIARISM</a:t>
            </a:r>
            <a:r>
              <a:rPr spc="-25" dirty="0"/>
              <a:t> </a:t>
            </a:r>
            <a:r>
              <a:rPr dirty="0"/>
              <a:t>REPORT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91510" y="9094678"/>
            <a:ext cx="15773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Figure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8.1: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Plagiarism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report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28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9D3CFE-FDE0-E864-77B9-536C448AA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6335"/>
            <a:ext cx="7556500" cy="3520729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2457" y="625697"/>
            <a:ext cx="115570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1" spc="5" dirty="0">
                <a:latin typeface="Times New Roman"/>
                <a:cs typeface="Times New Roman"/>
              </a:rPr>
              <a:t>Chapter</a:t>
            </a:r>
            <a:r>
              <a:rPr sz="2050" b="1" spc="-65" dirty="0">
                <a:latin typeface="Times New Roman"/>
                <a:cs typeface="Times New Roman"/>
              </a:rPr>
              <a:t> </a:t>
            </a:r>
            <a:r>
              <a:rPr sz="2050" b="1" spc="5" dirty="0">
                <a:latin typeface="Times New Roman"/>
                <a:cs typeface="Times New Roman"/>
              </a:rPr>
              <a:t>9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32815" marR="5080" indent="-777240">
              <a:lnSpc>
                <a:spcPct val="152500"/>
              </a:lnSpc>
              <a:spcBef>
                <a:spcPts val="90"/>
              </a:spcBef>
            </a:pPr>
            <a:r>
              <a:rPr spc="15" dirty="0"/>
              <a:t>SOURCE</a:t>
            </a:r>
            <a:r>
              <a:rPr spc="-10" dirty="0"/>
              <a:t> </a:t>
            </a:r>
            <a:r>
              <a:rPr spc="20" dirty="0"/>
              <a:t>CODE</a:t>
            </a:r>
            <a:r>
              <a:rPr spc="-10" dirty="0"/>
              <a:t> </a:t>
            </a:r>
            <a:r>
              <a:rPr spc="20" dirty="0"/>
              <a:t>&amp;</a:t>
            </a:r>
            <a:r>
              <a:rPr spc="-5" dirty="0"/>
              <a:t> </a:t>
            </a:r>
            <a:r>
              <a:rPr spc="15" dirty="0"/>
              <a:t>POSTER </a:t>
            </a:r>
            <a:r>
              <a:rPr spc="-600" dirty="0"/>
              <a:t> </a:t>
            </a:r>
            <a:r>
              <a:rPr spc="-20" dirty="0"/>
              <a:t>PRESENTATION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74446" y="3414915"/>
            <a:ext cx="6211570" cy="3293745"/>
            <a:chOff x="674446" y="3414915"/>
            <a:chExt cx="6211570" cy="3293745"/>
          </a:xfrm>
        </p:grpSpPr>
        <p:sp>
          <p:nvSpPr>
            <p:cNvPr id="5" name="object 5"/>
            <p:cNvSpPr/>
            <p:nvPr/>
          </p:nvSpPr>
          <p:spPr>
            <a:xfrm>
              <a:off x="679513" y="3417455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h="43179">
                  <a:moveTo>
                    <a:pt x="0" y="430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6986" y="3419983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0" y="0"/>
                  </a:moveTo>
                  <a:lnTo>
                    <a:pt x="4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0001" y="3419983"/>
              <a:ext cx="6120130" cy="0"/>
            </a:xfrm>
            <a:custGeom>
              <a:avLst/>
              <a:gdLst/>
              <a:ahLst/>
              <a:cxnLst/>
              <a:rect l="l" t="t" r="r" b="b"/>
              <a:pathLst>
                <a:path w="6120130">
                  <a:moveTo>
                    <a:pt x="0" y="0"/>
                  </a:moveTo>
                  <a:lnTo>
                    <a:pt x="61200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40003" y="3419983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0" y="0"/>
                  </a:moveTo>
                  <a:lnTo>
                    <a:pt x="4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80491" y="3417455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h="43179">
                  <a:moveTo>
                    <a:pt x="0" y="430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9513" y="3460458"/>
              <a:ext cx="0" cy="3245485"/>
            </a:xfrm>
            <a:custGeom>
              <a:avLst/>
              <a:gdLst/>
              <a:ahLst/>
              <a:cxnLst/>
              <a:rect l="l" t="t" r="r" b="b"/>
              <a:pathLst>
                <a:path h="3245484">
                  <a:moveTo>
                    <a:pt x="0" y="0"/>
                  </a:moveTo>
                  <a:lnTo>
                    <a:pt x="0" y="3245383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80491" y="3460458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80491" y="3640760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80491" y="3821061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80491" y="4001363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80491" y="4181653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64081" y="4305338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80">
                  <a:moveTo>
                    <a:pt x="0" y="0"/>
                  </a:moveTo>
                  <a:lnTo>
                    <a:pt x="3036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12406" y="2945406"/>
            <a:ext cx="4596765" cy="1395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35"/>
              </a:spcBef>
              <a:tabLst>
                <a:tab pos="516890" algn="l"/>
              </a:tabLst>
            </a:pPr>
            <a:r>
              <a:rPr sz="1400" b="1" spc="10" dirty="0">
                <a:latin typeface="Times New Roman"/>
                <a:cs typeface="Times New Roman"/>
              </a:rPr>
              <a:t>9.1	Source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Code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1    </a:t>
            </a:r>
            <a:r>
              <a:rPr sz="500" spc="-2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800" dirty="0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sz="800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20" dirty="0">
                <a:latin typeface="Times New Roman"/>
                <a:cs typeface="Times New Roman"/>
              </a:rPr>
              <a:t>nump</a:t>
            </a:r>
            <a:r>
              <a:rPr sz="800" spc="-5" dirty="0">
                <a:latin typeface="Times New Roman"/>
                <a:cs typeface="Times New Roman"/>
              </a:rPr>
              <a:t>y</a:t>
            </a:r>
            <a:r>
              <a:rPr sz="800" dirty="0">
                <a:latin typeface="Times New Roman"/>
                <a:cs typeface="Times New Roman"/>
              </a:rPr>
              <a:t>   </a:t>
            </a:r>
            <a:r>
              <a:rPr sz="800" spc="90" dirty="0">
                <a:latin typeface="Times New Roman"/>
                <a:cs typeface="Times New Roman"/>
              </a:rPr>
              <a:t>a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45" dirty="0">
                <a:latin typeface="Times New Roman"/>
                <a:cs typeface="Times New Roman"/>
              </a:rPr>
              <a:t>n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2    </a:t>
            </a:r>
            <a:r>
              <a:rPr sz="500" spc="-2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800" dirty="0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sz="800" spc="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85" dirty="0">
                <a:latin typeface="Times New Roman"/>
                <a:cs typeface="Times New Roman"/>
              </a:rPr>
              <a:t>panda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a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45" dirty="0">
                <a:latin typeface="Times New Roman"/>
                <a:cs typeface="Times New Roman"/>
              </a:rPr>
              <a:t>p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r>
              <a:rPr sz="500" spc="175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800" spc="5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b</a:t>
            </a:r>
            <a:r>
              <a:rPr sz="800" spc="5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5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y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490" dirty="0">
                <a:latin typeface="Times New Roman"/>
                <a:cs typeface="Times New Roman"/>
              </a:rPr>
              <a:t> </a:t>
            </a:r>
            <a:r>
              <a:rPr sz="800" spc="45" dirty="0">
                <a:latin typeface="Times New Roman"/>
                <a:cs typeface="Times New Roman"/>
              </a:rPr>
              <a:t>as </a:t>
            </a:r>
            <a:r>
              <a:rPr sz="800" spc="2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4</a:t>
            </a:r>
            <a:r>
              <a:rPr sz="500" spc="145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-5" dirty="0">
                <a:latin typeface="Times New Roman"/>
                <a:cs typeface="Times New Roman"/>
              </a:rPr>
              <a:t>#</a:t>
            </a:r>
            <a:r>
              <a:rPr sz="800" spc="459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b</a:t>
            </a:r>
            <a:r>
              <a:rPr sz="800" spc="5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</a:t>
            </a:r>
            <a:r>
              <a:rPr sz="800" spc="5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</a:t>
            </a:r>
            <a:r>
              <a:rPr sz="800" spc="-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</a:t>
            </a:r>
            <a:r>
              <a:rPr sz="800" spc="-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b</a:t>
            </a:r>
            <a:r>
              <a:rPr sz="800" spc="505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800" spc="-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800" spc="5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4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=</a:t>
            </a:r>
            <a:r>
              <a:rPr sz="800" spc="4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</a:t>
            </a:r>
            <a:r>
              <a:rPr sz="800" spc="-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5    </a:t>
            </a:r>
            <a:r>
              <a:rPr sz="500" spc="-3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d</a:t>
            </a:r>
            <a:r>
              <a:rPr sz="800" spc="-5" dirty="0">
                <a:latin typeface="Times New Roman"/>
                <a:cs typeface="Times New Roman"/>
              </a:rPr>
              <a:t>f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=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45" dirty="0">
                <a:latin typeface="Times New Roman"/>
                <a:cs typeface="Times New Roman"/>
              </a:rPr>
              <a:t>p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5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65" dirty="0">
                <a:solidFill>
                  <a:srgbClr val="9300D1"/>
                </a:solidFill>
                <a:latin typeface="Times New Roman"/>
                <a:cs typeface="Times New Roman"/>
              </a:rPr>
              <a:t>R</a:t>
            </a:r>
            <a:r>
              <a:rPr sz="800" spc="70" dirty="0">
                <a:solidFill>
                  <a:srgbClr val="9300D1"/>
                </a:solidFill>
                <a:latin typeface="Times New Roman"/>
                <a:cs typeface="Times New Roman"/>
              </a:rPr>
              <a:t>e</a:t>
            </a:r>
            <a:r>
              <a:rPr sz="800" spc="65" dirty="0">
                <a:solidFill>
                  <a:srgbClr val="9300D1"/>
                </a:solidFill>
                <a:latin typeface="Times New Roman"/>
                <a:cs typeface="Times New Roman"/>
              </a:rPr>
              <a:t>v</a:t>
            </a:r>
            <a:r>
              <a:rPr sz="800" spc="70" dirty="0">
                <a:solidFill>
                  <a:srgbClr val="9300D1"/>
                </a:solidFill>
                <a:latin typeface="Times New Roman"/>
                <a:cs typeface="Times New Roman"/>
              </a:rPr>
              <a:t>i</a:t>
            </a:r>
            <a:r>
              <a:rPr sz="800" spc="65" dirty="0">
                <a:solidFill>
                  <a:srgbClr val="9300D1"/>
                </a:solidFill>
                <a:latin typeface="Times New Roman"/>
                <a:cs typeface="Times New Roman"/>
              </a:rPr>
              <a:t>e</a:t>
            </a:r>
            <a:r>
              <a:rPr sz="800" spc="70" dirty="0">
                <a:solidFill>
                  <a:srgbClr val="9300D1"/>
                </a:solidFill>
                <a:latin typeface="Times New Roman"/>
                <a:cs typeface="Times New Roman"/>
              </a:rPr>
              <a:t>w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s</a:t>
            </a:r>
            <a:r>
              <a:rPr sz="800" spc="1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.</a:t>
            </a:r>
            <a:r>
              <a:rPr sz="800" spc="3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85" dirty="0">
                <a:solidFill>
                  <a:srgbClr val="9300D1"/>
                </a:solidFill>
                <a:latin typeface="Times New Roman"/>
                <a:cs typeface="Times New Roman"/>
              </a:rPr>
              <a:t>cs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v</a:t>
            </a:r>
            <a:r>
              <a:rPr sz="800" spc="3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2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20001" y="4359414"/>
            <a:ext cx="6163310" cy="5414645"/>
            <a:chOff x="720001" y="4359414"/>
            <a:chExt cx="6163310" cy="5414645"/>
          </a:xfrm>
        </p:grpSpPr>
        <p:sp>
          <p:nvSpPr>
            <p:cNvPr id="19" name="object 19"/>
            <p:cNvSpPr/>
            <p:nvPr/>
          </p:nvSpPr>
          <p:spPr>
            <a:xfrm>
              <a:off x="6880491" y="4361954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80491" y="4542256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0491" y="4722558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80491" y="4902847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80491" y="5083149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80491" y="5263451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80491" y="5443753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80491" y="5624042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80491" y="5804344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80491" y="5984646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80491" y="6164948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80491" y="6345237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20001" y="6525539"/>
              <a:ext cx="6120130" cy="180340"/>
            </a:xfrm>
            <a:custGeom>
              <a:avLst/>
              <a:gdLst/>
              <a:ahLst/>
              <a:cxnLst/>
              <a:rect l="l" t="t" r="r" b="b"/>
              <a:pathLst>
                <a:path w="6120130" h="180340">
                  <a:moveTo>
                    <a:pt x="6120003" y="0"/>
                  </a:moveTo>
                  <a:lnTo>
                    <a:pt x="0" y="0"/>
                  </a:lnTo>
                  <a:lnTo>
                    <a:pt x="0" y="180301"/>
                  </a:lnTo>
                  <a:lnTo>
                    <a:pt x="6120003" y="180301"/>
                  </a:lnTo>
                  <a:lnTo>
                    <a:pt x="61200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80491" y="6525539"/>
              <a:ext cx="0" cy="3245485"/>
            </a:xfrm>
            <a:custGeom>
              <a:avLst/>
              <a:gdLst/>
              <a:ahLst/>
              <a:cxnLst/>
              <a:rect l="l" t="t" r="r" b="b"/>
              <a:pathLst>
                <a:path h="3245484">
                  <a:moveTo>
                    <a:pt x="0" y="0"/>
                  </a:moveTo>
                  <a:lnTo>
                    <a:pt x="0" y="3245383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80770" y="4315409"/>
            <a:ext cx="260985" cy="9271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560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6    </a:t>
            </a:r>
            <a:r>
              <a:rPr sz="500" spc="-3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d</a:t>
            </a:r>
            <a:r>
              <a:rPr sz="800" spc="-5" dirty="0">
                <a:latin typeface="Times New Roman"/>
                <a:cs typeface="Times New Roman"/>
              </a:rPr>
              <a:t>f</a:t>
            </a:r>
            <a:endParaRPr sz="80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7    </a:t>
            </a:r>
            <a:r>
              <a:rPr sz="500" spc="-3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d</a:t>
            </a:r>
            <a:r>
              <a:rPr sz="800" spc="-5" dirty="0">
                <a:latin typeface="Times New Roman"/>
                <a:cs typeface="Times New Roman"/>
              </a:rPr>
              <a:t>f</a:t>
            </a:r>
            <a:endParaRPr sz="80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8    </a:t>
            </a:r>
            <a:r>
              <a:rPr sz="500" spc="-3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d</a:t>
            </a:r>
            <a:r>
              <a:rPr sz="800" spc="-5" dirty="0">
                <a:latin typeface="Times New Roman"/>
                <a:cs typeface="Times New Roman"/>
              </a:rPr>
              <a:t>f</a:t>
            </a:r>
            <a:endParaRPr sz="80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9    </a:t>
            </a:r>
            <a:r>
              <a:rPr sz="500" spc="-3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d</a:t>
            </a:r>
            <a:r>
              <a:rPr sz="800" spc="-5" dirty="0">
                <a:latin typeface="Times New Roman"/>
                <a:cs typeface="Times New Roman"/>
              </a:rPr>
              <a:t>f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10    </a:t>
            </a:r>
            <a:r>
              <a:rPr sz="500" spc="-3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d</a:t>
            </a:r>
            <a:r>
              <a:rPr sz="800" spc="-5" dirty="0">
                <a:latin typeface="Times New Roman"/>
                <a:cs typeface="Times New Roman"/>
              </a:rPr>
              <a:t>f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07244" y="4315409"/>
            <a:ext cx="1209040" cy="9271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470" dirty="0">
                <a:latin typeface="Times New Roman"/>
                <a:cs typeface="Times New Roman"/>
              </a:rPr>
              <a:t> </a:t>
            </a:r>
            <a:r>
              <a:rPr sz="800" spc="55" dirty="0">
                <a:latin typeface="Times New Roman"/>
                <a:cs typeface="Times New Roman"/>
              </a:rPr>
              <a:t>head </a:t>
            </a:r>
            <a:r>
              <a:rPr sz="800" spc="1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4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455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shape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800" spc="-5" dirty="0">
                <a:latin typeface="Times New Roman"/>
                <a:cs typeface="Times New Roman"/>
              </a:rPr>
              <a:t>.   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dirty="0">
                <a:latin typeface="Times New Roman"/>
                <a:cs typeface="Times New Roman"/>
              </a:rPr>
              <a:t>   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434" dirty="0">
                <a:latin typeface="Times New Roman"/>
                <a:cs typeface="Times New Roman"/>
              </a:rPr>
              <a:t> </a:t>
            </a:r>
            <a:r>
              <a:rPr sz="800" spc="20" dirty="0">
                <a:latin typeface="Times New Roman"/>
                <a:cs typeface="Times New Roman"/>
              </a:rPr>
              <a:t>Summary </a:t>
            </a:r>
            <a:r>
              <a:rPr sz="800" spc="2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484" dirty="0">
                <a:latin typeface="Times New Roman"/>
                <a:cs typeface="Times New Roman"/>
              </a:rPr>
              <a:t> </a:t>
            </a:r>
            <a:r>
              <a:rPr sz="800" spc="55" dirty="0">
                <a:latin typeface="Times New Roman"/>
                <a:cs typeface="Times New Roman"/>
              </a:rPr>
              <a:t>head </a:t>
            </a:r>
            <a:r>
              <a:rPr sz="800" spc="2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484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490" dirty="0"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Text </a:t>
            </a:r>
            <a:r>
              <a:rPr sz="800" spc="229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480" dirty="0">
                <a:latin typeface="Times New Roman"/>
                <a:cs typeface="Times New Roman"/>
              </a:rPr>
              <a:t> </a:t>
            </a:r>
            <a:r>
              <a:rPr sz="800" spc="55" dirty="0">
                <a:latin typeface="Times New Roman"/>
                <a:cs typeface="Times New Roman"/>
              </a:rPr>
              <a:t>head </a:t>
            </a:r>
            <a:r>
              <a:rPr sz="800" spc="2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4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0770" y="5216906"/>
            <a:ext cx="3841115" cy="146812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11    </a:t>
            </a:r>
            <a:r>
              <a:rPr sz="500" spc="-2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!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dirty="0">
                <a:latin typeface="Times New Roman"/>
                <a:cs typeface="Times New Roman"/>
              </a:rPr>
              <a:t>   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dirty="0">
                <a:latin typeface="Times New Roman"/>
                <a:cs typeface="Times New Roman"/>
              </a:rPr>
              <a:t>   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x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b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12</a:t>
            </a:r>
            <a:r>
              <a:rPr sz="500" spc="160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50" dirty="0">
                <a:latin typeface="Times New Roman"/>
                <a:cs typeface="Times New Roman"/>
              </a:rPr>
              <a:t>from </a:t>
            </a:r>
            <a:r>
              <a:rPr sz="800" spc="2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k</a:t>
            </a:r>
            <a:r>
              <a:rPr sz="800" spc="5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490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800" spc="48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w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13    </a:t>
            </a:r>
            <a:r>
              <a:rPr sz="500" spc="-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fro</a:t>
            </a:r>
            <a:r>
              <a:rPr sz="800" spc="-5" dirty="0">
                <a:latin typeface="Times New Roman"/>
                <a:cs typeface="Times New Roman"/>
              </a:rPr>
              <a:t>m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x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b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b</a:t>
            </a:r>
            <a:r>
              <a:rPr sz="800" dirty="0">
                <a:latin typeface="Times New Roman"/>
                <a:cs typeface="Times New Roman"/>
              </a:rPr>
              <a:t>   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800" dirty="0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sz="800" spc="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85" dirty="0">
                <a:latin typeface="Times New Roman"/>
                <a:cs typeface="Times New Roman"/>
              </a:rPr>
              <a:t>Tex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110" dirty="0">
                <a:latin typeface="Times New Roman"/>
                <a:cs typeface="Times New Roman"/>
              </a:rPr>
              <a:t> </a:t>
            </a:r>
            <a:r>
              <a:rPr sz="800" spc="85" dirty="0">
                <a:latin typeface="Times New Roman"/>
                <a:cs typeface="Times New Roman"/>
              </a:rPr>
              <a:t>Blo</a:t>
            </a:r>
            <a:r>
              <a:rPr sz="800" spc="-5" dirty="0"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14    </a:t>
            </a:r>
            <a:r>
              <a:rPr sz="500" spc="-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fro</a:t>
            </a:r>
            <a:r>
              <a:rPr sz="800" spc="-5" dirty="0">
                <a:latin typeface="Times New Roman"/>
                <a:cs typeface="Times New Roman"/>
              </a:rPr>
              <a:t>m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x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b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b</a:t>
            </a:r>
            <a:r>
              <a:rPr sz="800" dirty="0">
                <a:latin typeface="Times New Roman"/>
                <a:cs typeface="Times New Roman"/>
              </a:rPr>
              <a:t>   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800" dirty="0">
                <a:solidFill>
                  <a:srgbClr val="0000FF"/>
                </a:solidFill>
                <a:latin typeface="Times New Roman"/>
                <a:cs typeface="Times New Roman"/>
              </a:rPr>
              <a:t>   </a:t>
            </a:r>
            <a:r>
              <a:rPr sz="800" spc="10" dirty="0">
                <a:latin typeface="Times New Roman"/>
                <a:cs typeface="Times New Roman"/>
              </a:rPr>
              <a:t>Wor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15</a:t>
            </a:r>
            <a:r>
              <a:rPr sz="500" spc="175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45" dirty="0">
                <a:latin typeface="Times New Roman"/>
                <a:cs typeface="Times New Roman"/>
              </a:rPr>
              <a:t>df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[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4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65" dirty="0">
                <a:solidFill>
                  <a:srgbClr val="9300D1"/>
                </a:solidFill>
                <a:latin typeface="Times New Roman"/>
                <a:cs typeface="Times New Roman"/>
              </a:rPr>
              <a:t>Text</a:t>
            </a:r>
            <a:r>
              <a:rPr sz="800" spc="3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2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]</a:t>
            </a:r>
            <a:r>
              <a:rPr sz="800" spc="4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=</a:t>
            </a:r>
            <a:r>
              <a:rPr sz="800" spc="390" dirty="0">
                <a:latin typeface="Times New Roman"/>
                <a:cs typeface="Times New Roman"/>
              </a:rPr>
              <a:t> </a:t>
            </a:r>
            <a:r>
              <a:rPr sz="800" spc="45" dirty="0">
                <a:latin typeface="Times New Roman"/>
                <a:cs typeface="Times New Roman"/>
              </a:rPr>
              <a:t>df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[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3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65" dirty="0">
                <a:solidFill>
                  <a:srgbClr val="9300D1"/>
                </a:solidFill>
                <a:latin typeface="Times New Roman"/>
                <a:cs typeface="Times New Roman"/>
              </a:rPr>
              <a:t>Text</a:t>
            </a:r>
            <a:r>
              <a:rPr sz="800" spc="3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3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]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y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55" dirty="0">
                <a:latin typeface="Times New Roman"/>
                <a:cs typeface="Times New Roman"/>
              </a:rPr>
              <a:t>lambda </a:t>
            </a:r>
            <a:r>
              <a:rPr sz="800" spc="1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x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”</a:t>
            </a:r>
            <a:r>
              <a:rPr sz="800" spc="40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”</a:t>
            </a:r>
            <a:r>
              <a:rPr sz="80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j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x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lower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r>
              <a:rPr sz="800" spc="550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8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8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16   </a:t>
            </a:r>
            <a:r>
              <a:rPr sz="500" spc="3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x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x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17</a:t>
            </a:r>
            <a:r>
              <a:rPr sz="500" spc="175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45" dirty="0">
                <a:latin typeface="Times New Roman"/>
                <a:cs typeface="Times New Roman"/>
              </a:rPr>
              <a:t>df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[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3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65" dirty="0">
                <a:solidFill>
                  <a:srgbClr val="9300D1"/>
                </a:solidFill>
                <a:latin typeface="Times New Roman"/>
                <a:cs typeface="Times New Roman"/>
              </a:rPr>
              <a:t>Text</a:t>
            </a:r>
            <a:r>
              <a:rPr sz="800" spc="3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2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]</a:t>
            </a:r>
            <a:r>
              <a:rPr sz="800" spc="4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=</a:t>
            </a:r>
            <a:r>
              <a:rPr sz="800" spc="390" dirty="0">
                <a:latin typeface="Times New Roman"/>
                <a:cs typeface="Times New Roman"/>
              </a:rPr>
              <a:t> </a:t>
            </a:r>
            <a:r>
              <a:rPr sz="800" spc="45" dirty="0">
                <a:latin typeface="Times New Roman"/>
                <a:cs typeface="Times New Roman"/>
              </a:rPr>
              <a:t>df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[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3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65" dirty="0">
                <a:solidFill>
                  <a:srgbClr val="9300D1"/>
                </a:solidFill>
                <a:latin typeface="Times New Roman"/>
                <a:cs typeface="Times New Roman"/>
              </a:rPr>
              <a:t>Text</a:t>
            </a:r>
            <a:r>
              <a:rPr sz="800" spc="3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3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]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1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1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[</a:t>
            </a:r>
            <a:r>
              <a:rPr sz="800" spc="-8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ˆ</a:t>
            </a:r>
            <a:r>
              <a:rPr sz="800" spc="-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i="1" spc="50" dirty="0">
                <a:solidFill>
                  <a:srgbClr val="9300D1"/>
                </a:solidFill>
                <a:latin typeface="Verdana"/>
                <a:cs typeface="Verdana"/>
              </a:rPr>
              <a:t>\</a:t>
            </a:r>
            <a:r>
              <a:rPr sz="800" spc="50" dirty="0">
                <a:solidFill>
                  <a:srgbClr val="9300D1"/>
                </a:solidFill>
                <a:latin typeface="Times New Roman"/>
                <a:cs typeface="Times New Roman"/>
              </a:rPr>
              <a:t>w</a:t>
            </a:r>
            <a:r>
              <a:rPr sz="800" i="1" spc="50" dirty="0">
                <a:solidFill>
                  <a:srgbClr val="9300D1"/>
                </a:solidFill>
                <a:latin typeface="Verdana"/>
                <a:cs typeface="Verdana"/>
              </a:rPr>
              <a:t>\</a:t>
            </a:r>
            <a:r>
              <a:rPr sz="800" i="1" spc="-170" dirty="0">
                <a:solidFill>
                  <a:srgbClr val="9300D1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s</a:t>
            </a:r>
            <a:r>
              <a:rPr sz="800" spc="-1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]</a:t>
            </a:r>
            <a:r>
              <a:rPr sz="800" spc="4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6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,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”</a:t>
            </a:r>
            <a:r>
              <a:rPr sz="800" spc="-8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”</a:t>
            </a:r>
            <a:r>
              <a:rPr sz="800" spc="-3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18    </a:t>
            </a:r>
            <a:r>
              <a:rPr sz="500" spc="-3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d</a:t>
            </a:r>
            <a:r>
              <a:rPr sz="800" spc="-5" dirty="0">
                <a:latin typeface="Times New Roman"/>
                <a:cs typeface="Times New Roman"/>
              </a:rPr>
              <a:t>f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85" dirty="0">
                <a:latin typeface="Times New Roman"/>
                <a:cs typeface="Times New Roman"/>
              </a:rPr>
              <a:t>Tex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hea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5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79513" y="6705841"/>
            <a:ext cx="0" cy="3065145"/>
          </a:xfrm>
          <a:custGeom>
            <a:avLst/>
            <a:gdLst/>
            <a:ahLst/>
            <a:cxnLst/>
            <a:rect l="l" t="t" r="r" b="b"/>
            <a:pathLst>
              <a:path h="3065145">
                <a:moveTo>
                  <a:pt x="0" y="0"/>
                </a:moveTo>
                <a:lnTo>
                  <a:pt x="0" y="3065081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611968" y="9422611"/>
            <a:ext cx="10826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y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80" dirty="0">
                <a:latin typeface="Times New Roman"/>
                <a:cs typeface="Times New Roman"/>
              </a:rPr>
              <a:t> </a:t>
            </a:r>
            <a:r>
              <a:rPr sz="800" spc="55" dirty="0">
                <a:latin typeface="Times New Roman"/>
                <a:cs typeface="Times New Roman"/>
              </a:rPr>
              <a:t>upo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h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29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580770" y="6659295"/>
            <a:ext cx="3963670" cy="309054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19</a:t>
            </a:r>
            <a:r>
              <a:rPr sz="500" spc="185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409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=</a:t>
            </a:r>
            <a:r>
              <a:rPr sz="800" spc="3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w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50" dirty="0">
                <a:latin typeface="Times New Roman"/>
                <a:cs typeface="Times New Roman"/>
              </a:rPr>
              <a:t>words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e</a:t>
            </a:r>
            <a:r>
              <a:rPr sz="800" spc="-7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n</a:t>
            </a:r>
            <a:r>
              <a:rPr sz="800" spc="-7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g</a:t>
            </a:r>
            <a:r>
              <a:rPr sz="800" spc="-7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l</a:t>
            </a:r>
            <a:r>
              <a:rPr sz="800" spc="-7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i</a:t>
            </a:r>
            <a:r>
              <a:rPr sz="800" spc="-7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s</a:t>
            </a:r>
            <a:r>
              <a:rPr sz="800" spc="-7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h</a:t>
            </a:r>
            <a:r>
              <a:rPr sz="800" spc="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2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20</a:t>
            </a:r>
            <a:r>
              <a:rPr sz="500" spc="175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45" dirty="0">
                <a:latin typeface="Times New Roman"/>
                <a:cs typeface="Times New Roman"/>
              </a:rPr>
              <a:t>df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[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4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65" dirty="0">
                <a:solidFill>
                  <a:srgbClr val="9300D1"/>
                </a:solidFill>
                <a:latin typeface="Times New Roman"/>
                <a:cs typeface="Times New Roman"/>
              </a:rPr>
              <a:t>Text</a:t>
            </a:r>
            <a:r>
              <a:rPr sz="800" spc="3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2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]</a:t>
            </a:r>
            <a:r>
              <a:rPr sz="800" spc="3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=</a:t>
            </a:r>
            <a:r>
              <a:rPr sz="800" spc="390" dirty="0">
                <a:latin typeface="Times New Roman"/>
                <a:cs typeface="Times New Roman"/>
              </a:rPr>
              <a:t> </a:t>
            </a:r>
            <a:r>
              <a:rPr sz="800" spc="45" dirty="0">
                <a:latin typeface="Times New Roman"/>
                <a:cs typeface="Times New Roman"/>
              </a:rPr>
              <a:t>df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[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4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65" dirty="0">
                <a:solidFill>
                  <a:srgbClr val="9300D1"/>
                </a:solidFill>
                <a:latin typeface="Times New Roman"/>
                <a:cs typeface="Times New Roman"/>
              </a:rPr>
              <a:t>Text</a:t>
            </a:r>
            <a:r>
              <a:rPr sz="800" spc="3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3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]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y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55" dirty="0">
                <a:latin typeface="Times New Roman"/>
                <a:cs typeface="Times New Roman"/>
              </a:rPr>
              <a:t>lambda </a:t>
            </a:r>
            <a:r>
              <a:rPr sz="800" spc="1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x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spc="470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”</a:t>
            </a:r>
            <a:r>
              <a:rPr sz="800" spc="40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”</a:t>
            </a:r>
            <a:r>
              <a:rPr sz="800" spc="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j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4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x</a:t>
            </a:r>
            <a:r>
              <a:rPr sz="800" spc="445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8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8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800" spc="4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x</a:t>
            </a:r>
            <a:r>
              <a:rPr sz="800" spc="4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21   </a:t>
            </a:r>
            <a:r>
              <a:rPr sz="500" spc="3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x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r>
              <a:rPr sz="800" dirty="0">
                <a:latin typeface="Times New Roman"/>
                <a:cs typeface="Times New Roman"/>
              </a:rPr>
              <a:t>   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800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800" dirty="0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sz="800" spc="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x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dirty="0">
                <a:latin typeface="Times New Roman"/>
                <a:cs typeface="Times New Roman"/>
              </a:rPr>
              <a:t>   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22    </a:t>
            </a:r>
            <a:r>
              <a:rPr sz="500" spc="-3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d</a:t>
            </a:r>
            <a:r>
              <a:rPr sz="800" spc="-5" dirty="0">
                <a:latin typeface="Times New Roman"/>
                <a:cs typeface="Times New Roman"/>
              </a:rPr>
              <a:t>f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85" dirty="0">
                <a:latin typeface="Times New Roman"/>
                <a:cs typeface="Times New Roman"/>
              </a:rPr>
              <a:t>Tex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hea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23</a:t>
            </a:r>
            <a:r>
              <a:rPr sz="500" spc="185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409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=</a:t>
            </a:r>
            <a:r>
              <a:rPr sz="800" spc="3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w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50" dirty="0">
                <a:latin typeface="Times New Roman"/>
                <a:cs typeface="Times New Roman"/>
              </a:rPr>
              <a:t>words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e</a:t>
            </a:r>
            <a:r>
              <a:rPr sz="800" spc="-7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n</a:t>
            </a:r>
            <a:r>
              <a:rPr sz="800" spc="-7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g</a:t>
            </a:r>
            <a:r>
              <a:rPr sz="800" spc="-7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l</a:t>
            </a:r>
            <a:r>
              <a:rPr sz="800" spc="-7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i</a:t>
            </a:r>
            <a:r>
              <a:rPr sz="800" spc="-7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s</a:t>
            </a:r>
            <a:r>
              <a:rPr sz="800" spc="-7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h</a:t>
            </a:r>
            <a:r>
              <a:rPr sz="800" spc="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2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24</a:t>
            </a:r>
            <a:r>
              <a:rPr sz="500" spc="175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45" dirty="0">
                <a:latin typeface="Times New Roman"/>
                <a:cs typeface="Times New Roman"/>
              </a:rPr>
              <a:t>df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[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4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65" dirty="0">
                <a:solidFill>
                  <a:srgbClr val="9300D1"/>
                </a:solidFill>
                <a:latin typeface="Times New Roman"/>
                <a:cs typeface="Times New Roman"/>
              </a:rPr>
              <a:t>Text</a:t>
            </a:r>
            <a:r>
              <a:rPr sz="800" spc="3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2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]</a:t>
            </a:r>
            <a:r>
              <a:rPr sz="800" spc="3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=</a:t>
            </a:r>
            <a:r>
              <a:rPr sz="800" spc="390" dirty="0">
                <a:latin typeface="Times New Roman"/>
                <a:cs typeface="Times New Roman"/>
              </a:rPr>
              <a:t> </a:t>
            </a:r>
            <a:r>
              <a:rPr sz="800" spc="45" dirty="0">
                <a:latin typeface="Times New Roman"/>
                <a:cs typeface="Times New Roman"/>
              </a:rPr>
              <a:t>df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[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4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65" dirty="0">
                <a:solidFill>
                  <a:srgbClr val="9300D1"/>
                </a:solidFill>
                <a:latin typeface="Times New Roman"/>
                <a:cs typeface="Times New Roman"/>
              </a:rPr>
              <a:t>Text</a:t>
            </a:r>
            <a:r>
              <a:rPr sz="800" spc="3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3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]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y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55" dirty="0">
                <a:latin typeface="Times New Roman"/>
                <a:cs typeface="Times New Roman"/>
              </a:rPr>
              <a:t>lambda </a:t>
            </a:r>
            <a:r>
              <a:rPr sz="800" spc="1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x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spc="470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”</a:t>
            </a:r>
            <a:r>
              <a:rPr sz="800" spc="40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”</a:t>
            </a:r>
            <a:r>
              <a:rPr sz="800" spc="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j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4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x</a:t>
            </a:r>
            <a:r>
              <a:rPr sz="800" spc="445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8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8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800" spc="4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x</a:t>
            </a:r>
            <a:r>
              <a:rPr sz="800" spc="4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25   </a:t>
            </a:r>
            <a:r>
              <a:rPr sz="500" spc="3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x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r>
              <a:rPr sz="800" dirty="0">
                <a:latin typeface="Times New Roman"/>
                <a:cs typeface="Times New Roman"/>
              </a:rPr>
              <a:t>   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800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800" dirty="0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sz="800" spc="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x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dirty="0">
                <a:latin typeface="Times New Roman"/>
                <a:cs typeface="Times New Roman"/>
              </a:rPr>
              <a:t>   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26    </a:t>
            </a:r>
            <a:r>
              <a:rPr sz="500" spc="-3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d</a:t>
            </a:r>
            <a:r>
              <a:rPr sz="800" spc="-5" dirty="0">
                <a:latin typeface="Times New Roman"/>
                <a:cs typeface="Times New Roman"/>
              </a:rPr>
              <a:t>f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85" dirty="0">
                <a:latin typeface="Times New Roman"/>
                <a:cs typeface="Times New Roman"/>
              </a:rPr>
              <a:t>Tex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hea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27   </a:t>
            </a:r>
            <a:r>
              <a:rPr sz="500" spc="3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#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L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</a:t>
            </a:r>
            <a:r>
              <a:rPr sz="800" spc="-105" dirty="0"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m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z</a:t>
            </a:r>
            <a:r>
              <a:rPr sz="800" spc="-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105" dirty="0"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o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28</a:t>
            </a:r>
            <a:r>
              <a:rPr sz="500" spc="175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45" dirty="0">
                <a:latin typeface="Times New Roman"/>
                <a:cs typeface="Times New Roman"/>
              </a:rPr>
              <a:t>df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[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4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65" dirty="0">
                <a:solidFill>
                  <a:srgbClr val="9300D1"/>
                </a:solidFill>
                <a:latin typeface="Times New Roman"/>
                <a:cs typeface="Times New Roman"/>
              </a:rPr>
              <a:t>Text</a:t>
            </a:r>
            <a:r>
              <a:rPr sz="800" spc="3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2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]</a:t>
            </a:r>
            <a:r>
              <a:rPr sz="800" spc="4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=</a:t>
            </a:r>
            <a:r>
              <a:rPr sz="800" spc="390" dirty="0">
                <a:latin typeface="Times New Roman"/>
                <a:cs typeface="Times New Roman"/>
              </a:rPr>
              <a:t> </a:t>
            </a:r>
            <a:r>
              <a:rPr sz="800" spc="45" dirty="0">
                <a:latin typeface="Times New Roman"/>
                <a:cs typeface="Times New Roman"/>
              </a:rPr>
              <a:t>df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[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4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65" dirty="0">
                <a:solidFill>
                  <a:srgbClr val="9300D1"/>
                </a:solidFill>
                <a:latin typeface="Times New Roman"/>
                <a:cs typeface="Times New Roman"/>
              </a:rPr>
              <a:t>Text</a:t>
            </a:r>
            <a:r>
              <a:rPr sz="800" spc="3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3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]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y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55" dirty="0">
                <a:latin typeface="Times New Roman"/>
                <a:cs typeface="Times New Roman"/>
              </a:rPr>
              <a:t>lambda </a:t>
            </a:r>
            <a:r>
              <a:rPr sz="800" spc="1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x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spc="475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”</a:t>
            </a:r>
            <a:r>
              <a:rPr sz="800" spc="40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”</a:t>
            </a:r>
            <a:r>
              <a:rPr sz="80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j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[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5" dirty="0">
                <a:latin typeface="Times New Roman"/>
                <a:cs typeface="Times New Roman"/>
              </a:rPr>
              <a:t>Word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35" dirty="0">
                <a:latin typeface="Times New Roman"/>
                <a:cs typeface="Times New Roman"/>
              </a:rPr>
              <a:t>word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29</a:t>
            </a:r>
            <a:r>
              <a:rPr sz="500" spc="175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105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emmatize </a:t>
            </a:r>
            <a:r>
              <a:rPr sz="800" spc="2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4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r>
              <a:rPr sz="800" spc="509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8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800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800" spc="4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35" dirty="0">
                <a:latin typeface="Times New Roman"/>
                <a:cs typeface="Times New Roman"/>
              </a:rPr>
              <a:t>word </a:t>
            </a:r>
            <a:r>
              <a:rPr sz="800" spc="204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4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x</a:t>
            </a:r>
            <a:r>
              <a:rPr sz="800" spc="4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190" dirty="0">
                <a:latin typeface="Times New Roman"/>
                <a:cs typeface="Times New Roman"/>
              </a:rPr>
              <a:t> </a:t>
            </a:r>
            <a:r>
              <a:rPr sz="800" spc="1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5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4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]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30</a:t>
            </a:r>
            <a:r>
              <a:rPr sz="500" spc="175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45" dirty="0">
                <a:latin typeface="Times New Roman"/>
                <a:cs typeface="Times New Roman"/>
              </a:rPr>
              <a:t>df </a:t>
            </a:r>
            <a:r>
              <a:rPr sz="800" spc="254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Text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55" dirty="0">
                <a:latin typeface="Times New Roman"/>
                <a:cs typeface="Times New Roman"/>
              </a:rPr>
              <a:t>head </a:t>
            </a:r>
            <a:r>
              <a:rPr sz="800" spc="1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4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31    </a:t>
            </a:r>
            <a:r>
              <a:rPr sz="500" spc="-2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!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dirty="0">
                <a:latin typeface="Times New Roman"/>
                <a:cs typeface="Times New Roman"/>
              </a:rPr>
              <a:t>   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dirty="0">
                <a:latin typeface="Times New Roman"/>
                <a:cs typeface="Times New Roman"/>
              </a:rPr>
              <a:t>   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wo</a:t>
            </a:r>
            <a:r>
              <a:rPr sz="800" spc="85" dirty="0">
                <a:latin typeface="Times New Roman"/>
                <a:cs typeface="Times New Roman"/>
              </a:rPr>
              <a:t>r</a:t>
            </a:r>
            <a:r>
              <a:rPr sz="800" spc="80" dirty="0">
                <a:latin typeface="Times New Roman"/>
                <a:cs typeface="Times New Roman"/>
              </a:rPr>
              <a:t>dc</a:t>
            </a:r>
            <a:r>
              <a:rPr sz="800" spc="85" dirty="0">
                <a:latin typeface="Times New Roman"/>
                <a:cs typeface="Times New Roman"/>
              </a:rPr>
              <a:t>l</a:t>
            </a:r>
            <a:r>
              <a:rPr sz="800" spc="80" dirty="0">
                <a:latin typeface="Times New Roman"/>
                <a:cs typeface="Times New Roman"/>
              </a:rPr>
              <a:t>ou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32    </a:t>
            </a:r>
            <a:r>
              <a:rPr sz="500" spc="-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fro</a:t>
            </a:r>
            <a:r>
              <a:rPr sz="800" spc="-5" dirty="0">
                <a:latin typeface="Times New Roman"/>
                <a:cs typeface="Times New Roman"/>
              </a:rPr>
              <a:t>m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w</a:t>
            </a:r>
            <a:r>
              <a:rPr sz="800" spc="85" dirty="0">
                <a:latin typeface="Times New Roman"/>
                <a:cs typeface="Times New Roman"/>
              </a:rPr>
              <a:t>o</a:t>
            </a:r>
            <a:r>
              <a:rPr sz="800" spc="80" dirty="0">
                <a:latin typeface="Times New Roman"/>
                <a:cs typeface="Times New Roman"/>
              </a:rPr>
              <a:t>rd</a:t>
            </a:r>
            <a:r>
              <a:rPr sz="800" spc="85" dirty="0">
                <a:latin typeface="Times New Roman"/>
                <a:cs typeface="Times New Roman"/>
              </a:rPr>
              <a:t>c</a:t>
            </a:r>
            <a:r>
              <a:rPr sz="800" spc="80" dirty="0">
                <a:latin typeface="Times New Roman"/>
                <a:cs typeface="Times New Roman"/>
              </a:rPr>
              <a:t>lo</a:t>
            </a:r>
            <a:r>
              <a:rPr sz="800" spc="85" dirty="0">
                <a:latin typeface="Times New Roman"/>
                <a:cs typeface="Times New Roman"/>
              </a:rPr>
              <a:t>u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70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800" dirty="0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sz="800" spc="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45" dirty="0">
                <a:latin typeface="Times New Roman"/>
                <a:cs typeface="Times New Roman"/>
              </a:rPr>
              <a:t>WordClou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33    </a:t>
            </a:r>
            <a:r>
              <a:rPr sz="500" spc="-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fro</a:t>
            </a:r>
            <a:r>
              <a:rPr sz="800" spc="-5" dirty="0">
                <a:latin typeface="Times New Roman"/>
                <a:cs typeface="Times New Roman"/>
              </a:rPr>
              <a:t>m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w</a:t>
            </a:r>
            <a:r>
              <a:rPr sz="800" spc="85" dirty="0">
                <a:latin typeface="Times New Roman"/>
                <a:cs typeface="Times New Roman"/>
              </a:rPr>
              <a:t>o</a:t>
            </a:r>
            <a:r>
              <a:rPr sz="800" spc="80" dirty="0">
                <a:latin typeface="Times New Roman"/>
                <a:cs typeface="Times New Roman"/>
              </a:rPr>
              <a:t>rd</a:t>
            </a:r>
            <a:r>
              <a:rPr sz="800" spc="85" dirty="0">
                <a:latin typeface="Times New Roman"/>
                <a:cs typeface="Times New Roman"/>
              </a:rPr>
              <a:t>c</a:t>
            </a:r>
            <a:r>
              <a:rPr sz="800" spc="80" dirty="0">
                <a:latin typeface="Times New Roman"/>
                <a:cs typeface="Times New Roman"/>
              </a:rPr>
              <a:t>lo</a:t>
            </a:r>
            <a:r>
              <a:rPr sz="800" spc="85" dirty="0">
                <a:latin typeface="Times New Roman"/>
                <a:cs typeface="Times New Roman"/>
              </a:rPr>
              <a:t>u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70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800" dirty="0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sz="800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60" dirty="0">
                <a:latin typeface="Times New Roman"/>
                <a:cs typeface="Times New Roman"/>
              </a:rPr>
              <a:t>STOPWORD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34</a:t>
            </a:r>
            <a:r>
              <a:rPr sz="500" spc="140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-5" dirty="0">
                <a:latin typeface="Times New Roman"/>
                <a:cs typeface="Times New Roman"/>
              </a:rPr>
              <a:t>#</a:t>
            </a:r>
            <a:r>
              <a:rPr sz="800" spc="434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4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365" dirty="0">
                <a:latin typeface="Times New Roman"/>
                <a:cs typeface="Times New Roman"/>
              </a:rPr>
              <a:t> </a:t>
            </a:r>
            <a:r>
              <a:rPr sz="800" spc="15" dirty="0">
                <a:solidFill>
                  <a:srgbClr val="0000FF"/>
                </a:solidFill>
                <a:latin typeface="Times New Roman"/>
                <a:cs typeface="Times New Roman"/>
              </a:rPr>
              <a:t>new </a:t>
            </a:r>
            <a:r>
              <a:rPr sz="800" spc="2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484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</a:t>
            </a:r>
            <a:r>
              <a:rPr sz="800" spc="-114" dirty="0">
                <a:latin typeface="Times New Roman"/>
                <a:cs typeface="Times New Roman"/>
              </a:rPr>
              <a:t> </a:t>
            </a:r>
            <a:r>
              <a:rPr sz="800" spc="60" dirty="0">
                <a:latin typeface="Times New Roman"/>
                <a:cs typeface="Times New Roman"/>
              </a:rPr>
              <a:t>rame </a:t>
            </a:r>
            <a:r>
              <a:rPr sz="800" spc="170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”</a:t>
            </a:r>
            <a:r>
              <a:rPr sz="800" spc="-3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r</a:t>
            </a:r>
            <a:r>
              <a:rPr sz="800" spc="-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e</a:t>
            </a:r>
            <a:r>
              <a:rPr sz="800" spc="-9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v</a:t>
            </a:r>
            <a:r>
              <a:rPr sz="800" spc="-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i</a:t>
            </a:r>
            <a:r>
              <a:rPr sz="800" spc="-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e</a:t>
            </a:r>
            <a:r>
              <a:rPr sz="800" spc="-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w</a:t>
            </a:r>
            <a:r>
              <a:rPr sz="800" spc="-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s</a:t>
            </a:r>
            <a:r>
              <a:rPr sz="800" spc="-3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”</a:t>
            </a:r>
            <a:r>
              <a:rPr sz="800" spc="45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490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perform </a:t>
            </a:r>
            <a:r>
              <a:rPr sz="800" spc="229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x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y</a:t>
            </a:r>
            <a:r>
              <a:rPr sz="800" spc="5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35    </a:t>
            </a:r>
            <a:r>
              <a:rPr sz="500" spc="-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w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dirty="0">
                <a:latin typeface="Times New Roman"/>
                <a:cs typeface="Times New Roman"/>
              </a:rPr>
              <a:t>   </a:t>
            </a:r>
            <a:r>
              <a:rPr sz="800" spc="-5" dirty="0">
                <a:latin typeface="Times New Roman"/>
                <a:cs typeface="Times New Roman"/>
              </a:rPr>
              <a:t>=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d</a:t>
            </a:r>
            <a:r>
              <a:rPr sz="800" spc="-5" dirty="0">
                <a:latin typeface="Times New Roman"/>
                <a:cs typeface="Times New Roman"/>
              </a:rPr>
              <a:t>f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9513" y="720318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180301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877964" y="720318"/>
            <a:ext cx="5080" cy="9015095"/>
            <a:chOff x="6877964" y="720318"/>
            <a:chExt cx="5080" cy="9015095"/>
          </a:xfrm>
        </p:grpSpPr>
        <p:sp>
          <p:nvSpPr>
            <p:cNvPr id="4" name="object 4"/>
            <p:cNvSpPr/>
            <p:nvPr/>
          </p:nvSpPr>
          <p:spPr>
            <a:xfrm>
              <a:off x="6880491" y="720318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80491" y="900620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80491" y="1080909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80491" y="1261211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80491" y="1441513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80491" y="1621815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80491" y="1802104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80491" y="1982406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80491" y="2162708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80491" y="2343010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80491" y="2523299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80491" y="2703601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80491" y="2883903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80491" y="3064205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80491" y="3244494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80491" y="3424796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80491" y="3605098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0491" y="3785400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80491" y="3965689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80491" y="4145991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80491" y="4326293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80491" y="4506595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80491" y="4686884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80491" y="4867186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80491" y="5047487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80491" y="5227790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80491" y="5408079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80491" y="5588381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80491" y="5768683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80491" y="5948984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80491" y="6129274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880491" y="6309576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880491" y="6489877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880491" y="6670180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80491" y="6850469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80491" y="7030770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880491" y="7211072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880491" y="7391361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880491" y="7571664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880491" y="7751965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880491" y="7932267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880491" y="8112556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880491" y="8292858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880491" y="8473161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80491" y="8653462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880491" y="8833752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880491" y="9014053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880491" y="9194355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880491" y="9374657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880491" y="9554946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676986" y="900620"/>
            <a:ext cx="5080" cy="8834755"/>
            <a:chOff x="676986" y="900620"/>
            <a:chExt cx="5080" cy="8834755"/>
          </a:xfrm>
        </p:grpSpPr>
        <p:sp>
          <p:nvSpPr>
            <p:cNvPr id="55" name="object 55"/>
            <p:cNvSpPr/>
            <p:nvPr/>
          </p:nvSpPr>
          <p:spPr>
            <a:xfrm>
              <a:off x="679513" y="900620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79513" y="1080909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79513" y="1261211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79513" y="1441513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79513" y="1621815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79513" y="1802104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79513" y="1982406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79513" y="2162708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79513" y="2343010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79513" y="2523299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79513" y="2703601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79513" y="2883903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79513" y="3064205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79513" y="3244494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79513" y="3424796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79513" y="3605098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79513" y="3785400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79513" y="3965689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79513" y="4145991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79513" y="4326293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79513" y="4506595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79513" y="4686884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79513" y="4867186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79513" y="5047488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79513" y="5227789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79513" y="5408079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79513" y="5588381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79513" y="5768683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79513" y="5948985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79513" y="6129274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79513" y="6309576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79513" y="6489877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79513" y="6670179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79513" y="6850469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79513" y="7030770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79513" y="7211072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79513" y="7391362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79513" y="7571663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79513" y="7751966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79513" y="7932267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79513" y="8112557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79513" y="8292858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79513" y="8473160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79513" y="8653462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79513" y="8833751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79513" y="9014054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79513" y="9194355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79513" y="9374657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79513" y="9554946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/>
          <p:nvPr/>
        </p:nvSpPr>
        <p:spPr>
          <a:xfrm>
            <a:off x="1033030" y="12045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36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033030" y="1384897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36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033030" y="1565198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36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033030" y="1745488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36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033030" y="1925790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36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184605" y="3007576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365" y="0"/>
                </a:lnTo>
              </a:path>
            </a:pathLst>
          </a:custGeom>
          <a:ln w="5054">
            <a:solidFill>
              <a:srgbClr val="930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004339" y="3007576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365" y="0"/>
                </a:lnTo>
              </a:path>
            </a:pathLst>
          </a:custGeom>
          <a:ln w="5054">
            <a:solidFill>
              <a:srgbClr val="930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701442" y="3187877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365" y="0"/>
                </a:lnTo>
              </a:path>
            </a:pathLst>
          </a:custGeom>
          <a:ln w="5054">
            <a:solidFill>
              <a:srgbClr val="930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646383" y="3187877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365" y="0"/>
                </a:lnTo>
              </a:path>
            </a:pathLst>
          </a:custGeom>
          <a:ln w="5054">
            <a:solidFill>
              <a:srgbClr val="930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215948" y="4269676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36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308009" y="4269676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36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218992" y="4269676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36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205420" y="444996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36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308009" y="444996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36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218992" y="444996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36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233081" y="4810569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36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730146" y="4810569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36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612809" y="4810569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36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220292" y="4990871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36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725891" y="4990871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36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602280" y="4990871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36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306830" y="5171160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36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248037" y="5171160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36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241442" y="5171160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36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738520" y="5171160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36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318602" y="5351462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36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248037" y="5351462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36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228666" y="5351462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36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734265" y="5351462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36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542021" y="589235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36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967509" y="6072657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36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177544" y="6433261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36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542021" y="6793852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36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978685" y="6974154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36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177544" y="733474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36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537893" y="8957436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36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 txBox="1"/>
          <p:nvPr/>
        </p:nvSpPr>
        <p:spPr>
          <a:xfrm>
            <a:off x="580770" y="673773"/>
            <a:ext cx="5600700" cy="904049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36   </a:t>
            </a:r>
            <a:r>
              <a:rPr sz="500" spc="3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#</a:t>
            </a:r>
            <a:r>
              <a:rPr sz="800" dirty="0">
                <a:latin typeface="Times New Roman"/>
                <a:cs typeface="Times New Roman"/>
              </a:rPr>
              <a:t>   </a:t>
            </a:r>
            <a:r>
              <a:rPr sz="800" spc="80" dirty="0">
                <a:latin typeface="Times New Roman"/>
                <a:cs typeface="Times New Roman"/>
              </a:rPr>
              <a:t>Droppin</a:t>
            </a:r>
            <a:r>
              <a:rPr sz="800" spc="-5" dirty="0">
                <a:latin typeface="Times New Roman"/>
                <a:cs typeface="Times New Roman"/>
              </a:rPr>
              <a:t>g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95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800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u</a:t>
            </a:r>
            <a:r>
              <a:rPr sz="800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800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800" dirty="0">
                <a:solidFill>
                  <a:srgbClr val="0000FF"/>
                </a:solidFill>
                <a:latin typeface="Times New Roman"/>
                <a:cs typeface="Times New Roman"/>
              </a:rPr>
              <a:t>   </a:t>
            </a:r>
            <a:r>
              <a:rPr sz="800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37    </a:t>
            </a:r>
            <a:r>
              <a:rPr sz="500" spc="-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w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85" dirty="0">
                <a:latin typeface="Times New Roman"/>
                <a:cs typeface="Times New Roman"/>
              </a:rPr>
              <a:t>dropn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=</a:t>
            </a:r>
            <a:r>
              <a:rPr sz="800" spc="75" dirty="0">
                <a:latin typeface="Times New Roman"/>
                <a:cs typeface="Times New Roman"/>
              </a:rPr>
              <a:t>Tru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38</a:t>
            </a:r>
            <a:r>
              <a:rPr sz="500" spc="185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3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1</a:t>
            </a:r>
            <a:r>
              <a:rPr sz="800" spc="4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=</a:t>
            </a:r>
            <a:r>
              <a:rPr sz="800" spc="4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w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[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w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[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3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70" dirty="0">
                <a:solidFill>
                  <a:srgbClr val="9300D1"/>
                </a:solidFill>
                <a:latin typeface="Times New Roman"/>
                <a:cs typeface="Times New Roman"/>
              </a:rPr>
              <a:t>Score</a:t>
            </a:r>
            <a:r>
              <a:rPr sz="800" spc="3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2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]</a:t>
            </a:r>
            <a:r>
              <a:rPr sz="800" spc="405" dirty="0">
                <a:latin typeface="Times New Roman"/>
                <a:cs typeface="Times New Roman"/>
              </a:rPr>
              <a:t> </a:t>
            </a:r>
            <a:r>
              <a:rPr sz="800" spc="5" dirty="0">
                <a:latin typeface="Times New Roman"/>
                <a:cs typeface="Times New Roman"/>
              </a:rPr>
              <a:t>== </a:t>
            </a:r>
            <a:r>
              <a:rPr sz="800" spc="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1</a:t>
            </a:r>
            <a:r>
              <a:rPr sz="800" spc="-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]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39</a:t>
            </a:r>
            <a:r>
              <a:rPr sz="500" spc="185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3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2</a:t>
            </a:r>
            <a:r>
              <a:rPr sz="800" spc="4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=</a:t>
            </a:r>
            <a:r>
              <a:rPr sz="800" spc="4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w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[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w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[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3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70" dirty="0">
                <a:solidFill>
                  <a:srgbClr val="9300D1"/>
                </a:solidFill>
                <a:latin typeface="Times New Roman"/>
                <a:cs typeface="Times New Roman"/>
              </a:rPr>
              <a:t>Score</a:t>
            </a:r>
            <a:r>
              <a:rPr sz="800" spc="3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2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]</a:t>
            </a:r>
            <a:r>
              <a:rPr sz="800" spc="405" dirty="0">
                <a:latin typeface="Times New Roman"/>
                <a:cs typeface="Times New Roman"/>
              </a:rPr>
              <a:t> </a:t>
            </a:r>
            <a:r>
              <a:rPr sz="800" spc="5" dirty="0">
                <a:latin typeface="Times New Roman"/>
                <a:cs typeface="Times New Roman"/>
              </a:rPr>
              <a:t>== </a:t>
            </a:r>
            <a:r>
              <a:rPr sz="800" spc="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2</a:t>
            </a:r>
            <a:r>
              <a:rPr sz="800" spc="-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]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40</a:t>
            </a:r>
            <a:r>
              <a:rPr sz="500" spc="185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3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3</a:t>
            </a:r>
            <a:r>
              <a:rPr sz="800" spc="4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=</a:t>
            </a:r>
            <a:r>
              <a:rPr sz="800" spc="4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w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[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w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[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3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70" dirty="0">
                <a:solidFill>
                  <a:srgbClr val="9300D1"/>
                </a:solidFill>
                <a:latin typeface="Times New Roman"/>
                <a:cs typeface="Times New Roman"/>
              </a:rPr>
              <a:t>Score</a:t>
            </a:r>
            <a:r>
              <a:rPr sz="800" spc="3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2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]</a:t>
            </a:r>
            <a:r>
              <a:rPr sz="800" spc="405" dirty="0">
                <a:latin typeface="Times New Roman"/>
                <a:cs typeface="Times New Roman"/>
              </a:rPr>
              <a:t> </a:t>
            </a:r>
            <a:r>
              <a:rPr sz="800" spc="5" dirty="0">
                <a:latin typeface="Times New Roman"/>
                <a:cs typeface="Times New Roman"/>
              </a:rPr>
              <a:t>== </a:t>
            </a:r>
            <a:r>
              <a:rPr sz="800" spc="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3</a:t>
            </a:r>
            <a:r>
              <a:rPr sz="800" spc="-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]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41</a:t>
            </a:r>
            <a:r>
              <a:rPr sz="500" spc="185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3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4</a:t>
            </a:r>
            <a:r>
              <a:rPr sz="800" spc="4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=</a:t>
            </a:r>
            <a:r>
              <a:rPr sz="800" spc="4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w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[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w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[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3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70" dirty="0">
                <a:solidFill>
                  <a:srgbClr val="9300D1"/>
                </a:solidFill>
                <a:latin typeface="Times New Roman"/>
                <a:cs typeface="Times New Roman"/>
              </a:rPr>
              <a:t>Score</a:t>
            </a:r>
            <a:r>
              <a:rPr sz="800" spc="3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2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]</a:t>
            </a:r>
            <a:r>
              <a:rPr sz="800" spc="405" dirty="0">
                <a:latin typeface="Times New Roman"/>
                <a:cs typeface="Times New Roman"/>
              </a:rPr>
              <a:t> </a:t>
            </a:r>
            <a:r>
              <a:rPr sz="800" spc="5" dirty="0">
                <a:latin typeface="Times New Roman"/>
                <a:cs typeface="Times New Roman"/>
              </a:rPr>
              <a:t>== </a:t>
            </a:r>
            <a:r>
              <a:rPr sz="800" spc="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4</a:t>
            </a:r>
            <a:r>
              <a:rPr sz="800" spc="-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]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42</a:t>
            </a:r>
            <a:r>
              <a:rPr sz="500" spc="185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3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5</a:t>
            </a:r>
            <a:r>
              <a:rPr sz="800" spc="4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=</a:t>
            </a:r>
            <a:r>
              <a:rPr sz="800" spc="4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w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[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w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[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3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70" dirty="0">
                <a:solidFill>
                  <a:srgbClr val="9300D1"/>
                </a:solidFill>
                <a:latin typeface="Times New Roman"/>
                <a:cs typeface="Times New Roman"/>
              </a:rPr>
              <a:t>Score</a:t>
            </a:r>
            <a:r>
              <a:rPr sz="800" spc="3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2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]</a:t>
            </a:r>
            <a:r>
              <a:rPr sz="800" spc="405" dirty="0">
                <a:latin typeface="Times New Roman"/>
                <a:cs typeface="Times New Roman"/>
              </a:rPr>
              <a:t> </a:t>
            </a:r>
            <a:r>
              <a:rPr sz="800" spc="5" dirty="0">
                <a:latin typeface="Times New Roman"/>
                <a:cs typeface="Times New Roman"/>
              </a:rPr>
              <a:t>== </a:t>
            </a:r>
            <a:r>
              <a:rPr sz="800" spc="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5</a:t>
            </a:r>
            <a:r>
              <a:rPr sz="800" spc="-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]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43</a:t>
            </a:r>
            <a:r>
              <a:rPr sz="500" spc="180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w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480" dirty="0"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sample </a:t>
            </a:r>
            <a:r>
              <a:rPr sz="800" spc="1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=</a:t>
            </a:r>
            <a:r>
              <a:rPr sz="800" spc="350" dirty="0">
                <a:latin typeface="Times New Roman"/>
                <a:cs typeface="Times New Roman"/>
              </a:rPr>
              <a:t> </a:t>
            </a:r>
            <a:r>
              <a:rPr sz="800" spc="20" dirty="0">
                <a:latin typeface="Times New Roman"/>
                <a:cs typeface="Times New Roman"/>
              </a:rPr>
              <a:t>pd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5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[</a:t>
            </a:r>
            <a:r>
              <a:rPr sz="800" spc="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4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1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,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4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2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,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4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3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,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4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4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,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5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]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,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x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=</a:t>
            </a:r>
            <a:r>
              <a:rPr sz="800" spc="-1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0</a:t>
            </a:r>
            <a:r>
              <a:rPr sz="800" spc="-114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44</a:t>
            </a:r>
            <a:r>
              <a:rPr sz="500" spc="180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w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475" dirty="0"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sample </a:t>
            </a:r>
            <a:r>
              <a:rPr sz="800" spc="2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5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x</a:t>
            </a:r>
            <a:r>
              <a:rPr sz="800" spc="4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480" dirty="0"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drop </a:t>
            </a:r>
            <a:r>
              <a:rPr sz="800" spc="120" dirty="0">
                <a:latin typeface="Times New Roman"/>
                <a:cs typeface="Times New Roman"/>
              </a:rPr>
              <a:t> </a:t>
            </a:r>
            <a:r>
              <a:rPr sz="800" spc="50" dirty="0">
                <a:latin typeface="Times New Roman"/>
                <a:cs typeface="Times New Roman"/>
              </a:rPr>
              <a:t>=True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,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425" dirty="0"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=True </a:t>
            </a:r>
            <a:r>
              <a:rPr sz="800" spc="204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45</a:t>
            </a:r>
            <a:r>
              <a:rPr sz="500" spc="140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-5" dirty="0">
                <a:latin typeface="Times New Roman"/>
                <a:cs typeface="Times New Roman"/>
              </a:rPr>
              <a:t>#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60" dirty="0">
                <a:latin typeface="Times New Roman"/>
                <a:cs typeface="Times New Roman"/>
              </a:rPr>
              <a:t>Wordcloud </a:t>
            </a:r>
            <a:r>
              <a:rPr sz="800" spc="2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70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4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s</a:t>
            </a:r>
            <a:r>
              <a:rPr sz="800" spc="49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i</a:t>
            </a:r>
            <a:r>
              <a:rPr sz="800" spc="-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n</a:t>
            </a:r>
            <a:r>
              <a:rPr sz="800" spc="-7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p</a:t>
            </a:r>
            <a:r>
              <a:rPr sz="800" spc="-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u</a:t>
            </a:r>
            <a:r>
              <a:rPr sz="800" spc="-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t</a:t>
            </a:r>
            <a:r>
              <a:rPr sz="800" spc="50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70" dirty="0">
                <a:solidFill>
                  <a:srgbClr val="9300D1"/>
                </a:solidFill>
                <a:latin typeface="Times New Roman"/>
                <a:cs typeface="Times New Roman"/>
              </a:rPr>
              <a:t>needs </a:t>
            </a:r>
            <a:r>
              <a:rPr sz="800" spc="22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t</a:t>
            </a:r>
            <a:r>
              <a:rPr sz="800" spc="-9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o</a:t>
            </a:r>
            <a:r>
              <a:rPr sz="800" spc="459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30" dirty="0">
                <a:solidFill>
                  <a:srgbClr val="9300D1"/>
                </a:solidFill>
                <a:latin typeface="Times New Roman"/>
                <a:cs typeface="Times New Roman"/>
              </a:rPr>
              <a:t>be </a:t>
            </a:r>
            <a:r>
              <a:rPr sz="800" spc="18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a</a:t>
            </a:r>
            <a:r>
              <a:rPr sz="800" spc="48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s</a:t>
            </a:r>
            <a:r>
              <a:rPr sz="800" spc="-6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i</a:t>
            </a:r>
            <a:r>
              <a:rPr sz="800" spc="-6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n</a:t>
            </a:r>
            <a:r>
              <a:rPr sz="800" spc="-6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g</a:t>
            </a:r>
            <a:r>
              <a:rPr sz="800" spc="-6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l</a:t>
            </a:r>
            <a:r>
              <a:rPr sz="800" spc="-6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e</a:t>
            </a:r>
            <a:r>
              <a:rPr sz="800" spc="57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s</a:t>
            </a:r>
            <a:r>
              <a:rPr sz="800" spc="-5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t</a:t>
            </a:r>
            <a:r>
              <a:rPr sz="800" spc="-5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r</a:t>
            </a:r>
            <a:r>
              <a:rPr sz="800" spc="-5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i</a:t>
            </a:r>
            <a:r>
              <a:rPr sz="800" spc="-4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n</a:t>
            </a:r>
            <a:r>
              <a:rPr sz="800" spc="-5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g</a:t>
            </a:r>
            <a:r>
              <a:rPr sz="800" spc="53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45" dirty="0">
                <a:solidFill>
                  <a:srgbClr val="9300D1"/>
                </a:solidFill>
                <a:latin typeface="Times New Roman"/>
                <a:cs typeface="Times New Roman"/>
              </a:rPr>
              <a:t>of </a:t>
            </a:r>
            <a:r>
              <a:rPr sz="800" spc="2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t</a:t>
            </a:r>
            <a:r>
              <a:rPr sz="800" spc="-6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e</a:t>
            </a:r>
            <a:r>
              <a:rPr sz="800" spc="-6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x</a:t>
            </a:r>
            <a:r>
              <a:rPr sz="800" spc="-6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t</a:t>
            </a:r>
            <a:r>
              <a:rPr sz="800" spc="8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.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46</a:t>
            </a:r>
            <a:r>
              <a:rPr sz="500" spc="140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#</a:t>
            </a:r>
            <a:r>
              <a:rPr sz="800" spc="45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c</a:t>
            </a:r>
            <a:r>
              <a:rPr sz="800" spc="-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o</a:t>
            </a:r>
            <a:r>
              <a:rPr sz="800" spc="-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n</a:t>
            </a:r>
            <a:r>
              <a:rPr sz="800" spc="-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c</a:t>
            </a:r>
            <a:r>
              <a:rPr sz="800" spc="-7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a</a:t>
            </a:r>
            <a:r>
              <a:rPr sz="800" spc="-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t</a:t>
            </a:r>
            <a:r>
              <a:rPr sz="800" spc="-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e</a:t>
            </a:r>
            <a:r>
              <a:rPr sz="800" spc="-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n</a:t>
            </a:r>
            <a:r>
              <a:rPr sz="800" spc="-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a</a:t>
            </a:r>
            <a:r>
              <a:rPr sz="800" spc="-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t</a:t>
            </a:r>
            <a:r>
              <a:rPr sz="800" spc="-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i</a:t>
            </a:r>
            <a:r>
              <a:rPr sz="800" spc="-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n</a:t>
            </a:r>
            <a:r>
              <a:rPr sz="800" spc="-7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g</a:t>
            </a:r>
            <a:r>
              <a:rPr sz="800" spc="56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a</a:t>
            </a:r>
            <a:r>
              <a:rPr sz="800" spc="-4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l</a:t>
            </a:r>
            <a:r>
              <a:rPr sz="800" spc="-4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l</a:t>
            </a:r>
            <a:r>
              <a:rPr sz="800" spc="50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60" dirty="0">
                <a:solidFill>
                  <a:srgbClr val="9300D1"/>
                </a:solidFill>
                <a:latin typeface="Times New Roman"/>
                <a:cs typeface="Times New Roman"/>
              </a:rPr>
              <a:t>Summaries </a:t>
            </a:r>
            <a:r>
              <a:rPr sz="800" spc="22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i</a:t>
            </a:r>
            <a:r>
              <a:rPr sz="800" spc="-7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n</a:t>
            </a:r>
            <a:r>
              <a:rPr sz="800" spc="-7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t</a:t>
            </a:r>
            <a:r>
              <a:rPr sz="800" spc="-6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o</a:t>
            </a:r>
            <a:r>
              <a:rPr sz="800" spc="4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a</a:t>
            </a:r>
            <a:r>
              <a:rPr sz="800" spc="48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s</a:t>
            </a:r>
            <a:r>
              <a:rPr sz="800" spc="-6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i</a:t>
            </a:r>
            <a:r>
              <a:rPr sz="800" spc="-6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n</a:t>
            </a:r>
            <a:r>
              <a:rPr sz="800" spc="-6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g</a:t>
            </a:r>
            <a:r>
              <a:rPr sz="800" spc="-6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l</a:t>
            </a:r>
            <a:r>
              <a:rPr sz="800" spc="-6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e</a:t>
            </a:r>
            <a:r>
              <a:rPr sz="800" spc="57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s</a:t>
            </a:r>
            <a:r>
              <a:rPr sz="800" spc="-5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t</a:t>
            </a:r>
            <a:r>
              <a:rPr sz="800" spc="-5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r</a:t>
            </a:r>
            <a:r>
              <a:rPr sz="800" spc="-5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i</a:t>
            </a:r>
            <a:r>
              <a:rPr sz="800" spc="-5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n</a:t>
            </a:r>
            <a:r>
              <a:rPr sz="800" spc="-5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g</a:t>
            </a:r>
            <a:r>
              <a:rPr sz="800" spc="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.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47</a:t>
            </a:r>
            <a:r>
              <a:rPr sz="500" spc="140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#</a:t>
            </a:r>
            <a:r>
              <a:rPr sz="800" spc="459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s</a:t>
            </a:r>
            <a:r>
              <a:rPr sz="800" spc="-5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i</a:t>
            </a:r>
            <a:r>
              <a:rPr sz="800" spc="-5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m</a:t>
            </a:r>
            <a:r>
              <a:rPr sz="800" spc="-5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i</a:t>
            </a:r>
            <a:r>
              <a:rPr sz="800" spc="-5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l</a:t>
            </a:r>
            <a:r>
              <a:rPr sz="800" spc="-5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a</a:t>
            </a:r>
            <a:r>
              <a:rPr sz="800" spc="-5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r</a:t>
            </a:r>
            <a:r>
              <a:rPr sz="800" spc="-5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l</a:t>
            </a:r>
            <a:r>
              <a:rPr sz="800" spc="-5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y</a:t>
            </a:r>
            <a:r>
              <a:rPr sz="800" spc="48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35" dirty="0">
                <a:solidFill>
                  <a:srgbClr val="9300D1"/>
                </a:solidFill>
                <a:latin typeface="Times New Roman"/>
                <a:cs typeface="Times New Roman"/>
              </a:rPr>
              <a:t>you </a:t>
            </a:r>
            <a:r>
              <a:rPr sz="800" spc="18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50" dirty="0">
                <a:solidFill>
                  <a:srgbClr val="9300D1"/>
                </a:solidFill>
                <a:latin typeface="Times New Roman"/>
                <a:cs typeface="Times New Roman"/>
              </a:rPr>
              <a:t>can </a:t>
            </a:r>
            <a:r>
              <a:rPr sz="800" spc="24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b</a:t>
            </a:r>
            <a:r>
              <a:rPr sz="800" spc="-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u</a:t>
            </a:r>
            <a:r>
              <a:rPr sz="800" spc="-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i</a:t>
            </a:r>
            <a:r>
              <a:rPr sz="800" spc="-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l</a:t>
            </a:r>
            <a:r>
              <a:rPr sz="800" spc="-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d</a:t>
            </a:r>
            <a:r>
              <a:rPr sz="800" spc="53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f</a:t>
            </a:r>
            <a:r>
              <a:rPr sz="800" spc="-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o</a:t>
            </a:r>
            <a:r>
              <a:rPr sz="800" spc="-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r</a:t>
            </a:r>
            <a:r>
              <a:rPr sz="800" spc="4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65" dirty="0">
                <a:solidFill>
                  <a:srgbClr val="9300D1"/>
                </a:solidFill>
                <a:latin typeface="Times New Roman"/>
                <a:cs typeface="Times New Roman"/>
              </a:rPr>
              <a:t>Text </a:t>
            </a:r>
            <a:r>
              <a:rPr sz="800" spc="17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50" dirty="0">
                <a:solidFill>
                  <a:srgbClr val="9300D1"/>
                </a:solidFill>
                <a:latin typeface="Times New Roman"/>
                <a:cs typeface="Times New Roman"/>
              </a:rPr>
              <a:t>column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48</a:t>
            </a:r>
            <a:r>
              <a:rPr sz="500" spc="195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r</a:t>
            </a:r>
            <a:r>
              <a:rPr sz="800" spc="-6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e</a:t>
            </a:r>
            <a:r>
              <a:rPr sz="800" spc="-6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v</a:t>
            </a:r>
            <a:r>
              <a:rPr sz="800" spc="-5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i</a:t>
            </a:r>
            <a:r>
              <a:rPr sz="800" spc="-6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e</a:t>
            </a:r>
            <a:r>
              <a:rPr sz="800" spc="-6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w</a:t>
            </a:r>
            <a:r>
              <a:rPr sz="800" spc="-6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s</a:t>
            </a:r>
            <a:r>
              <a:rPr sz="800" spc="37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s</a:t>
            </a:r>
            <a:r>
              <a:rPr sz="800" spc="-6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t</a:t>
            </a:r>
            <a:r>
              <a:rPr sz="800" spc="-5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r</a:t>
            </a:r>
            <a:r>
              <a:rPr sz="800" spc="434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=</a:t>
            </a:r>
            <a:r>
              <a:rPr sz="800" spc="40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r</a:t>
            </a:r>
            <a:r>
              <a:rPr sz="800" spc="-9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e</a:t>
            </a:r>
            <a:r>
              <a:rPr sz="800" spc="-9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v</a:t>
            </a:r>
            <a:r>
              <a:rPr sz="800" spc="-9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i</a:t>
            </a:r>
            <a:r>
              <a:rPr sz="800" spc="-8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e</a:t>
            </a:r>
            <a:r>
              <a:rPr sz="800" spc="-9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w</a:t>
            </a:r>
            <a:r>
              <a:rPr sz="800" spc="-9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s</a:t>
            </a:r>
            <a:r>
              <a:rPr sz="800" spc="31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s</a:t>
            </a:r>
            <a:r>
              <a:rPr sz="800" spc="-9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a</a:t>
            </a:r>
            <a:r>
              <a:rPr sz="800" spc="-9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m</a:t>
            </a:r>
            <a:r>
              <a:rPr sz="800" spc="-9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p</a:t>
            </a:r>
            <a:r>
              <a:rPr sz="800" spc="-8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l</a:t>
            </a:r>
            <a:r>
              <a:rPr sz="800" spc="-9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e</a:t>
            </a:r>
            <a:r>
              <a:rPr sz="800" spc="5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.</a:t>
            </a:r>
            <a:r>
              <a:rPr sz="800" spc="-2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20" dirty="0">
                <a:solidFill>
                  <a:srgbClr val="9300D1"/>
                </a:solidFill>
                <a:latin typeface="Times New Roman"/>
                <a:cs typeface="Times New Roman"/>
              </a:rPr>
              <a:t>Summary</a:t>
            </a:r>
            <a:r>
              <a:rPr sz="800" spc="-3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.</a:t>
            </a:r>
            <a:r>
              <a:rPr sz="800" spc="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s</a:t>
            </a:r>
            <a:r>
              <a:rPr sz="800" spc="-4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t</a:t>
            </a:r>
            <a:r>
              <a:rPr sz="800" spc="-4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r</a:t>
            </a:r>
            <a:r>
              <a:rPr sz="800" spc="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.</a:t>
            </a:r>
            <a:r>
              <a:rPr sz="800" spc="7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c</a:t>
            </a:r>
            <a:r>
              <a:rPr sz="800" spc="-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a</a:t>
            </a:r>
            <a:r>
              <a:rPr sz="800" spc="-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t</a:t>
            </a:r>
            <a:r>
              <a:rPr sz="800" spc="7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(</a:t>
            </a:r>
            <a:r>
              <a:rPr sz="800" spc="-6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49</a:t>
            </a:r>
            <a:r>
              <a:rPr sz="500" spc="170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75" dirty="0">
                <a:solidFill>
                  <a:srgbClr val="9300D1"/>
                </a:solidFill>
                <a:latin typeface="Times New Roman"/>
                <a:cs typeface="Times New Roman"/>
              </a:rPr>
              <a:t>wordcloud </a:t>
            </a:r>
            <a:r>
              <a:rPr sz="800" spc="11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=</a:t>
            </a:r>
            <a:r>
              <a:rPr sz="800" spc="35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40" dirty="0">
                <a:solidFill>
                  <a:srgbClr val="9300D1"/>
                </a:solidFill>
                <a:latin typeface="Times New Roman"/>
                <a:cs typeface="Times New Roman"/>
              </a:rPr>
              <a:t>WordCloud</a:t>
            </a:r>
            <a:r>
              <a:rPr sz="800" spc="-4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(</a:t>
            </a:r>
            <a:r>
              <a:rPr sz="800" spc="2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b</a:t>
            </a:r>
            <a:r>
              <a:rPr sz="800" spc="-8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a</a:t>
            </a:r>
            <a:r>
              <a:rPr sz="800" spc="-8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c</a:t>
            </a:r>
            <a:r>
              <a:rPr sz="800" spc="-8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k</a:t>
            </a:r>
            <a:r>
              <a:rPr sz="800" spc="-8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g</a:t>
            </a:r>
            <a:r>
              <a:rPr sz="800" spc="-8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r</a:t>
            </a:r>
            <a:r>
              <a:rPr sz="800" spc="-9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o</a:t>
            </a:r>
            <a:r>
              <a:rPr sz="800" spc="-8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u</a:t>
            </a:r>
            <a:r>
              <a:rPr sz="800" spc="-8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n</a:t>
            </a:r>
            <a:r>
              <a:rPr sz="800" spc="-8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d</a:t>
            </a:r>
            <a:r>
              <a:rPr sz="800" spc="32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c</a:t>
            </a:r>
            <a:r>
              <a:rPr sz="800" spc="-8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o</a:t>
            </a:r>
            <a:r>
              <a:rPr sz="800" spc="-8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l</a:t>
            </a:r>
            <a:r>
              <a:rPr sz="800" spc="-8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o</a:t>
            </a:r>
            <a:r>
              <a:rPr sz="800" spc="-8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r</a:t>
            </a:r>
            <a:r>
              <a:rPr sz="800" spc="-7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=</a:t>
            </a:r>
            <a:r>
              <a:rPr sz="800" spc="-4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3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w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h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2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)</a:t>
            </a:r>
            <a:r>
              <a:rPr sz="800" spc="5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.</a:t>
            </a:r>
            <a:r>
              <a:rPr sz="800" spc="6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g</a:t>
            </a:r>
            <a:r>
              <a:rPr sz="800" spc="-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e</a:t>
            </a:r>
            <a:r>
              <a:rPr sz="800" spc="-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n</a:t>
            </a:r>
            <a:r>
              <a:rPr sz="800" spc="-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e</a:t>
            </a:r>
            <a:r>
              <a:rPr sz="800" spc="-7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r</a:t>
            </a:r>
            <a:r>
              <a:rPr sz="800" spc="-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a</a:t>
            </a:r>
            <a:r>
              <a:rPr sz="800" spc="-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t</a:t>
            </a:r>
            <a:r>
              <a:rPr sz="800" spc="-7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e</a:t>
            </a:r>
            <a:r>
              <a:rPr sz="800" spc="3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(</a:t>
            </a:r>
            <a:r>
              <a:rPr sz="800" spc="5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r</a:t>
            </a:r>
            <a:r>
              <a:rPr sz="800" spc="-6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e</a:t>
            </a:r>
            <a:r>
              <a:rPr sz="800" spc="-5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v</a:t>
            </a:r>
            <a:r>
              <a:rPr sz="800" spc="-6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i</a:t>
            </a:r>
            <a:r>
              <a:rPr sz="800" spc="-6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e</a:t>
            </a:r>
            <a:r>
              <a:rPr sz="800" spc="-5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w</a:t>
            </a:r>
            <a:r>
              <a:rPr sz="800" spc="-6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s</a:t>
            </a:r>
            <a:r>
              <a:rPr sz="800" spc="3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s</a:t>
            </a:r>
            <a:r>
              <a:rPr sz="800" spc="-5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t</a:t>
            </a:r>
            <a:r>
              <a:rPr sz="800" spc="-6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r</a:t>
            </a:r>
            <a:r>
              <a:rPr sz="800" spc="5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50</a:t>
            </a:r>
            <a:r>
              <a:rPr sz="500" spc="200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p</a:t>
            </a:r>
            <a:r>
              <a:rPr sz="800" spc="-5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l</a:t>
            </a:r>
            <a:r>
              <a:rPr sz="800" spc="-5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t</a:t>
            </a:r>
            <a:r>
              <a:rPr sz="800" spc="8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.</a:t>
            </a:r>
            <a:r>
              <a:rPr sz="800" spc="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f</a:t>
            </a:r>
            <a:r>
              <a:rPr sz="800" spc="-6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i</a:t>
            </a:r>
            <a:r>
              <a:rPr sz="800" spc="-6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g</a:t>
            </a:r>
            <a:r>
              <a:rPr sz="800" spc="-6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u</a:t>
            </a:r>
            <a:r>
              <a:rPr sz="800" spc="-6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r</a:t>
            </a:r>
            <a:r>
              <a:rPr sz="800" spc="-6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e</a:t>
            </a:r>
            <a:r>
              <a:rPr sz="800" spc="4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(</a:t>
            </a:r>
            <a:r>
              <a:rPr sz="800" spc="5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f</a:t>
            </a:r>
            <a:r>
              <a:rPr sz="800" spc="-5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i</a:t>
            </a:r>
            <a:r>
              <a:rPr sz="800" spc="-5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g</a:t>
            </a:r>
            <a:r>
              <a:rPr sz="800" spc="-5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s</a:t>
            </a:r>
            <a:r>
              <a:rPr sz="800" spc="-5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i</a:t>
            </a:r>
            <a:r>
              <a:rPr sz="800" spc="-5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z</a:t>
            </a:r>
            <a:r>
              <a:rPr sz="800" spc="-5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e</a:t>
            </a:r>
            <a:r>
              <a:rPr sz="800" spc="5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=</a:t>
            </a:r>
            <a:r>
              <a:rPr sz="800" spc="-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(</a:t>
            </a:r>
            <a:r>
              <a:rPr sz="800" spc="-9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1</a:t>
            </a:r>
            <a:r>
              <a:rPr sz="800" spc="-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0</a:t>
            </a:r>
            <a:r>
              <a:rPr sz="800" spc="1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,</a:t>
            </a:r>
            <a:r>
              <a:rPr sz="800" spc="-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1</a:t>
            </a:r>
            <a:r>
              <a:rPr sz="800" spc="-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0</a:t>
            </a:r>
            <a:r>
              <a:rPr sz="800" spc="-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)</a:t>
            </a:r>
            <a:r>
              <a:rPr sz="800" spc="1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51</a:t>
            </a:r>
            <a:r>
              <a:rPr sz="500" spc="200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p</a:t>
            </a:r>
            <a:r>
              <a:rPr sz="800" spc="-5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l</a:t>
            </a:r>
            <a:r>
              <a:rPr sz="800" spc="-5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t</a:t>
            </a:r>
            <a:r>
              <a:rPr sz="800" spc="8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.</a:t>
            </a:r>
            <a:r>
              <a:rPr sz="800" spc="-1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35" dirty="0">
                <a:solidFill>
                  <a:srgbClr val="9300D1"/>
                </a:solidFill>
                <a:latin typeface="Times New Roman"/>
                <a:cs typeface="Times New Roman"/>
              </a:rPr>
              <a:t>imshow</a:t>
            </a:r>
            <a:r>
              <a:rPr sz="800" spc="-4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(</a:t>
            </a:r>
            <a:r>
              <a:rPr sz="800" spc="-1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65" dirty="0">
                <a:solidFill>
                  <a:srgbClr val="9300D1"/>
                </a:solidFill>
                <a:latin typeface="Times New Roman"/>
                <a:cs typeface="Times New Roman"/>
              </a:rPr>
              <a:t>wordcloud</a:t>
            </a:r>
            <a:r>
              <a:rPr sz="800" spc="10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,</a:t>
            </a:r>
            <a:r>
              <a:rPr sz="800" spc="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i</a:t>
            </a:r>
            <a:r>
              <a:rPr sz="800" spc="-5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n</a:t>
            </a:r>
            <a:r>
              <a:rPr sz="800" spc="-4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t</a:t>
            </a:r>
            <a:r>
              <a:rPr sz="800" spc="-5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e</a:t>
            </a:r>
            <a:r>
              <a:rPr sz="800" spc="-5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r</a:t>
            </a:r>
            <a:r>
              <a:rPr sz="800" spc="-4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p</a:t>
            </a:r>
            <a:r>
              <a:rPr sz="800" spc="-5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o</a:t>
            </a:r>
            <a:r>
              <a:rPr sz="800" spc="-4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l</a:t>
            </a:r>
            <a:r>
              <a:rPr sz="800" spc="-5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a</a:t>
            </a:r>
            <a:r>
              <a:rPr sz="800" spc="-5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t</a:t>
            </a:r>
            <a:r>
              <a:rPr sz="800" spc="-4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i</a:t>
            </a:r>
            <a:r>
              <a:rPr sz="800" spc="-5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o</a:t>
            </a:r>
            <a:r>
              <a:rPr sz="800" spc="-5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n</a:t>
            </a:r>
            <a:r>
              <a:rPr sz="800" spc="-3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=</a:t>
            </a:r>
            <a:r>
              <a:rPr sz="800" spc="-4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3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b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2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52    </a:t>
            </a:r>
            <a:r>
              <a:rPr sz="500" spc="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p</a:t>
            </a:r>
            <a:r>
              <a:rPr sz="800" spc="-5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l</a:t>
            </a:r>
            <a:r>
              <a:rPr sz="800" spc="-5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t</a:t>
            </a:r>
            <a:r>
              <a:rPr sz="800" spc="8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.</a:t>
            </a:r>
            <a:r>
              <a:rPr sz="800" spc="6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a</a:t>
            </a:r>
            <a:r>
              <a:rPr sz="800" spc="-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x</a:t>
            </a:r>
            <a:r>
              <a:rPr sz="800" spc="-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i</a:t>
            </a:r>
            <a:r>
              <a:rPr sz="800" spc="-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s</a:t>
            </a:r>
            <a:r>
              <a:rPr sz="800" spc="3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(</a:t>
            </a:r>
            <a:r>
              <a:rPr sz="800" spc="-9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”</a:t>
            </a:r>
            <a:r>
              <a:rPr sz="800" spc="3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o</a:t>
            </a:r>
            <a:r>
              <a:rPr sz="800" spc="-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f</a:t>
            </a:r>
            <a:r>
              <a:rPr sz="800" spc="-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f</a:t>
            </a:r>
            <a:r>
              <a:rPr sz="800" spc="3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”</a:t>
            </a:r>
            <a:r>
              <a:rPr sz="800" spc="-9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53    </a:t>
            </a:r>
            <a:r>
              <a:rPr sz="500" spc="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p</a:t>
            </a:r>
            <a:r>
              <a:rPr sz="800" spc="-5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l</a:t>
            </a:r>
            <a:r>
              <a:rPr sz="800" spc="-5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t</a:t>
            </a:r>
            <a:r>
              <a:rPr sz="800" spc="8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.</a:t>
            </a:r>
            <a:r>
              <a:rPr sz="800" spc="-1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40" dirty="0">
                <a:solidFill>
                  <a:srgbClr val="9300D1"/>
                </a:solidFill>
                <a:latin typeface="Times New Roman"/>
                <a:cs typeface="Times New Roman"/>
              </a:rPr>
              <a:t>sho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w</a:t>
            </a:r>
            <a:r>
              <a:rPr sz="800" spc="-1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(</a:t>
            </a:r>
            <a:r>
              <a:rPr sz="800" spc="-6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54</a:t>
            </a:r>
            <a:r>
              <a:rPr sz="500" spc="140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#</a:t>
            </a:r>
            <a:r>
              <a:rPr sz="800" spc="29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25" dirty="0">
                <a:solidFill>
                  <a:srgbClr val="9300D1"/>
                </a:solidFill>
                <a:latin typeface="Times New Roman"/>
                <a:cs typeface="Times New Roman"/>
              </a:rPr>
              <a:t>Now</a:t>
            </a:r>
            <a:r>
              <a:rPr sz="800" spc="409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l</a:t>
            </a:r>
            <a:r>
              <a:rPr sz="800" spc="-4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e</a:t>
            </a:r>
            <a:r>
              <a:rPr sz="800" spc="-4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t</a:t>
            </a:r>
            <a:r>
              <a:rPr sz="800" spc="10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4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5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5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h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5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5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5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4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Score </a:t>
            </a:r>
            <a:r>
              <a:rPr sz="800" spc="2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459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1</a:t>
            </a:r>
            <a:r>
              <a:rPr sz="800" spc="420" dirty="0">
                <a:latin typeface="Times New Roman"/>
                <a:cs typeface="Times New Roman"/>
              </a:rPr>
              <a:t> </a:t>
            </a:r>
            <a:r>
              <a:rPr sz="800" spc="45" dirty="0">
                <a:latin typeface="Times New Roman"/>
                <a:cs typeface="Times New Roman"/>
              </a:rPr>
              <a:t>or </a:t>
            </a:r>
            <a:r>
              <a:rPr sz="800" spc="229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2</a:t>
            </a:r>
            <a:r>
              <a:rPr sz="800" spc="-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r>
              <a:rPr sz="800" spc="450" dirty="0">
                <a:latin typeface="Times New Roman"/>
                <a:cs typeface="Times New Roman"/>
              </a:rPr>
              <a:t> </a:t>
            </a:r>
            <a:r>
              <a:rPr sz="800" spc="45" dirty="0">
                <a:latin typeface="Times New Roman"/>
                <a:cs typeface="Times New Roman"/>
              </a:rPr>
              <a:t>and </a:t>
            </a:r>
            <a:r>
              <a:rPr sz="800" spc="2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5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-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4</a:t>
            </a:r>
            <a:r>
              <a:rPr sz="800" spc="475" dirty="0">
                <a:latin typeface="Times New Roman"/>
                <a:cs typeface="Times New Roman"/>
              </a:rPr>
              <a:t> </a:t>
            </a:r>
            <a:r>
              <a:rPr sz="800" spc="45" dirty="0">
                <a:latin typeface="Times New Roman"/>
                <a:cs typeface="Times New Roman"/>
              </a:rPr>
              <a:t>or </a:t>
            </a:r>
            <a:r>
              <a:rPr sz="800" spc="2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#</a:t>
            </a:r>
            <a:r>
              <a:rPr sz="800" spc="-1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5</a:t>
            </a:r>
            <a:r>
              <a:rPr sz="800" spc="-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r>
              <a:rPr sz="800" spc="450" dirty="0">
                <a:latin typeface="Times New Roman"/>
                <a:cs typeface="Times New Roman"/>
              </a:rPr>
              <a:t> </a:t>
            </a:r>
            <a:r>
              <a:rPr sz="800" spc="60" dirty="0">
                <a:latin typeface="Times New Roman"/>
                <a:cs typeface="Times New Roman"/>
              </a:rPr>
              <a:t>Reviews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55</a:t>
            </a:r>
            <a:r>
              <a:rPr sz="500" spc="190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3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w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4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=</a:t>
            </a:r>
            <a:r>
              <a:rPr sz="800" spc="409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w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3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[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w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3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[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3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70" dirty="0">
                <a:solidFill>
                  <a:srgbClr val="9300D1"/>
                </a:solidFill>
                <a:latin typeface="Times New Roman"/>
                <a:cs typeface="Times New Roman"/>
              </a:rPr>
              <a:t>Score</a:t>
            </a:r>
            <a:r>
              <a:rPr sz="800" spc="4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3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]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114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[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1</a:t>
            </a:r>
            <a:r>
              <a:rPr sz="800" spc="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,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2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]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r>
              <a:rPr sz="800" spc="5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]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56</a:t>
            </a:r>
            <a:r>
              <a:rPr sz="500" spc="195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3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w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4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=</a:t>
            </a:r>
            <a:r>
              <a:rPr sz="800" spc="4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w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3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[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w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3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[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3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70" dirty="0">
                <a:solidFill>
                  <a:srgbClr val="9300D1"/>
                </a:solidFill>
                <a:latin typeface="Times New Roman"/>
                <a:cs typeface="Times New Roman"/>
              </a:rPr>
              <a:t>Score</a:t>
            </a:r>
            <a:r>
              <a:rPr sz="800" spc="4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3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]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1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[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4</a:t>
            </a:r>
            <a:r>
              <a:rPr sz="800" spc="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,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5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]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r>
              <a:rPr sz="800" spc="5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]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57   </a:t>
            </a:r>
            <a:r>
              <a:rPr sz="500" spc="3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#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85" dirty="0">
                <a:latin typeface="Times New Roman"/>
                <a:cs typeface="Times New Roman"/>
              </a:rPr>
              <a:t>Transfor</a:t>
            </a:r>
            <a:r>
              <a:rPr sz="800" spc="-5" dirty="0">
                <a:latin typeface="Times New Roman"/>
                <a:cs typeface="Times New Roman"/>
              </a:rPr>
              <a:t>m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dirty="0">
                <a:latin typeface="Times New Roman"/>
                <a:cs typeface="Times New Roman"/>
              </a:rPr>
              <a:t>   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dirty="0">
                <a:latin typeface="Times New Roman"/>
                <a:cs typeface="Times New Roman"/>
              </a:rPr>
              <a:t>   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58</a:t>
            </a:r>
            <a:r>
              <a:rPr sz="500" spc="195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3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w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3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4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=</a:t>
            </a:r>
            <a:r>
              <a:rPr sz="800" spc="4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3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w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spc="20" dirty="0">
                <a:latin typeface="Times New Roman"/>
                <a:cs typeface="Times New Roman"/>
              </a:rPr>
              <a:t>Summary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59</a:t>
            </a:r>
            <a:r>
              <a:rPr sz="500" spc="200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3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w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3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4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=</a:t>
            </a:r>
            <a:r>
              <a:rPr sz="800" spc="4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3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w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20" dirty="0">
                <a:latin typeface="Times New Roman"/>
                <a:cs typeface="Times New Roman"/>
              </a:rPr>
              <a:t>Summary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60</a:t>
            </a:r>
            <a:r>
              <a:rPr sz="500" spc="180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-5" dirty="0">
                <a:latin typeface="Times New Roman"/>
                <a:cs typeface="Times New Roman"/>
              </a:rPr>
              <a:t>w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3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4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=</a:t>
            </a:r>
            <a:r>
              <a:rPr sz="800" spc="355" dirty="0">
                <a:latin typeface="Times New Roman"/>
                <a:cs typeface="Times New Roman"/>
              </a:rPr>
              <a:t> </a:t>
            </a:r>
            <a:r>
              <a:rPr sz="800" spc="40" dirty="0">
                <a:latin typeface="Times New Roman"/>
                <a:cs typeface="Times New Roman"/>
              </a:rPr>
              <a:t>WordCloud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b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k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3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=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3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w</a:t>
            </a:r>
            <a:r>
              <a:rPr sz="800" spc="-10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h</a:t>
            </a:r>
            <a:r>
              <a:rPr sz="800" spc="-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i</a:t>
            </a:r>
            <a:r>
              <a:rPr sz="800" spc="-10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t</a:t>
            </a:r>
            <a:r>
              <a:rPr sz="800" spc="-10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e</a:t>
            </a:r>
            <a:r>
              <a:rPr sz="800" spc="5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2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3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w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3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61</a:t>
            </a:r>
            <a:r>
              <a:rPr sz="500" spc="185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-5" dirty="0">
                <a:latin typeface="Times New Roman"/>
                <a:cs typeface="Times New Roman"/>
              </a:rPr>
              <a:t>w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3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4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=</a:t>
            </a:r>
            <a:r>
              <a:rPr sz="800" spc="350" dirty="0">
                <a:latin typeface="Times New Roman"/>
                <a:cs typeface="Times New Roman"/>
              </a:rPr>
              <a:t> </a:t>
            </a:r>
            <a:r>
              <a:rPr sz="800" spc="40" dirty="0">
                <a:latin typeface="Times New Roman"/>
                <a:cs typeface="Times New Roman"/>
              </a:rPr>
              <a:t>WordCloud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b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k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3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=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2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b</a:t>
            </a:r>
            <a:r>
              <a:rPr sz="800" spc="-8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l</a:t>
            </a:r>
            <a:r>
              <a:rPr sz="800" spc="-9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a</a:t>
            </a:r>
            <a:r>
              <a:rPr sz="800" spc="-9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c</a:t>
            </a:r>
            <a:r>
              <a:rPr sz="800" spc="-8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k</a:t>
            </a:r>
            <a:r>
              <a:rPr sz="800" spc="5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2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4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w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3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62   </a:t>
            </a:r>
            <a:r>
              <a:rPr sz="500" spc="3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#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63</a:t>
            </a:r>
            <a:r>
              <a:rPr sz="500" spc="195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-5" dirty="0">
                <a:latin typeface="Times New Roman"/>
                <a:cs typeface="Times New Roman"/>
              </a:rPr>
              <a:t>f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</a:t>
            </a:r>
            <a:r>
              <a:rPr sz="800" spc="4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=</a:t>
            </a:r>
            <a:r>
              <a:rPr sz="800" spc="4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z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=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1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0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,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1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0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64    </a:t>
            </a:r>
            <a:r>
              <a:rPr sz="500" spc="-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ax</a:t>
            </a:r>
            <a:r>
              <a:rPr sz="800" spc="-5" dirty="0">
                <a:latin typeface="Times New Roman"/>
                <a:cs typeface="Times New Roman"/>
              </a:rPr>
              <a:t>1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=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b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2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1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1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65</a:t>
            </a:r>
            <a:r>
              <a:rPr sz="500" spc="160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45" dirty="0">
                <a:latin typeface="Times New Roman"/>
                <a:cs typeface="Times New Roman"/>
              </a:rPr>
              <a:t>ax1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35" dirty="0">
                <a:latin typeface="Times New Roman"/>
                <a:cs typeface="Times New Roman"/>
              </a:rPr>
              <a:t>imshow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w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3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1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,</a:t>
            </a:r>
            <a:r>
              <a:rPr sz="800" spc="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=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2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b</a:t>
            </a:r>
            <a:r>
              <a:rPr sz="800" spc="-5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i</a:t>
            </a:r>
            <a:r>
              <a:rPr sz="800" spc="-4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l</a:t>
            </a:r>
            <a:r>
              <a:rPr sz="800" spc="-5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i</a:t>
            </a:r>
            <a:r>
              <a:rPr sz="800" spc="-5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n</a:t>
            </a:r>
            <a:r>
              <a:rPr sz="800" spc="-4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e</a:t>
            </a:r>
            <a:r>
              <a:rPr sz="800" spc="-5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a</a:t>
            </a:r>
            <a:r>
              <a:rPr sz="800" spc="-5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r</a:t>
            </a:r>
            <a:r>
              <a:rPr sz="800" spc="10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2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66    </a:t>
            </a:r>
            <a:r>
              <a:rPr sz="500" spc="-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ax</a:t>
            </a:r>
            <a:r>
              <a:rPr sz="800" spc="-5" dirty="0">
                <a:latin typeface="Times New Roman"/>
                <a:cs typeface="Times New Roman"/>
              </a:rPr>
              <a:t>1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x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”</a:t>
            </a:r>
            <a:r>
              <a:rPr sz="800" spc="-1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o</a:t>
            </a:r>
            <a:r>
              <a:rPr sz="800" spc="-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f</a:t>
            </a:r>
            <a:r>
              <a:rPr sz="800" spc="-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f</a:t>
            </a:r>
            <a:r>
              <a:rPr sz="800" spc="-1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”</a:t>
            </a:r>
            <a:r>
              <a:rPr sz="800" spc="-3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67</a:t>
            </a:r>
            <a:r>
              <a:rPr sz="500" spc="160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45" dirty="0">
                <a:latin typeface="Times New Roman"/>
                <a:cs typeface="Times New Roman"/>
              </a:rPr>
              <a:t>ax1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1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4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5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60" dirty="0">
                <a:solidFill>
                  <a:srgbClr val="9300D1"/>
                </a:solidFill>
                <a:latin typeface="Times New Roman"/>
                <a:cs typeface="Times New Roman"/>
              </a:rPr>
              <a:t>Reviews </a:t>
            </a:r>
            <a:r>
              <a:rPr sz="800" spc="1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45" dirty="0">
                <a:solidFill>
                  <a:srgbClr val="9300D1"/>
                </a:solidFill>
                <a:latin typeface="Times New Roman"/>
                <a:cs typeface="Times New Roman"/>
              </a:rPr>
              <a:t>wi</a:t>
            </a:r>
            <a:r>
              <a:rPr sz="800" spc="-10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t</a:t>
            </a:r>
            <a:r>
              <a:rPr sz="800" spc="-10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h</a:t>
            </a:r>
            <a:r>
              <a:rPr sz="800" spc="484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N</a:t>
            </a:r>
            <a:r>
              <a:rPr sz="800" spc="-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e</a:t>
            </a:r>
            <a:r>
              <a:rPr sz="800" spc="-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g</a:t>
            </a:r>
            <a:r>
              <a:rPr sz="800" spc="-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a</a:t>
            </a:r>
            <a:r>
              <a:rPr sz="800" spc="-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t</a:t>
            </a:r>
            <a:r>
              <a:rPr sz="800" spc="-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i</a:t>
            </a:r>
            <a:r>
              <a:rPr sz="800" spc="-9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v</a:t>
            </a:r>
            <a:r>
              <a:rPr sz="800" spc="-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e</a:t>
            </a:r>
            <a:r>
              <a:rPr sz="800" spc="4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S</a:t>
            </a:r>
            <a:r>
              <a:rPr sz="800" spc="-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c</a:t>
            </a:r>
            <a:r>
              <a:rPr sz="800" spc="-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o</a:t>
            </a:r>
            <a:r>
              <a:rPr sz="800" spc="-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r</a:t>
            </a:r>
            <a:r>
              <a:rPr sz="800" spc="-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e</a:t>
            </a:r>
            <a:r>
              <a:rPr sz="800" spc="-9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s</a:t>
            </a:r>
            <a:r>
              <a:rPr sz="800" spc="4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5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,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z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=</a:t>
            </a:r>
            <a:r>
              <a:rPr sz="800" spc="-114" dirty="0">
                <a:latin typeface="Times New Roman"/>
                <a:cs typeface="Times New Roman"/>
              </a:rPr>
              <a:t> </a:t>
            </a:r>
            <a:r>
              <a:rPr sz="800" spc="35" dirty="0">
                <a:latin typeface="Times New Roman"/>
                <a:cs typeface="Times New Roman"/>
              </a:rPr>
              <a:t>20</a:t>
            </a:r>
            <a:r>
              <a:rPr sz="800" spc="-1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68</a:t>
            </a:r>
            <a:r>
              <a:rPr sz="500" spc="195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-5" dirty="0">
                <a:latin typeface="Times New Roman"/>
                <a:cs typeface="Times New Roman"/>
              </a:rPr>
              <a:t>f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</a:t>
            </a:r>
            <a:r>
              <a:rPr sz="800" spc="4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=</a:t>
            </a:r>
            <a:r>
              <a:rPr sz="800" spc="4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z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=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1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0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,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1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0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69    </a:t>
            </a:r>
            <a:r>
              <a:rPr sz="500" spc="-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ax</a:t>
            </a:r>
            <a:r>
              <a:rPr sz="800" spc="-5" dirty="0">
                <a:latin typeface="Times New Roman"/>
                <a:cs typeface="Times New Roman"/>
              </a:rPr>
              <a:t>2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=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b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2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1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2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70</a:t>
            </a:r>
            <a:r>
              <a:rPr sz="500" spc="160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45" dirty="0">
                <a:latin typeface="Times New Roman"/>
                <a:cs typeface="Times New Roman"/>
              </a:rPr>
              <a:t>ax2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35" dirty="0">
                <a:latin typeface="Times New Roman"/>
                <a:cs typeface="Times New Roman"/>
              </a:rPr>
              <a:t>imshow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w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3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1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,</a:t>
            </a:r>
            <a:r>
              <a:rPr sz="800" spc="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=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2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b</a:t>
            </a:r>
            <a:r>
              <a:rPr sz="800" spc="-4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i</a:t>
            </a:r>
            <a:r>
              <a:rPr sz="800" spc="-5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l</a:t>
            </a:r>
            <a:r>
              <a:rPr sz="800" spc="-5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i</a:t>
            </a:r>
            <a:r>
              <a:rPr sz="800" spc="-5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n</a:t>
            </a:r>
            <a:r>
              <a:rPr sz="800" spc="-4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e</a:t>
            </a:r>
            <a:r>
              <a:rPr sz="800" spc="-5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a</a:t>
            </a:r>
            <a:r>
              <a:rPr sz="800" spc="-5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r</a:t>
            </a:r>
            <a:r>
              <a:rPr sz="800" spc="10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2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71    </a:t>
            </a:r>
            <a:r>
              <a:rPr sz="500" spc="-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ax</a:t>
            </a:r>
            <a:r>
              <a:rPr sz="800" spc="-5" dirty="0">
                <a:latin typeface="Times New Roman"/>
                <a:cs typeface="Times New Roman"/>
              </a:rPr>
              <a:t>2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x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”</a:t>
            </a:r>
            <a:r>
              <a:rPr sz="800" spc="-1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o</a:t>
            </a:r>
            <a:r>
              <a:rPr sz="800" spc="-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f</a:t>
            </a:r>
            <a:r>
              <a:rPr sz="800" spc="-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f</a:t>
            </a:r>
            <a:r>
              <a:rPr sz="800" spc="-1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”</a:t>
            </a:r>
            <a:r>
              <a:rPr sz="800" spc="-3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72</a:t>
            </a:r>
            <a:r>
              <a:rPr sz="500" spc="160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45" dirty="0">
                <a:latin typeface="Times New Roman"/>
                <a:cs typeface="Times New Roman"/>
              </a:rPr>
              <a:t>ax2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1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4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5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60" dirty="0">
                <a:solidFill>
                  <a:srgbClr val="9300D1"/>
                </a:solidFill>
                <a:latin typeface="Times New Roman"/>
                <a:cs typeface="Times New Roman"/>
              </a:rPr>
              <a:t>Reviews </a:t>
            </a:r>
            <a:r>
              <a:rPr sz="800" spc="1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45" dirty="0">
                <a:solidFill>
                  <a:srgbClr val="9300D1"/>
                </a:solidFill>
                <a:latin typeface="Times New Roman"/>
                <a:cs typeface="Times New Roman"/>
              </a:rPr>
              <a:t>wi</a:t>
            </a:r>
            <a:r>
              <a:rPr sz="800" spc="-10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t</a:t>
            </a:r>
            <a:r>
              <a:rPr sz="800" spc="-10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h</a:t>
            </a:r>
            <a:r>
              <a:rPr sz="800" spc="52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P</a:t>
            </a:r>
            <a:r>
              <a:rPr sz="800" spc="-6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o</a:t>
            </a:r>
            <a:r>
              <a:rPr sz="800" spc="-6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s</a:t>
            </a:r>
            <a:r>
              <a:rPr sz="800" spc="-6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i</a:t>
            </a:r>
            <a:r>
              <a:rPr sz="800" spc="-6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t</a:t>
            </a:r>
            <a:r>
              <a:rPr sz="800" spc="-6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i</a:t>
            </a:r>
            <a:r>
              <a:rPr sz="800" spc="-6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v</a:t>
            </a:r>
            <a:r>
              <a:rPr sz="800" spc="-6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e</a:t>
            </a:r>
            <a:r>
              <a:rPr sz="800" spc="52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S</a:t>
            </a:r>
            <a:r>
              <a:rPr sz="800" spc="-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c</a:t>
            </a:r>
            <a:r>
              <a:rPr sz="800" spc="-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o</a:t>
            </a:r>
            <a:r>
              <a:rPr sz="800" spc="-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r</a:t>
            </a:r>
            <a:r>
              <a:rPr sz="800" spc="-9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e</a:t>
            </a:r>
            <a:r>
              <a:rPr sz="800" spc="-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s</a:t>
            </a:r>
            <a:r>
              <a:rPr sz="800" spc="4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6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,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z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=</a:t>
            </a:r>
            <a:r>
              <a:rPr sz="800" spc="-120" dirty="0">
                <a:latin typeface="Times New Roman"/>
                <a:cs typeface="Times New Roman"/>
              </a:rPr>
              <a:t> </a:t>
            </a:r>
            <a:r>
              <a:rPr sz="800" spc="35" dirty="0">
                <a:latin typeface="Times New Roman"/>
                <a:cs typeface="Times New Roman"/>
              </a:rPr>
              <a:t>20</a:t>
            </a:r>
            <a:r>
              <a:rPr sz="800" spc="-1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73    </a:t>
            </a:r>
            <a:r>
              <a:rPr sz="500" spc="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40" dirty="0">
                <a:latin typeface="Times New Roman"/>
                <a:cs typeface="Times New Roman"/>
              </a:rPr>
              <a:t>sho</a:t>
            </a:r>
            <a:r>
              <a:rPr sz="800" spc="-5" dirty="0">
                <a:latin typeface="Times New Roman"/>
                <a:cs typeface="Times New Roman"/>
              </a:rPr>
              <a:t>w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74    </a:t>
            </a:r>
            <a:r>
              <a:rPr sz="500" spc="-2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!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dirty="0">
                <a:latin typeface="Times New Roman"/>
                <a:cs typeface="Times New Roman"/>
              </a:rPr>
              <a:t>   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dirty="0">
                <a:latin typeface="Times New Roman"/>
                <a:cs typeface="Times New Roman"/>
              </a:rPr>
              <a:t>   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75    </a:t>
            </a:r>
            <a:r>
              <a:rPr sz="500" spc="-2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800" dirty="0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sz="800" spc="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76    </a:t>
            </a:r>
            <a:r>
              <a:rPr sz="500" spc="-2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800" dirty="0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sz="800" spc="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o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77    </a:t>
            </a:r>
            <a:r>
              <a:rPr sz="500" spc="-2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800" dirty="0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sz="800" spc="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y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78    </a:t>
            </a:r>
            <a:r>
              <a:rPr sz="500" spc="-2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800" dirty="0">
                <a:solidFill>
                  <a:srgbClr val="0000FF"/>
                </a:solidFill>
                <a:latin typeface="Times New Roman"/>
                <a:cs typeface="Times New Roman"/>
              </a:rPr>
              <a:t>   </a:t>
            </a:r>
            <a:r>
              <a:rPr sz="800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79</a:t>
            </a:r>
            <a:r>
              <a:rPr sz="500" spc="200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y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55" dirty="0">
                <a:latin typeface="Times New Roman"/>
                <a:cs typeface="Times New Roman"/>
              </a:rPr>
              <a:t>use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3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f</a:t>
            </a:r>
            <a:r>
              <a:rPr sz="800" spc="-4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i</a:t>
            </a:r>
            <a:r>
              <a:rPr sz="800" spc="-3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v</a:t>
            </a:r>
            <a:r>
              <a:rPr sz="800" spc="-4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e</a:t>
            </a:r>
            <a:r>
              <a:rPr sz="800" spc="-4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t</a:t>
            </a:r>
            <a:r>
              <a:rPr sz="800" spc="-4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h</a:t>
            </a:r>
            <a:r>
              <a:rPr sz="800" spc="-4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i</a:t>
            </a:r>
            <a:r>
              <a:rPr sz="800" spc="-4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r</a:t>
            </a:r>
            <a:r>
              <a:rPr sz="800" spc="-3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t</a:t>
            </a:r>
            <a:r>
              <a:rPr sz="800" spc="-4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y</a:t>
            </a:r>
            <a:r>
              <a:rPr sz="800" spc="-4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e</a:t>
            </a:r>
            <a:r>
              <a:rPr sz="800" spc="-4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i</a:t>
            </a:r>
            <a:r>
              <a:rPr sz="800" spc="-4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g</a:t>
            </a:r>
            <a:r>
              <a:rPr sz="800" spc="-4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h</a:t>
            </a:r>
            <a:r>
              <a:rPr sz="800" spc="-4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t</a:t>
            </a:r>
            <a:r>
              <a:rPr sz="800" spc="11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2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80</a:t>
            </a:r>
            <a:r>
              <a:rPr sz="500" spc="140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-5" dirty="0">
                <a:latin typeface="Times New Roman"/>
                <a:cs typeface="Times New Roman"/>
              </a:rPr>
              <a:t>#</a:t>
            </a:r>
            <a:r>
              <a:rPr sz="800" spc="4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515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8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8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800" spc="5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</a:t>
            </a:r>
            <a:r>
              <a:rPr sz="800" spc="5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h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509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81   </a:t>
            </a:r>
            <a:r>
              <a:rPr sz="500" spc="3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#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60" dirty="0">
                <a:latin typeface="Times New Roman"/>
                <a:cs typeface="Times New Roman"/>
              </a:rPr>
              <a:t>c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=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-5" dirty="0">
                <a:latin typeface="Times New Roman"/>
                <a:cs typeface="Times New Roman"/>
              </a:rPr>
              <a:t> p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82</a:t>
            </a:r>
            <a:r>
              <a:rPr sz="500" spc="160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50" dirty="0">
                <a:latin typeface="Times New Roman"/>
                <a:cs typeface="Times New Roman"/>
              </a:rPr>
              <a:t>from </a:t>
            </a:r>
            <a:r>
              <a:rPr sz="800" spc="2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505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800" spc="-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800" spc="5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y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y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z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83</a:t>
            </a:r>
            <a:r>
              <a:rPr sz="500" spc="185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y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z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4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=</a:t>
            </a:r>
            <a:r>
              <a:rPr sz="800" spc="4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y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y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z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84</a:t>
            </a:r>
            <a:r>
              <a:rPr sz="500" spc="140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-5" dirty="0">
                <a:latin typeface="Times New Roman"/>
                <a:cs typeface="Times New Roman"/>
              </a:rPr>
              <a:t>#</a:t>
            </a:r>
            <a:r>
              <a:rPr sz="800" spc="4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</a:t>
            </a:r>
            <a:r>
              <a:rPr sz="800" spc="5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535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8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8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800" spc="5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5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h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5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5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5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509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h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5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85    </a:t>
            </a:r>
            <a:r>
              <a:rPr sz="500" spc="-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y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=</a:t>
            </a:r>
            <a:r>
              <a:rPr sz="800" spc="-5" dirty="0">
                <a:latin typeface="Times New Roman"/>
                <a:cs typeface="Times New Roman"/>
              </a:rPr>
              <a:t>[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]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1" name="object 1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30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9513" y="720318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180301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76973" y="717778"/>
            <a:ext cx="6206490" cy="2889885"/>
            <a:chOff x="676973" y="717778"/>
            <a:chExt cx="6206490" cy="2889885"/>
          </a:xfrm>
        </p:grpSpPr>
        <p:sp>
          <p:nvSpPr>
            <p:cNvPr id="4" name="object 4"/>
            <p:cNvSpPr/>
            <p:nvPr/>
          </p:nvSpPr>
          <p:spPr>
            <a:xfrm>
              <a:off x="6880491" y="720318"/>
              <a:ext cx="0" cy="2884805"/>
            </a:xfrm>
            <a:custGeom>
              <a:avLst/>
              <a:gdLst/>
              <a:ahLst/>
              <a:cxnLst/>
              <a:rect l="l" t="t" r="r" b="b"/>
              <a:pathLst>
                <a:path h="2884804">
                  <a:moveTo>
                    <a:pt x="0" y="0"/>
                  </a:moveTo>
                  <a:lnTo>
                    <a:pt x="0" y="2884779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9513" y="900620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9513" y="1080909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9513" y="1261211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9513" y="1441513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9513" y="1621815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9513" y="1802104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9513" y="1982406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9513" y="2162708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9513" y="2343010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9513" y="2523299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9513" y="2703601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9513" y="2883903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9513" y="3064205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9513" y="3244494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9513" y="3424796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30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856729" y="2646984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36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17977" y="2646984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36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6729" y="2827286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36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81861" y="3368180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36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60015" y="3368180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36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49148" y="673773"/>
            <a:ext cx="4725035" cy="291020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560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86    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8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8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800" dirty="0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sz="800" spc="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40" dirty="0">
                <a:latin typeface="Times New Roman"/>
                <a:cs typeface="Times New Roman"/>
              </a:rPr>
              <a:t>ro</a:t>
            </a:r>
            <a:r>
              <a:rPr sz="800" spc="-5" dirty="0">
                <a:latin typeface="Times New Roman"/>
                <a:cs typeface="Times New Roman"/>
              </a:rPr>
              <a:t>w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85" dirty="0"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d</a:t>
            </a:r>
            <a:r>
              <a:rPr sz="800" spc="-5" dirty="0">
                <a:latin typeface="Times New Roman"/>
                <a:cs typeface="Times New Roman"/>
              </a:rPr>
              <a:t>f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[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4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85" dirty="0">
                <a:solidFill>
                  <a:srgbClr val="9300D1"/>
                </a:solidFill>
                <a:latin typeface="Times New Roman"/>
                <a:cs typeface="Times New Roman"/>
              </a:rPr>
              <a:t>Tex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t</a:t>
            </a:r>
            <a:r>
              <a:rPr sz="800" spc="3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2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]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endParaRPr sz="80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87</a:t>
            </a:r>
            <a:r>
              <a:rPr sz="500" spc="165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55" dirty="0">
                <a:latin typeface="Times New Roman"/>
                <a:cs typeface="Times New Roman"/>
              </a:rPr>
              <a:t>vs= </a:t>
            </a:r>
            <a:r>
              <a:rPr sz="800" spc="1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y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z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y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5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5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25" dirty="0">
                <a:latin typeface="Times New Roman"/>
                <a:cs typeface="Times New Roman"/>
              </a:rPr>
              <a:t>row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88    </a:t>
            </a:r>
            <a:r>
              <a:rPr sz="500" spc="-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y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appen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v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89</a:t>
            </a:r>
            <a:r>
              <a:rPr sz="500" spc="140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-5" dirty="0">
                <a:latin typeface="Times New Roman"/>
                <a:cs typeface="Times New Roman"/>
              </a:rPr>
              <a:t>#</a:t>
            </a:r>
            <a:r>
              <a:rPr sz="800" spc="4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</a:t>
            </a:r>
            <a:r>
              <a:rPr sz="800" spc="430" dirty="0">
                <a:latin typeface="Times New Roman"/>
                <a:cs typeface="Times New Roman"/>
              </a:rPr>
              <a:t> </a:t>
            </a:r>
            <a:r>
              <a:rPr sz="800" spc="15" dirty="0">
                <a:solidFill>
                  <a:srgbClr val="0000FF"/>
                </a:solidFill>
                <a:latin typeface="Times New Roman"/>
                <a:cs typeface="Times New Roman"/>
              </a:rPr>
              <a:t>new </a:t>
            </a:r>
            <a:r>
              <a:rPr sz="800" spc="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484" dirty="0">
                <a:latin typeface="Times New Roman"/>
                <a:cs typeface="Times New Roman"/>
              </a:rPr>
              <a:t> </a:t>
            </a:r>
            <a:r>
              <a:rPr sz="800" spc="60" dirty="0">
                <a:latin typeface="Times New Roman"/>
                <a:cs typeface="Times New Roman"/>
              </a:rPr>
              <a:t>wit</a:t>
            </a:r>
            <a:r>
              <a:rPr sz="800" spc="-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h</a:t>
            </a:r>
            <a:r>
              <a:rPr sz="800" spc="5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endParaRPr sz="80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  <a:spcBef>
                <a:spcPts val="455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90</a:t>
            </a:r>
            <a:r>
              <a:rPr sz="500" spc="175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45" dirty="0">
                <a:latin typeface="Times New Roman"/>
                <a:cs typeface="Times New Roman"/>
              </a:rPr>
              <a:t>df </a:t>
            </a:r>
            <a:r>
              <a:rPr sz="800" spc="2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420" dirty="0">
                <a:latin typeface="Times New Roman"/>
                <a:cs typeface="Times New Roman"/>
              </a:rPr>
              <a:t> </a:t>
            </a:r>
            <a:r>
              <a:rPr sz="800" spc="35" dirty="0">
                <a:latin typeface="Times New Roman"/>
                <a:cs typeface="Times New Roman"/>
              </a:rPr>
              <a:t>=pd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50" dirty="0">
                <a:latin typeface="Times New Roman"/>
                <a:cs typeface="Times New Roman"/>
              </a:rPr>
              <a:t>Data</a:t>
            </a:r>
            <a:r>
              <a:rPr sz="800" spc="-120" dirty="0">
                <a:latin typeface="Times New Roman"/>
                <a:cs typeface="Times New Roman"/>
              </a:rPr>
              <a:t> </a:t>
            </a:r>
            <a:r>
              <a:rPr sz="800" spc="55" dirty="0">
                <a:latin typeface="Times New Roman"/>
                <a:cs typeface="Times New Roman"/>
              </a:rPr>
              <a:t>Frame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y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91    </a:t>
            </a:r>
            <a:r>
              <a:rPr sz="500" spc="-3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d</a:t>
            </a:r>
            <a:r>
              <a:rPr sz="800" spc="-5" dirty="0">
                <a:latin typeface="Times New Roman"/>
                <a:cs typeface="Times New Roman"/>
              </a:rPr>
              <a:t>f</a:t>
            </a:r>
            <a:r>
              <a:rPr sz="800" dirty="0">
                <a:latin typeface="Times New Roman"/>
                <a:cs typeface="Times New Roman"/>
              </a:rPr>
              <a:t>   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hea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92</a:t>
            </a:r>
            <a:r>
              <a:rPr sz="500" spc="140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-5" dirty="0">
                <a:latin typeface="Times New Roman"/>
                <a:cs typeface="Times New Roman"/>
              </a:rPr>
              <a:t>#</a:t>
            </a:r>
            <a:r>
              <a:rPr sz="800" spc="395" dirty="0">
                <a:latin typeface="Times New Roman"/>
                <a:cs typeface="Times New Roman"/>
              </a:rPr>
              <a:t> </a:t>
            </a:r>
            <a:r>
              <a:rPr sz="800" spc="60" dirty="0">
                <a:latin typeface="Times New Roman"/>
                <a:cs typeface="Times New Roman"/>
              </a:rPr>
              <a:t>Merging </a:t>
            </a:r>
            <a:r>
              <a:rPr sz="800" spc="2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h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5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484" dirty="0">
                <a:latin typeface="Times New Roman"/>
                <a:cs typeface="Times New Roman"/>
              </a:rPr>
              <a:t> </a:t>
            </a:r>
            <a:r>
              <a:rPr sz="800" spc="55" dirty="0">
                <a:latin typeface="Times New Roman"/>
                <a:cs typeface="Times New Roman"/>
              </a:rPr>
              <a:t>back </a:t>
            </a:r>
            <a:r>
              <a:rPr sz="800" spc="2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w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93</a:t>
            </a:r>
            <a:r>
              <a:rPr sz="500" spc="175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45" dirty="0">
                <a:latin typeface="Times New Roman"/>
                <a:cs typeface="Times New Roman"/>
              </a:rPr>
              <a:t>df </a:t>
            </a:r>
            <a:r>
              <a:rPr sz="800" spc="1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355" dirty="0">
                <a:latin typeface="Times New Roman"/>
                <a:cs typeface="Times New Roman"/>
              </a:rPr>
              <a:t> </a:t>
            </a:r>
            <a:r>
              <a:rPr sz="800" spc="35" dirty="0">
                <a:latin typeface="Times New Roman"/>
                <a:cs typeface="Times New Roman"/>
              </a:rPr>
              <a:t>=pd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5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[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45" dirty="0">
                <a:latin typeface="Times New Roman"/>
                <a:cs typeface="Times New Roman"/>
              </a:rPr>
              <a:t>df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5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x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480" dirty="0"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drop </a:t>
            </a:r>
            <a:r>
              <a:rPr sz="800" spc="120" dirty="0"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=True </a:t>
            </a:r>
            <a:r>
              <a:rPr sz="800" spc="204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r>
              <a:rPr sz="800" spc="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,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45" dirty="0">
                <a:latin typeface="Times New Roman"/>
                <a:cs typeface="Times New Roman"/>
              </a:rPr>
              <a:t>df </a:t>
            </a:r>
            <a:r>
              <a:rPr sz="800" spc="2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]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,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x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=</a:t>
            </a:r>
            <a:r>
              <a:rPr sz="800" spc="-1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1</a:t>
            </a:r>
            <a:r>
              <a:rPr sz="800" spc="-1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94    </a:t>
            </a:r>
            <a:r>
              <a:rPr sz="500" spc="-3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d</a:t>
            </a:r>
            <a:r>
              <a:rPr sz="800" spc="-5" dirty="0">
                <a:latin typeface="Times New Roman"/>
                <a:cs typeface="Times New Roman"/>
              </a:rPr>
              <a:t>f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hea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3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95</a:t>
            </a:r>
            <a:r>
              <a:rPr sz="500" spc="140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-5" dirty="0">
                <a:latin typeface="Times New Roman"/>
                <a:cs typeface="Times New Roman"/>
              </a:rPr>
              <a:t>#</a:t>
            </a:r>
            <a:r>
              <a:rPr sz="800" spc="425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Convert </a:t>
            </a:r>
            <a:r>
              <a:rPr sz="800" spc="2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5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5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495" dirty="0">
                <a:latin typeface="Times New Roman"/>
                <a:cs typeface="Times New Roman"/>
              </a:rPr>
              <a:t> </a:t>
            </a:r>
            <a:r>
              <a:rPr sz="800" spc="45" dirty="0">
                <a:latin typeface="Times New Roman"/>
                <a:cs typeface="Times New Roman"/>
              </a:rPr>
              <a:t>and </a:t>
            </a:r>
            <a:r>
              <a:rPr sz="800" spc="229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5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5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</a:t>
            </a:r>
            <a:r>
              <a:rPr sz="800" spc="434" dirty="0">
                <a:latin typeface="Times New Roman"/>
                <a:cs typeface="Times New Roman"/>
              </a:rPr>
              <a:t> </a:t>
            </a:r>
            <a:r>
              <a:rPr sz="800" spc="30" dirty="0">
                <a:latin typeface="Times New Roman"/>
                <a:cs typeface="Times New Roman"/>
              </a:rPr>
              <a:t>some </a:t>
            </a:r>
            <a:r>
              <a:rPr sz="800" spc="229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h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h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endParaRPr sz="80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96</a:t>
            </a:r>
            <a:r>
              <a:rPr sz="500" spc="185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</a:t>
            </a:r>
            <a:r>
              <a:rPr sz="800" spc="3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[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2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S</a:t>
            </a:r>
            <a:r>
              <a:rPr sz="800" spc="-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e</a:t>
            </a:r>
            <a:r>
              <a:rPr sz="800" spc="-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n</a:t>
            </a:r>
            <a:r>
              <a:rPr sz="800" spc="-9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t</a:t>
            </a:r>
            <a:r>
              <a:rPr sz="800" spc="-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i</a:t>
            </a:r>
            <a:r>
              <a:rPr sz="800" spc="-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m</a:t>
            </a:r>
            <a:r>
              <a:rPr sz="800" spc="-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e</a:t>
            </a:r>
            <a:r>
              <a:rPr sz="800" spc="-9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n</a:t>
            </a:r>
            <a:r>
              <a:rPr sz="800" spc="-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t</a:t>
            </a:r>
            <a:r>
              <a:rPr sz="800" spc="5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2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]</a:t>
            </a:r>
            <a:r>
              <a:rPr sz="800" spc="4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=</a:t>
            </a:r>
            <a:r>
              <a:rPr sz="800" spc="355" dirty="0">
                <a:latin typeface="Times New Roman"/>
                <a:cs typeface="Times New Roman"/>
              </a:rPr>
              <a:t> </a:t>
            </a:r>
            <a:r>
              <a:rPr sz="800" spc="20" dirty="0">
                <a:latin typeface="Times New Roman"/>
                <a:cs typeface="Times New Roman"/>
              </a:rPr>
              <a:t>np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50" dirty="0">
                <a:latin typeface="Times New Roman"/>
                <a:cs typeface="Times New Roman"/>
              </a:rPr>
              <a:t>where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</a:t>
            </a:r>
            <a:r>
              <a:rPr sz="800" spc="3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[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40" dirty="0">
                <a:solidFill>
                  <a:srgbClr val="9300D1"/>
                </a:solidFill>
                <a:latin typeface="Times New Roman"/>
                <a:cs typeface="Times New Roman"/>
              </a:rPr>
              <a:t>compound</a:t>
            </a:r>
            <a:r>
              <a:rPr sz="800" spc="-1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2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]</a:t>
            </a:r>
            <a:r>
              <a:rPr sz="800" spc="310" dirty="0">
                <a:latin typeface="Times New Roman"/>
                <a:cs typeface="Times New Roman"/>
              </a:rPr>
              <a:t> </a:t>
            </a:r>
            <a:r>
              <a:rPr sz="800" i="1" spc="-20" dirty="0">
                <a:latin typeface="Verdana"/>
                <a:cs typeface="Verdana"/>
              </a:rPr>
              <a:t>&gt;</a:t>
            </a:r>
            <a:r>
              <a:rPr sz="800" spc="-20" dirty="0">
                <a:latin typeface="Times New Roman"/>
                <a:cs typeface="Times New Roman"/>
              </a:rPr>
              <a:t>=</a:t>
            </a:r>
            <a:r>
              <a:rPr sz="800" spc="2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0</a:t>
            </a:r>
            <a:r>
              <a:rPr sz="800" spc="509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,</a:t>
            </a:r>
            <a:r>
              <a:rPr sz="800" spc="515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1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P</a:t>
            </a:r>
            <a:r>
              <a:rPr sz="800" spc="-6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o</a:t>
            </a:r>
            <a:r>
              <a:rPr sz="800" spc="-6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s</a:t>
            </a:r>
            <a:r>
              <a:rPr sz="800" spc="-6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i</a:t>
            </a:r>
            <a:r>
              <a:rPr sz="800" spc="-6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t</a:t>
            </a:r>
            <a:r>
              <a:rPr sz="800" spc="-6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i</a:t>
            </a:r>
            <a:r>
              <a:rPr sz="800" spc="-6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v</a:t>
            </a:r>
            <a:r>
              <a:rPr sz="800" spc="-6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e</a:t>
            </a:r>
            <a:r>
              <a:rPr sz="800" spc="8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6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,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2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N</a:t>
            </a:r>
            <a:r>
              <a:rPr sz="800" spc="-9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e</a:t>
            </a:r>
            <a:r>
              <a:rPr sz="800" spc="-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g</a:t>
            </a:r>
            <a:r>
              <a:rPr sz="800" spc="-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a</a:t>
            </a:r>
            <a:r>
              <a:rPr sz="800" spc="-9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t</a:t>
            </a:r>
            <a:r>
              <a:rPr sz="800" spc="-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i</a:t>
            </a:r>
            <a:r>
              <a:rPr sz="800" spc="-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v</a:t>
            </a:r>
            <a:r>
              <a:rPr sz="800" spc="-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e</a:t>
            </a:r>
            <a:r>
              <a:rPr sz="800" spc="5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2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97    </a:t>
            </a:r>
            <a:r>
              <a:rPr sz="500" spc="-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hea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5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98    </a:t>
            </a:r>
            <a:r>
              <a:rPr sz="500" spc="-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fro</a:t>
            </a:r>
            <a:r>
              <a:rPr sz="800" spc="-5" dirty="0">
                <a:latin typeface="Times New Roman"/>
                <a:cs typeface="Times New Roman"/>
              </a:rPr>
              <a:t>m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</a:t>
            </a:r>
            <a:r>
              <a:rPr sz="800" spc="-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b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95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800" dirty="0">
                <a:solidFill>
                  <a:srgbClr val="0000FF"/>
                </a:solidFill>
                <a:latin typeface="Times New Roman"/>
                <a:cs typeface="Times New Roman"/>
              </a:rPr>
              <a:t>   </a:t>
            </a:r>
            <a:r>
              <a:rPr sz="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99</a:t>
            </a:r>
            <a:r>
              <a:rPr sz="500" spc="185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 </a:t>
            </a:r>
            <a:r>
              <a:rPr sz="800" spc="40" dirty="0">
                <a:latin typeface="Times New Roman"/>
                <a:cs typeface="Times New Roman"/>
              </a:rPr>
              <a:t>mount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 /</a:t>
            </a:r>
            <a:r>
              <a:rPr sz="800" spc="5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c</a:t>
            </a:r>
            <a:r>
              <a:rPr sz="800" spc="-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o</a:t>
            </a:r>
            <a:r>
              <a:rPr sz="800" spc="-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n</a:t>
            </a:r>
            <a:r>
              <a:rPr sz="800" spc="-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t</a:t>
            </a:r>
            <a:r>
              <a:rPr sz="800" spc="-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e</a:t>
            </a:r>
            <a:r>
              <a:rPr sz="800" spc="-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n</a:t>
            </a:r>
            <a:r>
              <a:rPr sz="800" spc="-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t</a:t>
            </a:r>
            <a:r>
              <a:rPr sz="800" spc="5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/</a:t>
            </a:r>
            <a:r>
              <a:rPr sz="800" spc="5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d</a:t>
            </a:r>
            <a:r>
              <a:rPr sz="800" spc="-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r</a:t>
            </a:r>
            <a:r>
              <a:rPr sz="800" spc="-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i</a:t>
            </a:r>
            <a:r>
              <a:rPr sz="800" spc="-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v</a:t>
            </a:r>
            <a:r>
              <a:rPr sz="800" spc="-7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e</a:t>
            </a:r>
            <a:r>
              <a:rPr sz="800" spc="6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2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100</a:t>
            </a:r>
            <a:r>
              <a:rPr sz="500" spc="204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=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</a:t>
            </a:r>
            <a:r>
              <a:rPr sz="800" spc="3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[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2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S</a:t>
            </a:r>
            <a:r>
              <a:rPr sz="800" spc="-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e</a:t>
            </a:r>
            <a:r>
              <a:rPr sz="800" spc="-9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n</a:t>
            </a:r>
            <a:r>
              <a:rPr sz="800" spc="-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t</a:t>
            </a:r>
            <a:r>
              <a:rPr sz="800" spc="-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i</a:t>
            </a:r>
            <a:r>
              <a:rPr sz="800" spc="-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m</a:t>
            </a:r>
            <a:r>
              <a:rPr sz="800" spc="-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e</a:t>
            </a:r>
            <a:r>
              <a:rPr sz="800" spc="-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n</a:t>
            </a:r>
            <a:r>
              <a:rPr sz="800" spc="-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t</a:t>
            </a:r>
            <a:r>
              <a:rPr sz="800" spc="5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3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]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3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7F7F7F"/>
                </a:solidFill>
                <a:latin typeface="Times New Roman"/>
                <a:cs typeface="Times New Roman"/>
              </a:rPr>
              <a:t>101</a:t>
            </a:r>
            <a:r>
              <a:rPr sz="500" spc="204" dirty="0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k</a:t>
            </a:r>
            <a:r>
              <a:rPr sz="800" spc="-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</a:t>
            </a:r>
            <a:r>
              <a:rPr sz="800" spc="-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=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2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b</a:t>
            </a:r>
            <a:r>
              <a:rPr sz="800" spc="-9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a</a:t>
            </a:r>
            <a:r>
              <a:rPr sz="800" spc="-10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r</a:t>
            </a:r>
            <a:r>
              <a:rPr sz="800" spc="4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6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,</a:t>
            </a:r>
            <a:r>
              <a:rPr sz="800" spc="5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=</a:t>
            </a:r>
            <a:r>
              <a:rPr sz="800" spc="-1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0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,</a:t>
            </a:r>
            <a:r>
              <a:rPr sz="800" spc="4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35" dirty="0">
                <a:latin typeface="Times New Roman"/>
                <a:cs typeface="Times New Roman"/>
              </a:rPr>
              <a:t>=[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7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35" dirty="0">
                <a:solidFill>
                  <a:srgbClr val="9300D1"/>
                </a:solidFill>
                <a:latin typeface="Times New Roman"/>
                <a:cs typeface="Times New Roman"/>
              </a:rPr>
              <a:t>plum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 ’</a:t>
            </a:r>
            <a:r>
              <a:rPr sz="800" spc="6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,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-4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55" dirty="0">
                <a:solidFill>
                  <a:srgbClr val="9300D1"/>
                </a:solidFill>
                <a:latin typeface="Times New Roman"/>
                <a:cs typeface="Times New Roman"/>
              </a:rPr>
              <a:t>cyan</a:t>
            </a:r>
            <a:r>
              <a:rPr sz="800" spc="20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9300D1"/>
                </a:solidFill>
                <a:latin typeface="Times New Roman"/>
                <a:cs typeface="Times New Roman"/>
              </a:rPr>
              <a:t>’</a:t>
            </a:r>
            <a:r>
              <a:rPr sz="800" spc="15" dirty="0">
                <a:solidFill>
                  <a:srgbClr val="9300D1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]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;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76986" y="3605098"/>
            <a:ext cx="6206490" cy="43180"/>
            <a:chOff x="676986" y="3605098"/>
            <a:chExt cx="6206490" cy="43180"/>
          </a:xfrm>
        </p:grpSpPr>
        <p:sp>
          <p:nvSpPr>
            <p:cNvPr id="27" name="object 27"/>
            <p:cNvSpPr/>
            <p:nvPr/>
          </p:nvSpPr>
          <p:spPr>
            <a:xfrm>
              <a:off x="679513" y="3605098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h="43179">
                  <a:moveTo>
                    <a:pt x="0" y="430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76986" y="3645586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0" y="0"/>
                  </a:moveTo>
                  <a:lnTo>
                    <a:pt x="4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20001" y="3645586"/>
              <a:ext cx="6120130" cy="0"/>
            </a:xfrm>
            <a:custGeom>
              <a:avLst/>
              <a:gdLst/>
              <a:ahLst/>
              <a:cxnLst/>
              <a:rect l="l" t="t" r="r" b="b"/>
              <a:pathLst>
                <a:path w="6120130">
                  <a:moveTo>
                    <a:pt x="0" y="0"/>
                  </a:moveTo>
                  <a:lnTo>
                    <a:pt x="61200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40004" y="3645586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0" y="0"/>
                  </a:moveTo>
                  <a:lnTo>
                    <a:pt x="4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80491" y="3605098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h="43179">
                  <a:moveTo>
                    <a:pt x="0" y="430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07301" y="4360047"/>
            <a:ext cx="195198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22275" algn="l"/>
              </a:tabLst>
            </a:pPr>
            <a:r>
              <a:rPr sz="1400" b="1" spc="10" dirty="0">
                <a:latin typeface="Times New Roman"/>
                <a:cs typeface="Times New Roman"/>
              </a:rPr>
              <a:t>9.2	Poster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Presentation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001" y="4888537"/>
            <a:ext cx="6479804" cy="4319991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2943631" y="9423582"/>
            <a:ext cx="16732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Figure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9.1: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Poster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Presentation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31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D8E9B2-07D5-3D54-DDFF-1B59F316F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9" y="4885846"/>
            <a:ext cx="6479804" cy="43199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32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6036" y="609395"/>
            <a:ext cx="148844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01" y="1466738"/>
            <a:ext cx="6145530" cy="7885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8290" marR="5080" indent="-276225" algn="just">
              <a:lnSpc>
                <a:spcPct val="120600"/>
              </a:lnSpc>
              <a:spcBef>
                <a:spcPts val="90"/>
              </a:spcBef>
              <a:buAutoNum type="arabicPlain"/>
              <a:tabLst>
                <a:tab pos="288925" algn="l"/>
              </a:tabLst>
            </a:pPr>
            <a:r>
              <a:rPr sz="1400" spc="15" dirty="0">
                <a:latin typeface="Times New Roman"/>
                <a:cs typeface="Times New Roman"/>
              </a:rPr>
              <a:t>Aameen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Khowaja,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Mumtaz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Hussain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Mahar,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Haque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Nawaz1,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ShaukatWasi, </a:t>
            </a:r>
            <a:r>
              <a:rPr sz="1400" spc="10" dirty="0">
                <a:latin typeface="Times New Roman"/>
                <a:cs typeface="Times New Roman"/>
              </a:rPr>
              <a:t> Shafiq-urRehman,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“Personality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Evaluation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Student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Community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using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Sen-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timent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Analysis”,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(2021),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IJCSNS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International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Journal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Computer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Science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Network</a:t>
            </a:r>
            <a:r>
              <a:rPr sz="1400" dirty="0">
                <a:latin typeface="Times New Roman"/>
                <a:cs typeface="Times New Roman"/>
              </a:rPr>
              <a:t> Security,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Volume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04,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Issue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06.</a:t>
            </a:r>
            <a:endParaRPr sz="1400" dirty="0">
              <a:latin typeface="Times New Roman"/>
              <a:cs typeface="Times New Roman"/>
            </a:endParaRPr>
          </a:p>
          <a:p>
            <a:pPr marL="288290" marR="5080" indent="-276225" algn="just">
              <a:lnSpc>
                <a:spcPct val="120600"/>
              </a:lnSpc>
              <a:spcBef>
                <a:spcPts val="800"/>
              </a:spcBef>
              <a:buAutoNum type="arabicPlain"/>
              <a:tabLst>
                <a:tab pos="288925" algn="l"/>
              </a:tabLst>
            </a:pPr>
            <a:r>
              <a:rPr sz="1400" spc="15" dirty="0">
                <a:latin typeface="Times New Roman"/>
                <a:cs typeface="Times New Roman"/>
              </a:rPr>
              <a:t>Azhar Imran, </a:t>
            </a:r>
            <a:r>
              <a:rPr sz="1400" spc="20" dirty="0">
                <a:latin typeface="Times New Roman"/>
                <a:cs typeface="Times New Roman"/>
              </a:rPr>
              <a:t>Muhammad </a:t>
            </a:r>
            <a:r>
              <a:rPr sz="1400" spc="10" dirty="0">
                <a:latin typeface="Times New Roman"/>
                <a:cs typeface="Times New Roman"/>
              </a:rPr>
              <a:t>Faiyaz, Faheem </a:t>
            </a:r>
            <a:r>
              <a:rPr sz="1400" spc="15" dirty="0">
                <a:latin typeface="Times New Roman"/>
                <a:cs typeface="Times New Roman"/>
              </a:rPr>
              <a:t>Akhta, </a:t>
            </a:r>
            <a:r>
              <a:rPr sz="1400" spc="-20" dirty="0">
                <a:latin typeface="Times New Roman"/>
                <a:cs typeface="Times New Roman"/>
              </a:rPr>
              <a:t>“An </a:t>
            </a:r>
            <a:r>
              <a:rPr sz="1400" spc="15" dirty="0">
                <a:latin typeface="Times New Roman"/>
                <a:cs typeface="Times New Roman"/>
              </a:rPr>
              <a:t>Enhanced Approach </a:t>
            </a:r>
            <a:r>
              <a:rPr sz="1400" spc="10" dirty="0">
                <a:latin typeface="Times New Roman"/>
                <a:cs typeface="Times New Roman"/>
              </a:rPr>
              <a:t>for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Quantitative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Prediction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Personality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Facebook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Posts”,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(2020),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IEEE,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Volume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03,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Issue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05</a:t>
            </a:r>
            <a:endParaRPr sz="1400" dirty="0">
              <a:latin typeface="Times New Roman"/>
              <a:cs typeface="Times New Roman"/>
            </a:endParaRPr>
          </a:p>
          <a:p>
            <a:pPr marL="288290" marR="5080" indent="-276225" algn="just">
              <a:lnSpc>
                <a:spcPct val="120600"/>
              </a:lnSpc>
              <a:spcBef>
                <a:spcPts val="795"/>
              </a:spcBef>
              <a:buAutoNum type="arabicPlain"/>
              <a:tabLst>
                <a:tab pos="288925" algn="l"/>
              </a:tabLst>
            </a:pPr>
            <a:r>
              <a:rPr sz="1400" spc="10" dirty="0">
                <a:latin typeface="Times New Roman"/>
                <a:cs typeface="Times New Roman"/>
              </a:rPr>
              <a:t>Ali </a:t>
            </a:r>
            <a:r>
              <a:rPr sz="1400" dirty="0">
                <a:latin typeface="Times New Roman"/>
                <a:cs typeface="Times New Roman"/>
              </a:rPr>
              <a:t>Yadollahi,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Ameneh Gholipour </a:t>
            </a:r>
            <a:r>
              <a:rPr sz="1400" spc="10" dirty="0">
                <a:latin typeface="Times New Roman"/>
                <a:cs typeface="Times New Roman"/>
              </a:rPr>
              <a:t>Shahraki,  </a:t>
            </a:r>
            <a:r>
              <a:rPr sz="1400" spc="15" dirty="0">
                <a:latin typeface="Times New Roman"/>
                <a:cs typeface="Times New Roman"/>
              </a:rPr>
              <a:t>Osmar R. Za</a:t>
            </a:r>
            <a:r>
              <a:rPr sz="1400" spc="15" dirty="0">
                <a:latin typeface="Roboto Lt"/>
                <a:cs typeface="Roboto Lt"/>
              </a:rPr>
              <a:t>¨</a:t>
            </a:r>
            <a:r>
              <a:rPr sz="1400" spc="15" dirty="0">
                <a:latin typeface="Times New Roman"/>
                <a:cs typeface="Times New Roman"/>
              </a:rPr>
              <a:t>ıane “Current </a:t>
            </a:r>
            <a:r>
              <a:rPr sz="1400" spc="10" dirty="0">
                <a:latin typeface="Times New Roman"/>
                <a:cs typeface="Times New Roman"/>
              </a:rPr>
              <a:t>State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 </a:t>
            </a:r>
            <a:r>
              <a:rPr sz="1400" spc="-20" dirty="0">
                <a:latin typeface="Times New Roman"/>
                <a:cs typeface="Times New Roman"/>
              </a:rPr>
              <a:t>Text </a:t>
            </a:r>
            <a:r>
              <a:rPr sz="1400" spc="15" dirty="0">
                <a:latin typeface="Times New Roman"/>
                <a:cs typeface="Times New Roman"/>
              </a:rPr>
              <a:t>Sentiment Analysis from Opinion </a:t>
            </a:r>
            <a:r>
              <a:rPr sz="1400" spc="10" dirty="0">
                <a:latin typeface="Times New Roman"/>
                <a:cs typeface="Times New Roman"/>
              </a:rPr>
              <a:t>to </a:t>
            </a:r>
            <a:r>
              <a:rPr sz="1400" spc="15" dirty="0">
                <a:latin typeface="Times New Roman"/>
                <a:cs typeface="Times New Roman"/>
              </a:rPr>
              <a:t>Emotion Mining”, </a:t>
            </a:r>
            <a:r>
              <a:rPr sz="1400" spc="10" dirty="0">
                <a:latin typeface="Times New Roman"/>
                <a:cs typeface="Times New Roman"/>
              </a:rPr>
              <a:t>(2020), </a:t>
            </a:r>
            <a:r>
              <a:rPr sz="1400" spc="5" dirty="0">
                <a:latin typeface="Times New Roman"/>
                <a:cs typeface="Times New Roman"/>
              </a:rPr>
              <a:t>ACM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Computer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Survey.</a:t>
            </a:r>
            <a:endParaRPr sz="1400" dirty="0">
              <a:latin typeface="Times New Roman"/>
              <a:cs typeface="Times New Roman"/>
            </a:endParaRPr>
          </a:p>
          <a:p>
            <a:pPr marL="288290" marR="5080" indent="-276225" algn="just">
              <a:lnSpc>
                <a:spcPct val="120600"/>
              </a:lnSpc>
              <a:spcBef>
                <a:spcPts val="800"/>
              </a:spcBef>
              <a:buAutoNum type="arabicPlain"/>
              <a:tabLst>
                <a:tab pos="288925" algn="l"/>
              </a:tabLst>
            </a:pPr>
            <a:r>
              <a:rPr sz="1400" spc="15" dirty="0">
                <a:latin typeface="Times New Roman"/>
                <a:cs typeface="Times New Roman"/>
              </a:rPr>
              <a:t>A. K. </a:t>
            </a:r>
            <a:r>
              <a:rPr sz="1400" spc="10" dirty="0">
                <a:latin typeface="Times New Roman"/>
                <a:cs typeface="Times New Roman"/>
              </a:rPr>
              <a:t>Uysal, S. </a:t>
            </a:r>
            <a:r>
              <a:rPr sz="1400" spc="15" dirty="0">
                <a:latin typeface="Times New Roman"/>
                <a:cs typeface="Times New Roman"/>
              </a:rPr>
              <a:t>Gunal, ”The impact </a:t>
            </a:r>
            <a:r>
              <a:rPr sz="1400" spc="10" dirty="0">
                <a:latin typeface="Times New Roman"/>
                <a:cs typeface="Times New Roman"/>
              </a:rPr>
              <a:t>of preprocessing </a:t>
            </a:r>
            <a:r>
              <a:rPr sz="1400" spc="15" dirty="0">
                <a:latin typeface="Times New Roman"/>
                <a:cs typeface="Times New Roman"/>
              </a:rPr>
              <a:t>on </a:t>
            </a:r>
            <a:r>
              <a:rPr sz="1400" spc="5" dirty="0">
                <a:latin typeface="Times New Roman"/>
                <a:cs typeface="Times New Roman"/>
              </a:rPr>
              <a:t>text classification”, </a:t>
            </a:r>
            <a:r>
              <a:rPr sz="1400" spc="10" dirty="0">
                <a:latin typeface="Times New Roman"/>
                <a:cs typeface="Times New Roman"/>
              </a:rPr>
              <a:t> (2019),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Information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Processing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Management.</a:t>
            </a:r>
            <a:endParaRPr sz="1400" dirty="0">
              <a:latin typeface="Times New Roman"/>
              <a:cs typeface="Times New Roman"/>
            </a:endParaRPr>
          </a:p>
          <a:p>
            <a:pPr marL="288290" marR="5080" indent="-276225" algn="just">
              <a:lnSpc>
                <a:spcPct val="120600"/>
              </a:lnSpc>
              <a:spcBef>
                <a:spcPts val="795"/>
              </a:spcBef>
              <a:buAutoNum type="arabicPlain"/>
              <a:tabLst>
                <a:tab pos="288925" algn="l"/>
              </a:tabLst>
            </a:pPr>
            <a:r>
              <a:rPr sz="1400" spc="15" dirty="0">
                <a:latin typeface="Times New Roman"/>
                <a:cs typeface="Times New Roman"/>
              </a:rPr>
              <a:t>B.Gokulkrishnan, </a:t>
            </a:r>
            <a:r>
              <a:rPr sz="1400" spc="-70" dirty="0">
                <a:latin typeface="Times New Roman"/>
                <a:cs typeface="Times New Roman"/>
              </a:rPr>
              <a:t>P. </a:t>
            </a:r>
            <a:r>
              <a:rPr sz="1400" spc="10" dirty="0">
                <a:latin typeface="Times New Roman"/>
                <a:cs typeface="Times New Roman"/>
              </a:rPr>
              <a:t>Priyanthan, </a:t>
            </a:r>
            <a:r>
              <a:rPr sz="1400" spc="-40" dirty="0">
                <a:latin typeface="Times New Roman"/>
                <a:cs typeface="Times New Roman"/>
              </a:rPr>
              <a:t>T. </a:t>
            </a:r>
            <a:r>
              <a:rPr sz="1400" spc="5" dirty="0">
                <a:latin typeface="Times New Roman"/>
                <a:cs typeface="Times New Roman"/>
              </a:rPr>
              <a:t>Ragavan, </a:t>
            </a:r>
            <a:r>
              <a:rPr sz="1400" spc="15" dirty="0">
                <a:latin typeface="Times New Roman"/>
                <a:cs typeface="Times New Roman"/>
              </a:rPr>
              <a:t>N. </a:t>
            </a:r>
            <a:r>
              <a:rPr sz="1400" spc="10" dirty="0">
                <a:latin typeface="Times New Roman"/>
                <a:cs typeface="Times New Roman"/>
              </a:rPr>
              <a:t>Prasath </a:t>
            </a:r>
            <a:r>
              <a:rPr sz="1400" spc="15" dirty="0">
                <a:latin typeface="Times New Roman"/>
                <a:cs typeface="Times New Roman"/>
              </a:rPr>
              <a:t>and A. </a:t>
            </a:r>
            <a:r>
              <a:rPr sz="1400" spc="10" dirty="0">
                <a:latin typeface="Times New Roman"/>
                <a:cs typeface="Times New Roman"/>
              </a:rPr>
              <a:t>Perera. </a:t>
            </a:r>
            <a:r>
              <a:rPr sz="1400" spc="15" dirty="0">
                <a:latin typeface="Times New Roman"/>
                <a:cs typeface="Times New Roman"/>
              </a:rPr>
              <a:t>”Opin-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ion </a:t>
            </a:r>
            <a:r>
              <a:rPr sz="1400" spc="15" dirty="0">
                <a:latin typeface="Times New Roman"/>
                <a:cs typeface="Times New Roman"/>
              </a:rPr>
              <a:t>Mining and Sentiment Analysis on a </a:t>
            </a:r>
            <a:r>
              <a:rPr sz="1400" spc="-5" dirty="0">
                <a:latin typeface="Times New Roman"/>
                <a:cs typeface="Times New Roman"/>
              </a:rPr>
              <a:t>Twitter </a:t>
            </a:r>
            <a:r>
              <a:rPr sz="1400" spc="15" dirty="0">
                <a:latin typeface="Times New Roman"/>
                <a:cs typeface="Times New Roman"/>
              </a:rPr>
              <a:t>Data Stream”, </a:t>
            </a:r>
            <a:r>
              <a:rPr sz="1400" spc="10" dirty="0">
                <a:latin typeface="Times New Roman"/>
                <a:cs typeface="Times New Roman"/>
              </a:rPr>
              <a:t>(2022), </a:t>
            </a:r>
            <a:r>
              <a:rPr sz="1400" spc="15" dirty="0">
                <a:latin typeface="Times New Roman"/>
                <a:cs typeface="Times New Roman"/>
              </a:rPr>
              <a:t>IEEE,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Volume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02,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Issue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04.</a:t>
            </a:r>
            <a:endParaRPr sz="1400" dirty="0">
              <a:latin typeface="Times New Roman"/>
              <a:cs typeface="Times New Roman"/>
            </a:endParaRPr>
          </a:p>
          <a:p>
            <a:pPr marL="288290" marR="5080" indent="-276225" algn="just">
              <a:lnSpc>
                <a:spcPct val="120600"/>
              </a:lnSpc>
              <a:spcBef>
                <a:spcPts val="800"/>
              </a:spcBef>
              <a:buAutoNum type="arabicPlain"/>
              <a:tabLst>
                <a:tab pos="288925" algn="l"/>
              </a:tabLst>
            </a:pPr>
            <a:r>
              <a:rPr sz="1400" spc="15" dirty="0">
                <a:latin typeface="Times New Roman"/>
                <a:cs typeface="Times New Roman"/>
              </a:rPr>
              <a:t>Geetika Gautam, </a:t>
            </a:r>
            <a:r>
              <a:rPr sz="1400" dirty="0">
                <a:latin typeface="Times New Roman"/>
                <a:cs typeface="Times New Roman"/>
              </a:rPr>
              <a:t>Divakar </a:t>
            </a:r>
            <a:r>
              <a:rPr sz="1400" spc="-30" dirty="0">
                <a:latin typeface="Times New Roman"/>
                <a:cs typeface="Times New Roman"/>
              </a:rPr>
              <a:t>Yadav. </a:t>
            </a:r>
            <a:r>
              <a:rPr sz="1400" spc="15" dirty="0">
                <a:latin typeface="Times New Roman"/>
                <a:cs typeface="Times New Roman"/>
              </a:rPr>
              <a:t>”Sentiment Analysis </a:t>
            </a:r>
            <a:r>
              <a:rPr sz="1400" spc="1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Twitter </a:t>
            </a:r>
            <a:r>
              <a:rPr sz="1400" spc="15" dirty="0">
                <a:latin typeface="Times New Roman"/>
                <a:cs typeface="Times New Roman"/>
              </a:rPr>
              <a:t>Data Using </a:t>
            </a:r>
            <a:r>
              <a:rPr sz="1400" spc="10" dirty="0">
                <a:latin typeface="Times New Roman"/>
                <a:cs typeface="Times New Roman"/>
              </a:rPr>
              <a:t>the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Machine Learning Approaches and Semantic </a:t>
            </a:r>
            <a:r>
              <a:rPr sz="1400" spc="10" dirty="0">
                <a:latin typeface="Times New Roman"/>
                <a:cs typeface="Times New Roman"/>
              </a:rPr>
              <a:t>Analysis”, (2020), </a:t>
            </a:r>
            <a:r>
              <a:rPr sz="1400" spc="15" dirty="0">
                <a:latin typeface="Times New Roman"/>
                <a:cs typeface="Times New Roman"/>
              </a:rPr>
              <a:t>IEEE, </a:t>
            </a:r>
            <a:r>
              <a:rPr sz="1400" spc="-15" dirty="0">
                <a:latin typeface="Times New Roman"/>
                <a:cs typeface="Times New Roman"/>
              </a:rPr>
              <a:t>Volume 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02,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Issue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02.</a:t>
            </a:r>
            <a:endParaRPr sz="1400" dirty="0">
              <a:latin typeface="Times New Roman"/>
              <a:cs typeface="Times New Roman"/>
            </a:endParaRPr>
          </a:p>
          <a:p>
            <a:pPr marL="288290" marR="5080" indent="-276225" algn="just">
              <a:lnSpc>
                <a:spcPct val="120600"/>
              </a:lnSpc>
              <a:spcBef>
                <a:spcPts val="795"/>
              </a:spcBef>
              <a:buAutoNum type="arabicPlain"/>
              <a:tabLst>
                <a:tab pos="288925" algn="l"/>
              </a:tabLst>
            </a:pPr>
            <a:r>
              <a:rPr sz="1400" spc="15" dirty="0">
                <a:latin typeface="Times New Roman"/>
                <a:cs typeface="Times New Roman"/>
              </a:rPr>
              <a:t>Hung </a:t>
            </a:r>
            <a:r>
              <a:rPr sz="1400" spc="-45" dirty="0">
                <a:latin typeface="Times New Roman"/>
                <a:cs typeface="Times New Roman"/>
              </a:rPr>
              <a:t>T.Vo, </a:t>
            </a:r>
            <a:r>
              <a:rPr sz="1400" spc="15" dirty="0">
                <a:latin typeface="Times New Roman"/>
                <a:cs typeface="Times New Roman"/>
              </a:rPr>
              <a:t>Hai C.Lam, Duc Dung Nguyen, Nguyen </a:t>
            </a:r>
            <a:r>
              <a:rPr sz="1400" dirty="0">
                <a:latin typeface="Times New Roman"/>
                <a:cs typeface="Times New Roman"/>
              </a:rPr>
              <a:t>Huynh,” </a:t>
            </a:r>
            <a:r>
              <a:rPr sz="1400" spc="15" dirty="0">
                <a:latin typeface="Times New Roman"/>
                <a:cs typeface="Times New Roman"/>
              </a:rPr>
              <a:t>The </a:t>
            </a:r>
            <a:r>
              <a:rPr sz="1400" spc="5" dirty="0">
                <a:latin typeface="Times New Roman"/>
                <a:cs typeface="Times New Roman"/>
              </a:rPr>
              <a:t>Vietnamese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Education </a:t>
            </a:r>
            <a:r>
              <a:rPr sz="1400" spc="5" dirty="0">
                <a:latin typeface="Times New Roman"/>
                <a:cs typeface="Times New Roman"/>
              </a:rPr>
              <a:t>Survey </a:t>
            </a:r>
            <a:r>
              <a:rPr sz="1400" spc="15" dirty="0">
                <a:latin typeface="Times New Roman"/>
                <a:cs typeface="Times New Roman"/>
              </a:rPr>
              <a:t>System, Asian </a:t>
            </a:r>
            <a:r>
              <a:rPr sz="1400" spc="10" dirty="0">
                <a:latin typeface="Times New Roman"/>
                <a:cs typeface="Times New Roman"/>
              </a:rPr>
              <a:t>Journal of </a:t>
            </a:r>
            <a:r>
              <a:rPr sz="1400" spc="15" dirty="0">
                <a:latin typeface="Times New Roman"/>
                <a:cs typeface="Times New Roman"/>
              </a:rPr>
              <a:t>Computer Science and Information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Technology”, </a:t>
            </a:r>
            <a:r>
              <a:rPr sz="1400" spc="10" dirty="0">
                <a:latin typeface="Times New Roman"/>
                <a:cs typeface="Times New Roman"/>
              </a:rPr>
              <a:t>(2019), </a:t>
            </a:r>
            <a:r>
              <a:rPr sz="1400" spc="15" dirty="0">
                <a:latin typeface="Times New Roman"/>
                <a:cs typeface="Times New Roman"/>
              </a:rPr>
              <a:t>IJNS</a:t>
            </a:r>
            <a:r>
              <a:rPr sz="1400" spc="10" dirty="0">
                <a:latin typeface="Times New Roman"/>
                <a:cs typeface="Times New Roman"/>
              </a:rPr>
              <a:t> International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Journal of </a:t>
            </a:r>
            <a:r>
              <a:rPr sz="1400" spc="15" dirty="0">
                <a:latin typeface="Times New Roman"/>
                <a:cs typeface="Times New Roman"/>
              </a:rPr>
              <a:t>Network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Security.</a:t>
            </a:r>
          </a:p>
          <a:p>
            <a:pPr marL="288290" marR="5080" indent="-276225" algn="just">
              <a:lnSpc>
                <a:spcPct val="120600"/>
              </a:lnSpc>
              <a:spcBef>
                <a:spcPts val="800"/>
              </a:spcBef>
              <a:buAutoNum type="arabicPlain"/>
              <a:tabLst>
                <a:tab pos="288925" algn="l"/>
              </a:tabLst>
            </a:pPr>
            <a:r>
              <a:rPr sz="1400" spc="15" dirty="0">
                <a:latin typeface="Times New Roman"/>
                <a:cs typeface="Times New Roman"/>
              </a:rPr>
              <a:t>Medhat </a:t>
            </a:r>
            <a:r>
              <a:rPr sz="1400" spc="-5" dirty="0">
                <a:latin typeface="Times New Roman"/>
                <a:cs typeface="Times New Roman"/>
              </a:rPr>
              <a:t>Walaa, </a:t>
            </a:r>
            <a:r>
              <a:rPr sz="1400" spc="20" dirty="0">
                <a:latin typeface="Times New Roman"/>
                <a:cs typeface="Times New Roman"/>
              </a:rPr>
              <a:t>Ahmed </a:t>
            </a:r>
            <a:r>
              <a:rPr sz="1400" spc="15" dirty="0">
                <a:latin typeface="Times New Roman"/>
                <a:cs typeface="Times New Roman"/>
              </a:rPr>
              <a:t>Hassan, Hoda </a:t>
            </a:r>
            <a:r>
              <a:rPr sz="1400" spc="-5" dirty="0">
                <a:latin typeface="Times New Roman"/>
                <a:cs typeface="Times New Roman"/>
              </a:rPr>
              <a:t>Korashy, </a:t>
            </a:r>
            <a:r>
              <a:rPr sz="1400" spc="15" dirty="0">
                <a:latin typeface="Times New Roman"/>
                <a:cs typeface="Times New Roman"/>
              </a:rPr>
              <a:t>”Sentiment </a:t>
            </a:r>
            <a:r>
              <a:rPr sz="1400" spc="10" dirty="0">
                <a:latin typeface="Times New Roman"/>
                <a:cs typeface="Times New Roman"/>
              </a:rPr>
              <a:t>analysis algorithms </a:t>
            </a:r>
            <a:r>
              <a:rPr sz="1400" spc="15" dirty="0">
                <a:latin typeface="Times New Roman"/>
                <a:cs typeface="Times New Roman"/>
              </a:rPr>
              <a:t> 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applications: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 survey”,</a:t>
            </a:r>
            <a:r>
              <a:rPr sz="1400" spc="10" dirty="0">
                <a:latin typeface="Times New Roman"/>
                <a:cs typeface="Times New Roman"/>
              </a:rPr>
              <a:t> (2022), </a:t>
            </a:r>
            <a:r>
              <a:rPr sz="1400" spc="15" dirty="0">
                <a:latin typeface="Times New Roman"/>
                <a:cs typeface="Times New Roman"/>
              </a:rPr>
              <a:t>Ain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Shams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Engineering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Journal.</a:t>
            </a:r>
            <a:endParaRPr sz="1400" dirty="0">
              <a:latin typeface="Times New Roman"/>
              <a:cs typeface="Times New Roman"/>
            </a:endParaRPr>
          </a:p>
          <a:p>
            <a:pPr marL="288290" marR="5080" indent="-276225" algn="just">
              <a:lnSpc>
                <a:spcPct val="120600"/>
              </a:lnSpc>
              <a:spcBef>
                <a:spcPts val="795"/>
              </a:spcBef>
              <a:buAutoNum type="arabicPlain"/>
              <a:tabLst>
                <a:tab pos="288925" algn="l"/>
              </a:tabLst>
            </a:pPr>
            <a:r>
              <a:rPr sz="1400" spc="15" dirty="0">
                <a:latin typeface="Times New Roman"/>
                <a:cs typeface="Times New Roman"/>
              </a:rPr>
              <a:t>RuiZhao and </a:t>
            </a:r>
            <a:r>
              <a:rPr sz="1400" spc="5" dirty="0">
                <a:latin typeface="Times New Roman"/>
                <a:cs typeface="Times New Roman"/>
              </a:rPr>
              <a:t>Kezhi </a:t>
            </a:r>
            <a:r>
              <a:rPr sz="1400" spc="15" dirty="0">
                <a:latin typeface="Times New Roman"/>
                <a:cs typeface="Times New Roman"/>
              </a:rPr>
              <a:t>Mao, “ Fuzzy </a:t>
            </a:r>
            <a:r>
              <a:rPr sz="1400" spc="5" dirty="0">
                <a:latin typeface="Times New Roman"/>
                <a:cs typeface="Times New Roman"/>
              </a:rPr>
              <a:t>Bag-of-Words </a:t>
            </a:r>
            <a:r>
              <a:rPr sz="1400" spc="15" dirty="0">
                <a:latin typeface="Times New Roman"/>
                <a:cs typeface="Times New Roman"/>
              </a:rPr>
              <a:t>Model </a:t>
            </a:r>
            <a:r>
              <a:rPr sz="1400" spc="10" dirty="0">
                <a:latin typeface="Times New Roman"/>
                <a:cs typeface="Times New Roman"/>
              </a:rPr>
              <a:t>are for the </a:t>
            </a:r>
            <a:r>
              <a:rPr sz="1400" spc="15" dirty="0">
                <a:latin typeface="Times New Roman"/>
                <a:cs typeface="Times New Roman"/>
              </a:rPr>
              <a:t>Document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Representation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”, (2022), Journal of</a:t>
            </a:r>
            <a:r>
              <a:rPr sz="1400" spc="5" dirty="0">
                <a:latin typeface="Times New Roman"/>
                <a:cs typeface="Times New Roman"/>
              </a:rPr>
              <a:t> latex</a:t>
            </a:r>
            <a:r>
              <a:rPr sz="1400" spc="10" dirty="0">
                <a:latin typeface="Times New Roman"/>
                <a:cs typeface="Times New Roman"/>
              </a:rPr>
              <a:t> class </a:t>
            </a:r>
            <a:r>
              <a:rPr sz="1400" spc="-5" dirty="0">
                <a:latin typeface="Times New Roman"/>
                <a:cs typeface="Times New Roman"/>
              </a:rPr>
              <a:t>files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,vol. </a:t>
            </a:r>
            <a:r>
              <a:rPr sz="1400" spc="10" dirty="0">
                <a:latin typeface="Times New Roman"/>
                <a:cs typeface="Times New Roman"/>
              </a:rPr>
              <a:t>14, no. 8.</a:t>
            </a:r>
            <a:endParaRPr sz="1400" dirty="0">
              <a:latin typeface="Times New Roman"/>
              <a:cs typeface="Times New Roman"/>
            </a:endParaRPr>
          </a:p>
          <a:p>
            <a:pPr marL="288290" marR="5080" indent="-276225" algn="just">
              <a:lnSpc>
                <a:spcPct val="120600"/>
              </a:lnSpc>
              <a:spcBef>
                <a:spcPts val="800"/>
              </a:spcBef>
              <a:buAutoNum type="arabicPlain"/>
              <a:tabLst>
                <a:tab pos="379730" algn="l"/>
              </a:tabLst>
            </a:pPr>
            <a:r>
              <a:rPr sz="1400" spc="15" dirty="0">
                <a:latin typeface="Times New Roman"/>
                <a:cs typeface="Times New Roman"/>
              </a:rPr>
              <a:t>Soumi </a:t>
            </a:r>
            <a:r>
              <a:rPr sz="1400" spc="5" dirty="0">
                <a:latin typeface="Times New Roman"/>
                <a:cs typeface="Times New Roman"/>
              </a:rPr>
              <a:t>Sarkar, </a:t>
            </a:r>
            <a:r>
              <a:rPr sz="1400" spc="-5" dirty="0">
                <a:latin typeface="Times New Roman"/>
                <a:cs typeface="Times New Roman"/>
              </a:rPr>
              <a:t>Taniya </a:t>
            </a:r>
            <a:r>
              <a:rPr sz="1400" spc="10" dirty="0">
                <a:latin typeface="Times New Roman"/>
                <a:cs typeface="Times New Roman"/>
              </a:rPr>
              <a:t>Seal, </a:t>
            </a:r>
            <a:r>
              <a:rPr sz="1400" spc="15" dirty="0">
                <a:latin typeface="Times New Roman"/>
                <a:cs typeface="Times New Roman"/>
              </a:rPr>
              <a:t>“Sentiment Analysis </a:t>
            </a:r>
            <a:r>
              <a:rPr sz="1400" spc="20" dirty="0">
                <a:latin typeface="Times New Roman"/>
                <a:cs typeface="Times New Roman"/>
              </a:rPr>
              <a:t>An </a:t>
            </a:r>
            <a:r>
              <a:rPr sz="1400" spc="5" dirty="0">
                <a:latin typeface="Times New Roman"/>
                <a:cs typeface="Times New Roman"/>
              </a:rPr>
              <a:t>Objective View”,(2019), </a:t>
            </a:r>
            <a:r>
              <a:rPr sz="1400" spc="10" dirty="0">
                <a:latin typeface="Times New Roman"/>
                <a:cs typeface="Times New Roman"/>
              </a:rPr>
              <a:t> Journal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Research,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Volume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02,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Issue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02.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675100" y="9969964"/>
            <a:ext cx="210185" cy="17843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z="1000" spc="-5" dirty="0">
                <a:latin typeface="Times New Roman"/>
                <a:cs typeface="Times New Roman"/>
              </a:rPr>
              <a:t>iii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530" y="609395"/>
            <a:ext cx="283527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0" dirty="0"/>
              <a:t>APPROVAL</a:t>
            </a:r>
            <a:r>
              <a:rPr spc="-45" dirty="0"/>
              <a:t> </a:t>
            </a:r>
            <a:r>
              <a:rPr spc="15" dirty="0"/>
              <a:t>SHEET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01" y="1441094"/>
            <a:ext cx="6145530" cy="10529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53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report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entitled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(OPINION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ANALYSIS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BY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USING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ARTIFICIAL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INTELLIGENCE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SOCIAL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MEDIA)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by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lang="en-IN" sz="1200" spc="-10" dirty="0">
                <a:latin typeface="Times New Roman"/>
                <a:cs typeface="Times New Roman"/>
              </a:rPr>
              <a:t>(</a:t>
            </a:r>
            <a:r>
              <a:rPr sz="1200" spc="-10" dirty="0">
                <a:latin typeface="Times New Roman"/>
                <a:cs typeface="Times New Roman"/>
              </a:rPr>
              <a:t>(</a:t>
            </a:r>
            <a:r>
              <a:rPr lang="en-US" sz="1200" spc="-10" dirty="0">
                <a:latin typeface="Times New Roman"/>
                <a:cs typeface="Times New Roman"/>
              </a:rPr>
              <a:t>RAYALA SRIHARI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(2</a:t>
            </a:r>
            <a:r>
              <a:rPr lang="en-US" sz="1200" spc="-5" dirty="0">
                <a:latin typeface="Times New Roman"/>
                <a:cs typeface="Times New Roman"/>
              </a:rPr>
              <a:t>1</a:t>
            </a:r>
            <a:r>
              <a:rPr sz="1200" spc="-5" dirty="0">
                <a:latin typeface="Times New Roman"/>
                <a:cs typeface="Times New Roman"/>
              </a:rPr>
              <a:t>UECS0</a:t>
            </a:r>
            <a:r>
              <a:rPr lang="en-US" sz="1200" spc="-5" dirty="0">
                <a:latin typeface="Times New Roman"/>
                <a:cs typeface="Times New Roman"/>
              </a:rPr>
              <a:t>525</a:t>
            </a:r>
            <a:r>
              <a:rPr sz="1200" spc="-5" dirty="0">
                <a:latin typeface="Times New Roman"/>
                <a:cs typeface="Times New Roman"/>
              </a:rPr>
              <a:t>),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</a:t>
            </a:r>
            <a:r>
              <a:rPr lang="en-US" sz="1200" spc="-5" dirty="0">
                <a:latin typeface="Times New Roman"/>
                <a:cs typeface="Times New Roman"/>
              </a:rPr>
              <a:t>K NAGARAJU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(2</a:t>
            </a:r>
            <a:r>
              <a:rPr lang="en-US" sz="1200" spc="-5" dirty="0">
                <a:latin typeface="Times New Roman"/>
                <a:cs typeface="Times New Roman"/>
              </a:rPr>
              <a:t>1</a:t>
            </a:r>
            <a:r>
              <a:rPr sz="1200" spc="-5" dirty="0">
                <a:latin typeface="Times New Roman"/>
                <a:cs typeface="Times New Roman"/>
              </a:rPr>
              <a:t>UECS0</a:t>
            </a:r>
            <a:r>
              <a:rPr lang="en-US" sz="1200" spc="-5" dirty="0">
                <a:latin typeface="Times New Roman"/>
                <a:cs typeface="Times New Roman"/>
              </a:rPr>
              <a:t>307</a:t>
            </a:r>
            <a:r>
              <a:rPr sz="1200" spc="-5" dirty="0">
                <a:latin typeface="Times New Roman"/>
                <a:cs typeface="Times New Roman"/>
              </a:rPr>
              <a:t>),</a:t>
            </a:r>
            <a:r>
              <a:rPr lang="en-US" sz="1200" spc="-5" dirty="0">
                <a:latin typeface="Times New Roman"/>
                <a:cs typeface="Times New Roman"/>
              </a:rPr>
              <a:t> 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</a:t>
            </a:r>
            <a:r>
              <a:rPr lang="en-US" sz="1200" spc="-5" dirty="0">
                <a:latin typeface="Times New Roman"/>
                <a:cs typeface="Times New Roman"/>
              </a:rPr>
              <a:t>D DEEPANKAR</a:t>
            </a:r>
            <a:r>
              <a:rPr sz="1200" spc="-5" dirty="0">
                <a:latin typeface="Times New Roman"/>
                <a:cs typeface="Times New Roman"/>
              </a:rPr>
              <a:t>(2</a:t>
            </a:r>
            <a:r>
              <a:rPr lang="en-US" sz="1200" spc="-5" dirty="0">
                <a:latin typeface="Times New Roman"/>
                <a:cs typeface="Times New Roman"/>
              </a:rPr>
              <a:t>1</a:t>
            </a:r>
            <a:r>
              <a:rPr sz="1200" spc="-5" dirty="0">
                <a:latin typeface="Times New Roman"/>
                <a:cs typeface="Times New Roman"/>
              </a:rPr>
              <a:t>UECS</a:t>
            </a:r>
            <a:r>
              <a:rPr lang="en-US" sz="1200" spc="-5" dirty="0">
                <a:latin typeface="Times New Roman"/>
                <a:cs typeface="Times New Roman"/>
              </a:rPr>
              <a:t>0134</a:t>
            </a:r>
            <a:r>
              <a:rPr sz="1200" spc="-5" dirty="0">
                <a:latin typeface="Times New Roman"/>
                <a:cs typeface="Times New Roman"/>
              </a:rPr>
              <a:t>))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approved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degree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B.Tech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Computer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Science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&amp;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Engineering.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01" y="4439879"/>
            <a:ext cx="8655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5" dirty="0">
                <a:latin typeface="Times New Roman"/>
                <a:cs typeface="Times New Roman"/>
              </a:rPr>
              <a:t>Examiners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0326" y="4562116"/>
            <a:ext cx="1964524" cy="62260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5630">
              <a:lnSpc>
                <a:spcPct val="100000"/>
              </a:lnSpc>
              <a:spcBef>
                <a:spcPts val="135"/>
              </a:spcBef>
            </a:pPr>
            <a:r>
              <a:rPr sz="1400" b="1" spc="10" dirty="0">
                <a:latin typeface="Times New Roman"/>
                <a:cs typeface="Times New Roman"/>
              </a:rPr>
              <a:t>Superviso</a:t>
            </a:r>
            <a:r>
              <a:rPr lang="en-US" sz="1400" b="1" spc="10" dirty="0">
                <a:latin typeface="Times New Roman"/>
                <a:cs typeface="Times New Roman"/>
              </a:rPr>
              <a:t>r</a:t>
            </a:r>
            <a:r>
              <a:rPr lang="en-US" sz="1200" spc="-5" dirty="0">
                <a:latin typeface="Times New Roman"/>
                <a:cs typeface="Times New Roman"/>
              </a:rPr>
              <a:t>      </a:t>
            </a:r>
            <a:r>
              <a:rPr sz="1200" spc="-5" dirty="0" err="1">
                <a:latin typeface="Times New Roman"/>
                <a:cs typeface="Times New Roman"/>
              </a:rPr>
              <a:t>M</a:t>
            </a:r>
            <a:r>
              <a:rPr lang="en-US" sz="1200" spc="-5" dirty="0" err="1">
                <a:latin typeface="Times New Roman"/>
                <a:cs typeface="Times New Roman"/>
              </a:rPr>
              <a:t>r</a:t>
            </a:r>
            <a:r>
              <a:rPr sz="1200" spc="-5" dirty="0" err="1">
                <a:latin typeface="Times New Roman"/>
                <a:cs typeface="Times New Roman"/>
              </a:rPr>
              <a:t>.</a:t>
            </a:r>
            <a:r>
              <a:rPr lang="en-US" sz="1200" spc="45" dirty="0" err="1">
                <a:latin typeface="Times New Roman"/>
                <a:cs typeface="Times New Roman"/>
              </a:rPr>
              <a:t>S.GOPI,M.Tech</a:t>
            </a:r>
            <a:r>
              <a:rPr lang="en-US" sz="1200" spc="45" dirty="0">
                <a:latin typeface="Times New Roman"/>
                <a:cs typeface="Times New Roman"/>
              </a:rPr>
              <a:t>.,</a:t>
            </a:r>
            <a:r>
              <a:rPr sz="1200" spc="-20" dirty="0">
                <a:latin typeface="Times New Roman"/>
                <a:cs typeface="Times New Roman"/>
              </a:rPr>
              <a:t>,</a:t>
            </a:r>
            <a:r>
              <a:rPr sz="1200" spc="-5" dirty="0"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301" y="5657736"/>
            <a:ext cx="1464945" cy="556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300"/>
              </a:lnSpc>
              <a:spcBef>
                <a:spcPts val="100"/>
              </a:spcBef>
              <a:tabLst>
                <a:tab pos="726440" algn="l"/>
                <a:tab pos="112839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Date:	/	/ 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Place:</a:t>
            </a:r>
            <a:r>
              <a:rPr sz="1200" b="1" spc="35" dirty="0">
                <a:latin typeface="Times New Roman"/>
                <a:cs typeface="Times New Roman"/>
              </a:rPr>
              <a:t> </a:t>
            </a:r>
            <a:r>
              <a:rPr sz="1200" b="1" spc="-25" dirty="0">
                <a:latin typeface="Times New Roman"/>
                <a:cs typeface="Times New Roman"/>
              </a:rPr>
              <a:t>Avadi,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Chennai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675100" y="9969964"/>
            <a:ext cx="210185" cy="17843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z="1000" spc="-5" dirty="0">
                <a:latin typeface="Times New Roman"/>
                <a:cs typeface="Times New Roman"/>
              </a:rPr>
              <a:t>iv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369" y="609395"/>
            <a:ext cx="35255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ACKNOWLEDGEMENT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01" y="1314565"/>
            <a:ext cx="6145530" cy="52154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1765" algn="just">
              <a:lnSpc>
                <a:spcPct val="109500"/>
              </a:lnSpc>
              <a:spcBef>
                <a:spcPts val="100"/>
              </a:spcBef>
            </a:pPr>
            <a:r>
              <a:rPr sz="1200" spc="-55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express our deepest gratitude to our respected </a:t>
            </a:r>
            <a:r>
              <a:rPr sz="1200" b="1" spc="-10" dirty="0">
                <a:latin typeface="Times New Roman"/>
                <a:cs typeface="Times New Roman"/>
              </a:rPr>
              <a:t>Founder </a:t>
            </a:r>
            <a:r>
              <a:rPr sz="1200" b="1" spc="-5" dirty="0">
                <a:latin typeface="Times New Roman"/>
                <a:cs typeface="Times New Roman"/>
              </a:rPr>
              <a:t>Chancellor and President Col. </a:t>
            </a:r>
            <a:r>
              <a:rPr sz="1200" b="1" spc="-15" dirty="0">
                <a:latin typeface="Times New Roman"/>
                <a:cs typeface="Times New Roman"/>
              </a:rPr>
              <a:t>Prof. 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45" dirty="0">
                <a:latin typeface="Times New Roman"/>
                <a:cs typeface="Times New Roman"/>
              </a:rPr>
              <a:t>Dr.</a:t>
            </a:r>
            <a:r>
              <a:rPr sz="1200" b="1" spc="7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R.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RANGARAJAN </a:t>
            </a:r>
            <a:r>
              <a:rPr sz="1200" b="1" spc="-5" dirty="0">
                <a:latin typeface="Times New Roman"/>
                <a:cs typeface="Times New Roman"/>
              </a:rPr>
              <a:t>B.E.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(EEE),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B.E.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(MECH),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M.S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(AUTO),D.Sc.,</a:t>
            </a:r>
            <a:r>
              <a:rPr sz="1200" b="1" spc="-10" dirty="0">
                <a:latin typeface="Times New Roman"/>
                <a:cs typeface="Times New Roman"/>
              </a:rPr>
              <a:t> Foundress </a:t>
            </a:r>
            <a:r>
              <a:rPr sz="1200" b="1" spc="-5" dirty="0">
                <a:latin typeface="Times New Roman"/>
                <a:cs typeface="Times New Roman"/>
              </a:rPr>
              <a:t>President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45" dirty="0">
                <a:latin typeface="Times New Roman"/>
                <a:cs typeface="Times New Roman"/>
              </a:rPr>
              <a:t>Dr.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-5" dirty="0">
                <a:latin typeface="Times New Roman"/>
                <a:cs typeface="Times New Roman"/>
              </a:rPr>
              <a:t>R.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SAGUNTHALA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RANGARAJAN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M.B.B.S.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Chairperson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Trustee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Vice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President.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 marR="5080" indent="151765" algn="just">
              <a:lnSpc>
                <a:spcPct val="109500"/>
              </a:lnSpc>
              <a:spcBef>
                <a:spcPts val="5"/>
              </a:spcBef>
            </a:pPr>
            <a:r>
              <a:rPr sz="1200" spc="-55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spc="-10" dirty="0">
                <a:latin typeface="Times New Roman"/>
                <a:cs typeface="Times New Roman"/>
              </a:rPr>
              <a:t>very </a:t>
            </a:r>
            <a:r>
              <a:rPr sz="1200" spc="-5" dirty="0">
                <a:latin typeface="Times New Roman"/>
                <a:cs typeface="Times New Roman"/>
              </a:rPr>
              <a:t>much grateful to our </a:t>
            </a:r>
            <a:r>
              <a:rPr sz="1200" spc="-10" dirty="0">
                <a:latin typeface="Times New Roman"/>
                <a:cs typeface="Times New Roman"/>
              </a:rPr>
              <a:t>beloved </a:t>
            </a:r>
            <a:r>
              <a:rPr sz="1200" b="1" spc="-15" dirty="0">
                <a:latin typeface="Times New Roman"/>
                <a:cs typeface="Times New Roman"/>
              </a:rPr>
              <a:t>Vice </a:t>
            </a:r>
            <a:r>
              <a:rPr sz="1200" b="1" spc="-5" dirty="0">
                <a:latin typeface="Times New Roman"/>
                <a:cs typeface="Times New Roman"/>
              </a:rPr>
              <a:t>Chancellor </a:t>
            </a:r>
            <a:r>
              <a:rPr sz="1200" b="1" spc="-15" dirty="0">
                <a:latin typeface="Times New Roman"/>
                <a:cs typeface="Times New Roman"/>
              </a:rPr>
              <a:t>Prof.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S. </a:t>
            </a:r>
            <a:r>
              <a:rPr sz="1200" b="1" spc="-20" dirty="0">
                <a:latin typeface="Times New Roman"/>
                <a:cs typeface="Times New Roman"/>
              </a:rPr>
              <a:t>SALIVAHANAN, </a:t>
            </a:r>
            <a:r>
              <a:rPr sz="1200" spc="-5" dirty="0">
                <a:latin typeface="Times New Roman"/>
                <a:cs typeface="Times New Roman"/>
              </a:rPr>
              <a:t>for the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providing us with an </a:t>
            </a:r>
            <a:r>
              <a:rPr sz="1200" spc="-10" dirty="0">
                <a:latin typeface="Times New Roman"/>
                <a:cs typeface="Times New Roman"/>
              </a:rPr>
              <a:t>environment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 complete our project </a:t>
            </a:r>
            <a:r>
              <a:rPr sz="1200" spc="-10" dirty="0">
                <a:latin typeface="Times New Roman"/>
                <a:cs typeface="Times New Roman"/>
              </a:rPr>
              <a:t>successfully.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 marR="5080" indent="151765" algn="just">
              <a:lnSpc>
                <a:spcPct val="109500"/>
              </a:lnSpc>
            </a:pPr>
            <a:r>
              <a:rPr sz="1200" spc="-55" dirty="0">
                <a:latin typeface="Times New Roman"/>
                <a:cs typeface="Times New Roman"/>
              </a:rPr>
              <a:t>We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record indebtedness to the our </a:t>
            </a:r>
            <a:r>
              <a:rPr sz="1200" b="1" spc="-5" dirty="0">
                <a:latin typeface="Times New Roman"/>
                <a:cs typeface="Times New Roman"/>
              </a:rPr>
              <a:t>Professor &amp; Dean, Department of Computer Science &amp; 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Engineering, School of Computing, </a:t>
            </a:r>
            <a:r>
              <a:rPr sz="1200" b="1" spc="-40" dirty="0">
                <a:latin typeface="Times New Roman"/>
                <a:cs typeface="Times New Roman"/>
              </a:rPr>
              <a:t>Dr.V.SRINIVASA </a:t>
            </a:r>
            <a:r>
              <a:rPr sz="1200" b="1" spc="-20" dirty="0">
                <a:latin typeface="Times New Roman"/>
                <a:cs typeface="Times New Roman"/>
              </a:rPr>
              <a:t>RAO, M.Tech., </a:t>
            </a:r>
            <a:r>
              <a:rPr sz="1200" b="1" spc="-10" dirty="0">
                <a:latin typeface="Times New Roman"/>
                <a:cs typeface="Times New Roman"/>
              </a:rPr>
              <a:t>Ph.D., </a:t>
            </a:r>
            <a:r>
              <a:rPr sz="1200" spc="-5" dirty="0">
                <a:latin typeface="Times New Roman"/>
                <a:cs typeface="Times New Roman"/>
              </a:rPr>
              <a:t>for immense care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encouragement </a:t>
            </a:r>
            <a:r>
              <a:rPr sz="1200" spc="-10" dirty="0">
                <a:latin typeface="Times New Roman"/>
                <a:cs typeface="Times New Roman"/>
              </a:rPr>
              <a:t>towards</a:t>
            </a:r>
            <a:r>
              <a:rPr sz="1200" spc="-5" dirty="0">
                <a:latin typeface="Times New Roman"/>
                <a:cs typeface="Times New Roman"/>
              </a:rPr>
              <a:t> us throughout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course of this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 marR="5080" indent="151765" algn="just">
              <a:lnSpc>
                <a:spcPct val="109500"/>
              </a:lnSpc>
              <a:spcBef>
                <a:spcPts val="5"/>
              </a:spcBef>
            </a:pPr>
            <a:r>
              <a:rPr sz="1200" spc="-55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are thankful to our </a:t>
            </a:r>
            <a:r>
              <a:rPr sz="1200" b="1" spc="-5" dirty="0">
                <a:latin typeface="Times New Roman"/>
                <a:cs typeface="Times New Roman"/>
              </a:rPr>
              <a:t>Head, Department of Computer Science &amp; Engineering </a:t>
            </a:r>
            <a:r>
              <a:rPr sz="1200" b="1" spc="-45" dirty="0">
                <a:latin typeface="Times New Roman"/>
                <a:cs typeface="Times New Roman"/>
              </a:rPr>
              <a:t>Dr.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M. S. 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MURALIDHAR, M.E., </a:t>
            </a:r>
            <a:r>
              <a:rPr sz="1200" b="1" spc="-10" dirty="0">
                <a:latin typeface="Times New Roman"/>
                <a:cs typeface="Times New Roman"/>
              </a:rPr>
              <a:t>Ph.D.,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 providing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immense support 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 our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endeavors.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64465">
              <a:lnSpc>
                <a:spcPct val="100000"/>
              </a:lnSpc>
              <a:spcBef>
                <a:spcPts val="5"/>
              </a:spcBef>
            </a:pPr>
            <a:r>
              <a:rPr sz="1200" spc="-55" dirty="0">
                <a:latin typeface="Times New Roman"/>
                <a:cs typeface="Times New Roman"/>
              </a:rPr>
              <a:t>We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take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opportunity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express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deep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gratitude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our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Internal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Supervisor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lang="en-US" sz="1200" b="1" spc="-5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  <a:p>
            <a:pPr marL="12700" marR="5080">
              <a:lnSpc>
                <a:spcPct val="109500"/>
              </a:lnSpc>
            </a:pPr>
            <a:r>
              <a:rPr lang="en-US" sz="1200" b="1" spc="-5" dirty="0">
                <a:latin typeface="Times New Roman"/>
                <a:cs typeface="Times New Roman"/>
              </a:rPr>
              <a:t>S.GOPI</a:t>
            </a:r>
            <a:r>
              <a:rPr sz="1200" b="1" spc="-40" dirty="0">
                <a:latin typeface="Times New Roman"/>
                <a:cs typeface="Times New Roman"/>
              </a:rPr>
              <a:t>,</a:t>
            </a:r>
            <a:r>
              <a:rPr sz="1200" b="1" spc="80" dirty="0">
                <a:latin typeface="Times New Roman"/>
                <a:cs typeface="Times New Roman"/>
              </a:rPr>
              <a:t> </a:t>
            </a:r>
            <a:r>
              <a:rPr sz="1200" b="1" spc="-5" dirty="0" err="1">
                <a:latin typeface="Times New Roman"/>
                <a:cs typeface="Times New Roman"/>
              </a:rPr>
              <a:t>M.</a:t>
            </a:r>
            <a:r>
              <a:rPr lang="en-US" sz="1200" b="1" spc="-5" dirty="0" err="1">
                <a:latin typeface="Times New Roman"/>
                <a:cs typeface="Times New Roman"/>
              </a:rPr>
              <a:t>Tech</a:t>
            </a:r>
            <a:r>
              <a:rPr sz="1200" b="1" spc="-5" dirty="0">
                <a:latin typeface="Times New Roman"/>
                <a:cs typeface="Times New Roman"/>
              </a:rPr>
              <a:t>.</a:t>
            </a:r>
            <a:r>
              <a:rPr sz="1200" b="1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</a:t>
            </a:r>
            <a:r>
              <a:rPr lang="en-US" sz="1200" spc="-5" dirty="0">
                <a:latin typeface="Times New Roman"/>
                <a:cs typeface="Times New Roman"/>
              </a:rPr>
              <a:t>im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cordial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support,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valuable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guidance,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helped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completing this project through </a:t>
            </a:r>
            <a:r>
              <a:rPr sz="1200" spc="-10" dirty="0">
                <a:latin typeface="Times New Roman"/>
                <a:cs typeface="Times New Roman"/>
              </a:rPr>
              <a:t>various</a:t>
            </a:r>
            <a:r>
              <a:rPr sz="1200" spc="-5" dirty="0">
                <a:latin typeface="Times New Roman"/>
                <a:cs typeface="Times New Roman"/>
              </a:rPr>
              <a:t> stages.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 marR="5080" indent="151765" algn="just">
              <a:lnSpc>
                <a:spcPct val="109500"/>
              </a:lnSpc>
            </a:pPr>
            <a:r>
              <a:rPr sz="1200" spc="-5" dirty="0">
                <a:latin typeface="Times New Roman"/>
                <a:cs typeface="Times New Roman"/>
              </a:rPr>
              <a:t>A special thanks to our </a:t>
            </a:r>
            <a:r>
              <a:rPr sz="1200" b="1" spc="-10" dirty="0">
                <a:latin typeface="Times New Roman"/>
                <a:cs typeface="Times New Roman"/>
              </a:rPr>
              <a:t>Project </a:t>
            </a:r>
            <a:r>
              <a:rPr sz="1200" b="1" spc="-5" dirty="0">
                <a:latin typeface="Times New Roman"/>
                <a:cs typeface="Times New Roman"/>
              </a:rPr>
              <a:t>Coordinators </a:t>
            </a:r>
            <a:r>
              <a:rPr sz="1200" b="1" spc="-45" dirty="0">
                <a:latin typeface="Times New Roman"/>
                <a:cs typeface="Times New Roman"/>
              </a:rPr>
              <a:t>Mr.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90" dirty="0">
                <a:latin typeface="Times New Roman"/>
                <a:cs typeface="Times New Roman"/>
              </a:rPr>
              <a:t>V.</a:t>
            </a:r>
            <a:r>
              <a:rPr sz="1200" b="1" spc="-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ASHOK KUMAR, </a:t>
            </a:r>
            <a:r>
              <a:rPr sz="1200" b="1" spc="-20" dirty="0">
                <a:latin typeface="Times New Roman"/>
                <a:cs typeface="Times New Roman"/>
              </a:rPr>
              <a:t>M.Tech., </a:t>
            </a:r>
            <a:r>
              <a:rPr sz="1200" b="1" spc="-5" dirty="0">
                <a:latin typeface="Times New Roman"/>
                <a:cs typeface="Times New Roman"/>
              </a:rPr>
              <a:t>Ms.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C. 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25" dirty="0">
                <a:latin typeface="Times New Roman"/>
                <a:cs typeface="Times New Roman"/>
              </a:rPr>
              <a:t>SHYAMALA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KUMARI,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M.E.,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their</a:t>
            </a:r>
            <a:r>
              <a:rPr sz="1200" spc="-10" dirty="0">
                <a:latin typeface="Times New Roman"/>
                <a:cs typeface="Times New Roman"/>
              </a:rPr>
              <a:t> valuable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guidance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support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throughout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course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 marR="5080" indent="151765" algn="just">
              <a:lnSpc>
                <a:spcPct val="109500"/>
              </a:lnSpc>
              <a:spcBef>
                <a:spcPts val="5"/>
              </a:spcBef>
            </a:pPr>
            <a:r>
              <a:rPr sz="1200" spc="-55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thank our department </a:t>
            </a:r>
            <a:r>
              <a:rPr sz="1200" spc="-15" dirty="0">
                <a:latin typeface="Times New Roman"/>
                <a:cs typeface="Times New Roman"/>
              </a:rPr>
              <a:t>faculty, </a:t>
            </a:r>
            <a:r>
              <a:rPr sz="1200" spc="-5" dirty="0">
                <a:latin typeface="Times New Roman"/>
                <a:cs typeface="Times New Roman"/>
              </a:rPr>
              <a:t>supporting </a:t>
            </a:r>
            <a:r>
              <a:rPr sz="1200" spc="-10" dirty="0">
                <a:latin typeface="Times New Roman"/>
                <a:cs typeface="Times New Roman"/>
              </a:rPr>
              <a:t>staff </a:t>
            </a:r>
            <a:r>
              <a:rPr sz="1200" spc="-5" dirty="0">
                <a:latin typeface="Times New Roman"/>
                <a:cs typeface="Times New Roman"/>
              </a:rPr>
              <a:t>and friends for their help, support and guidance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complete this project.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43503" y="7056527"/>
            <a:ext cx="2060575" cy="62611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lang="en-US" sz="1200" b="1" spc="-5" dirty="0">
                <a:latin typeface="Times New Roman"/>
                <a:cs typeface="Times New Roman"/>
              </a:rPr>
              <a:t>RAYALA SRIHARI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200" b="1" spc="-5" dirty="0">
                <a:latin typeface="Times New Roman"/>
                <a:cs typeface="Times New Roman"/>
              </a:rPr>
              <a:t>K NAGARAJU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1200" b="1" spc="-5" dirty="0">
                <a:latin typeface="Times New Roman"/>
                <a:cs typeface="Times New Roman"/>
              </a:rPr>
              <a:t>D DEEPANKAR 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89865" y="7056527"/>
            <a:ext cx="987425" cy="626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95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(2</a:t>
            </a:r>
            <a:r>
              <a:rPr lang="en-US" sz="1200" b="1" spc="-5" dirty="0">
                <a:latin typeface="Times New Roman"/>
                <a:cs typeface="Times New Roman"/>
              </a:rPr>
              <a:t>1</a:t>
            </a:r>
            <a:r>
              <a:rPr sz="1200" b="1" spc="-5" dirty="0">
                <a:latin typeface="Times New Roman"/>
                <a:cs typeface="Times New Roman"/>
              </a:rPr>
              <a:t>UECS0</a:t>
            </a:r>
            <a:r>
              <a:rPr lang="en-US" sz="1200" b="1" spc="-5" dirty="0">
                <a:latin typeface="Times New Roman"/>
                <a:cs typeface="Times New Roman"/>
              </a:rPr>
              <a:t>525</a:t>
            </a:r>
            <a:r>
              <a:rPr sz="1200" b="1" spc="-5" dirty="0">
                <a:latin typeface="Times New Roman"/>
                <a:cs typeface="Times New Roman"/>
              </a:rPr>
              <a:t>)  (2</a:t>
            </a:r>
            <a:r>
              <a:rPr lang="en-US" sz="1200" b="1" spc="-5" dirty="0">
                <a:latin typeface="Times New Roman"/>
                <a:cs typeface="Times New Roman"/>
              </a:rPr>
              <a:t>1</a:t>
            </a:r>
            <a:r>
              <a:rPr sz="1200" b="1" spc="-5" dirty="0">
                <a:latin typeface="Times New Roman"/>
                <a:cs typeface="Times New Roman"/>
              </a:rPr>
              <a:t>UECS0</a:t>
            </a:r>
            <a:r>
              <a:rPr lang="en-US" sz="1200" b="1" spc="-5" dirty="0">
                <a:latin typeface="Times New Roman"/>
                <a:cs typeface="Times New Roman"/>
              </a:rPr>
              <a:t>307</a:t>
            </a:r>
            <a:r>
              <a:rPr sz="1200" b="1" spc="-5" dirty="0">
                <a:latin typeface="Times New Roman"/>
                <a:cs typeface="Times New Roman"/>
              </a:rPr>
              <a:t>)  (2</a:t>
            </a:r>
            <a:r>
              <a:rPr lang="en-US" sz="1200" b="1" spc="-5" dirty="0">
                <a:latin typeface="Times New Roman"/>
                <a:cs typeface="Times New Roman"/>
              </a:rPr>
              <a:t>1</a:t>
            </a:r>
            <a:r>
              <a:rPr sz="1200" b="1" spc="-5" dirty="0">
                <a:latin typeface="Times New Roman"/>
                <a:cs typeface="Times New Roman"/>
              </a:rPr>
              <a:t>UECS0</a:t>
            </a:r>
            <a:r>
              <a:rPr lang="en-US" sz="1200" b="1" spc="-5" dirty="0">
                <a:latin typeface="Times New Roman"/>
                <a:cs typeface="Times New Roman"/>
              </a:rPr>
              <a:t>134</a:t>
            </a:r>
            <a:r>
              <a:rPr sz="1200" b="1" spc="-5" dirty="0">
                <a:latin typeface="Times New Roman"/>
                <a:cs typeface="Times New Roman"/>
              </a:rPr>
              <a:t>)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75100" y="9969964"/>
            <a:ext cx="210185" cy="17843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z="1000" spc="-5" dirty="0">
                <a:latin typeface="Times New Roman"/>
                <a:cs typeface="Times New Roman"/>
              </a:rPr>
              <a:t>v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07301" y="639312"/>
            <a:ext cx="6145530" cy="53644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700" b="1" dirty="0">
                <a:latin typeface="Times New Roman"/>
                <a:cs typeface="Times New Roman"/>
              </a:rPr>
              <a:t>ABSTRACT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5080" indent="181610" algn="just">
              <a:lnSpc>
                <a:spcPct val="120600"/>
              </a:lnSpc>
            </a:pPr>
            <a:r>
              <a:rPr sz="1400" spc="15" dirty="0">
                <a:latin typeface="Times New Roman"/>
                <a:cs typeface="Times New Roman"/>
              </a:rPr>
              <a:t>The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traditional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manual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methods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opinion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analysis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are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time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consuming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they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are limited in their ability to </a:t>
            </a:r>
            <a:r>
              <a:rPr sz="1400" spc="15" dirty="0">
                <a:latin typeface="Times New Roman"/>
                <a:cs typeface="Times New Roman"/>
              </a:rPr>
              <a:t>handle </a:t>
            </a:r>
            <a:r>
              <a:rPr sz="1400" spc="5" dirty="0">
                <a:latin typeface="Times New Roman"/>
                <a:cs typeface="Times New Roman"/>
              </a:rPr>
              <a:t>large </a:t>
            </a:r>
            <a:r>
              <a:rPr sz="1400" spc="10" dirty="0">
                <a:latin typeface="Times New Roman"/>
                <a:cs typeface="Times New Roman"/>
              </a:rPr>
              <a:t>volumes of data.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Artificial </a:t>
            </a:r>
            <a:r>
              <a:rPr sz="1400" spc="10" dirty="0">
                <a:latin typeface="Times New Roman"/>
                <a:cs typeface="Times New Roman"/>
              </a:rPr>
              <a:t>intelligence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techniques, natural </a:t>
            </a:r>
            <a:r>
              <a:rPr sz="1400" spc="15" dirty="0">
                <a:latin typeface="Times New Roman"/>
                <a:cs typeface="Times New Roman"/>
              </a:rPr>
              <a:t>language </a:t>
            </a:r>
            <a:r>
              <a:rPr sz="1400" spc="10" dirty="0">
                <a:latin typeface="Times New Roman"/>
                <a:cs typeface="Times New Roman"/>
              </a:rPr>
              <a:t>processing </a:t>
            </a:r>
            <a:r>
              <a:rPr sz="1400" spc="15" dirty="0">
                <a:latin typeface="Times New Roman"/>
                <a:cs typeface="Times New Roman"/>
              </a:rPr>
              <a:t>and machine </a:t>
            </a:r>
            <a:r>
              <a:rPr sz="1400" spc="10" dirty="0">
                <a:latin typeface="Times New Roman"/>
                <a:cs typeface="Times New Roman"/>
              </a:rPr>
              <a:t>learning, </a:t>
            </a:r>
            <a:r>
              <a:rPr sz="1400" dirty="0">
                <a:latin typeface="Times New Roman"/>
                <a:cs typeface="Times New Roman"/>
              </a:rPr>
              <a:t>have </a:t>
            </a:r>
            <a:r>
              <a:rPr sz="1400" spc="10" dirty="0">
                <a:latin typeface="Times New Roman"/>
                <a:cs typeface="Times New Roman"/>
              </a:rPr>
              <a:t>emerged as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powerful tools for </a:t>
            </a:r>
            <a:r>
              <a:rPr sz="1400" spc="15" dirty="0">
                <a:latin typeface="Times New Roman"/>
                <a:cs typeface="Times New Roman"/>
              </a:rPr>
              <a:t>automating </a:t>
            </a:r>
            <a:r>
              <a:rPr sz="1400" spc="10" dirty="0">
                <a:latin typeface="Times New Roman"/>
                <a:cs typeface="Times New Roman"/>
              </a:rPr>
              <a:t>the process of </a:t>
            </a:r>
            <a:r>
              <a:rPr sz="1400" spc="15" dirty="0">
                <a:latin typeface="Times New Roman"/>
                <a:cs typeface="Times New Roman"/>
              </a:rPr>
              <a:t>opinion </a:t>
            </a:r>
            <a:r>
              <a:rPr sz="1400" spc="10" dirty="0">
                <a:latin typeface="Times New Roman"/>
                <a:cs typeface="Times New Roman"/>
              </a:rPr>
              <a:t>analysis in social </a:t>
            </a:r>
            <a:r>
              <a:rPr sz="1400" spc="15" dirty="0">
                <a:latin typeface="Times New Roman"/>
                <a:cs typeface="Times New Roman"/>
              </a:rPr>
              <a:t>media. The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application of </a:t>
            </a:r>
            <a:r>
              <a:rPr sz="1400" spc="15" dirty="0">
                <a:latin typeface="Times New Roman"/>
                <a:cs typeface="Times New Roman"/>
              </a:rPr>
              <a:t>AI </a:t>
            </a:r>
            <a:r>
              <a:rPr sz="1400" spc="10" dirty="0">
                <a:latin typeface="Times New Roman"/>
                <a:cs typeface="Times New Roman"/>
              </a:rPr>
              <a:t>in </a:t>
            </a:r>
            <a:r>
              <a:rPr sz="1400" spc="15" dirty="0">
                <a:latin typeface="Times New Roman"/>
                <a:cs typeface="Times New Roman"/>
              </a:rPr>
              <a:t>an </a:t>
            </a:r>
            <a:r>
              <a:rPr sz="1400" spc="10" dirty="0">
                <a:latin typeface="Times New Roman"/>
                <a:cs typeface="Times New Roman"/>
              </a:rPr>
              <a:t>social </a:t>
            </a:r>
            <a:r>
              <a:rPr sz="1400" spc="15" dirty="0">
                <a:latin typeface="Times New Roman"/>
                <a:cs typeface="Times New Roman"/>
              </a:rPr>
              <a:t>media </a:t>
            </a:r>
            <a:r>
              <a:rPr sz="1400" spc="10" dirty="0">
                <a:latin typeface="Times New Roman"/>
                <a:cs typeface="Times New Roman"/>
              </a:rPr>
              <a:t>for </a:t>
            </a:r>
            <a:r>
              <a:rPr sz="1400" spc="15" dirty="0">
                <a:latin typeface="Times New Roman"/>
                <a:cs typeface="Times New Roman"/>
              </a:rPr>
              <a:t>opinion </a:t>
            </a:r>
            <a:r>
              <a:rPr sz="1400" spc="10" dirty="0">
                <a:latin typeface="Times New Roman"/>
                <a:cs typeface="Times New Roman"/>
              </a:rPr>
              <a:t>analysis.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It discusses </a:t>
            </a:r>
            <a:r>
              <a:rPr sz="1400" spc="5" dirty="0">
                <a:latin typeface="Times New Roman"/>
                <a:cs typeface="Times New Roman"/>
              </a:rPr>
              <a:t>various </a:t>
            </a:r>
            <a:r>
              <a:rPr sz="1400" spc="15" dirty="0">
                <a:latin typeface="Times New Roman"/>
                <a:cs typeface="Times New Roman"/>
              </a:rPr>
              <a:t>AI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techniques that are </a:t>
            </a:r>
            <a:r>
              <a:rPr sz="1400" spc="15" dirty="0">
                <a:latin typeface="Times New Roman"/>
                <a:cs typeface="Times New Roman"/>
              </a:rPr>
              <a:t>used </a:t>
            </a:r>
            <a:r>
              <a:rPr sz="1400" spc="10" dirty="0">
                <a:latin typeface="Times New Roman"/>
                <a:cs typeface="Times New Roman"/>
              </a:rPr>
              <a:t>for </a:t>
            </a:r>
            <a:r>
              <a:rPr sz="1400" spc="15" dirty="0">
                <a:latin typeface="Times New Roman"/>
                <a:cs typeface="Times New Roman"/>
              </a:rPr>
              <a:t>sentiment </a:t>
            </a:r>
            <a:r>
              <a:rPr sz="1400" spc="10" dirty="0">
                <a:latin typeface="Times New Roman"/>
                <a:cs typeface="Times New Roman"/>
              </a:rPr>
              <a:t>analysis, </a:t>
            </a:r>
            <a:r>
              <a:rPr sz="1400" spc="15" dirty="0">
                <a:latin typeface="Times New Roman"/>
                <a:cs typeface="Times New Roman"/>
              </a:rPr>
              <a:t>emotion </a:t>
            </a:r>
            <a:r>
              <a:rPr sz="1400" spc="10" dirty="0">
                <a:latin typeface="Times New Roman"/>
                <a:cs typeface="Times New Roman"/>
              </a:rPr>
              <a:t>detection,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10" dirty="0">
                <a:latin typeface="Times New Roman"/>
                <a:cs typeface="Times New Roman"/>
              </a:rPr>
              <a:t>topic extract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10" dirty="0">
                <a:latin typeface="Times New Roman"/>
                <a:cs typeface="Times New Roman"/>
              </a:rPr>
              <a:t>to gain insights into users opinions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10" dirty="0">
                <a:latin typeface="Times New Roman"/>
                <a:cs typeface="Times New Roman"/>
              </a:rPr>
              <a:t>attitudes.</a:t>
            </a:r>
            <a:r>
              <a:rPr sz="1400" spc="15" dirty="0">
                <a:latin typeface="Times New Roman"/>
                <a:cs typeface="Times New Roman"/>
              </a:rPr>
              <a:t> The </a:t>
            </a:r>
            <a:r>
              <a:rPr sz="1400" dirty="0">
                <a:latin typeface="Times New Roman"/>
                <a:cs typeface="Times New Roman"/>
              </a:rPr>
              <a:t>benefits </a:t>
            </a:r>
            <a:r>
              <a:rPr sz="1400" spc="10" dirty="0">
                <a:latin typeface="Times New Roman"/>
                <a:cs typeface="Times New Roman"/>
              </a:rPr>
              <a:t>of </a:t>
            </a:r>
            <a:r>
              <a:rPr sz="1400" spc="5" dirty="0">
                <a:latin typeface="Times New Roman"/>
                <a:cs typeface="Times New Roman"/>
              </a:rPr>
              <a:t>AI-driven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opinion </a:t>
            </a:r>
            <a:r>
              <a:rPr sz="1400" spc="10" dirty="0">
                <a:latin typeface="Times New Roman"/>
                <a:cs typeface="Times New Roman"/>
              </a:rPr>
              <a:t>analysis in social </a:t>
            </a:r>
            <a:r>
              <a:rPr sz="1400" spc="15" dirty="0">
                <a:latin typeface="Times New Roman"/>
                <a:cs typeface="Times New Roman"/>
              </a:rPr>
              <a:t>media. </a:t>
            </a:r>
            <a:r>
              <a:rPr sz="1400" spc="10" dirty="0">
                <a:latin typeface="Times New Roman"/>
                <a:cs typeface="Times New Roman"/>
              </a:rPr>
              <a:t>It </a:t>
            </a:r>
            <a:r>
              <a:rPr sz="1400" spc="15" dirty="0">
                <a:latin typeface="Times New Roman"/>
                <a:cs typeface="Times New Roman"/>
              </a:rPr>
              <a:t>emphasizes </a:t>
            </a:r>
            <a:r>
              <a:rPr sz="1400" spc="10" dirty="0">
                <a:latin typeface="Times New Roman"/>
                <a:cs typeface="Times New Roman"/>
              </a:rPr>
              <a:t>the ability of </a:t>
            </a:r>
            <a:r>
              <a:rPr sz="1400" spc="15" dirty="0">
                <a:latin typeface="Times New Roman"/>
                <a:cs typeface="Times New Roman"/>
              </a:rPr>
              <a:t>AI models </a:t>
            </a:r>
            <a:r>
              <a:rPr sz="1400" spc="10" dirty="0">
                <a:latin typeface="Times New Roman"/>
                <a:cs typeface="Times New Roman"/>
              </a:rPr>
              <a:t>to process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vast </a:t>
            </a:r>
            <a:r>
              <a:rPr sz="1400" spc="15" dirty="0">
                <a:latin typeface="Times New Roman"/>
                <a:cs typeface="Times New Roman"/>
              </a:rPr>
              <a:t>amounts </a:t>
            </a:r>
            <a:r>
              <a:rPr sz="1400" spc="10" dirty="0">
                <a:latin typeface="Times New Roman"/>
                <a:cs typeface="Times New Roman"/>
              </a:rPr>
              <a:t>of data </a:t>
            </a:r>
            <a:r>
              <a:rPr sz="1400" dirty="0">
                <a:latin typeface="Times New Roman"/>
                <a:cs typeface="Times New Roman"/>
              </a:rPr>
              <a:t>quickly, </a:t>
            </a:r>
            <a:r>
              <a:rPr sz="1400" spc="15" dirty="0">
                <a:latin typeface="Times New Roman"/>
                <a:cs typeface="Times New Roman"/>
              </a:rPr>
              <a:t>enabling </a:t>
            </a:r>
            <a:r>
              <a:rPr sz="1400" spc="10" dirty="0">
                <a:latin typeface="Times New Roman"/>
                <a:cs typeface="Times New Roman"/>
              </a:rPr>
              <a:t>real </a:t>
            </a:r>
            <a:r>
              <a:rPr sz="1400" spc="15" dirty="0">
                <a:latin typeface="Times New Roman"/>
                <a:cs typeface="Times New Roman"/>
              </a:rPr>
              <a:t>time </a:t>
            </a:r>
            <a:r>
              <a:rPr sz="1400" spc="10" dirty="0">
                <a:latin typeface="Times New Roman"/>
                <a:cs typeface="Times New Roman"/>
              </a:rPr>
              <a:t>analysis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10" dirty="0">
                <a:latin typeface="Times New Roman"/>
                <a:cs typeface="Times New Roman"/>
              </a:rPr>
              <a:t>providing </a:t>
            </a:r>
            <a:r>
              <a:rPr sz="1400" spc="5" dirty="0">
                <a:latin typeface="Times New Roman"/>
                <a:cs typeface="Times New Roman"/>
              </a:rPr>
              <a:t>valuable </a:t>
            </a:r>
            <a:r>
              <a:rPr sz="1400" spc="10" dirty="0">
                <a:latin typeface="Times New Roman"/>
                <a:cs typeface="Times New Roman"/>
              </a:rPr>
              <a:t> insights for businesses, marketers, policy makers.</a:t>
            </a:r>
            <a:r>
              <a:rPr sz="1400" spc="15" dirty="0">
                <a:latin typeface="Times New Roman"/>
                <a:cs typeface="Times New Roman"/>
              </a:rPr>
              <a:t> AI can help </a:t>
            </a:r>
            <a:r>
              <a:rPr sz="1400" spc="10" dirty="0">
                <a:latin typeface="Times New Roman"/>
                <a:cs typeface="Times New Roman"/>
              </a:rPr>
              <a:t>identify emerging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trends, detect </a:t>
            </a:r>
            <a:r>
              <a:rPr sz="1400" spc="15" dirty="0">
                <a:latin typeface="Times New Roman"/>
                <a:cs typeface="Times New Roman"/>
              </a:rPr>
              <a:t>customer sentiment </a:t>
            </a:r>
            <a:r>
              <a:rPr sz="1400" spc="5" dirty="0">
                <a:latin typeface="Times New Roman"/>
                <a:cs typeface="Times New Roman"/>
              </a:rPr>
              <a:t>towards </a:t>
            </a:r>
            <a:r>
              <a:rPr sz="1400" spc="10" dirty="0">
                <a:latin typeface="Times New Roman"/>
                <a:cs typeface="Times New Roman"/>
              </a:rPr>
              <a:t>the products or services, </a:t>
            </a:r>
            <a:r>
              <a:rPr sz="1400" spc="15" dirty="0">
                <a:latin typeface="Times New Roman"/>
                <a:cs typeface="Times New Roman"/>
              </a:rPr>
              <a:t>and understand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public </a:t>
            </a:r>
            <a:r>
              <a:rPr sz="1400" spc="15" dirty="0">
                <a:latin typeface="Times New Roman"/>
                <a:cs typeface="Times New Roman"/>
              </a:rPr>
              <a:t>opinion on </a:t>
            </a:r>
            <a:r>
              <a:rPr sz="1400" spc="10" dirty="0">
                <a:latin typeface="Times New Roman"/>
                <a:cs typeface="Times New Roman"/>
              </a:rPr>
              <a:t>social </a:t>
            </a:r>
            <a:r>
              <a:rPr sz="1400" spc="15" dirty="0">
                <a:latin typeface="Times New Roman"/>
                <a:cs typeface="Times New Roman"/>
              </a:rPr>
              <a:t>and </a:t>
            </a:r>
            <a:r>
              <a:rPr sz="1400" spc="10" dirty="0">
                <a:latin typeface="Times New Roman"/>
                <a:cs typeface="Times New Roman"/>
              </a:rPr>
              <a:t>political issues. </a:t>
            </a:r>
            <a:r>
              <a:rPr sz="1400" spc="15" dirty="0">
                <a:latin typeface="Times New Roman"/>
                <a:cs typeface="Times New Roman"/>
              </a:rPr>
              <a:t>The aim </a:t>
            </a:r>
            <a:r>
              <a:rPr sz="1400" spc="10" dirty="0">
                <a:latin typeface="Times New Roman"/>
                <a:cs typeface="Times New Roman"/>
              </a:rPr>
              <a:t>of </a:t>
            </a:r>
            <a:r>
              <a:rPr sz="1400" spc="15" dirty="0">
                <a:latin typeface="Times New Roman"/>
                <a:cs typeface="Times New Roman"/>
              </a:rPr>
              <a:t>our </a:t>
            </a:r>
            <a:r>
              <a:rPr sz="1400" spc="10" dirty="0">
                <a:latin typeface="Times New Roman"/>
                <a:cs typeface="Times New Roman"/>
              </a:rPr>
              <a:t>project is to analyse </a:t>
            </a:r>
            <a:r>
              <a:rPr sz="1400" spc="15" dirty="0">
                <a:latin typeface="Times New Roman"/>
                <a:cs typeface="Times New Roman"/>
              </a:rPr>
              <a:t>a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solution for the perception </a:t>
            </a:r>
            <a:r>
              <a:rPr sz="1400" spc="5" dirty="0">
                <a:latin typeface="Times New Roman"/>
                <a:cs typeface="Times New Roman"/>
              </a:rPr>
              <a:t>classification </a:t>
            </a:r>
            <a:r>
              <a:rPr sz="1400" spc="10" dirty="0">
                <a:latin typeface="Times New Roman"/>
                <a:cs typeface="Times New Roman"/>
              </a:rPr>
              <a:t>at </a:t>
            </a:r>
            <a:r>
              <a:rPr sz="1400" spc="15" dirty="0">
                <a:latin typeface="Times New Roman"/>
                <a:cs typeface="Times New Roman"/>
              </a:rPr>
              <a:t>a </a:t>
            </a:r>
            <a:r>
              <a:rPr sz="1400" spc="-10" dirty="0">
                <a:latin typeface="Times New Roman"/>
                <a:cs typeface="Times New Roman"/>
              </a:rPr>
              <a:t>fine </a:t>
            </a:r>
            <a:r>
              <a:rPr sz="1400" spc="15" dirty="0">
                <a:latin typeface="Times New Roman"/>
                <a:cs typeface="Times New Roman"/>
              </a:rPr>
              <a:t>grinded </a:t>
            </a:r>
            <a:r>
              <a:rPr sz="1400" dirty="0">
                <a:latin typeface="Times New Roman"/>
                <a:cs typeface="Times New Roman"/>
              </a:rPr>
              <a:t>level, </a:t>
            </a:r>
            <a:r>
              <a:rPr sz="1400" spc="15" dirty="0">
                <a:latin typeface="Times New Roman"/>
                <a:cs typeface="Times New Roman"/>
              </a:rPr>
              <a:t>mainly </a:t>
            </a:r>
            <a:r>
              <a:rPr sz="1400" spc="10" dirty="0">
                <a:latin typeface="Times New Roman"/>
                <a:cs typeface="Times New Roman"/>
              </a:rPr>
              <a:t>the </a:t>
            </a:r>
            <a:r>
              <a:rPr sz="1400" spc="15" dirty="0">
                <a:latin typeface="Times New Roman"/>
                <a:cs typeface="Times New Roman"/>
              </a:rPr>
              <a:t>sentence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level </a:t>
            </a:r>
            <a:r>
              <a:rPr sz="1400" spc="10" dirty="0">
                <a:latin typeface="Times New Roman"/>
                <a:cs typeface="Times New Roman"/>
              </a:rPr>
              <a:t>in </a:t>
            </a:r>
            <a:r>
              <a:rPr sz="1400" spc="15" dirty="0">
                <a:latin typeface="Times New Roman"/>
                <a:cs typeface="Times New Roman"/>
              </a:rPr>
              <a:t>which </a:t>
            </a:r>
            <a:r>
              <a:rPr sz="1400" spc="10" dirty="0">
                <a:latin typeface="Times New Roman"/>
                <a:cs typeface="Times New Roman"/>
              </a:rPr>
              <a:t>polarity of </a:t>
            </a:r>
            <a:r>
              <a:rPr sz="1400" spc="15" dirty="0">
                <a:latin typeface="Times New Roman"/>
                <a:cs typeface="Times New Roman"/>
              </a:rPr>
              <a:t>sentence can be </a:t>
            </a:r>
            <a:r>
              <a:rPr sz="1400" dirty="0">
                <a:latin typeface="Times New Roman"/>
                <a:cs typeface="Times New Roman"/>
              </a:rPr>
              <a:t>given </a:t>
            </a:r>
            <a:r>
              <a:rPr sz="1400" spc="15" dirty="0">
                <a:latin typeface="Times New Roman"/>
                <a:cs typeface="Times New Roman"/>
              </a:rPr>
              <a:t>by </a:t>
            </a:r>
            <a:r>
              <a:rPr sz="1400" spc="10" dirty="0">
                <a:latin typeface="Times New Roman"/>
                <a:cs typeface="Times New Roman"/>
              </a:rPr>
              <a:t>three categories </a:t>
            </a:r>
            <a:r>
              <a:rPr sz="1400" spc="15" dirty="0">
                <a:latin typeface="Times New Roman"/>
                <a:cs typeface="Times New Roman"/>
              </a:rPr>
              <a:t>such </a:t>
            </a:r>
            <a:r>
              <a:rPr sz="1400" spc="10" dirty="0">
                <a:latin typeface="Times New Roman"/>
                <a:cs typeface="Times New Roman"/>
              </a:rPr>
              <a:t>as </a:t>
            </a:r>
            <a:r>
              <a:rPr sz="1400" spc="5" dirty="0">
                <a:latin typeface="Times New Roman"/>
                <a:cs typeface="Times New Roman"/>
              </a:rPr>
              <a:t>positive,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negative </a:t>
            </a:r>
            <a:r>
              <a:rPr sz="1400" spc="1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neutral.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 marR="5080">
              <a:lnSpc>
                <a:spcPct val="120600"/>
              </a:lnSpc>
              <a:spcBef>
                <a:spcPts val="1490"/>
              </a:spcBef>
            </a:pPr>
            <a:r>
              <a:rPr sz="1400" b="1" spc="10" dirty="0">
                <a:latin typeface="Times New Roman"/>
                <a:cs typeface="Times New Roman"/>
              </a:rPr>
              <a:t>Keywords:</a:t>
            </a:r>
            <a:r>
              <a:rPr sz="1400" b="1" spc="9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Support </a:t>
            </a:r>
            <a:r>
              <a:rPr sz="1400" b="1" spc="-10" dirty="0">
                <a:latin typeface="Times New Roman"/>
                <a:cs typeface="Times New Roman"/>
              </a:rPr>
              <a:t>Vector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Machine, Opinion,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Positive,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Negative, </a:t>
            </a:r>
            <a:r>
              <a:rPr sz="1400" b="1" spc="15" dirty="0">
                <a:latin typeface="Times New Roman"/>
                <a:cs typeface="Times New Roman"/>
              </a:rPr>
              <a:t>Neutral, </a:t>
            </a:r>
            <a:r>
              <a:rPr sz="1400" b="1" spc="-20" dirty="0">
                <a:latin typeface="Times New Roman"/>
                <a:cs typeface="Times New Roman"/>
              </a:rPr>
              <a:t>Text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Mining,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Classification.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675100" y="9969964"/>
            <a:ext cx="210185" cy="17843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z="1000" spc="-5" dirty="0">
                <a:latin typeface="Times New Roman"/>
                <a:cs typeface="Times New Roman"/>
              </a:rPr>
              <a:t>vi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1641" y="609395"/>
            <a:ext cx="27368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LIST</a:t>
            </a:r>
            <a:r>
              <a:rPr spc="-30" dirty="0"/>
              <a:t> </a:t>
            </a:r>
            <a:r>
              <a:rPr spc="20" dirty="0"/>
              <a:t>OF</a:t>
            </a:r>
            <a:r>
              <a:rPr spc="-30" dirty="0"/>
              <a:t> </a:t>
            </a:r>
            <a:r>
              <a:rPr spc="15" dirty="0"/>
              <a:t>FIGURES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2408" y="4808032"/>
            <a:ext cx="2804160" cy="540385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400" spc="5" dirty="0">
                <a:latin typeface="Times New Roman"/>
                <a:cs typeface="Times New Roman"/>
              </a:rPr>
              <a:t>.  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 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 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 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 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400" spc="5" dirty="0">
                <a:latin typeface="Times New Roman"/>
                <a:cs typeface="Times New Roman"/>
              </a:rPr>
              <a:t>.  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 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 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 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 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9186" y="5745338"/>
            <a:ext cx="3487420" cy="6280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latin typeface="Times New Roman"/>
                <a:cs typeface="Times New Roman"/>
              </a:rPr>
              <a:t>.  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340"/>
              </a:spcBef>
            </a:pPr>
            <a:r>
              <a:rPr sz="1400" spc="5" dirty="0">
                <a:latin typeface="Times New Roman"/>
                <a:cs typeface="Times New Roman"/>
              </a:rPr>
              <a:t>.  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 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0592" y="1466738"/>
            <a:ext cx="5872480" cy="4906645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431165" lvl="1" indent="-419100">
              <a:lnSpc>
                <a:spcPct val="100000"/>
              </a:lnSpc>
              <a:spcBef>
                <a:spcPts val="439"/>
              </a:spcBef>
              <a:buFont typeface="Times New Roman"/>
              <a:buAutoNum type="arabicPeriod"/>
              <a:tabLst>
                <a:tab pos="431165" algn="l"/>
                <a:tab pos="431800" algn="l"/>
                <a:tab pos="4566920" algn="l"/>
                <a:tab pos="5676900" algn="l"/>
              </a:tabLst>
            </a:pPr>
            <a:r>
              <a:rPr sz="1400" b="1" spc="25" dirty="0">
                <a:latin typeface="Times New Roman"/>
                <a:cs typeface="Times New Roman"/>
              </a:rPr>
              <a:t>A</a:t>
            </a:r>
            <a:r>
              <a:rPr sz="1400" b="1" spc="-15" dirty="0">
                <a:latin typeface="Times New Roman"/>
                <a:cs typeface="Times New Roman"/>
              </a:rPr>
              <a:t>r</a:t>
            </a:r>
            <a:r>
              <a:rPr sz="1400" b="1" spc="10" dirty="0">
                <a:latin typeface="Times New Roman"/>
                <a:cs typeface="Times New Roman"/>
              </a:rPr>
              <a:t>chitectu</a:t>
            </a:r>
            <a:r>
              <a:rPr sz="1400" b="1" spc="-15" dirty="0">
                <a:latin typeface="Times New Roman"/>
                <a:cs typeface="Times New Roman"/>
              </a:rPr>
              <a:t>r</a:t>
            </a:r>
            <a:r>
              <a:rPr sz="1400" b="1" spc="15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Diagram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of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Opinion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analysis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using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AI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15" dirty="0"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  <a:p>
            <a:pPr marL="431165" lvl="1" indent="-419100">
              <a:lnSpc>
                <a:spcPct val="100000"/>
              </a:lnSpc>
              <a:spcBef>
                <a:spcPts val="345"/>
              </a:spcBef>
              <a:buFont typeface="Times New Roman"/>
              <a:buAutoNum type="arabicPeriod"/>
              <a:tabLst>
                <a:tab pos="431165" algn="l"/>
                <a:tab pos="431800" algn="l"/>
                <a:tab pos="5676900" algn="l"/>
              </a:tabLst>
            </a:pPr>
            <a:r>
              <a:rPr sz="1400" b="1" spc="15" dirty="0">
                <a:latin typeface="Times New Roman"/>
                <a:cs typeface="Times New Roman"/>
              </a:rPr>
              <a:t>Act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spc="10" dirty="0">
                <a:latin typeface="Times New Roman"/>
                <a:cs typeface="Times New Roman"/>
              </a:rPr>
              <a:t>vity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Diagram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of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Opinion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analysis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using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AI</a:t>
            </a:r>
            <a:r>
              <a:rPr sz="1400" b="1" dirty="0">
                <a:latin typeface="Times New Roman"/>
                <a:cs typeface="Times New Roman"/>
              </a:rPr>
              <a:t>  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15" dirty="0">
                <a:latin typeface="Times New Roman"/>
                <a:cs typeface="Times New Roman"/>
              </a:rPr>
              <a:t>11</a:t>
            </a:r>
            <a:endParaRPr sz="1400">
              <a:latin typeface="Times New Roman"/>
              <a:cs typeface="Times New Roman"/>
            </a:endParaRPr>
          </a:p>
          <a:p>
            <a:pPr marL="431165" lvl="1" indent="-419100">
              <a:lnSpc>
                <a:spcPct val="100000"/>
              </a:lnSpc>
              <a:spcBef>
                <a:spcPts val="345"/>
              </a:spcBef>
              <a:buFont typeface="Times New Roman"/>
              <a:buAutoNum type="arabicPeriod"/>
              <a:tabLst>
                <a:tab pos="431165" algn="l"/>
                <a:tab pos="431800" algn="l"/>
                <a:tab pos="4157345" algn="l"/>
                <a:tab pos="5676900" algn="l"/>
              </a:tabLst>
            </a:pPr>
            <a:r>
              <a:rPr sz="1400" b="1" spc="15" dirty="0">
                <a:latin typeface="Times New Roman"/>
                <a:cs typeface="Times New Roman"/>
              </a:rPr>
              <a:t>Usecase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Diagram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of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Opinion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analysis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using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AI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15" dirty="0"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  <a:p>
            <a:pPr marL="431165" lvl="1" indent="-419100">
              <a:lnSpc>
                <a:spcPct val="100000"/>
              </a:lnSpc>
              <a:spcBef>
                <a:spcPts val="345"/>
              </a:spcBef>
              <a:buFont typeface="Times New Roman"/>
              <a:buAutoNum type="arabicPeriod"/>
              <a:tabLst>
                <a:tab pos="431165" algn="l"/>
                <a:tab pos="431800" algn="l"/>
                <a:tab pos="4293870" algn="l"/>
                <a:tab pos="5676900" algn="l"/>
              </a:tabLst>
            </a:pPr>
            <a:r>
              <a:rPr sz="1400" b="1" spc="15" dirty="0">
                <a:latin typeface="Times New Roman"/>
                <a:cs typeface="Times New Roman"/>
              </a:rPr>
              <a:t>Sequence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Diagram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of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Opinion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analysis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using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AI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15" dirty="0">
                <a:latin typeface="Times New Roman"/>
                <a:cs typeface="Times New Roman"/>
              </a:rPr>
              <a:t>13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  <a:tabLst>
                <a:tab pos="431165" algn="l"/>
                <a:tab pos="5676900" algn="l"/>
              </a:tabLst>
            </a:pPr>
            <a:r>
              <a:rPr sz="1400" spc="10" dirty="0">
                <a:latin typeface="Times New Roman"/>
                <a:cs typeface="Times New Roman"/>
              </a:rPr>
              <a:t>5.1	</a:t>
            </a:r>
            <a:r>
              <a:rPr sz="1400" b="1" spc="15" dirty="0">
                <a:latin typeface="Times New Roman"/>
                <a:cs typeface="Times New Roman"/>
              </a:rPr>
              <a:t>Input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Design</a:t>
            </a:r>
            <a:r>
              <a:rPr sz="1400" b="1" dirty="0">
                <a:latin typeface="Times New Roman"/>
                <a:cs typeface="Times New Roman"/>
              </a:rPr>
              <a:t>  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15" dirty="0">
                <a:latin typeface="Times New Roman"/>
                <a:cs typeface="Times New Roman"/>
              </a:rPr>
              <a:t>16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  <a:tabLst>
                <a:tab pos="431165" algn="l"/>
                <a:tab pos="1697355" algn="l"/>
                <a:tab pos="5676900" algn="l"/>
              </a:tabLst>
            </a:pPr>
            <a:r>
              <a:rPr sz="1400" spc="10" dirty="0">
                <a:latin typeface="Times New Roman"/>
                <a:cs typeface="Times New Roman"/>
              </a:rPr>
              <a:t>5.2	</a:t>
            </a:r>
            <a:r>
              <a:rPr sz="1400" b="1" spc="15" dirty="0">
                <a:latin typeface="Times New Roman"/>
                <a:cs typeface="Times New Roman"/>
              </a:rPr>
              <a:t>Output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Design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15" dirty="0">
                <a:latin typeface="Times New Roman"/>
                <a:cs typeface="Times New Roman"/>
              </a:rPr>
              <a:t>17</a:t>
            </a:r>
            <a:endParaRPr sz="1400">
              <a:latin typeface="Times New Roman"/>
              <a:cs typeface="Times New Roman"/>
            </a:endParaRPr>
          </a:p>
          <a:p>
            <a:pPr marL="431165" lvl="1" indent="-419100">
              <a:lnSpc>
                <a:spcPct val="100000"/>
              </a:lnSpc>
              <a:spcBef>
                <a:spcPts val="350"/>
              </a:spcBef>
              <a:buFont typeface="Times New Roman"/>
              <a:buAutoNum type="arabicPeriod" startAt="3"/>
              <a:tabLst>
                <a:tab pos="431165" algn="l"/>
                <a:tab pos="431800" algn="l"/>
                <a:tab pos="3201035" algn="l"/>
                <a:tab pos="5676900" algn="l"/>
              </a:tabLst>
            </a:pPr>
            <a:r>
              <a:rPr sz="1400" b="1" spc="15" dirty="0">
                <a:latin typeface="Times New Roman"/>
                <a:cs typeface="Times New Roman"/>
              </a:rPr>
              <a:t>Input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of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opinion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analysis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using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AI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15" dirty="0">
                <a:latin typeface="Times New Roman"/>
                <a:cs typeface="Times New Roman"/>
              </a:rPr>
              <a:t>18</a:t>
            </a:r>
            <a:endParaRPr sz="1400">
              <a:latin typeface="Times New Roman"/>
              <a:cs typeface="Times New Roman"/>
            </a:endParaRPr>
          </a:p>
          <a:p>
            <a:pPr marL="431165" lvl="1" indent="-419100">
              <a:lnSpc>
                <a:spcPct val="100000"/>
              </a:lnSpc>
              <a:spcBef>
                <a:spcPts val="345"/>
              </a:spcBef>
              <a:buFont typeface="Times New Roman"/>
              <a:buAutoNum type="arabicPeriod" startAt="3"/>
              <a:tabLst>
                <a:tab pos="431165" algn="l"/>
                <a:tab pos="431800" algn="l"/>
                <a:tab pos="3337560" algn="l"/>
                <a:tab pos="5676900" algn="l"/>
              </a:tabLst>
            </a:pPr>
            <a:r>
              <a:rPr sz="1400" b="1" spc="15" dirty="0">
                <a:latin typeface="Times New Roman"/>
                <a:cs typeface="Times New Roman"/>
              </a:rPr>
              <a:t>Output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of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opinion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analysis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using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AI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15" dirty="0">
                <a:latin typeface="Times New Roman"/>
                <a:cs typeface="Times New Roman"/>
              </a:rPr>
              <a:t>19</a:t>
            </a:r>
            <a:endParaRPr sz="1400">
              <a:latin typeface="Times New Roman"/>
              <a:cs typeface="Times New Roman"/>
            </a:endParaRPr>
          </a:p>
          <a:p>
            <a:pPr marL="431165" lvl="1" indent="-419100">
              <a:lnSpc>
                <a:spcPct val="100000"/>
              </a:lnSpc>
              <a:spcBef>
                <a:spcPts val="345"/>
              </a:spcBef>
              <a:buFont typeface="Times New Roman"/>
              <a:buAutoNum type="arabicPeriod" startAt="3"/>
              <a:tabLst>
                <a:tab pos="431165" algn="l"/>
                <a:tab pos="431800" algn="l"/>
                <a:tab pos="3337560" algn="l"/>
                <a:tab pos="5676900" algn="l"/>
              </a:tabLst>
            </a:pPr>
            <a:r>
              <a:rPr sz="1400" b="1" spc="15" dirty="0">
                <a:latin typeface="Times New Roman"/>
                <a:cs typeface="Times New Roman"/>
              </a:rPr>
              <a:t>Integration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testing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input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30" dirty="0">
                <a:latin typeface="Times New Roman"/>
                <a:cs typeface="Times New Roman"/>
              </a:rPr>
              <a:t>f</a:t>
            </a:r>
            <a:r>
              <a:rPr sz="1400" b="1" spc="15" dirty="0">
                <a:latin typeface="Times New Roman"/>
                <a:cs typeface="Times New Roman"/>
              </a:rPr>
              <a:t>or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airline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15" dirty="0">
                <a:latin typeface="Times New Roman"/>
                <a:cs typeface="Times New Roman"/>
              </a:rPr>
              <a:t>20</a:t>
            </a:r>
            <a:endParaRPr sz="1400">
              <a:latin typeface="Times New Roman"/>
              <a:cs typeface="Times New Roman"/>
            </a:endParaRPr>
          </a:p>
          <a:p>
            <a:pPr marL="431165" lvl="1" indent="-419100">
              <a:lnSpc>
                <a:spcPct val="100000"/>
              </a:lnSpc>
              <a:spcBef>
                <a:spcPts val="345"/>
              </a:spcBef>
              <a:buFont typeface="Times New Roman"/>
              <a:buAutoNum type="arabicPeriod" startAt="3"/>
              <a:tabLst>
                <a:tab pos="431165" algn="l"/>
                <a:tab pos="431800" algn="l"/>
                <a:tab pos="5676900" algn="l"/>
              </a:tabLst>
            </a:pPr>
            <a:r>
              <a:rPr sz="1400" b="1" spc="15" dirty="0">
                <a:latin typeface="Times New Roman"/>
                <a:cs typeface="Times New Roman"/>
              </a:rPr>
              <a:t>Integration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testing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output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30" dirty="0">
                <a:latin typeface="Times New Roman"/>
                <a:cs typeface="Times New Roman"/>
              </a:rPr>
              <a:t>f</a:t>
            </a:r>
            <a:r>
              <a:rPr sz="1400" b="1" spc="15" dirty="0">
                <a:latin typeface="Times New Roman"/>
                <a:cs typeface="Times New Roman"/>
              </a:rPr>
              <a:t>or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airline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tweets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15" dirty="0">
                <a:latin typeface="Times New Roman"/>
                <a:cs typeface="Times New Roman"/>
              </a:rPr>
              <a:t>20</a:t>
            </a:r>
            <a:endParaRPr sz="1400">
              <a:latin typeface="Times New Roman"/>
              <a:cs typeface="Times New Roman"/>
            </a:endParaRPr>
          </a:p>
          <a:p>
            <a:pPr marL="431165" lvl="1" indent="-419100">
              <a:lnSpc>
                <a:spcPct val="100000"/>
              </a:lnSpc>
              <a:spcBef>
                <a:spcPts val="350"/>
              </a:spcBef>
              <a:buFont typeface="Times New Roman"/>
              <a:buAutoNum type="arabicPeriod" startAt="3"/>
              <a:tabLst>
                <a:tab pos="431165" algn="l"/>
                <a:tab pos="431800" algn="l"/>
                <a:tab pos="3063875" algn="l"/>
                <a:tab pos="5676900" algn="l"/>
              </a:tabLst>
            </a:pPr>
            <a:r>
              <a:rPr sz="1400" b="1" spc="15" dirty="0">
                <a:latin typeface="Times New Roman"/>
                <a:cs typeface="Times New Roman"/>
              </a:rPr>
              <a:t>Implementation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of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system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input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15" dirty="0">
                <a:latin typeface="Times New Roman"/>
                <a:cs typeface="Times New Roman"/>
              </a:rPr>
              <a:t>21</a:t>
            </a:r>
            <a:endParaRPr sz="1400">
              <a:latin typeface="Times New Roman"/>
              <a:cs typeface="Times New Roman"/>
            </a:endParaRPr>
          </a:p>
          <a:p>
            <a:pPr marL="431165" lvl="1" indent="-419100">
              <a:lnSpc>
                <a:spcPct val="100000"/>
              </a:lnSpc>
              <a:spcBef>
                <a:spcPts val="345"/>
              </a:spcBef>
              <a:buFont typeface="Times New Roman"/>
              <a:buAutoNum type="arabicPeriod" startAt="3"/>
              <a:tabLst>
                <a:tab pos="431165" algn="l"/>
                <a:tab pos="431800" algn="l"/>
                <a:tab pos="5676900" algn="l"/>
              </a:tabLst>
            </a:pPr>
            <a:r>
              <a:rPr sz="1400" b="1" spc="25" dirty="0">
                <a:latin typeface="Times New Roman"/>
                <a:cs typeface="Times New Roman"/>
              </a:rPr>
              <a:t>R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spc="15" dirty="0">
                <a:latin typeface="Times New Roman"/>
                <a:cs typeface="Times New Roman"/>
              </a:rPr>
              <a:t>views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30" dirty="0">
                <a:latin typeface="Times New Roman"/>
                <a:cs typeface="Times New Roman"/>
              </a:rPr>
              <a:t>f</a:t>
            </a:r>
            <a:r>
              <a:rPr sz="1400" b="1" spc="15" dirty="0">
                <a:latin typeface="Times New Roman"/>
                <a:cs typeface="Times New Roman"/>
              </a:rPr>
              <a:t>or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particular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Airlines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15" dirty="0">
                <a:latin typeface="Times New Roman"/>
                <a:cs typeface="Times New Roman"/>
              </a:rPr>
              <a:t>21</a:t>
            </a:r>
            <a:endParaRPr sz="1400">
              <a:latin typeface="Times New Roman"/>
              <a:cs typeface="Times New Roman"/>
            </a:endParaRPr>
          </a:p>
          <a:p>
            <a:pPr marL="431165" lvl="1" indent="-419100">
              <a:lnSpc>
                <a:spcPct val="100000"/>
              </a:lnSpc>
              <a:spcBef>
                <a:spcPts val="1340"/>
              </a:spcBef>
              <a:buFont typeface="Times New Roman"/>
              <a:buAutoNum type="arabicPeriod"/>
              <a:tabLst>
                <a:tab pos="431165" algn="l"/>
                <a:tab pos="431800" algn="l"/>
                <a:tab pos="5676900" algn="l"/>
              </a:tabLst>
            </a:pPr>
            <a:r>
              <a:rPr sz="1400" b="1" spc="15" dirty="0">
                <a:latin typeface="Times New Roman"/>
                <a:cs typeface="Times New Roman"/>
              </a:rPr>
              <a:t>Sh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5" dirty="0">
                <a:latin typeface="Times New Roman"/>
                <a:cs typeface="Times New Roman"/>
              </a:rPr>
              <a:t>ws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the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Airline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25" dirty="0">
                <a:latin typeface="Times New Roman"/>
                <a:cs typeface="Times New Roman"/>
              </a:rPr>
              <a:t>R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spc="15" dirty="0">
                <a:latin typeface="Times New Roman"/>
                <a:cs typeface="Times New Roman"/>
              </a:rPr>
              <a:t>views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spc="15" dirty="0">
                <a:latin typeface="Times New Roman"/>
                <a:cs typeface="Times New Roman"/>
              </a:rPr>
              <a:t>24</a:t>
            </a:r>
            <a:endParaRPr sz="1400">
              <a:latin typeface="Times New Roman"/>
              <a:cs typeface="Times New Roman"/>
            </a:endParaRPr>
          </a:p>
          <a:p>
            <a:pPr marL="431165" lvl="1" indent="-419100">
              <a:lnSpc>
                <a:spcPct val="100000"/>
              </a:lnSpc>
              <a:spcBef>
                <a:spcPts val="350"/>
              </a:spcBef>
              <a:buFont typeface="Times New Roman"/>
              <a:buAutoNum type="arabicPeriod"/>
              <a:tabLst>
                <a:tab pos="431165" algn="l"/>
                <a:tab pos="431800" algn="l"/>
                <a:tab pos="5676900" algn="l"/>
              </a:tabLst>
            </a:pPr>
            <a:r>
              <a:rPr sz="1400" b="1" spc="15" dirty="0">
                <a:latin typeface="Times New Roman"/>
                <a:cs typeface="Times New Roman"/>
              </a:rPr>
              <a:t>Sentiments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analysis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r</a:t>
            </a:r>
            <a:r>
              <a:rPr sz="1400" b="1" spc="15" dirty="0">
                <a:latin typeface="Times New Roman"/>
                <a:cs typeface="Times New Roman"/>
              </a:rPr>
              <a:t>eport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spc="15" dirty="0"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  <a:p>
            <a:pPr marL="431165" lvl="1" indent="-419100">
              <a:lnSpc>
                <a:spcPct val="100000"/>
              </a:lnSpc>
              <a:spcBef>
                <a:spcPts val="345"/>
              </a:spcBef>
              <a:buFont typeface="Times New Roman"/>
              <a:buAutoNum type="arabicPeriod"/>
              <a:tabLst>
                <a:tab pos="431165" algn="l"/>
                <a:tab pos="431800" algn="l"/>
                <a:tab pos="567690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P</a:t>
            </a:r>
            <a:r>
              <a:rPr sz="1400" b="1" spc="15" dirty="0">
                <a:latin typeface="Times New Roman"/>
                <a:cs typeface="Times New Roman"/>
              </a:rPr>
              <a:t>er</a:t>
            </a:r>
            <a:r>
              <a:rPr sz="1400" b="1" spc="-30" dirty="0">
                <a:latin typeface="Times New Roman"/>
                <a:cs typeface="Times New Roman"/>
              </a:rPr>
              <a:t>f</a:t>
            </a:r>
            <a:r>
              <a:rPr sz="1400" b="1" spc="15" dirty="0">
                <a:latin typeface="Times New Roman"/>
                <a:cs typeface="Times New Roman"/>
              </a:rPr>
              <a:t>ormance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of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Opinion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analysis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15" dirty="0">
                <a:latin typeface="Times New Roman"/>
                <a:cs typeface="Times New Roman"/>
              </a:rPr>
              <a:t>26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  <a:tabLst>
                <a:tab pos="431165" algn="l"/>
                <a:tab pos="5676900" algn="l"/>
              </a:tabLst>
            </a:pPr>
            <a:r>
              <a:rPr sz="1400" spc="10" dirty="0">
                <a:latin typeface="Times New Roman"/>
                <a:cs typeface="Times New Roman"/>
              </a:rPr>
              <a:t>8.1	</a:t>
            </a:r>
            <a:r>
              <a:rPr sz="1400" b="1" spc="15" dirty="0">
                <a:latin typeface="Times New Roman"/>
                <a:cs typeface="Times New Roman"/>
              </a:rPr>
              <a:t>Plagiarism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r</a:t>
            </a:r>
            <a:r>
              <a:rPr sz="1400" b="1" spc="15" dirty="0">
                <a:latin typeface="Times New Roman"/>
                <a:cs typeface="Times New Roman"/>
              </a:rPr>
              <a:t>eport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spc="15" dirty="0">
                <a:latin typeface="Times New Roman"/>
                <a:cs typeface="Times New Roman"/>
              </a:rPr>
              <a:t>28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  <a:tabLst>
                <a:tab pos="431165" algn="l"/>
                <a:tab pos="5676900" algn="l"/>
              </a:tabLst>
            </a:pPr>
            <a:r>
              <a:rPr sz="1400" spc="10" dirty="0">
                <a:latin typeface="Times New Roman"/>
                <a:cs typeface="Times New Roman"/>
              </a:rPr>
              <a:t>9.1	</a:t>
            </a:r>
            <a:r>
              <a:rPr sz="1400" b="1" spc="-10" dirty="0">
                <a:latin typeface="Times New Roman"/>
                <a:cs typeface="Times New Roman"/>
              </a:rPr>
              <a:t>P</a:t>
            </a:r>
            <a:r>
              <a:rPr sz="1400" b="1" spc="10" dirty="0">
                <a:latin typeface="Times New Roman"/>
                <a:cs typeface="Times New Roman"/>
              </a:rPr>
              <a:t>oster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20" dirty="0">
                <a:latin typeface="Times New Roman"/>
                <a:cs typeface="Times New Roman"/>
              </a:rPr>
              <a:t>P</a:t>
            </a:r>
            <a:r>
              <a:rPr sz="1400" b="1" spc="-15" dirty="0">
                <a:latin typeface="Times New Roman"/>
                <a:cs typeface="Times New Roman"/>
              </a:rPr>
              <a:t>r</a:t>
            </a:r>
            <a:r>
              <a:rPr sz="1400" b="1" spc="15" dirty="0">
                <a:latin typeface="Times New Roman"/>
                <a:cs typeface="Times New Roman"/>
              </a:rPr>
              <a:t>esentation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spc="15" dirty="0">
                <a:latin typeface="Times New Roman"/>
                <a:cs typeface="Times New Roman"/>
              </a:rPr>
              <a:t>31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675100" y="9969964"/>
            <a:ext cx="210185" cy="17843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z="1000" spc="-5" dirty="0">
                <a:latin typeface="Times New Roman"/>
                <a:cs typeface="Times New Roman"/>
              </a:rPr>
              <a:t>vii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7623" y="558220"/>
            <a:ext cx="3924935" cy="883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56590" marR="5080" indent="-644525">
              <a:lnSpc>
                <a:spcPct val="114900"/>
              </a:lnSpc>
              <a:spcBef>
                <a:spcPts val="90"/>
              </a:spcBef>
            </a:pPr>
            <a:r>
              <a:rPr spc="15" dirty="0"/>
              <a:t>LIST</a:t>
            </a:r>
            <a:r>
              <a:rPr spc="-20" dirty="0"/>
              <a:t> </a:t>
            </a:r>
            <a:r>
              <a:rPr spc="20" dirty="0"/>
              <a:t>OF</a:t>
            </a:r>
            <a:r>
              <a:rPr spc="-15" dirty="0"/>
              <a:t> </a:t>
            </a:r>
            <a:r>
              <a:rPr spc="-10" dirty="0"/>
              <a:t>ACRONYMS</a:t>
            </a:r>
            <a:r>
              <a:rPr spc="-15" dirty="0"/>
              <a:t> </a:t>
            </a:r>
            <a:r>
              <a:rPr spc="20" dirty="0"/>
              <a:t>AND </a:t>
            </a:r>
            <a:r>
              <a:rPr spc="-595" dirty="0"/>
              <a:t> </a:t>
            </a:r>
            <a:r>
              <a:rPr spc="-5" dirty="0"/>
              <a:t>ABBREVIATIONS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01" y="2177901"/>
            <a:ext cx="440690" cy="16502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6400"/>
              </a:lnSpc>
              <a:spcBef>
                <a:spcPts val="90"/>
              </a:spcBef>
            </a:pPr>
            <a:r>
              <a:rPr sz="1400" spc="15" dirty="0">
                <a:latin typeface="Times New Roman"/>
                <a:cs typeface="Times New Roman"/>
              </a:rPr>
              <a:t>AI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ML 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OS 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RAM  </a:t>
            </a:r>
            <a:r>
              <a:rPr sz="1400" spc="20" dirty="0">
                <a:latin typeface="Times New Roman"/>
                <a:cs typeface="Times New Roman"/>
              </a:rPr>
              <a:t>SVM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4968" y="2177901"/>
            <a:ext cx="3512185" cy="16502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927225">
              <a:lnSpc>
                <a:spcPct val="156400"/>
              </a:lnSpc>
              <a:spcBef>
                <a:spcPts val="90"/>
              </a:spcBef>
            </a:pPr>
            <a:r>
              <a:rPr sz="1400" dirty="0">
                <a:latin typeface="Times New Roman"/>
                <a:cs typeface="Times New Roman"/>
              </a:rPr>
              <a:t>Artificial </a:t>
            </a:r>
            <a:r>
              <a:rPr sz="1400" spc="10" dirty="0">
                <a:latin typeface="Times New Roman"/>
                <a:cs typeface="Times New Roman"/>
              </a:rPr>
              <a:t>Intelligence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Machine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Learning</a:t>
            </a:r>
            <a:endParaRPr sz="1400" dirty="0">
              <a:latin typeface="Times New Roman"/>
              <a:cs typeface="Times New Roman"/>
            </a:endParaRPr>
          </a:p>
          <a:p>
            <a:pPr marL="12700" marR="1638935">
              <a:lnSpc>
                <a:spcPct val="156400"/>
              </a:lnSpc>
            </a:pPr>
            <a:r>
              <a:rPr sz="1400" spc="15" dirty="0">
                <a:latin typeface="Times New Roman"/>
                <a:cs typeface="Times New Roman"/>
              </a:rPr>
              <a:t>Operating System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Random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Access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Memory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Support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Vector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Machine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12272</Words>
  <Application>Microsoft Office PowerPoint</Application>
  <PresentationFormat>Custom</PresentationFormat>
  <Paragraphs>666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Calibri</vt:lpstr>
      <vt:lpstr>Roboto Lt</vt:lpstr>
      <vt:lpstr>Times New Roman</vt:lpstr>
      <vt:lpstr>Verdana</vt:lpstr>
      <vt:lpstr>Office Theme</vt:lpstr>
      <vt:lpstr>PowerPoint Presentation</vt:lpstr>
      <vt:lpstr>PowerPoint Presentation</vt:lpstr>
      <vt:lpstr>CERTIFICATE</vt:lpstr>
      <vt:lpstr>DECLARATION</vt:lpstr>
      <vt:lpstr>APPROVAL SHEET</vt:lpstr>
      <vt:lpstr>ACKNOWLEDGEMENT</vt:lpstr>
      <vt:lpstr>PowerPoint Presentation</vt:lpstr>
      <vt:lpstr>LIST OF FIGURES</vt:lpstr>
      <vt:lpstr>LIST OF ACRONYMS AND  ABBREVIATIONS</vt:lpstr>
      <vt:lpstr>TABLE OF CONTENTS</vt:lpstr>
      <vt:lpstr>PowerPoint Presentation</vt:lpstr>
      <vt:lpstr>PowerPoint Presentation</vt:lpstr>
      <vt:lpstr>INTRODUCTION</vt:lpstr>
      <vt:lpstr>PowerPoint Presentation</vt:lpstr>
      <vt:lpstr>PowerPoint Presentation</vt:lpstr>
      <vt:lpstr>LITERATURE REVIEW</vt:lpstr>
      <vt:lpstr>PowerPoint Presentation</vt:lpstr>
      <vt:lpstr>PowerPoint Presentation</vt:lpstr>
      <vt:lpstr>PROJECT DESCRIPTION</vt:lpstr>
      <vt:lpstr>PowerPoint Presentation</vt:lpstr>
      <vt:lpstr>PowerPoint Presentation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 AND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AND DISCUSSIONS</vt:lpstr>
      <vt:lpstr>PowerPoint Presentation</vt:lpstr>
      <vt:lpstr>PowerPoint Presentation</vt:lpstr>
      <vt:lpstr>PowerPoint Presentation</vt:lpstr>
      <vt:lpstr>PowerPoint Presentation</vt:lpstr>
      <vt:lpstr>CONCLUSION AND FUTURE  ENHANCEMENTS</vt:lpstr>
      <vt:lpstr>PLAGIARISM REPORT</vt:lpstr>
      <vt:lpstr>SOURCE CODE &amp; POSTER 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KONDAPALLI NAGARAJU</dc:creator>
  <cp:lastModifiedBy>RAYALA SRIHARI</cp:lastModifiedBy>
  <cp:revision>6</cp:revision>
  <dcterms:created xsi:type="dcterms:W3CDTF">2024-04-24T03:20:03Z</dcterms:created>
  <dcterms:modified xsi:type="dcterms:W3CDTF">2024-04-27T03:58:26Z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Creator">
    <vt:lpwstr>TeX</vt:lpwstr>
  </property>
  <property fmtid="{D5CDD505-2E9C-101B-9397-08002B2CF9AE}" pid="4" name="LastSaved">
    <vt:filetime>2024-04-24T00:00:00Z</vt:filetime>
  </property>
</Properties>
</file>