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7" roundtripDataSignature="AMtx7mhGdUlu5swKeen8C7iW4paxpswe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0d88a3bf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0d88a3bf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0d88a3b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0d88a3b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0d88a3bf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0d88a3bf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110925" y="123975"/>
            <a:ext cx="8906100" cy="4892700"/>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2"/>
              </a:srgbClr>
            </a:outerShdw>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ph type="ctrTitle"/>
          </p:nvPr>
        </p:nvSpPr>
        <p:spPr>
          <a:xfrm>
            <a:off x="311708" y="-125350"/>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5300">
                <a:solidFill>
                  <a:srgbClr val="980000"/>
                </a:solidFill>
                <a:latin typeface="Georgia"/>
                <a:ea typeface="Georgia"/>
                <a:cs typeface="Georgia"/>
                <a:sym typeface="Georgia"/>
              </a:rPr>
              <a:t>EchoStick - </a:t>
            </a:r>
            <a:endParaRPr sz="5300">
              <a:solidFill>
                <a:srgbClr val="980000"/>
              </a:solidFill>
              <a:latin typeface="Georgia"/>
              <a:ea typeface="Georgia"/>
              <a:cs typeface="Georgia"/>
              <a:sym typeface="Georgia"/>
            </a:endParaRPr>
          </a:p>
          <a:p>
            <a:pPr indent="0" lvl="0" marL="0" rtl="0" algn="ctr">
              <a:lnSpc>
                <a:spcPct val="100000"/>
              </a:lnSpc>
              <a:spcBef>
                <a:spcPts val="0"/>
              </a:spcBef>
              <a:spcAft>
                <a:spcPts val="0"/>
              </a:spcAft>
              <a:buSzPts val="5200"/>
              <a:buNone/>
            </a:pPr>
            <a:r>
              <a:rPr lang="en" sz="5300">
                <a:solidFill>
                  <a:srgbClr val="980000"/>
                </a:solidFill>
                <a:latin typeface="Georgia"/>
                <a:ea typeface="Georgia"/>
                <a:cs typeface="Georgia"/>
                <a:sym typeface="Georgia"/>
              </a:rPr>
              <a:t>Smart Blind stick</a:t>
            </a:r>
            <a:endParaRPr sz="5300">
              <a:solidFill>
                <a:srgbClr val="980000"/>
              </a:solidFill>
              <a:latin typeface="Georgia"/>
              <a:ea typeface="Georgia"/>
              <a:cs typeface="Georgia"/>
              <a:sym typeface="Georgia"/>
            </a:endParaRPr>
          </a:p>
        </p:txBody>
      </p:sp>
      <p:sp>
        <p:nvSpPr>
          <p:cNvPr id="56" name="Google Shape;56;p1"/>
          <p:cNvSpPr txBox="1"/>
          <p:nvPr>
            <p:ph idx="1" type="subTitle"/>
          </p:nvPr>
        </p:nvSpPr>
        <p:spPr>
          <a:xfrm>
            <a:off x="692400" y="1779150"/>
            <a:ext cx="77592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solidFill>
                  <a:schemeClr val="dk1"/>
                </a:solidFill>
                <a:latin typeface="Georgia"/>
                <a:ea typeface="Georgia"/>
                <a:cs typeface="Georgia"/>
                <a:sym typeface="Georgia"/>
              </a:rPr>
              <a:t>Internet of Things - Domain Analyst </a:t>
            </a:r>
            <a:r>
              <a:rPr lang="en">
                <a:solidFill>
                  <a:srgbClr val="A61C00"/>
                </a:solidFill>
                <a:latin typeface="Georgia"/>
                <a:ea typeface="Georgia"/>
                <a:cs typeface="Georgia"/>
                <a:sym typeface="Georgia"/>
              </a:rPr>
              <a:t>Project</a:t>
            </a:r>
            <a:endParaRPr>
              <a:solidFill>
                <a:srgbClr val="A61C00"/>
              </a:solidFill>
              <a:latin typeface="Georgia"/>
              <a:ea typeface="Georgia"/>
              <a:cs typeface="Georgia"/>
              <a:sym typeface="Georgia"/>
            </a:endParaRPr>
          </a:p>
        </p:txBody>
      </p:sp>
      <p:sp>
        <p:nvSpPr>
          <p:cNvPr id="57" name="Google Shape;57;p1"/>
          <p:cNvSpPr txBox="1"/>
          <p:nvPr/>
        </p:nvSpPr>
        <p:spPr>
          <a:xfrm>
            <a:off x="2500500" y="2380850"/>
            <a:ext cx="41430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351C75"/>
                </a:solidFill>
                <a:latin typeface="Arial"/>
                <a:ea typeface="Arial"/>
                <a:cs typeface="Arial"/>
                <a:sym typeface="Arial"/>
              </a:rPr>
              <a:t>Maithreyi A – 21BAI1548 </a:t>
            </a:r>
            <a:endParaRPr b="0" i="0" sz="1600" u="none" cap="none" strike="noStrike">
              <a:solidFill>
                <a:srgbClr val="351C7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351C75"/>
                </a:solidFill>
                <a:latin typeface="Arial"/>
                <a:ea typeface="Arial"/>
                <a:cs typeface="Arial"/>
                <a:sym typeface="Arial"/>
              </a:rPr>
              <a:t>Arshiyaa Bhambri – 21BAI1281 </a:t>
            </a:r>
            <a:endParaRPr b="0" i="0" sz="1600" u="none" cap="none" strike="noStrike">
              <a:solidFill>
                <a:srgbClr val="351C7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351C75"/>
                </a:solidFill>
                <a:latin typeface="Arial"/>
                <a:ea typeface="Arial"/>
                <a:cs typeface="Arial"/>
                <a:sym typeface="Arial"/>
              </a:rPr>
              <a:t>Muralidharan V – 21BAI1406 </a:t>
            </a:r>
            <a:endParaRPr b="0" i="0" sz="1600" u="none" cap="none" strike="noStrike">
              <a:solidFill>
                <a:srgbClr val="351C7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351C75"/>
                </a:solidFill>
                <a:latin typeface="Arial"/>
                <a:ea typeface="Arial"/>
                <a:cs typeface="Arial"/>
                <a:sym typeface="Arial"/>
              </a:rPr>
              <a:t>Rahan S – 21BAI1444 </a:t>
            </a:r>
            <a:endParaRPr b="0" i="0" sz="1600" u="none" cap="none" strike="noStrike">
              <a:solidFill>
                <a:srgbClr val="351C7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351C75"/>
                </a:solidFill>
                <a:latin typeface="Arial"/>
                <a:ea typeface="Arial"/>
                <a:cs typeface="Arial"/>
                <a:sym typeface="Arial"/>
              </a:rPr>
              <a:t>Shaik Ahmed Rayyan – 21BAI1686 </a:t>
            </a:r>
            <a:endParaRPr b="0" i="0" sz="1600" u="none" cap="none" strike="noStrike">
              <a:solidFill>
                <a:srgbClr val="351C7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351C75"/>
                </a:solidFill>
                <a:latin typeface="Arial"/>
                <a:ea typeface="Arial"/>
                <a:cs typeface="Arial"/>
                <a:sym typeface="Arial"/>
              </a:rPr>
              <a:t>Rahul kevin Raghu – 21BAI1813 </a:t>
            </a:r>
            <a:endParaRPr b="0" i="0" sz="1600" u="none" cap="none" strike="noStrike">
              <a:solidFill>
                <a:srgbClr val="351C75"/>
              </a:solidFill>
              <a:latin typeface="Arial"/>
              <a:ea typeface="Arial"/>
              <a:cs typeface="Arial"/>
              <a:sym typeface="Arial"/>
            </a:endParaRPr>
          </a:p>
        </p:txBody>
      </p:sp>
      <p:sp>
        <p:nvSpPr>
          <p:cNvPr id="58" name="Google Shape;58;p1"/>
          <p:cNvSpPr txBox="1"/>
          <p:nvPr/>
        </p:nvSpPr>
        <p:spPr>
          <a:xfrm>
            <a:off x="3378675" y="4043150"/>
            <a:ext cx="2370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FACULTY</a:t>
            </a:r>
            <a:br>
              <a:rPr b="1" i="0" lang="en" sz="1800" u="none" cap="none" strike="noStrike">
                <a:solidFill>
                  <a:schemeClr val="dk1"/>
                </a:solidFill>
                <a:latin typeface="Arial"/>
                <a:ea typeface="Arial"/>
                <a:cs typeface="Arial"/>
                <a:sym typeface="Arial"/>
              </a:rPr>
            </a:br>
            <a:r>
              <a:rPr b="1" i="0" lang="en" sz="1800" u="none" cap="none" strike="noStrike">
                <a:solidFill>
                  <a:schemeClr val="dk1"/>
                </a:solidFill>
                <a:latin typeface="Arial"/>
                <a:ea typeface="Arial"/>
                <a:cs typeface="Arial"/>
                <a:sym typeface="Arial"/>
              </a:rPr>
              <a:t>Dr. Manigandan M</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d0d88a3bf9_0_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IMPROVEMENTS AND DEVELOPMENT:</a:t>
            </a:r>
            <a:endParaRPr/>
          </a:p>
        </p:txBody>
      </p:sp>
      <p:sp>
        <p:nvSpPr>
          <p:cNvPr id="125" name="Google Shape;125;g2d0d88a3bf9_0_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520700" marR="457200" rtl="0" algn="just">
              <a:lnSpc>
                <a:spcPct val="107000"/>
              </a:lnSpc>
              <a:spcBef>
                <a:spcPts val="900"/>
              </a:spcBef>
              <a:spcAft>
                <a:spcPts val="0"/>
              </a:spcAft>
              <a:buClr>
                <a:schemeClr val="dk1"/>
              </a:buClr>
              <a:buSzPct val="61111"/>
              <a:buFont typeface="Arial"/>
              <a:buNone/>
            </a:pPr>
            <a:r>
              <a:rPr lang="en"/>
              <a:t>Future improvements and developments for blind stick technology encompass several key areas. Firstly, enhancing object detection involves implementing machine learning algorithms for better obstacle recognition and integrating multiple sensors like infrared sensors or cameras for comprehensive detection. Advanced fall detection could benefit from real-time analysis using machine learning models and exploring additional sensors or technologies for varied fall detection angles. Communication and alerting systems can be improved with a dedicated mobile app for remote monitoring and integration with voice assistants or wearable devices. Accessibility and user interface enhancements may include intuitive interfaces with voice commands and haptic feedback for navigation guidance. Data analytics tools can provide insights for optimizing sensor configurations and system settings based on usage patterns. Integration with smart city infrastructure, such as traffic signals and environmental data, can further enhance navigation and safety. Continuous testing, user feedback, and agile development methodologies will ensure ongoing iteration and incorporation of new technologies for improved functionality and user experience.</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p:nvPr/>
        </p:nvSpPr>
        <p:spPr>
          <a:xfrm>
            <a:off x="717150" y="645925"/>
            <a:ext cx="7709700" cy="3936600"/>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2"/>
              </a:srgbClr>
            </a:outerShdw>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8"/>
          <p:cNvSpPr txBox="1"/>
          <p:nvPr>
            <p:ph type="title"/>
          </p:nvPr>
        </p:nvSpPr>
        <p:spPr>
          <a:xfrm>
            <a:off x="3340350" y="1807950"/>
            <a:ext cx="2463300" cy="152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4120">
                <a:latin typeface="Georgia"/>
                <a:ea typeface="Georgia"/>
                <a:cs typeface="Georgia"/>
                <a:sym typeface="Georgia"/>
              </a:rPr>
              <a:t>THANK YOU!</a:t>
            </a:r>
            <a:endParaRPr sz="412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p:nvPr/>
        </p:nvSpPr>
        <p:spPr>
          <a:xfrm>
            <a:off x="110925" y="123975"/>
            <a:ext cx="8906100" cy="4892700"/>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2"/>
              </a:srgbClr>
            </a:outerShdw>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txBox="1"/>
          <p:nvPr>
            <p:ph type="title"/>
          </p:nvPr>
        </p:nvSpPr>
        <p:spPr>
          <a:xfrm>
            <a:off x="311700" y="346500"/>
            <a:ext cx="2084700" cy="572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Georgia"/>
                <a:ea typeface="Georgia"/>
                <a:cs typeface="Georgia"/>
                <a:sym typeface="Georgia"/>
              </a:rPr>
              <a:t>ABSTRACT</a:t>
            </a:r>
            <a:endParaRPr b="1">
              <a:latin typeface="Georgia"/>
              <a:ea typeface="Georgia"/>
              <a:cs typeface="Georgia"/>
              <a:sym typeface="Georgia"/>
            </a:endParaRPr>
          </a:p>
        </p:txBody>
      </p:sp>
      <p:sp>
        <p:nvSpPr>
          <p:cNvPr id="65" name="Google Shape;65;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solidFill>
                  <a:schemeClr val="dk1"/>
                </a:solidFill>
                <a:latin typeface="Georgia"/>
                <a:ea typeface="Georgia"/>
                <a:cs typeface="Georgia"/>
                <a:sym typeface="Georgia"/>
              </a:rPr>
              <a:t>The Smart Blind Stick is an assistive device designed for the visually impaired, integrating innovative sensor technologies and also Fall Detection to enhance mobility and safety. The Ultrasonic sensor utilizes echolocation principles to detect obstacles in the user's path and provide audible alerts. The IMU sensor Module is used to calculate the Inertia of the stick and can detect if the stick has fallen. Then, a SMS message is promptly sent to an aide informing of the fall. The Smart Blind Stick represents a cutting-edge solution, harnessing technology to empower the visually impaired in navigating their surroundings independently.</a:t>
            </a:r>
            <a:endParaRPr>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3"/>
          <p:cNvPicPr preferRelativeResize="0"/>
          <p:nvPr/>
        </p:nvPicPr>
        <p:blipFill rotWithShape="1">
          <a:blip r:embed="rId3">
            <a:alphaModFix/>
          </a:blip>
          <a:srcRect b="0" l="704" r="0" t="0"/>
          <a:stretch/>
        </p:blipFill>
        <p:spPr>
          <a:xfrm>
            <a:off x="2300850" y="498175"/>
            <a:ext cx="4160951" cy="3011375"/>
          </a:xfrm>
          <a:prstGeom prst="rect">
            <a:avLst/>
          </a:prstGeom>
          <a:noFill/>
          <a:ln>
            <a:noFill/>
          </a:ln>
        </p:spPr>
      </p:pic>
      <p:pic>
        <p:nvPicPr>
          <p:cNvPr id="71" name="Google Shape;71;p3"/>
          <p:cNvPicPr preferRelativeResize="0"/>
          <p:nvPr/>
        </p:nvPicPr>
        <p:blipFill rotWithShape="1">
          <a:blip r:embed="rId4">
            <a:alphaModFix/>
          </a:blip>
          <a:srcRect b="0" l="0" r="0" t="0"/>
          <a:stretch/>
        </p:blipFill>
        <p:spPr>
          <a:xfrm>
            <a:off x="668725" y="307075"/>
            <a:ext cx="8183498" cy="411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p:nvPr/>
        </p:nvSpPr>
        <p:spPr>
          <a:xfrm>
            <a:off x="110925" y="123975"/>
            <a:ext cx="8906100" cy="4892700"/>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2"/>
              </a:srgbClr>
            </a:outerShdw>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txBox="1"/>
          <p:nvPr>
            <p:ph type="title"/>
          </p:nvPr>
        </p:nvSpPr>
        <p:spPr>
          <a:xfrm>
            <a:off x="311700" y="314525"/>
            <a:ext cx="4072800" cy="572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WORK DONE</a:t>
            </a:r>
            <a:endParaRPr b="1"/>
          </a:p>
        </p:txBody>
      </p:sp>
      <p:sp>
        <p:nvSpPr>
          <p:cNvPr id="78" name="Google Shape;78;p4"/>
          <p:cNvSpPr txBox="1"/>
          <p:nvPr>
            <p:ph idx="1" type="body"/>
          </p:nvPr>
        </p:nvSpPr>
        <p:spPr>
          <a:xfrm>
            <a:off x="303675" y="1021975"/>
            <a:ext cx="8520600" cy="3745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just">
              <a:lnSpc>
                <a:spcPct val="100000"/>
              </a:lnSpc>
              <a:spcBef>
                <a:spcPts val="0"/>
              </a:spcBef>
              <a:spcAft>
                <a:spcPts val="0"/>
              </a:spcAft>
              <a:buSzPct val="117647"/>
              <a:buNone/>
            </a:pPr>
            <a:r>
              <a:rPr lang="en">
                <a:solidFill>
                  <a:schemeClr val="dk1"/>
                </a:solidFill>
                <a:latin typeface="Georgia"/>
                <a:ea typeface="Georgia"/>
                <a:cs typeface="Georgia"/>
                <a:sym typeface="Georgia"/>
              </a:rPr>
              <a:t>The project has been divided into 2 modules</a:t>
            </a:r>
            <a:endParaRPr>
              <a:solidFill>
                <a:schemeClr val="dk1"/>
              </a:solidFill>
              <a:latin typeface="Georgia"/>
              <a:ea typeface="Georgia"/>
              <a:cs typeface="Georgia"/>
              <a:sym typeface="Georgia"/>
            </a:endParaRPr>
          </a:p>
          <a:p>
            <a:pPr indent="0" lvl="0" marL="0" rtl="0" algn="just">
              <a:lnSpc>
                <a:spcPct val="100000"/>
              </a:lnSpc>
              <a:spcBef>
                <a:spcPts val="1200"/>
              </a:spcBef>
              <a:spcAft>
                <a:spcPts val="0"/>
              </a:spcAft>
              <a:buSzPct val="117647"/>
              <a:buNone/>
            </a:pPr>
            <a:r>
              <a:rPr b="1" i="1" lang="en">
                <a:solidFill>
                  <a:srgbClr val="980000"/>
                </a:solidFill>
                <a:latin typeface="Georgia"/>
                <a:ea typeface="Georgia"/>
                <a:cs typeface="Georgia"/>
                <a:sym typeface="Georgia"/>
              </a:rPr>
              <a:t>Module - 1: </a:t>
            </a:r>
            <a:endParaRPr b="1" i="1">
              <a:solidFill>
                <a:srgbClr val="980000"/>
              </a:solidFill>
              <a:latin typeface="Georgia"/>
              <a:ea typeface="Georgia"/>
              <a:cs typeface="Georgia"/>
              <a:sym typeface="Georgia"/>
            </a:endParaRPr>
          </a:p>
          <a:p>
            <a:pPr indent="0" lvl="0" marL="0" rtl="0" algn="just">
              <a:lnSpc>
                <a:spcPct val="100000"/>
              </a:lnSpc>
              <a:spcBef>
                <a:spcPts val="1200"/>
              </a:spcBef>
              <a:spcAft>
                <a:spcPts val="0"/>
              </a:spcAft>
              <a:buSzPct val="141176"/>
              <a:buNone/>
            </a:pPr>
            <a:r>
              <a:rPr b="1" lang="en" sz="1500">
                <a:solidFill>
                  <a:schemeClr val="dk1"/>
                </a:solidFill>
                <a:latin typeface="Georgia"/>
                <a:ea typeface="Georgia"/>
                <a:cs typeface="Georgia"/>
                <a:sym typeface="Georgia"/>
              </a:rPr>
              <a:t>Arduino:</a:t>
            </a:r>
            <a:r>
              <a:rPr lang="en" sz="1500">
                <a:solidFill>
                  <a:schemeClr val="dk1"/>
                </a:solidFill>
                <a:latin typeface="Georgia"/>
                <a:ea typeface="Georgia"/>
                <a:cs typeface="Georgia"/>
                <a:sym typeface="Georgia"/>
              </a:rPr>
              <a:t> Microcontroller that controls the echo-stick.</a:t>
            </a:r>
            <a:endParaRPr sz="1500">
              <a:solidFill>
                <a:schemeClr val="dk1"/>
              </a:solidFill>
              <a:latin typeface="Georgia"/>
              <a:ea typeface="Georgia"/>
              <a:cs typeface="Georgia"/>
              <a:sym typeface="Georgia"/>
            </a:endParaRPr>
          </a:p>
          <a:p>
            <a:pPr indent="0" lvl="0" marL="0" rtl="0" algn="just">
              <a:lnSpc>
                <a:spcPct val="100000"/>
              </a:lnSpc>
              <a:spcBef>
                <a:spcPts val="1200"/>
              </a:spcBef>
              <a:spcAft>
                <a:spcPts val="0"/>
              </a:spcAft>
              <a:buSzPct val="141176"/>
              <a:buNone/>
            </a:pPr>
            <a:r>
              <a:rPr b="1" lang="en" sz="1500">
                <a:solidFill>
                  <a:schemeClr val="dk1"/>
                </a:solidFill>
                <a:latin typeface="Georgia"/>
                <a:ea typeface="Georgia"/>
                <a:cs typeface="Georgia"/>
                <a:sym typeface="Georgia"/>
              </a:rPr>
              <a:t>Ultrasonic Sensor: </a:t>
            </a:r>
            <a:r>
              <a:rPr lang="en" sz="1500">
                <a:solidFill>
                  <a:schemeClr val="dk1"/>
                </a:solidFill>
                <a:latin typeface="Georgia"/>
                <a:ea typeface="Georgia"/>
                <a:cs typeface="Georgia"/>
                <a:sym typeface="Georgia"/>
              </a:rPr>
              <a:t>Emits sound waves and measures their bounce-back time to calculate distances.</a:t>
            </a:r>
            <a:endParaRPr sz="1500">
              <a:solidFill>
                <a:schemeClr val="dk1"/>
              </a:solidFill>
              <a:latin typeface="Georgia"/>
              <a:ea typeface="Georgia"/>
              <a:cs typeface="Georgia"/>
              <a:sym typeface="Georgia"/>
            </a:endParaRPr>
          </a:p>
          <a:p>
            <a:pPr indent="0" lvl="0" marL="0" rtl="0" algn="just">
              <a:lnSpc>
                <a:spcPct val="200000"/>
              </a:lnSpc>
              <a:spcBef>
                <a:spcPts val="1200"/>
              </a:spcBef>
              <a:spcAft>
                <a:spcPts val="0"/>
              </a:spcAft>
              <a:buSzPct val="141176"/>
              <a:buNone/>
            </a:pPr>
            <a:r>
              <a:rPr b="1" lang="en" sz="1500">
                <a:solidFill>
                  <a:schemeClr val="dk1"/>
                </a:solidFill>
                <a:latin typeface="Georgia"/>
                <a:ea typeface="Georgia"/>
                <a:cs typeface="Georgia"/>
                <a:sym typeface="Georgia"/>
              </a:rPr>
              <a:t>Buzzer:</a:t>
            </a:r>
            <a:r>
              <a:rPr lang="en" sz="1500">
                <a:solidFill>
                  <a:schemeClr val="dk1"/>
                </a:solidFill>
                <a:latin typeface="Georgia"/>
                <a:ea typeface="Georgia"/>
                <a:cs typeface="Georgia"/>
                <a:sym typeface="Georgia"/>
              </a:rPr>
              <a:t> Produces audible alerts based on data from the ultrasonic sensor.</a:t>
            </a:r>
            <a:endParaRPr sz="1500">
              <a:solidFill>
                <a:schemeClr val="dk1"/>
              </a:solidFill>
              <a:latin typeface="Georgia"/>
              <a:ea typeface="Georgia"/>
              <a:cs typeface="Georgia"/>
              <a:sym typeface="Georgia"/>
            </a:endParaRPr>
          </a:p>
          <a:p>
            <a:pPr indent="-285778" lvl="0" marL="285750" rtl="0" algn="just">
              <a:lnSpc>
                <a:spcPct val="100000"/>
              </a:lnSpc>
              <a:spcBef>
                <a:spcPts val="1200"/>
              </a:spcBef>
              <a:spcAft>
                <a:spcPts val="0"/>
              </a:spcAft>
              <a:buClr>
                <a:schemeClr val="dk1"/>
              </a:buClr>
              <a:buSzPct val="100000"/>
              <a:buFont typeface="Georgia"/>
              <a:buChar char="★"/>
            </a:pPr>
            <a:r>
              <a:rPr b="1" i="1" lang="en" sz="1617">
                <a:solidFill>
                  <a:schemeClr val="dk1"/>
                </a:solidFill>
                <a:latin typeface="Georgia"/>
                <a:ea typeface="Georgia"/>
                <a:cs typeface="Georgia"/>
                <a:sym typeface="Georgia"/>
              </a:rPr>
              <a:t>Functionality: </a:t>
            </a:r>
            <a:endParaRPr b="1" i="1" sz="1617">
              <a:solidFill>
                <a:schemeClr val="dk1"/>
              </a:solidFill>
              <a:latin typeface="Georgia"/>
              <a:ea typeface="Georgia"/>
              <a:cs typeface="Georgia"/>
              <a:sym typeface="Georgia"/>
            </a:endParaRPr>
          </a:p>
          <a:p>
            <a:pPr indent="-315940" lvl="0" marL="457200" rtl="0" algn="just">
              <a:lnSpc>
                <a:spcPct val="100000"/>
              </a:lnSpc>
              <a:spcBef>
                <a:spcPts val="0"/>
              </a:spcBef>
              <a:spcAft>
                <a:spcPts val="0"/>
              </a:spcAft>
              <a:buClr>
                <a:schemeClr val="dk1"/>
              </a:buClr>
              <a:buSzPct val="100000"/>
              <a:buFont typeface="Georgia"/>
              <a:buChar char="●"/>
            </a:pPr>
            <a:r>
              <a:rPr lang="en" sz="1617">
                <a:solidFill>
                  <a:schemeClr val="dk1"/>
                </a:solidFill>
                <a:latin typeface="Georgia"/>
                <a:ea typeface="Georgia"/>
                <a:cs typeface="Georgia"/>
                <a:sym typeface="Georgia"/>
              </a:rPr>
              <a:t>Ultrasonic sensor detects obstacles or objects in the environment. </a:t>
            </a:r>
            <a:endParaRPr sz="1617">
              <a:solidFill>
                <a:schemeClr val="dk1"/>
              </a:solidFill>
              <a:latin typeface="Georgia"/>
              <a:ea typeface="Georgia"/>
              <a:cs typeface="Georgia"/>
              <a:sym typeface="Georgia"/>
            </a:endParaRPr>
          </a:p>
          <a:p>
            <a:pPr indent="-315940" lvl="0" marL="457200" rtl="0" algn="just">
              <a:lnSpc>
                <a:spcPct val="100000"/>
              </a:lnSpc>
              <a:spcBef>
                <a:spcPts val="0"/>
              </a:spcBef>
              <a:spcAft>
                <a:spcPts val="0"/>
              </a:spcAft>
              <a:buClr>
                <a:schemeClr val="dk1"/>
              </a:buClr>
              <a:buSzPct val="100000"/>
              <a:buFont typeface="Georgia"/>
              <a:buChar char="●"/>
            </a:pPr>
            <a:r>
              <a:rPr lang="en" sz="1617">
                <a:solidFill>
                  <a:schemeClr val="dk1"/>
                </a:solidFill>
                <a:latin typeface="Georgia"/>
                <a:ea typeface="Georgia"/>
                <a:cs typeface="Georgia"/>
                <a:sym typeface="Georgia"/>
              </a:rPr>
              <a:t>Arduino processes distance measurements and determines if obstacles are present.</a:t>
            </a:r>
            <a:endParaRPr sz="1617">
              <a:solidFill>
                <a:schemeClr val="dk1"/>
              </a:solidFill>
              <a:latin typeface="Georgia"/>
              <a:ea typeface="Georgia"/>
              <a:cs typeface="Georgia"/>
              <a:sym typeface="Georgia"/>
            </a:endParaRPr>
          </a:p>
          <a:p>
            <a:pPr indent="-315940" lvl="0" marL="457200" rtl="0" algn="just">
              <a:lnSpc>
                <a:spcPct val="100000"/>
              </a:lnSpc>
              <a:spcBef>
                <a:spcPts val="0"/>
              </a:spcBef>
              <a:spcAft>
                <a:spcPts val="0"/>
              </a:spcAft>
              <a:buClr>
                <a:schemeClr val="dk1"/>
              </a:buClr>
              <a:buSzPct val="100000"/>
              <a:buFont typeface="Georgia"/>
              <a:buChar char="●"/>
            </a:pPr>
            <a:r>
              <a:rPr lang="en" sz="1617">
                <a:solidFill>
                  <a:schemeClr val="dk1"/>
                </a:solidFill>
                <a:latin typeface="Georgia"/>
                <a:ea typeface="Georgia"/>
                <a:cs typeface="Georgia"/>
                <a:sym typeface="Georgia"/>
              </a:rPr>
              <a:t>Buzzer emits alerts if obstacles are detected within a certain range.</a:t>
            </a:r>
            <a:endParaRPr sz="1617">
              <a:solidFill>
                <a:schemeClr val="dk1"/>
              </a:solidFill>
              <a:latin typeface="Georgia"/>
              <a:ea typeface="Georgia"/>
              <a:cs typeface="Georgia"/>
              <a:sym typeface="Georgia"/>
            </a:endParaRPr>
          </a:p>
          <a:p>
            <a:pPr indent="0" lvl="0" marL="0" rtl="0" algn="just">
              <a:lnSpc>
                <a:spcPct val="100000"/>
              </a:lnSpc>
              <a:spcBef>
                <a:spcPts val="1200"/>
              </a:spcBef>
              <a:spcAft>
                <a:spcPts val="0"/>
              </a:spcAft>
              <a:buSzPct val="130961"/>
              <a:buNone/>
            </a:pPr>
            <a:r>
              <a:t/>
            </a:r>
            <a:endParaRPr sz="1617">
              <a:solidFill>
                <a:schemeClr val="dk1"/>
              </a:solidFill>
              <a:latin typeface="Georgia"/>
              <a:ea typeface="Georgia"/>
              <a:cs typeface="Georgia"/>
              <a:sym typeface="Georgia"/>
            </a:endParaRPr>
          </a:p>
          <a:p>
            <a:pPr indent="-285778" lvl="0" marL="285750" rtl="0" algn="just">
              <a:lnSpc>
                <a:spcPct val="115000"/>
              </a:lnSpc>
              <a:spcBef>
                <a:spcPts val="1200"/>
              </a:spcBef>
              <a:spcAft>
                <a:spcPts val="0"/>
              </a:spcAft>
              <a:buClr>
                <a:schemeClr val="dk1"/>
              </a:buClr>
              <a:buSzPct val="100000"/>
              <a:buFont typeface="Georgia"/>
              <a:buChar char="★"/>
            </a:pPr>
            <a:r>
              <a:rPr b="1" i="1" lang="en" sz="1617">
                <a:solidFill>
                  <a:schemeClr val="dk1"/>
                </a:solidFill>
                <a:latin typeface="Georgia"/>
                <a:ea typeface="Georgia"/>
                <a:cs typeface="Georgia"/>
                <a:sym typeface="Georgia"/>
              </a:rPr>
              <a:t>Demonstration:</a:t>
            </a:r>
            <a:endParaRPr b="1" i="1" sz="1617">
              <a:solidFill>
                <a:schemeClr val="dk1"/>
              </a:solidFill>
              <a:latin typeface="Georgia"/>
              <a:ea typeface="Georgia"/>
              <a:cs typeface="Georgia"/>
              <a:sym typeface="Georgia"/>
            </a:endParaRPr>
          </a:p>
          <a:p>
            <a:pPr indent="-315940" lvl="0" marL="457200" rtl="0" algn="just">
              <a:lnSpc>
                <a:spcPct val="115000"/>
              </a:lnSpc>
              <a:spcBef>
                <a:spcPts val="0"/>
              </a:spcBef>
              <a:spcAft>
                <a:spcPts val="0"/>
              </a:spcAft>
              <a:buClr>
                <a:schemeClr val="dk1"/>
              </a:buClr>
              <a:buSzPct val="100000"/>
              <a:buFont typeface="Georgia"/>
              <a:buChar char="●"/>
            </a:pPr>
            <a:r>
              <a:rPr lang="en" sz="1617">
                <a:solidFill>
                  <a:schemeClr val="dk1"/>
                </a:solidFill>
                <a:latin typeface="Georgia"/>
                <a:ea typeface="Georgia"/>
                <a:cs typeface="Georgia"/>
                <a:sym typeface="Georgia"/>
              </a:rPr>
              <a:t>Showcasing real-time distance measurements and obstacle detection using the ultrasonic sensor.</a:t>
            </a:r>
            <a:endParaRPr sz="1617">
              <a:solidFill>
                <a:schemeClr val="dk1"/>
              </a:solidFill>
              <a:latin typeface="Georgia"/>
              <a:ea typeface="Georgia"/>
              <a:cs typeface="Georgia"/>
              <a:sym typeface="Georgia"/>
            </a:endParaRPr>
          </a:p>
          <a:p>
            <a:pPr indent="-315940" lvl="0" marL="457200" rtl="0" algn="just">
              <a:lnSpc>
                <a:spcPct val="115000"/>
              </a:lnSpc>
              <a:spcBef>
                <a:spcPts val="0"/>
              </a:spcBef>
              <a:spcAft>
                <a:spcPts val="0"/>
              </a:spcAft>
              <a:buClr>
                <a:schemeClr val="dk1"/>
              </a:buClr>
              <a:buSzPct val="100000"/>
              <a:buFont typeface="Georgia"/>
              <a:buChar char="●"/>
            </a:pPr>
            <a:r>
              <a:rPr lang="en" sz="1617">
                <a:solidFill>
                  <a:schemeClr val="dk1"/>
                </a:solidFill>
                <a:latin typeface="Georgia"/>
                <a:ea typeface="Georgia"/>
                <a:cs typeface="Georgia"/>
                <a:sym typeface="Georgia"/>
              </a:rPr>
              <a:t>Demonstrating the buzzer's response to approaching obstacles or objects.</a:t>
            </a:r>
            <a:endParaRPr sz="1617">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p:nvPr/>
        </p:nvSpPr>
        <p:spPr>
          <a:xfrm>
            <a:off x="110925" y="123975"/>
            <a:ext cx="8906100" cy="4892700"/>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2"/>
              </a:srgbClr>
            </a:outerShdw>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txBox="1"/>
          <p:nvPr>
            <p:ph type="title"/>
          </p:nvPr>
        </p:nvSpPr>
        <p:spPr>
          <a:xfrm>
            <a:off x="311700" y="336275"/>
            <a:ext cx="4931700" cy="572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WORK DONE</a:t>
            </a:r>
            <a:endParaRPr b="1"/>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i="1" lang="en">
                <a:solidFill>
                  <a:srgbClr val="980000"/>
                </a:solidFill>
                <a:latin typeface="Georgia"/>
                <a:ea typeface="Georgia"/>
                <a:cs typeface="Georgia"/>
                <a:sym typeface="Georgia"/>
              </a:rPr>
              <a:t>Module 2 (Fault Detection System):</a:t>
            </a:r>
            <a:endParaRPr b="1" i="1">
              <a:solidFill>
                <a:srgbClr val="980000"/>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b="1" i="1" lang="en">
                <a:solidFill>
                  <a:schemeClr val="dk1"/>
                </a:solidFill>
                <a:latin typeface="Georgia"/>
                <a:ea typeface="Georgia"/>
                <a:cs typeface="Georgia"/>
                <a:sym typeface="Georgia"/>
              </a:rPr>
              <a:t>IMU Sensor (MPU-6050):</a:t>
            </a:r>
            <a:r>
              <a:rPr lang="en">
                <a:solidFill>
                  <a:schemeClr val="dk1"/>
                </a:solidFill>
                <a:latin typeface="Georgia"/>
                <a:ea typeface="Georgia"/>
                <a:cs typeface="Georgia"/>
                <a:sym typeface="Georgia"/>
              </a:rPr>
              <a:t> Detects motion and orientation changes by measuring acceleration and rotation.</a:t>
            </a:r>
            <a:endParaRPr>
              <a:solidFill>
                <a:schemeClr val="dk1"/>
              </a:solidFill>
              <a:latin typeface="Georgia"/>
              <a:ea typeface="Georgia"/>
              <a:cs typeface="Georgia"/>
              <a:sym typeface="Georgia"/>
            </a:endParaRPr>
          </a:p>
          <a:p>
            <a:pPr indent="0" lvl="0" marL="0" rtl="0" algn="l">
              <a:lnSpc>
                <a:spcPct val="115000"/>
              </a:lnSpc>
              <a:spcBef>
                <a:spcPts val="1200"/>
              </a:spcBef>
              <a:spcAft>
                <a:spcPts val="0"/>
              </a:spcAft>
              <a:buSzPts val="1800"/>
              <a:buNone/>
            </a:pPr>
            <a:r>
              <a:rPr b="1" lang="en">
                <a:solidFill>
                  <a:schemeClr val="dk1"/>
                </a:solidFill>
                <a:latin typeface="Georgia"/>
                <a:ea typeface="Georgia"/>
                <a:cs typeface="Georgia"/>
                <a:sym typeface="Georgia"/>
              </a:rPr>
              <a:t>Functionality:</a:t>
            </a:r>
            <a:endParaRPr b="1">
              <a:solidFill>
                <a:schemeClr val="dk1"/>
              </a:solidFill>
              <a:latin typeface="Georgia"/>
              <a:ea typeface="Georgia"/>
              <a:cs typeface="Georgia"/>
              <a:sym typeface="Georgia"/>
            </a:endParaRPr>
          </a:p>
          <a:p>
            <a:pPr indent="-342900" lvl="0" marL="457200" rtl="0" algn="l">
              <a:lnSpc>
                <a:spcPct val="115000"/>
              </a:lnSpc>
              <a:spcBef>
                <a:spcPts val="1200"/>
              </a:spcBef>
              <a:spcAft>
                <a:spcPts val="0"/>
              </a:spcAft>
              <a:buClr>
                <a:schemeClr val="dk1"/>
              </a:buClr>
              <a:buSzPts val="1800"/>
              <a:buFont typeface="Georgia"/>
              <a:buChar char="●"/>
            </a:pPr>
            <a:r>
              <a:rPr lang="en">
                <a:solidFill>
                  <a:schemeClr val="dk1"/>
                </a:solidFill>
                <a:latin typeface="Georgia"/>
                <a:ea typeface="Georgia"/>
                <a:cs typeface="Georgia"/>
                <a:sym typeface="Georgia"/>
              </a:rPr>
              <a:t>IMU sensor monitors the orientation and movement of the echo-stick.</a:t>
            </a:r>
            <a:endParaRPr>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Detects sudden falls or impacts by measuring changes in acceleration.</a:t>
            </a:r>
            <a:endParaRPr>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Triggers an alert mechanism via SMS in response to a fall or impact.</a:t>
            </a:r>
            <a:endParaRPr>
              <a:solidFill>
                <a:schemeClr val="dk1"/>
              </a:solidFill>
              <a:latin typeface="Georgia"/>
              <a:ea typeface="Georgia"/>
              <a:cs typeface="Georgia"/>
              <a:sym typeface="Georgia"/>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p:nvPr/>
        </p:nvSpPr>
        <p:spPr>
          <a:xfrm>
            <a:off x="110925" y="123975"/>
            <a:ext cx="8906100" cy="4892700"/>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2"/>
              </a:srgbClr>
            </a:outerShdw>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txBox="1"/>
          <p:nvPr>
            <p:ph type="title"/>
          </p:nvPr>
        </p:nvSpPr>
        <p:spPr>
          <a:xfrm>
            <a:off x="311700" y="336625"/>
            <a:ext cx="2646300" cy="572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COMPONENTS</a:t>
            </a:r>
            <a:endParaRPr b="1"/>
          </a:p>
        </p:txBody>
      </p:sp>
      <p:sp>
        <p:nvSpPr>
          <p:cNvPr id="92" name="Google Shape;92;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Arduino Uno </a:t>
            </a:r>
            <a:endParaRPr>
              <a:solidFill>
                <a:schemeClr val="dk1"/>
              </a:solidFill>
              <a:latin typeface="Georgia"/>
              <a:ea typeface="Georgia"/>
              <a:cs typeface="Georgia"/>
              <a:sym typeface="Georgia"/>
            </a:endParaRPr>
          </a:p>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Buzzer Module</a:t>
            </a:r>
            <a:endParaRPr>
              <a:solidFill>
                <a:schemeClr val="dk1"/>
              </a:solidFill>
              <a:latin typeface="Georgia"/>
              <a:ea typeface="Georgia"/>
              <a:cs typeface="Georgia"/>
              <a:sym typeface="Georgia"/>
            </a:endParaRPr>
          </a:p>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Ultrasonic sensor (HC-SR04)</a:t>
            </a:r>
            <a:endParaRPr>
              <a:solidFill>
                <a:schemeClr val="dk1"/>
              </a:solidFill>
              <a:latin typeface="Georgia"/>
              <a:ea typeface="Georgia"/>
              <a:cs typeface="Georgia"/>
              <a:sym typeface="Georgia"/>
            </a:endParaRPr>
          </a:p>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MPU 6050 Sensor</a:t>
            </a:r>
            <a:endParaRPr>
              <a:solidFill>
                <a:schemeClr val="dk1"/>
              </a:solidFill>
              <a:latin typeface="Georgia"/>
              <a:ea typeface="Georgia"/>
              <a:cs typeface="Georgia"/>
              <a:sym typeface="Georgia"/>
            </a:endParaRPr>
          </a:p>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ESP 32 Microcontroller</a:t>
            </a:r>
            <a:endParaRPr>
              <a:solidFill>
                <a:schemeClr val="dk1"/>
              </a:solidFill>
              <a:latin typeface="Georgia"/>
              <a:ea typeface="Georgia"/>
              <a:cs typeface="Georgia"/>
              <a:sym typeface="Georgia"/>
            </a:endParaRPr>
          </a:p>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Batteries and power supply </a:t>
            </a:r>
            <a:endParaRPr>
              <a:solidFill>
                <a:schemeClr val="dk1"/>
              </a:solidFill>
              <a:latin typeface="Georgia"/>
              <a:ea typeface="Georgia"/>
              <a:cs typeface="Georgia"/>
              <a:sym typeface="Georgia"/>
            </a:endParaRPr>
          </a:p>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Jumper wires and connectors </a:t>
            </a:r>
            <a:endParaRPr>
              <a:solidFill>
                <a:schemeClr val="dk1"/>
              </a:solidFill>
              <a:latin typeface="Georgia"/>
              <a:ea typeface="Georgia"/>
              <a:cs typeface="Georgia"/>
              <a:sym typeface="Georgia"/>
            </a:endParaRPr>
          </a:p>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Circuit board and soldering tools</a:t>
            </a:r>
            <a:endParaRPr>
              <a:solidFill>
                <a:schemeClr val="dk1"/>
              </a:solidFill>
              <a:latin typeface="Georgia"/>
              <a:ea typeface="Georgia"/>
              <a:cs typeface="Georgia"/>
              <a:sym typeface="Georgia"/>
            </a:endParaRPr>
          </a:p>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Enclosure for the stick </a:t>
            </a:r>
            <a:endParaRPr>
              <a:solidFill>
                <a:schemeClr val="dk1"/>
              </a:solidFill>
              <a:latin typeface="Georgia"/>
              <a:ea typeface="Georgia"/>
              <a:cs typeface="Georgia"/>
              <a:sym typeface="Georgia"/>
            </a:endParaRPr>
          </a:p>
          <a:p>
            <a:pPr indent="-342900" lvl="0" marL="457200" rtl="0" algn="just">
              <a:lnSpc>
                <a:spcPct val="1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Blind Stick</a:t>
            </a:r>
            <a:endParaRPr>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d0d88a3bf9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g2d0d88a3bf9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9" name="Google Shape;99;g2d0d88a3bf9_0_0"/>
          <p:cNvSpPr/>
          <p:nvPr/>
        </p:nvSpPr>
        <p:spPr>
          <a:xfrm>
            <a:off x="110925" y="123975"/>
            <a:ext cx="8906100" cy="4892700"/>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0"/>
              </a:srgbClr>
            </a:outerShdw>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g2d0d88a3bf9_0_0"/>
          <p:cNvPicPr preferRelativeResize="0"/>
          <p:nvPr/>
        </p:nvPicPr>
        <p:blipFill>
          <a:blip r:embed="rId3">
            <a:alphaModFix/>
          </a:blip>
          <a:stretch>
            <a:fillRect/>
          </a:stretch>
        </p:blipFill>
        <p:spPr>
          <a:xfrm>
            <a:off x="2029775" y="745925"/>
            <a:ext cx="5068400" cy="3923151"/>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0"/>
              </a:srgbClr>
            </a:outerShdw>
            <a:reflection blurRad="0" dir="5400000" dist="38100" endA="0" endPos="30000" fadeDir="5400012" kx="0" rotWithShape="0" algn="bl" stA="0" stPos="0" sy="-100000" ky="0"/>
          </a:effectLst>
        </p:spPr>
      </p:pic>
      <p:sp>
        <p:nvSpPr>
          <p:cNvPr id="101" name="Google Shape;101;g2d0d88a3bf9_0_0"/>
          <p:cNvSpPr txBox="1"/>
          <p:nvPr/>
        </p:nvSpPr>
        <p:spPr>
          <a:xfrm>
            <a:off x="451600" y="227825"/>
            <a:ext cx="61623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FLOWCHART:</a:t>
            </a:r>
            <a:endParaRPr b="1"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p:nvPr/>
        </p:nvSpPr>
        <p:spPr>
          <a:xfrm>
            <a:off x="110925" y="123975"/>
            <a:ext cx="8906100" cy="4892700"/>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2"/>
              </a:srgbClr>
            </a:outerShdw>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txBox="1"/>
          <p:nvPr>
            <p:ph type="title"/>
          </p:nvPr>
        </p:nvSpPr>
        <p:spPr>
          <a:xfrm>
            <a:off x="311700" y="336625"/>
            <a:ext cx="3441816" cy="572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Experimental Results</a:t>
            </a:r>
            <a:endParaRPr b="1"/>
          </a:p>
        </p:txBody>
      </p:sp>
      <p:sp>
        <p:nvSpPr>
          <p:cNvPr id="108" name="Google Shape;10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just">
              <a:lnSpc>
                <a:spcPct val="100000"/>
              </a:lnSpc>
              <a:spcBef>
                <a:spcPts val="0"/>
              </a:spcBef>
              <a:spcAft>
                <a:spcPts val="0"/>
              </a:spcAft>
              <a:buClr>
                <a:schemeClr val="dk1"/>
              </a:buClr>
              <a:buSzPts val="1800"/>
              <a:buNone/>
            </a:pPr>
            <a:r>
              <a:t/>
            </a:r>
            <a:endParaRPr>
              <a:solidFill>
                <a:schemeClr val="dk1"/>
              </a:solidFill>
              <a:latin typeface="Georgia"/>
              <a:ea typeface="Georgia"/>
              <a:cs typeface="Georgia"/>
              <a:sym typeface="Georgia"/>
            </a:endParaRPr>
          </a:p>
        </p:txBody>
      </p:sp>
      <p:pic>
        <p:nvPicPr>
          <p:cNvPr id="109" name="Google Shape;109;p7"/>
          <p:cNvPicPr preferRelativeResize="0"/>
          <p:nvPr/>
        </p:nvPicPr>
        <p:blipFill rotWithShape="1">
          <a:blip r:embed="rId3">
            <a:alphaModFix/>
          </a:blip>
          <a:srcRect b="0" l="0" r="0" t="0"/>
          <a:stretch/>
        </p:blipFill>
        <p:spPr>
          <a:xfrm>
            <a:off x="5157789" y="1150992"/>
            <a:ext cx="2662570" cy="3550094"/>
          </a:xfrm>
          <a:prstGeom prst="rect">
            <a:avLst/>
          </a:prstGeom>
          <a:noFill/>
          <a:ln>
            <a:noFill/>
          </a:ln>
        </p:spPr>
      </p:pic>
      <p:pic>
        <p:nvPicPr>
          <p:cNvPr id="110" name="Google Shape;110;p7"/>
          <p:cNvPicPr preferRelativeResize="0"/>
          <p:nvPr/>
        </p:nvPicPr>
        <p:blipFill rotWithShape="1">
          <a:blip r:embed="rId4">
            <a:alphaModFix/>
          </a:blip>
          <a:srcRect b="0" l="0" r="0" t="0"/>
          <a:stretch/>
        </p:blipFill>
        <p:spPr>
          <a:xfrm>
            <a:off x="982942" y="1150993"/>
            <a:ext cx="2662569" cy="35500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d0d88a3bf9_0_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g2d0d88a3bf9_0_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7" name="Google Shape;117;g2d0d88a3bf9_0_14"/>
          <p:cNvSpPr/>
          <p:nvPr/>
        </p:nvSpPr>
        <p:spPr>
          <a:xfrm>
            <a:off x="110925" y="123975"/>
            <a:ext cx="8906100" cy="4892700"/>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0"/>
              </a:srgbClr>
            </a:outerShdw>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8" name="Google Shape;118;g2d0d88a3bf9_0_14"/>
          <p:cNvPicPr preferRelativeResize="0"/>
          <p:nvPr/>
        </p:nvPicPr>
        <p:blipFill>
          <a:blip r:embed="rId3">
            <a:alphaModFix/>
          </a:blip>
          <a:stretch>
            <a:fillRect/>
          </a:stretch>
        </p:blipFill>
        <p:spPr>
          <a:xfrm>
            <a:off x="3658625" y="902489"/>
            <a:ext cx="1810704" cy="3916376"/>
          </a:xfrm>
          <a:prstGeom prst="rect">
            <a:avLst/>
          </a:prstGeom>
          <a:solidFill>
            <a:schemeClr val="lt1"/>
          </a:solidFill>
          <a:ln cap="flat" cmpd="sng" w="28575">
            <a:solidFill>
              <a:schemeClr val="dk2"/>
            </a:solidFill>
            <a:prstDash val="solid"/>
            <a:round/>
            <a:headEnd len="sm" w="sm" type="none"/>
            <a:tailEnd len="sm" w="sm" type="none"/>
          </a:ln>
          <a:effectLst>
            <a:outerShdw blurRad="57150" rotWithShape="0" algn="bl" dir="5400000" dist="19050">
              <a:srgbClr val="000000">
                <a:alpha val="36860"/>
              </a:srgbClr>
            </a:outerShdw>
            <a:reflection blurRad="0" dir="5400000" dist="38100" endA="0" endPos="30000" fadeDir="5400012" kx="0" rotWithShape="0" algn="bl" stA="0" stPos="0" sy="-100000" ky="0"/>
          </a:effectLst>
        </p:spPr>
      </p:pic>
      <p:sp>
        <p:nvSpPr>
          <p:cNvPr id="119" name="Google Shape;119;g2d0d88a3bf9_0_14"/>
          <p:cNvSpPr txBox="1"/>
          <p:nvPr/>
        </p:nvSpPr>
        <p:spPr>
          <a:xfrm>
            <a:off x="489850" y="161425"/>
            <a:ext cx="32733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EXPERIMENTAL RESULTS:</a:t>
            </a:r>
            <a:endParaRPr b="1"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rahul kevin</dc:creator>
</cp:coreProperties>
</file>