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75" r:id="rId10"/>
    <p:sldId id="263" r:id="rId11"/>
    <p:sldId id="283" r:id="rId12"/>
    <p:sldId id="276" r:id="rId13"/>
    <p:sldId id="264" r:id="rId14"/>
    <p:sldId id="278" r:id="rId15"/>
    <p:sldId id="279" r:id="rId16"/>
    <p:sldId id="280" r:id="rId17"/>
    <p:sldId id="281" r:id="rId18"/>
    <p:sldId id="282" r:id="rId19"/>
    <p:sldId id="265" r:id="rId20"/>
    <p:sldId id="273" r:id="rId21"/>
    <p:sldId id="274" r:id="rId22"/>
    <p:sldId id="268" r:id="rId23"/>
    <p:sldId id="269" r:id="rId24"/>
    <p:sldId id="270" r:id="rId25"/>
  </p:sldIdLst>
  <p:sldSz cx="18288000" cy="10287000"/>
  <p:notesSz cx="6858000" cy="9144000"/>
  <p:embeddedFontLst>
    <p:embeddedFont>
      <p:font typeface="Hammersmith One" panose="02010703030501060504" pitchFamily="2" charset="0"/>
      <p:regular r:id="rId26"/>
    </p:embeddedFont>
    <p:embeddedFont>
      <p:font typeface="TT Rounds Condensed" panose="020B0604020202020204" charset="0"/>
      <p:regular r:id="rId27"/>
    </p:embeddedFont>
    <p:embeddedFont>
      <p:font typeface="TT Rounds Condensed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js.cloudflare.com/ajax/libs/font-awesome/5.15.3/css/all.min.css" TargetMode="External"/><Relationship Id="rId5" Type="http://schemas.openxmlformats.org/officeDocument/2006/relationships/hyperlink" Target="https://fonts.googleapis.com/css2?family=Roboto+Mono:wght@100;200;300;400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50958" y="0"/>
            <a:ext cx="5637085" cy="10286908"/>
          </a:xfrm>
          <a:custGeom>
            <a:avLst/>
            <a:gdLst/>
            <a:ahLst/>
            <a:cxnLst/>
            <a:rect l="l" t="t" r="r" b="b"/>
            <a:pathLst>
              <a:path w="5637085" h="10286908">
                <a:moveTo>
                  <a:pt x="0" y="0"/>
                </a:moveTo>
                <a:lnTo>
                  <a:pt x="5637085" y="0"/>
                </a:lnTo>
                <a:lnTo>
                  <a:pt x="5637085" y="10286908"/>
                </a:lnTo>
                <a:lnTo>
                  <a:pt x="0" y="1028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699" y="8785170"/>
            <a:ext cx="6400799" cy="476249"/>
            <a:chOff x="0" y="0"/>
            <a:chExt cx="8534399" cy="634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34400" cy="635000"/>
            </a:xfrm>
            <a:custGeom>
              <a:avLst/>
              <a:gdLst/>
              <a:ahLst/>
              <a:cxnLst/>
              <a:rect l="l" t="t" r="r" b="b"/>
              <a:pathLst>
                <a:path w="8534400" h="635000">
                  <a:moveTo>
                    <a:pt x="0" y="0"/>
                  </a:moveTo>
                  <a:lnTo>
                    <a:pt x="8534400" y="0"/>
                  </a:lnTo>
                  <a:lnTo>
                    <a:pt x="853440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 l="-37" r="-3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3565139" y="3866022"/>
            <a:ext cx="3809168" cy="3809168"/>
            <a:chOff x="0" y="0"/>
            <a:chExt cx="5078891" cy="50788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78857" cy="5078857"/>
            </a:xfrm>
            <a:custGeom>
              <a:avLst/>
              <a:gdLst/>
              <a:ahLst/>
              <a:cxnLst/>
              <a:rect l="l" t="t" r="r" b="b"/>
              <a:pathLst>
                <a:path w="5078857" h="5078857">
                  <a:moveTo>
                    <a:pt x="0" y="0"/>
                  </a:moveTo>
                  <a:lnTo>
                    <a:pt x="5078857" y="0"/>
                  </a:lnTo>
                  <a:lnTo>
                    <a:pt x="5078857" y="5078857"/>
                  </a:lnTo>
                  <a:lnTo>
                    <a:pt x="0" y="507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9497712" y="0"/>
            <a:ext cx="3153246" cy="2989722"/>
            <a:chOff x="0" y="0"/>
            <a:chExt cx="4204328" cy="39862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04335" cy="3986276"/>
            </a:xfrm>
            <a:custGeom>
              <a:avLst/>
              <a:gdLst/>
              <a:ahLst/>
              <a:cxnLst/>
              <a:rect l="l" t="t" r="r" b="b"/>
              <a:pathLst>
                <a:path w="4204335" h="3986276">
                  <a:moveTo>
                    <a:pt x="0" y="0"/>
                  </a:moveTo>
                  <a:lnTo>
                    <a:pt x="4204335" y="0"/>
                  </a:lnTo>
                  <a:lnTo>
                    <a:pt x="4204335" y="3986276"/>
                  </a:lnTo>
                  <a:lnTo>
                    <a:pt x="0" y="3986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51" b="-52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7905290" cy="2989722"/>
            <a:chOff x="0" y="0"/>
            <a:chExt cx="10540387" cy="39862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40365" cy="3986276"/>
            </a:xfrm>
            <a:custGeom>
              <a:avLst/>
              <a:gdLst/>
              <a:ahLst/>
              <a:cxnLst/>
              <a:rect l="l" t="t" r="r" b="b"/>
              <a:pathLst>
                <a:path w="10540365" h="3986276">
                  <a:moveTo>
                    <a:pt x="0" y="0"/>
                  </a:moveTo>
                  <a:lnTo>
                    <a:pt x="10540365" y="0"/>
                  </a:lnTo>
                  <a:lnTo>
                    <a:pt x="10540365" y="3986276"/>
                  </a:lnTo>
                  <a:lnTo>
                    <a:pt x="0" y="3986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5346484"/>
            <a:ext cx="10250651" cy="2417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70"/>
              </a:lnSpc>
            </a:pPr>
            <a:r>
              <a:rPr lang="en-US" sz="8601" spc="213" dirty="0">
                <a:solidFill>
                  <a:srgbClr val="000000"/>
                </a:solidFill>
                <a:latin typeface="Hammersmith One"/>
              </a:rPr>
              <a:t>Emerging </a:t>
            </a:r>
            <a:r>
              <a:rPr lang="en-US" sz="8601" spc="213">
                <a:solidFill>
                  <a:srgbClr val="000000"/>
                </a:solidFill>
                <a:latin typeface="Hammersmith One"/>
              </a:rPr>
              <a:t>Virtual Assistant</a:t>
            </a:r>
            <a:endParaRPr lang="en-US" sz="8601" spc="213" dirty="0">
              <a:solidFill>
                <a:srgbClr val="000000"/>
              </a:solidFill>
              <a:latin typeface="Hammersmith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11218" y="2476216"/>
            <a:ext cx="2917010" cy="1022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4"/>
              </a:lnSpc>
            </a:pPr>
            <a:r>
              <a:rPr lang="en-US" sz="6545" spc="73" dirty="0">
                <a:solidFill>
                  <a:srgbClr val="000000"/>
                </a:solidFill>
                <a:latin typeface="Hammersmith One"/>
              </a:rPr>
              <a:t>VOICE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132AB-32C4-3444-C248-63364014A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4152900"/>
            <a:ext cx="3582082" cy="35820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238123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377440" y="913027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SYSTEM REQUIREMENTS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2985" y="2205513"/>
            <a:ext cx="15140248" cy="710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 dirty="0">
                <a:solidFill>
                  <a:srgbClr val="0D0D0D"/>
                </a:solidFill>
                <a:latin typeface="Hammersmith One Bold"/>
              </a:rPr>
              <a:t>HARDWARE: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Processor: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Dual-Core or higher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Memory (RAM):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2 GB minimum, 4 GB recommended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Storage: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100 MB free disk space minimum, 500 MB recommended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Microphone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: Required for speech recognition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Speakers or Headphones: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Required for text-to-speech</a:t>
            </a:r>
          </a:p>
          <a:p>
            <a:pPr algn="l">
              <a:lnSpc>
                <a:spcPct val="150000"/>
              </a:lnSpc>
            </a:pPr>
            <a:r>
              <a:rPr lang="en-US" sz="3500" dirty="0">
                <a:solidFill>
                  <a:srgbClr val="0D0D0D"/>
                </a:solidFill>
                <a:latin typeface="Hammersmith One Bold"/>
              </a:rPr>
              <a:t>Software: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Operating System: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1) Windows 7 or later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2) macOS 10.12 or later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3) Linux (any modern distribution)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Web Browser: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Latest versions of Chrome, Firefox, Edge, or Safari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238123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377440" y="913027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SYSTEM REQUIREMENTS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2985" y="2205513"/>
            <a:ext cx="15140248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 dirty="0">
                <a:solidFill>
                  <a:srgbClr val="0D0D0D"/>
                </a:solidFill>
                <a:latin typeface="Hammersmith One Bold"/>
              </a:rPr>
              <a:t>Dependencies: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Node.js (Optional for development):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Version 12.x or later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Code Editor (Optional for development):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Visual Studio Code, Sublime Text, Atom, or any text editor of choice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JavaScript Libraries: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Font Awesome, Google Fonts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APIs: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Web Speech API for speech recognition and text-to-speech</a:t>
            </a:r>
          </a:p>
          <a:p>
            <a:pPr algn="l">
              <a:lnSpc>
                <a:spcPct val="150000"/>
              </a:lnSpc>
            </a:pPr>
            <a:r>
              <a:rPr lang="en-US" sz="3500" dirty="0">
                <a:solidFill>
                  <a:srgbClr val="0D0D0D"/>
                </a:solidFill>
                <a:latin typeface="Hammersmith One Bold"/>
              </a:rPr>
              <a:t>Additional Requirements: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Internet Connection: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Required for accessing external resources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Development Tools: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Optional tools like Git and </a:t>
            </a:r>
            <a:r>
              <a:rPr lang="en-US" sz="2400" dirty="0" err="1">
                <a:solidFill>
                  <a:srgbClr val="0D0D0D"/>
                </a:solidFill>
                <a:latin typeface="Hammersmith One Bold"/>
              </a:rPr>
              <a:t>npm</a:t>
            </a: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Hammersmith One Bold"/>
              </a:rPr>
              <a:t>Permissions: 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Microphone access for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46732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238123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377440" y="913027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MODULES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2985" y="2205513"/>
            <a:ext cx="15140248" cy="389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4400" dirty="0">
                <a:solidFill>
                  <a:srgbClr val="0D0D0D"/>
                </a:solidFill>
                <a:latin typeface="Hammersmith One"/>
              </a:rPr>
              <a:t>HTML Modules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4400" dirty="0">
                <a:solidFill>
                  <a:srgbClr val="0D0D0D"/>
                </a:solidFill>
                <a:latin typeface="Hammersmith One"/>
              </a:rPr>
              <a:t>CSS Modules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4400" dirty="0">
                <a:solidFill>
                  <a:srgbClr val="0D0D0D"/>
                </a:solidFill>
                <a:latin typeface="Hammersmith One"/>
              </a:rPr>
              <a:t>JAVA SCRIPT Modules</a:t>
            </a:r>
          </a:p>
        </p:txBody>
      </p:sp>
    </p:spTree>
    <p:extLst>
      <p:ext uri="{BB962C8B-B14F-4D97-AF65-F5344CB8AC3E}">
        <p14:creationId xmlns:p14="http://schemas.microsoft.com/office/powerpoint/2010/main" val="42500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HTML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8777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HTML Structure and Head Section</a:t>
            </a:r>
          </a:p>
          <a:p>
            <a:pPr marL="144780" lvl="1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1. &lt;!DOCTYPE html&gt;: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Declares the document type and version of HTML being used.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Ensures the document is rendered in standards mode.</a:t>
            </a:r>
          </a:p>
          <a:p>
            <a:pPr marL="144780" lvl="1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2. &lt;html&gt;: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The root element of an HTML document.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Encloses all other HTML elements.</a:t>
            </a:r>
          </a:p>
          <a:p>
            <a:pPr marL="144780" lvl="1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3. &lt;head&gt;:</a:t>
            </a: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&lt;meta charset="UTF-8"&gt;: Specifies the character encoding.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&lt;meta name="viewport" content="width=device-width, initial-scale=1.0"&gt;: Ensures the webpage is responsive.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&lt;title&gt;Document Title&lt;/title&gt;: Sets the title of the webpage.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&lt;link </a:t>
            </a:r>
            <a:r>
              <a:rPr lang="en-US" sz="2400" dirty="0" err="1">
                <a:solidFill>
                  <a:srgbClr val="0D0D0D"/>
                </a:solidFill>
                <a:latin typeface="Hammersmith One Bold"/>
              </a:rPr>
              <a:t>rel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="stylesheet" </a:t>
            </a:r>
            <a:r>
              <a:rPr lang="en-US" sz="2400" dirty="0" err="1">
                <a:solidFill>
                  <a:srgbClr val="0D0D0D"/>
                </a:solidFill>
                <a:latin typeface="Hammersmith One Bold"/>
              </a:rPr>
              <a:t>href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="styles.css"&gt;: Links to external CSS.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&lt;script </a:t>
            </a:r>
            <a:r>
              <a:rPr lang="en-US" sz="2400" dirty="0" err="1">
                <a:solidFill>
                  <a:srgbClr val="0D0D0D"/>
                </a:solidFill>
                <a:latin typeface="Hammersmith One Bold"/>
              </a:rPr>
              <a:t>src</a:t>
            </a: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="script.js"&gt;&lt;/script&gt;: Links to external JavaScript.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HTML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6571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BODY SECTION</a:t>
            </a:r>
          </a:p>
          <a:p>
            <a:pPr marL="144780" lvl="1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1. &lt;body&gt;: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Contains the visible content of the HTML document.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Key elements: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1) &lt;header&gt;: Defines the header section. 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2) &lt;nav&gt;: Defines navigation links.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3) &lt;main&gt;: Main content area. 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4) &lt;section&gt;: Defines sections within the main content. 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5) &lt;article&gt;: Represents self-contained content. 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6) &lt;footer&gt;: Defines the footer section. 	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9276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CSS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10264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EXTERNAL AND INTERNAL CSS</a:t>
            </a:r>
          </a:p>
          <a:p>
            <a:pPr marL="659130" lvl="1" indent="-514350">
              <a:lnSpc>
                <a:spcPts val="4320"/>
              </a:lnSpc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External CSS: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Linked using the &lt;link&gt; tag in the &lt;head&gt; section.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Examples:</a:t>
            </a: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1) Google Fonts: </a:t>
            </a:r>
            <a:r>
              <a:rPr lang="en-IN" sz="2400" dirty="0">
                <a:hlinkClick r:id="rId5"/>
              </a:rPr>
              <a:t>fonts.googleapis.com/css2?family=Roboto+Mono:wght@100;200;300;400</a:t>
            </a:r>
            <a:endParaRPr lang="en-IN" sz="2400" dirty="0"/>
          </a:p>
          <a:p>
            <a:pPr marL="144780" lvl="1">
              <a:lnSpc>
                <a:spcPts val="4320"/>
              </a:lnSpc>
            </a:pPr>
            <a:r>
              <a:rPr lang="en-IN" sz="2400" dirty="0">
                <a:solidFill>
                  <a:srgbClr val="0D0D0D"/>
                </a:solidFill>
                <a:latin typeface="Hammersmith One Bold"/>
              </a:rPr>
              <a:t>	2) Font Awesome: </a:t>
            </a:r>
            <a:r>
              <a:rPr lang="en-IN" sz="2400" dirty="0">
                <a:hlinkClick r:id="rId6"/>
              </a:rPr>
              <a:t>cdnjs.cloudflare.com/ajax/libs/font-awesome/5.15.3/</a:t>
            </a:r>
            <a:r>
              <a:rPr lang="en-IN" sz="2400" dirty="0" err="1">
                <a:hlinkClick r:id="rId6"/>
              </a:rPr>
              <a:t>css</a:t>
            </a:r>
            <a:r>
              <a:rPr lang="en-IN" sz="2400" dirty="0">
                <a:hlinkClick r:id="rId6"/>
              </a:rPr>
              <a:t>/all.min.css</a:t>
            </a:r>
            <a:endParaRPr lang="en-IN" sz="2400" dirty="0"/>
          </a:p>
          <a:p>
            <a:pPr marL="659130" lvl="1" indent="-514350">
              <a:lnSpc>
                <a:spcPts val="4320"/>
              </a:lnSpc>
              <a:buAutoNum type="arabicPeriod" startAt="2"/>
            </a:pPr>
            <a:r>
              <a:rPr lang="en-IN" sz="3200" dirty="0">
                <a:solidFill>
                  <a:srgbClr val="0D0D0D"/>
                </a:solidFill>
                <a:latin typeface="Hammersmith One Bold"/>
              </a:rPr>
              <a:t>Internal CSS: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Defined within the &lt;style&gt; tag in the &lt;head&gt; section.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&lt;style&gt;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body {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  font-family: 'Roboto Mono', monospace;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  margin: 0;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  padding: 0;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}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h1 {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  color: #333;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}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&lt;/style&gt;</a:t>
            </a:r>
          </a:p>
          <a:p>
            <a:pPr marL="144780" lvl="1">
              <a:lnSpc>
                <a:spcPts val="4320"/>
              </a:lnSpc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166277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CSS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9539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CSS CONCEPTS AND BOX MODEL</a:t>
            </a:r>
          </a:p>
          <a:p>
            <a:pPr marL="659130" lvl="1" indent="-514350">
              <a:lnSpc>
                <a:spcPts val="4320"/>
              </a:lnSpc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Selectors:</a:t>
            </a:r>
            <a:endParaRPr lang="en-IN" sz="3200" b="1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Select HTML elements to apply styles.</a:t>
            </a:r>
          </a:p>
          <a:p>
            <a:pPr marL="6019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Types: element selectors, class selectors, ID selectors, and attribute selectors.</a:t>
            </a:r>
            <a:endParaRPr lang="en-IN" sz="2400" dirty="0">
              <a:solidFill>
                <a:srgbClr val="0D0D0D"/>
              </a:solidFill>
              <a:latin typeface="Hammersmith One Bold"/>
            </a:endParaRPr>
          </a:p>
          <a:p>
            <a:pPr marL="144780" lvl="1">
              <a:lnSpc>
                <a:spcPct val="150000"/>
              </a:lnSpc>
            </a:pPr>
            <a:r>
              <a:rPr lang="en-IN" sz="3200" dirty="0">
                <a:solidFill>
                  <a:srgbClr val="0D0D0D"/>
                </a:solidFill>
                <a:latin typeface="Hammersmith One Bold"/>
              </a:rPr>
              <a:t>2. Properties and Values: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p {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color: blue;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font-size: 14px;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}</a:t>
            </a:r>
          </a:p>
          <a:p>
            <a:pPr marL="144780" lvl="1">
              <a:lnSpc>
                <a:spcPct val="150000"/>
              </a:lnSpc>
            </a:pPr>
            <a:r>
              <a:rPr lang="en-US" sz="3200" dirty="0">
                <a:latin typeface="Hammersmith One Bold"/>
              </a:rPr>
              <a:t>3. Box Model: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box {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margin: 10px;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padding: 20px;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border: 1px solid black;</a:t>
            </a:r>
          </a:p>
          <a:p>
            <a:pPr marL="144780" lvl="1"/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}</a:t>
            </a:r>
          </a:p>
          <a:p>
            <a:pPr marL="144780" lvl="1"/>
            <a:endParaRPr lang="en-US" sz="2400" dirty="0"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endParaRPr lang="en-US" sz="3200" dirty="0">
              <a:solidFill>
                <a:srgbClr val="0D0D0D"/>
              </a:solidFill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38139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JAVASCRIPT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110087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SPEECH RECOGNITION AND TEXT-TO-SPEECH</a:t>
            </a:r>
          </a:p>
          <a:p>
            <a:pPr marL="144780" lvl="1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1. Speech Recognition:</a:t>
            </a:r>
          </a:p>
          <a:p>
            <a:pPr marL="487680" lvl="1" indent="-3429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Initializes the </a:t>
            </a:r>
            <a:r>
              <a:rPr lang="en-US" sz="2400" dirty="0" err="1">
                <a:latin typeface="Hammersmith One Bold"/>
              </a:rPr>
              <a:t>SpeechRecognition</a:t>
            </a:r>
            <a:r>
              <a:rPr lang="en-US" sz="2400" dirty="0">
                <a:latin typeface="Hammersmith One Bold"/>
              </a:rPr>
              <a:t> object.</a:t>
            </a:r>
          </a:p>
          <a:p>
            <a:pPr marL="487680" lvl="1" indent="-3429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Starts recognition on button click.</a:t>
            </a:r>
          </a:p>
          <a:p>
            <a:pPr marL="48768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Handles speech recognition results.</a:t>
            </a:r>
          </a:p>
          <a:p>
            <a:pPr marL="144780" lvl="1" algn="l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const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SpeechRecognition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window.SpeechRecognition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 ||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window.webkitSpeechRecognition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;</a:t>
            </a:r>
          </a:p>
          <a:p>
            <a:pPr marL="144780" lvl="1" algn="l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const recognition = new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SpeechRecognition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();</a:t>
            </a:r>
          </a:p>
          <a:p>
            <a:pPr marL="659130" lvl="1" indent="-514350" algn="l">
              <a:lnSpc>
                <a:spcPct val="150000"/>
              </a:lnSpc>
              <a:buAutoNum type="arabicPeriod" startAt="2"/>
            </a:pPr>
            <a:r>
              <a:rPr lang="en-US" sz="3200" dirty="0">
                <a:latin typeface="Hammersmith One Bold"/>
              </a:rPr>
              <a:t>Text-to-Speech:</a:t>
            </a:r>
          </a:p>
          <a:p>
            <a:pPr marL="60198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Uses the </a:t>
            </a:r>
            <a:r>
              <a:rPr lang="en-US" sz="2400" dirty="0" err="1">
                <a:latin typeface="Hammersmith One Bold"/>
              </a:rPr>
              <a:t>SpeechSynthesisUtterance</a:t>
            </a:r>
            <a:r>
              <a:rPr lang="en-US" sz="2400" dirty="0">
                <a:latin typeface="Hammersmith One Bold"/>
              </a:rPr>
              <a:t> object.</a:t>
            </a:r>
          </a:p>
          <a:p>
            <a:pPr marL="60198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Speaks the given sentence.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const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text_speak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 = new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SpeechSynthesisUtterance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(sentence);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window.speechSynthesis.speak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text_speak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);</a:t>
            </a:r>
          </a:p>
          <a:p>
            <a:pPr marL="144780" lvl="1" algn="l">
              <a:lnSpc>
                <a:spcPct val="150000"/>
              </a:lnSpc>
            </a:pPr>
            <a:endParaRPr lang="en-US" sz="2400" dirty="0">
              <a:latin typeface="Hammersmith One Bold"/>
            </a:endParaRPr>
          </a:p>
          <a:p>
            <a:pPr marL="144780" lvl="1" algn="l">
              <a:lnSpc>
                <a:spcPct val="150000"/>
              </a:lnSpc>
            </a:pPr>
            <a:endParaRPr lang="en-US" sz="2400" dirty="0">
              <a:latin typeface="Hammersmith One Bold"/>
            </a:endParaRPr>
          </a:p>
          <a:p>
            <a:pPr marL="144780" lvl="1" algn="l">
              <a:lnSpc>
                <a:spcPct val="150000"/>
              </a:lnSpc>
            </a:pPr>
            <a:endParaRPr lang="en-US" sz="2400" dirty="0">
              <a:latin typeface="Hammersmith One Bold"/>
            </a:endParaRPr>
          </a:p>
          <a:p>
            <a:pPr marL="144780" lvl="1"/>
            <a:endParaRPr lang="en-US" sz="2400" dirty="0"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endParaRPr lang="en-US" sz="3200" dirty="0">
              <a:solidFill>
                <a:srgbClr val="0D0D0D"/>
              </a:solidFill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379566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9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917931" y="811630"/>
            <a:ext cx="14452138" cy="153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JAVASCRIPT MODULE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30" y="2299971"/>
            <a:ext cx="14452139" cy="11909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4780" lvl="1" algn="ctr">
              <a:lnSpc>
                <a:spcPts val="4320"/>
              </a:lnSpc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EVENT HANDLING AND CUSTOM RESPONSES</a:t>
            </a:r>
          </a:p>
          <a:p>
            <a:pPr marL="659130" lvl="1" indent="-514350">
              <a:lnSpc>
                <a:spcPts val="4320"/>
              </a:lnSpc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Hammersmith One Bold"/>
              </a:rPr>
              <a:t>Event Handling:</a:t>
            </a:r>
          </a:p>
          <a:p>
            <a:pPr marL="487680" lvl="1" indent="-3429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Adds event listeners for window load and button click.</a:t>
            </a:r>
          </a:p>
          <a:p>
            <a:pPr marL="487680" lvl="1" indent="-342900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Executes functions on these events.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window.addEventListener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('load', () =&gt; { ... });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btn.addEventListener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('click', () =&gt; {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recognition.start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(); });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recognition.onresult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 = (event) =&gt; { ... };</a:t>
            </a:r>
          </a:p>
          <a:p>
            <a:pPr marL="144780" lvl="1" algn="l">
              <a:lnSpc>
                <a:spcPts val="4320"/>
              </a:lnSpc>
            </a:pPr>
            <a:r>
              <a:rPr lang="en-US" sz="3200" dirty="0">
                <a:latin typeface="Hammersmith One Bold"/>
              </a:rPr>
              <a:t>2. Custom Responses:</a:t>
            </a:r>
          </a:p>
          <a:p>
            <a:pPr marL="601980" lvl="1" indent="-457200" algn="l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Processes recognized speech to provide appropriate responses.</a:t>
            </a:r>
          </a:p>
          <a:p>
            <a:pPr marL="601980" lvl="1" indent="-457200" algn="l">
              <a:lnSpc>
                <a:spcPts val="43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ammersmith One Bold"/>
              </a:rPr>
              <a:t>Uses conditional checks to determine the response.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function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speakThis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(message) {</a:t>
            </a:r>
          </a:p>
          <a:p>
            <a:pPr marL="144780" lvl="1" algn="l">
              <a:lnSpc>
                <a:spcPts val="4320"/>
              </a:lnSpc>
            </a:pP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	    const speech = new </a:t>
            </a:r>
            <a:r>
              <a:rPr lang="en-US" sz="2400" dirty="0" err="1">
                <a:solidFill>
                  <a:srgbClr val="0070C0"/>
                </a:solidFill>
                <a:latin typeface="Hammersmith One Bold"/>
              </a:rPr>
              <a:t>SpeechSynthesisUtterance</a:t>
            </a:r>
            <a:r>
              <a:rPr lang="en-US" sz="2400" dirty="0">
                <a:solidFill>
                  <a:srgbClr val="0070C0"/>
                </a:solidFill>
                <a:latin typeface="Hammersmith One Bold"/>
              </a:rPr>
              <a:t>();</a:t>
            </a:r>
          </a:p>
          <a:p>
            <a:pPr marL="144780" lvl="1" algn="l">
              <a:lnSpc>
                <a:spcPts val="4320"/>
              </a:lnSpc>
            </a:pPr>
            <a:endParaRPr lang="en-US" sz="2400" dirty="0"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endParaRPr lang="en-US" sz="2400" dirty="0"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endParaRPr lang="en-US" sz="2400" dirty="0">
              <a:latin typeface="Hammersmith One Bold"/>
            </a:endParaRPr>
          </a:p>
          <a:p>
            <a:pPr marL="144780" lvl="1" algn="l">
              <a:lnSpc>
                <a:spcPct val="150000"/>
              </a:lnSpc>
            </a:pPr>
            <a:endParaRPr lang="en-US" sz="2400" dirty="0">
              <a:latin typeface="Hammersmith One Bold"/>
            </a:endParaRPr>
          </a:p>
          <a:p>
            <a:pPr marL="144780" lvl="1" algn="l">
              <a:lnSpc>
                <a:spcPct val="150000"/>
              </a:lnSpc>
            </a:pPr>
            <a:endParaRPr lang="en-US" sz="2400" dirty="0">
              <a:latin typeface="Hammersmith One Bold"/>
            </a:endParaRPr>
          </a:p>
          <a:p>
            <a:pPr marL="144780" lvl="1"/>
            <a:endParaRPr lang="en-US" sz="2400" dirty="0"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endParaRPr lang="en-US" sz="3200" dirty="0">
              <a:solidFill>
                <a:srgbClr val="0D0D0D"/>
              </a:solidFill>
              <a:latin typeface="Hammersmith One Bold"/>
            </a:endParaRPr>
          </a:p>
          <a:p>
            <a:pPr marL="144780" lvl="1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 Bold"/>
              </a:rPr>
              <a:t>	</a:t>
            </a:r>
          </a:p>
          <a:p>
            <a:pPr marL="601980" lvl="1" indent="-457200">
              <a:lnSpc>
                <a:spcPts val="432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  <a:p>
            <a:pPr marL="601980" lvl="1" indent="-457200" algn="l">
              <a:lnSpc>
                <a:spcPts val="4320"/>
              </a:lnSpc>
              <a:buAutoNum type="arabicParenR"/>
            </a:pPr>
            <a:endParaRPr lang="en-US" sz="2400" dirty="0">
              <a:solidFill>
                <a:srgbClr val="0D0D0D"/>
              </a:solidFill>
              <a:latin typeface="Hammersmith One Bold"/>
            </a:endParaRPr>
          </a:p>
        </p:txBody>
      </p:sp>
    </p:spTree>
    <p:extLst>
      <p:ext uri="{BB962C8B-B14F-4D97-AF65-F5344CB8AC3E}">
        <p14:creationId xmlns:p14="http://schemas.microsoft.com/office/powerpoint/2010/main" val="264560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238123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6924118" y="4774559"/>
            <a:ext cx="5897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TextBox 13"/>
          <p:cNvSpPr txBox="1"/>
          <p:nvPr/>
        </p:nvSpPr>
        <p:spPr>
          <a:xfrm>
            <a:off x="271903" y="7935253"/>
            <a:ext cx="9582518" cy="1057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"/>
              </a:rPr>
              <a:t>When the user says “HELLO” the application will reply and shows what you have said in the text allowance box.</a:t>
            </a:r>
          </a:p>
        </p:txBody>
      </p:sp>
      <p:sp>
        <p:nvSpPr>
          <p:cNvPr id="14" name="AutoShape 14"/>
          <p:cNvSpPr/>
          <p:nvPr/>
        </p:nvSpPr>
        <p:spPr>
          <a:xfrm flipH="1">
            <a:off x="9885129" y="8809076"/>
            <a:ext cx="589614" cy="106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807768" y="808067"/>
            <a:ext cx="14672470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dirty="0">
                <a:solidFill>
                  <a:srgbClr val="000000"/>
                </a:solidFill>
                <a:latin typeface="Hammersmith One Bold"/>
              </a:rPr>
              <a:t>HOME 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25768" y="4251637"/>
            <a:ext cx="9582518" cy="1057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dirty="0">
                <a:solidFill>
                  <a:srgbClr val="0D0D0D"/>
                </a:solidFill>
                <a:latin typeface="Hammersmith One"/>
              </a:rPr>
              <a:t>When the user opens our application our home page will  appear like this and the voice button is used to get voice input.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CEBBF-3EA2-8304-8B4F-A639A11B8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095500"/>
            <a:ext cx="6094153" cy="3305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277720-22CF-6D32-7BCF-F920EB389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085" y="6321640"/>
            <a:ext cx="6094153" cy="31572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6052440" y="455680"/>
            <a:ext cx="618312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Our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2114" y="3027994"/>
            <a:ext cx="9052068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4800" spc="48" dirty="0">
                <a:solidFill>
                  <a:srgbClr val="000000"/>
                </a:solidFill>
                <a:latin typeface="Hammersmith One"/>
              </a:rPr>
              <a:t> </a:t>
            </a:r>
            <a:r>
              <a:rPr lang="en-US" sz="4800" spc="48" dirty="0" err="1">
                <a:solidFill>
                  <a:srgbClr val="000000"/>
                </a:solidFill>
                <a:latin typeface="Hammersmith One"/>
              </a:rPr>
              <a:t>Ms.S.Murugavalli</a:t>
            </a:r>
            <a:r>
              <a:rPr lang="en-US" sz="4800" spc="48" dirty="0">
                <a:solidFill>
                  <a:srgbClr val="000000"/>
                </a:solidFill>
                <a:latin typeface="Hammersmith One"/>
              </a:rPr>
              <a:t>., M.E,AP/AI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62706" y="1717033"/>
            <a:ext cx="6644092" cy="12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sz="6377">
                <a:solidFill>
                  <a:srgbClr val="000000"/>
                </a:solidFill>
                <a:latin typeface="Hammersmith One Bold"/>
              </a:rPr>
              <a:t>   GUIDED BY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7185" y="4220880"/>
            <a:ext cx="14001762" cy="609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000000"/>
                </a:solidFill>
                <a:latin typeface="Hammersmith One"/>
              </a:rPr>
              <a:t>   </a:t>
            </a:r>
            <a:r>
              <a:rPr lang="en-US" sz="4400" dirty="0">
                <a:solidFill>
                  <a:srgbClr val="000000"/>
                </a:solidFill>
                <a:latin typeface="Hammersmith One Bold"/>
              </a:rPr>
              <a:t>TEAM MEMBERS: </a:t>
            </a:r>
          </a:p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000000"/>
                </a:solidFill>
                <a:latin typeface="Hammersmith One"/>
              </a:rPr>
              <a:t>   ABDUR RAZIQ FAREED.R – 811721243002</a:t>
            </a:r>
          </a:p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000000"/>
                </a:solidFill>
                <a:latin typeface="Hammersmith One"/>
              </a:rPr>
              <a:t>   ABILASH.K – 811721243003</a:t>
            </a:r>
          </a:p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000000"/>
                </a:solidFill>
                <a:latin typeface="Hammersmith One"/>
              </a:rPr>
              <a:t>   ISHAN SANJEEV.R – 811721243018</a:t>
            </a:r>
          </a:p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000000"/>
                </a:solidFill>
                <a:latin typeface="Hammersmith One"/>
              </a:rPr>
              <a:t>   MOHAMMED ARSHATH ROSHAN.M - 811721243032</a:t>
            </a:r>
          </a:p>
          <a:p>
            <a:pPr algn="l">
              <a:lnSpc>
                <a:spcPts val="5280"/>
              </a:lnSpc>
            </a:pPr>
            <a:endParaRPr lang="en-US" sz="4400" dirty="0">
              <a:solidFill>
                <a:srgbClr val="000000"/>
              </a:solidFill>
              <a:latin typeface="Hammersmith One"/>
            </a:endParaRPr>
          </a:p>
          <a:p>
            <a:pPr algn="l">
              <a:lnSpc>
                <a:spcPts val="5280"/>
              </a:lnSpc>
            </a:pPr>
            <a:endParaRPr lang="en-US" sz="4400" dirty="0">
              <a:solidFill>
                <a:srgbClr val="000000"/>
              </a:solidFill>
              <a:latin typeface="Hammersmith One"/>
            </a:endParaRPr>
          </a:p>
          <a:p>
            <a:pPr algn="l">
              <a:lnSpc>
                <a:spcPts val="5280"/>
              </a:lnSpc>
            </a:pPr>
            <a:endParaRPr lang="en-US" sz="4400" dirty="0">
              <a:solidFill>
                <a:srgbClr val="000000"/>
              </a:solidFill>
              <a:latin typeface="Hammersmith One"/>
            </a:endParaRPr>
          </a:p>
          <a:p>
            <a:pPr algn="l">
              <a:lnSpc>
                <a:spcPts val="5280"/>
              </a:lnSpc>
            </a:pPr>
            <a:endParaRPr lang="en-US" sz="4400" dirty="0">
              <a:solidFill>
                <a:srgbClr val="000000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32635" y="7093270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-3810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62236" y="962043"/>
            <a:ext cx="11170920" cy="116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 dirty="0">
                <a:solidFill>
                  <a:srgbClr val="000000"/>
                </a:solidFill>
                <a:latin typeface="Hammersmith One Bold"/>
              </a:rPr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FF7B7-8C6C-17B7-E2D7-CD37B36C638F}"/>
              </a:ext>
            </a:extLst>
          </p:cNvPr>
          <p:cNvSpPr txBox="1"/>
          <p:nvPr/>
        </p:nvSpPr>
        <p:spPr>
          <a:xfrm>
            <a:off x="1676400" y="2646206"/>
            <a:ext cx="137922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Universal accessibility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Personalized assistance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Intuitive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Streamlined efficiency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Unified productivity</a:t>
            </a:r>
          </a:p>
        </p:txBody>
      </p:sp>
    </p:spTree>
    <p:extLst>
      <p:ext uri="{BB962C8B-B14F-4D97-AF65-F5344CB8AC3E}">
        <p14:creationId xmlns:p14="http://schemas.microsoft.com/office/powerpoint/2010/main" val="367064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32635" y="7093270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-3810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62236" y="962043"/>
            <a:ext cx="11170920" cy="116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 dirty="0">
                <a:solidFill>
                  <a:srgbClr val="000000"/>
                </a:solidFill>
                <a:latin typeface="Hammersmith One Bold"/>
              </a:rPr>
              <a:t>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FF7B7-8C6C-17B7-E2D7-CD37B36C638F}"/>
              </a:ext>
            </a:extLst>
          </p:cNvPr>
          <p:cNvSpPr txBox="1"/>
          <p:nvPr/>
        </p:nvSpPr>
        <p:spPr>
          <a:xfrm>
            <a:off x="1676400" y="2646206"/>
            <a:ext cx="137922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Education and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Personal Finance Management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Smart Home Control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Hammersmith One" panose="02010703030501060504" pitchFamily="2" charset="0"/>
              </a:rPr>
              <a:t>Information Retrieval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>
                <a:latin typeface="Hammersmith One" panose="02010703030501060504" pitchFamily="2" charset="0"/>
              </a:rPr>
              <a:t>Task Automation</a:t>
            </a:r>
            <a:endParaRPr lang="en-IN" sz="3200" dirty="0">
              <a:latin typeface="Hammersmith 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6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32635" y="7093270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-3810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62236" y="962043"/>
            <a:ext cx="11170920" cy="116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>
                <a:solidFill>
                  <a:srgbClr val="000000"/>
                </a:solidFill>
                <a:latin typeface="Hammersmith One Bold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FF7B7-8C6C-17B7-E2D7-CD37B36C638F}"/>
              </a:ext>
            </a:extLst>
          </p:cNvPr>
          <p:cNvSpPr txBox="1"/>
          <p:nvPr/>
        </p:nvSpPr>
        <p:spPr>
          <a:xfrm>
            <a:off x="1676400" y="2646206"/>
            <a:ext cx="13792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ammersmith One" panose="02010703030501060504" pitchFamily="2" charset="0"/>
              </a:rPr>
              <a:t>In conclusion, Voice emerges as a multifaceted virtual assistant, proficient in understanding and executing user commands swiftly and accurately.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ammersmith One" panose="02010703030501060504" pitchFamily="2" charset="0"/>
              </a:rPr>
              <a:t>With its intuitive interface and robust feature set, it streamlines interactions, fostering enhanced productivity and efficiency.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Hammersmith One" panose="02010703030501060504" pitchFamily="2" charset="0"/>
              </a:rPr>
              <a:t>Users can entrust Voice with a wide array of tasks, confident in its ability to deliver reliable and seamless assistance across various domains.</a:t>
            </a:r>
            <a:endParaRPr lang="en-IN" sz="3200" dirty="0">
              <a:latin typeface="Hammersmith One" panose="02010703030501060504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38100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58540" y="776501"/>
            <a:ext cx="11170920" cy="116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>
                <a:solidFill>
                  <a:srgbClr val="000000"/>
                </a:solidFill>
                <a:latin typeface="Hammersmith One"/>
              </a:rPr>
              <a:t>REFERENCES: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640" y="2030690"/>
            <a:ext cx="14904720" cy="779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3040" lvl="1" algn="just">
              <a:lnSpc>
                <a:spcPts val="3840"/>
              </a:lnSpc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1) Books: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Natural Language Processing with Python" by Steven Bird, Ewan Klein, and Edward </a:t>
            </a:r>
            <a:r>
              <a:rPr lang="en-US" sz="3200" dirty="0" err="1">
                <a:solidFill>
                  <a:srgbClr val="333333"/>
                </a:solidFill>
                <a:latin typeface="Hammersmith One"/>
              </a:rPr>
              <a:t>Loper</a:t>
            </a:r>
            <a:r>
              <a:rPr lang="en-US" sz="3200" dirty="0">
                <a:solidFill>
                  <a:srgbClr val="333333"/>
                </a:solidFill>
                <a:latin typeface="Hammersmith One"/>
              </a:rPr>
              <a:t>.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Building Chatbots with Python: Using Natural Language Processing and Machine Learning" by Sumit Raj.</a:t>
            </a:r>
          </a:p>
          <a:p>
            <a:pPr marL="193040" lvl="1" algn="just">
              <a:lnSpc>
                <a:spcPts val="3840"/>
              </a:lnSpc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2) Research Papers: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Dialog State Tracking: A Machine Learning Approach" by Jason D. Williams and Steve Young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Recent Advances in Deep Learning for Speech Research at Microsoft" by Geoffrey Zweig et al</a:t>
            </a:r>
          </a:p>
          <a:p>
            <a:pPr marL="193040" lvl="1" algn="just">
              <a:lnSpc>
                <a:spcPts val="3840"/>
              </a:lnSpc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3) Documentation and APIs: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Natural Language Understanding APIs (e.g., Google Cloud Natural Language API, IBM Watson NLU)</a:t>
            </a:r>
          </a:p>
          <a:p>
            <a:pPr marL="193040" lvl="1" algn="just">
              <a:lnSpc>
                <a:spcPts val="3840"/>
              </a:lnSpc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4) Academic Journals: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IEEE Transactions on Audio, Speech, and Language Processing</a:t>
            </a:r>
          </a:p>
          <a:p>
            <a:pPr marL="650240" lvl="1" indent="-457200" algn="just">
              <a:lnSpc>
                <a:spcPts val="384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Hammersmith One"/>
              </a:rPr>
              <a:t>ACM Transactions on Speech and Language Processing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660446" y="1530699"/>
            <a:ext cx="6967109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THANK YOU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88207" y="3409299"/>
            <a:ext cx="3111586" cy="119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7"/>
              </a:lnSpc>
            </a:pPr>
            <a:r>
              <a:rPr lang="en-US" sz="7756" spc="-320" dirty="0">
                <a:solidFill>
                  <a:schemeClr val="accent1">
                    <a:lumMod val="60000"/>
                    <a:lumOff val="40000"/>
                  </a:schemeClr>
                </a:solidFill>
                <a:latin typeface="Hammersmith One"/>
              </a:rPr>
              <a:t>VOICE</a:t>
            </a:r>
            <a:r>
              <a:rPr lang="en-US" sz="7756" spc="-320" dirty="0">
                <a:solidFill>
                  <a:srgbClr val="A8B932"/>
                </a:solidFill>
                <a:latin typeface="Hammersmith One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65E1F-ABAF-6C38-A8FD-DBA50C886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59" y="4991100"/>
            <a:ext cx="3582082" cy="3582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4633540" y="763568"/>
            <a:ext cx="9076498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    </a:t>
            </a:r>
            <a:r>
              <a:rPr lang="en-US" sz="10749" spc="-443">
                <a:solidFill>
                  <a:srgbClr val="000000"/>
                </a:solidFill>
                <a:latin typeface="Hammersmith One Bold"/>
              </a:rPr>
              <a:t>OBJECTIVE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9262" y="2322195"/>
            <a:ext cx="15481470" cy="762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9120" lvl="1" indent="-289560" algn="l">
              <a:lnSpc>
                <a:spcPts val="8640"/>
              </a:lnSpc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Hammersmith One"/>
              </a:rPr>
              <a:t> Enhance user interaction with voice-activated virtual assistant.</a:t>
            </a:r>
          </a:p>
          <a:p>
            <a:pPr marL="975360" lvl="1" indent="-685800">
              <a:lnSpc>
                <a:spcPts val="8640"/>
              </a:lnSpc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Provide seamless voice recognition and speech synthesis.</a:t>
            </a:r>
          </a:p>
          <a:p>
            <a:pPr marL="975360" lvl="1" indent="-685800">
              <a:lnSpc>
                <a:spcPts val="8640"/>
              </a:lnSpc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Offer real-time responses to voice commands.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975360" lvl="1" indent="-685800">
              <a:lnSpc>
                <a:spcPts val="8640"/>
              </a:lnSpc>
              <a:buFont typeface="Arial" panose="020B0604020202020204" pitchFamily="34" charset="0"/>
              <a:buChar char="•"/>
            </a:pPr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Ensure compatibility across devices and operating systems.</a:t>
            </a:r>
            <a:endParaRPr lang="en-US" sz="4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975360" lvl="1" indent="-685800" algn="l">
              <a:lnSpc>
                <a:spcPts val="8640"/>
              </a:lnSpc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  <a:latin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4823" y="7117678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47842" y="666863"/>
            <a:ext cx="11045613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-443" dirty="0">
                <a:solidFill>
                  <a:srgbClr val="000000"/>
                </a:solidFill>
                <a:latin typeface="Hammersmith One Bold"/>
              </a:rPr>
              <a:t>EXISTING SYSTEM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6888" y="2552700"/>
            <a:ext cx="14447520" cy="5765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 Users often face challenges in navigating tasks efficiently and accessing information quickly.</a:t>
            </a:r>
          </a:p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 Traditional interfaces may lack intuitive features, leading to a fragmented user experience.</a:t>
            </a:r>
          </a:p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 Moreover, manual execution of tasks consumes time and effort.</a:t>
            </a:r>
          </a:p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 There's a need for a more streamlined approach to assist users in their daily activities, enhancing productivity and convenience.</a:t>
            </a:r>
          </a:p>
        </p:txBody>
      </p:sp>
    </p:spTree>
    <p:extLst>
      <p:ext uri="{BB962C8B-B14F-4D97-AF65-F5344CB8AC3E}">
        <p14:creationId xmlns:p14="http://schemas.microsoft.com/office/powerpoint/2010/main" val="330325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4823" y="7117678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547842" y="666863"/>
            <a:ext cx="11045613" cy="1740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-443">
                <a:solidFill>
                  <a:srgbClr val="000000"/>
                </a:solidFill>
                <a:latin typeface="Hammersmith One Bold"/>
              </a:rPr>
              <a:t>PROPOSED SYSTEM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7840" y="2103903"/>
            <a:ext cx="14447520" cy="659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The virtual assistant, named "Voice," is designed to assist users with various tasks through voice commands. </a:t>
            </a:r>
          </a:p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It is equipped with speech recognition capabilities to understand user input and provide relevant responses or actions.</a:t>
            </a:r>
          </a:p>
          <a:p>
            <a:pPr marL="434340" lvl="1" indent="-217170" algn="just">
              <a:lnSpc>
                <a:spcPts val="648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Hammersmith One"/>
              </a:rPr>
              <a:t>The system aims to provide a seamless and intuitive user experience, offering assistance across different domains such as information retrieval, task automation, and web browsing.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415540" y="617220"/>
            <a:ext cx="13456920" cy="1655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10749">
                <a:solidFill>
                  <a:srgbClr val="000000"/>
                </a:solidFill>
                <a:latin typeface="Hammersmith One Bold"/>
              </a:rPr>
              <a:t>LITERATURE SURVEY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39614"/>
              </p:ext>
            </p:extLst>
          </p:nvPr>
        </p:nvGraphicFramePr>
        <p:xfrm>
          <a:off x="990600" y="2322555"/>
          <a:ext cx="15595601" cy="706200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18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647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S.NO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PAPER TITLE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AUTHOR NAME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YEAR PUBLISHED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TECHNIQUE USED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MERITS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DEMERITS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96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 dirty="0">
                          <a:solidFill>
                            <a:srgbClr val="000000"/>
                          </a:solidFill>
                          <a:latin typeface="TT Rounds Condensed"/>
                        </a:rPr>
                        <a:t>1.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rgbClr val="0606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Enhancing Voice-Controlled Python Assistant</a:t>
                      </a:r>
                      <a:endParaRPr sz="2000" b="0" u="none" strike="noStrike" cap="none" dirty="0">
                        <a:solidFill>
                          <a:srgbClr val="060600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 </a:t>
                      </a: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IEEE FEB 2021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 </a:t>
                      </a:r>
                      <a:r>
                        <a:rPr lang="en-GB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Nivedita Singh (2021)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Integration of API Calls using requests Library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Context-Aware Response Mechanism using </a:t>
                      </a:r>
                      <a:r>
                        <a:rPr lang="en-GB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contextlib</a:t>
                      </a: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and sqlite3</a:t>
                      </a: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Efficiency, </a:t>
                      </a:r>
                      <a:r>
                        <a:rPr lang="en-US" sz="2000" b="0" u="none" strike="noStrike" cap="none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accuracy,data</a:t>
                      </a: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analysis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Dependency on Internet Connectivity</a:t>
                      </a: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, 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96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 dirty="0">
                          <a:solidFill>
                            <a:srgbClr val="000000"/>
                          </a:solidFill>
                          <a:latin typeface="TT Rounds Condensed"/>
                        </a:rPr>
                        <a:t>2.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Voice-Driven PC Control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IEEE aug-2021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 Geetha </a:t>
                      </a:r>
                      <a:endParaRPr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Addressing Delay in Request Processing</a:t>
                      </a:r>
                    </a:p>
                    <a:p>
                      <a:r>
                        <a:rPr lang="en-GB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speech_recognition</a:t>
                      </a: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for speech-to-text.</a:t>
                      </a:r>
                    </a:p>
                    <a:p>
                      <a:r>
                        <a:rPr lang="en-GB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asyncio</a:t>
                      </a: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for implementing asynchronous processing.</a:t>
                      </a: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Enhanced User Experience,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Quick Information Retrieval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Low fault tolerance, inaccuracy, dependency.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048500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415540" y="617220"/>
            <a:ext cx="13456920" cy="1655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10749">
                <a:solidFill>
                  <a:srgbClr val="000000"/>
                </a:solidFill>
                <a:latin typeface="Hammersmith One Bold"/>
              </a:rPr>
              <a:t>LITERATURE SURVEY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1448"/>
              </p:ext>
            </p:extLst>
          </p:nvPr>
        </p:nvGraphicFramePr>
        <p:xfrm>
          <a:off x="990600" y="2322555"/>
          <a:ext cx="15595601" cy="7062004"/>
        </p:xfrm>
        <a:graphic>
          <a:graphicData uri="http://schemas.openxmlformats.org/drawingml/2006/table">
            <a:tbl>
              <a:tblPr/>
              <a:tblGrid>
                <a:gridCol w="1018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1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647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S.NO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PAPER TITLE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AUTHOR NAME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YEAR PUBLISHED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TECHNIQUE USED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MERITS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 dirty="0">
                          <a:solidFill>
                            <a:srgbClr val="FFFFFF"/>
                          </a:solidFill>
                          <a:latin typeface="TT Rounds Condensed Bold"/>
                        </a:rPr>
                        <a:t>DEMERITS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96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 dirty="0">
                          <a:solidFill>
                            <a:srgbClr val="000000"/>
                          </a:solidFill>
                          <a:latin typeface="TT Rounds Condensed"/>
                        </a:rPr>
                        <a:t>3.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Integrating AI and IoT in Python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IEEE Nov 2022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Abeed</a:t>
                      </a:r>
                      <a:r>
                        <a:rPr lang="en-GB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Sayyed </a:t>
                      </a:r>
                      <a:endParaRPr sz="2000" b="0" i="0" u="sng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Predictive Maintenance using Machine Learning in IoT with Scikit-Learn</a:t>
                      </a:r>
                    </a:p>
                    <a:p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Libraries:</a:t>
                      </a: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Scikit-Learn for machine learning.</a:t>
                      </a:r>
                    </a:p>
                    <a:p>
                      <a:r>
                        <a:rPr lang="en-GB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paho-mqtt</a:t>
                      </a: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for MQTT communication.</a:t>
                      </a: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Real-Time Decision-Making,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scalability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Initial Setup Costs,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Maintenance and Updates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96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4.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 Python-Powered Voice Assistant Reducing Hardware Dependency"</a:t>
                      </a:r>
                      <a:endParaRPr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IJERT Aug 2020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Abidi Paul </a:t>
                      </a:r>
                      <a:endParaRPr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Context-Aware Command Execution with subprocess Library</a:t>
                      </a: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Efficiency in Command Execution</a:t>
                      </a:r>
                      <a:endParaRPr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Limited Hardware Control</a:t>
                      </a: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451811" y="414337"/>
            <a:ext cx="1138437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Hammersmith One Bold"/>
              </a:rPr>
              <a:t>ARCHITECTURE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362A1B-CE92-7490-FE14-6F7C414B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980" y="2857500"/>
            <a:ext cx="13474039" cy="5688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8939" y="7127807"/>
            <a:ext cx="3163177" cy="3163177"/>
            <a:chOff x="0" y="0"/>
            <a:chExt cx="4217569" cy="4217569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4217543" cy="4217543"/>
            </a:xfrm>
            <a:custGeom>
              <a:avLst/>
              <a:gdLst/>
              <a:ahLst/>
              <a:cxnLst/>
              <a:rect l="l" t="t" r="r" b="b"/>
              <a:pathLst>
                <a:path w="4217543" h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biLevel thresh="50000"/>
              </a:blip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3696" y="-3563"/>
            <a:ext cx="3163036" cy="3163037"/>
            <a:chOff x="0" y="0"/>
            <a:chExt cx="4217381" cy="4217383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/>
            <p:nvPr/>
          </p:nvSpPr>
          <p:spPr>
            <a:xfrm>
              <a:off x="0" y="0"/>
              <a:ext cx="4217416" cy="4217416"/>
            </a:xfrm>
            <a:custGeom>
              <a:avLst/>
              <a:gdLst/>
              <a:ahLst/>
              <a:cxnLst/>
              <a:rect l="l" t="t" r="r" b="b"/>
              <a:pathLst>
                <a:path w="4217416" h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biLevel thresh="50000"/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451811" y="414337"/>
            <a:ext cx="11384379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Hammersmith One Bold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786E7-62A5-FB19-41E7-196D0273D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96" y="2171700"/>
            <a:ext cx="9485608" cy="73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1500</Words>
  <Application>Microsoft Office PowerPoint</Application>
  <PresentationFormat>Custom</PresentationFormat>
  <Paragraphs>259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TT Rounds Condensed Bold</vt:lpstr>
      <vt:lpstr>Hammersmith One Bold</vt:lpstr>
      <vt:lpstr>Calibri</vt:lpstr>
      <vt:lpstr>Arial</vt:lpstr>
      <vt:lpstr>TT Rounds Condensed</vt:lpstr>
      <vt:lpstr>Hammersmith One</vt:lpstr>
      <vt:lpstr>Times New Roman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DP_SEM-6 draft 4.pptx</dc:title>
  <cp:lastModifiedBy>Ishan sanjeev</cp:lastModifiedBy>
  <cp:revision>12</cp:revision>
  <dcterms:created xsi:type="dcterms:W3CDTF">2006-08-16T00:00:00Z</dcterms:created>
  <dcterms:modified xsi:type="dcterms:W3CDTF">2024-06-03T09:37:49Z</dcterms:modified>
  <dc:identifier>DAGCISEos3w</dc:identifier>
</cp:coreProperties>
</file>