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77" r:id="rId5"/>
    <p:sldId id="260" r:id="rId6"/>
    <p:sldId id="262" r:id="rId7"/>
    <p:sldId id="295" r:id="rId8"/>
    <p:sldId id="273" r:id="rId9"/>
    <p:sldId id="263" r:id="rId10"/>
    <p:sldId id="282" r:id="rId11"/>
    <p:sldId id="283" r:id="rId12"/>
    <p:sldId id="284" r:id="rId13"/>
    <p:sldId id="294" r:id="rId14"/>
    <p:sldId id="285" r:id="rId15"/>
    <p:sldId id="286" r:id="rId16"/>
    <p:sldId id="298" r:id="rId17"/>
    <p:sldId id="296" r:id="rId18"/>
    <p:sldId id="297" r:id="rId19"/>
    <p:sldId id="287" r:id="rId20"/>
    <p:sldId id="299" r:id="rId21"/>
    <p:sldId id="288" r:id="rId22"/>
    <p:sldId id="301" r:id="rId23"/>
    <p:sldId id="300" r:id="rId24"/>
    <p:sldId id="290" r:id="rId25"/>
    <p:sldId id="291" r:id="rId26"/>
    <p:sldId id="292" r:id="rId27"/>
    <p:sldId id="293" r:id="rId28"/>
    <p:sldId id="275" r:id="rId29"/>
    <p:sldId id="2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5" autoAdjust="0"/>
    <p:restoredTop sz="94660"/>
  </p:normalViewPr>
  <p:slideViewPr>
    <p:cSldViewPr snapToGrid="0" showGuides="1">
      <p:cViewPr>
        <p:scale>
          <a:sx n="75" d="100"/>
          <a:sy n="75" d="100"/>
        </p:scale>
        <p:origin x="-1426" y="-3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92679C-EFFB-4657-9808-74C3649C366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2679C-EFFB-4657-9808-74C3649C366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2679C-EFFB-4657-9808-74C3649C366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2679C-EFFB-4657-9808-74C3649C366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2679C-EFFB-4657-9808-74C3649C366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92679C-EFFB-4657-9808-74C3649C366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92679C-EFFB-4657-9808-74C3649C366E}"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92679C-EFFB-4657-9808-74C3649C366E}"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2679C-EFFB-4657-9808-74C3649C366E}"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2679C-EFFB-4657-9808-74C3649C366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2679C-EFFB-4657-9808-74C3649C366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2679C-EFFB-4657-9808-74C3649C366E}" type="datetimeFigureOut">
              <a:rPr lang="en-IN" smtClean="0"/>
              <a:t>09-04-2025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7F2E1-0D4E-46E8-B33E-3A761070F80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8;p35"/>
          <p:cNvSpPr txBox="1"/>
          <p:nvPr/>
        </p:nvSpPr>
        <p:spPr>
          <a:xfrm>
            <a:off x="179022" y="2054484"/>
            <a:ext cx="11807300" cy="1151811"/>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800" dirty="0"/>
          </a:p>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SMART HEALTHCARE SYSTEM FOR THYROID DISORDER DETECTION USING DEEP LEARNING AND IMAGE PROCESSING </a:t>
            </a:r>
            <a:endParaRPr lang="en-IN" sz="3600" b="1" dirty="0">
              <a:latin typeface="Times New Roman" panose="02020603050405020304" pitchFamily="18" charset="0"/>
              <a:cs typeface="Times New Roman" panose="02020603050405020304" pitchFamily="18" charset="0"/>
            </a:endParaRPr>
          </a:p>
        </p:txBody>
      </p:sp>
      <p:sp>
        <p:nvSpPr>
          <p:cNvPr id="5" name="Google Shape;269;p35"/>
          <p:cNvSpPr txBox="1"/>
          <p:nvPr/>
        </p:nvSpPr>
        <p:spPr>
          <a:xfrm>
            <a:off x="645658" y="4315393"/>
            <a:ext cx="3868315" cy="16978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200" dirty="0">
                <a:latin typeface="Times New Roman" panose="02020603050405020304" pitchFamily="18" charset="0"/>
                <a:ea typeface="Overpass Light"/>
                <a:cs typeface="Times New Roman" panose="02020603050405020304" pitchFamily="18" charset="0"/>
                <a:sym typeface="Overpass Light"/>
              </a:rPr>
              <a:t>By: Batch - 16</a:t>
            </a:r>
          </a:p>
          <a:p>
            <a:pPr marL="0" lvl="0" indent="0" algn="l" rtl="0">
              <a:spcBef>
                <a:spcPts val="0"/>
              </a:spcBef>
              <a:spcAft>
                <a:spcPts val="0"/>
              </a:spcAft>
              <a:buNone/>
            </a:pPr>
            <a:r>
              <a:rPr lang="en-GB" sz="2200" dirty="0">
                <a:latin typeface="Times New Roman" panose="02020603050405020304" pitchFamily="18" charset="0"/>
                <a:ea typeface="Overpass Light"/>
                <a:cs typeface="Times New Roman" panose="02020603050405020304" pitchFamily="18" charset="0"/>
                <a:sym typeface="Overpass Light"/>
              </a:rPr>
              <a:t>Abdur Raziq Fareed.R </a:t>
            </a:r>
            <a:endParaRPr sz="2200" dirty="0">
              <a:latin typeface="Times New Roman" panose="02020603050405020304" pitchFamily="18" charset="0"/>
              <a:ea typeface="Overpass Light"/>
              <a:cs typeface="Times New Roman" panose="02020603050405020304" pitchFamily="18" charset="0"/>
              <a:sym typeface="Overpass Light"/>
            </a:endParaRPr>
          </a:p>
          <a:p>
            <a:pPr marL="0" lvl="0" indent="0" algn="l" rtl="0">
              <a:spcBef>
                <a:spcPts val="0"/>
              </a:spcBef>
              <a:spcAft>
                <a:spcPts val="0"/>
              </a:spcAft>
              <a:buNone/>
            </a:pPr>
            <a:r>
              <a:rPr lang="en-GB" sz="2200" dirty="0">
                <a:latin typeface="Times New Roman" panose="02020603050405020304" pitchFamily="18" charset="0"/>
                <a:ea typeface="Overpass Light"/>
                <a:cs typeface="Times New Roman" panose="02020603050405020304" pitchFamily="18" charset="0"/>
                <a:sym typeface="Overpass Light"/>
              </a:rPr>
              <a:t>Abilash.K</a:t>
            </a:r>
            <a:endParaRPr sz="2200" dirty="0">
              <a:latin typeface="Times New Roman" panose="02020603050405020304" pitchFamily="18" charset="0"/>
              <a:ea typeface="Overpass Light"/>
              <a:cs typeface="Times New Roman" panose="02020603050405020304" pitchFamily="18" charset="0"/>
              <a:sym typeface="Overpass Light"/>
            </a:endParaRPr>
          </a:p>
          <a:p>
            <a:pPr marL="0" lvl="0" indent="0" algn="l" rtl="0">
              <a:spcBef>
                <a:spcPts val="0"/>
              </a:spcBef>
              <a:spcAft>
                <a:spcPts val="0"/>
              </a:spcAft>
              <a:buNone/>
            </a:pPr>
            <a:r>
              <a:rPr lang="en-GB" sz="2200" dirty="0">
                <a:latin typeface="Times New Roman" panose="02020603050405020304" pitchFamily="18" charset="0"/>
                <a:ea typeface="Overpass Light"/>
                <a:cs typeface="Times New Roman" panose="02020603050405020304" pitchFamily="18" charset="0"/>
                <a:sym typeface="Overpass Light"/>
              </a:rPr>
              <a:t>Ishan Sanjeev.R</a:t>
            </a:r>
          </a:p>
          <a:p>
            <a:pPr marL="0" lvl="0" indent="0" algn="l" rtl="0">
              <a:spcBef>
                <a:spcPts val="0"/>
              </a:spcBef>
              <a:spcAft>
                <a:spcPts val="0"/>
              </a:spcAft>
              <a:buNone/>
            </a:pPr>
            <a:r>
              <a:rPr lang="en-GB" sz="2200" dirty="0">
                <a:latin typeface="Times New Roman" panose="02020603050405020304" pitchFamily="18" charset="0"/>
                <a:ea typeface="Overpass Light"/>
                <a:cs typeface="Times New Roman" panose="02020603050405020304" pitchFamily="18" charset="0"/>
                <a:sym typeface="Overpass Light"/>
              </a:rPr>
              <a:t>Mohammed Arsath Roshan.A</a:t>
            </a:r>
            <a:endParaRPr sz="2200" dirty="0">
              <a:latin typeface="Times New Roman" panose="02020603050405020304" pitchFamily="18" charset="0"/>
              <a:ea typeface="Overpass Light"/>
              <a:cs typeface="Times New Roman" panose="02020603050405020304" pitchFamily="18" charset="0"/>
              <a:sym typeface="Overpass Light"/>
            </a:endParaRPr>
          </a:p>
        </p:txBody>
      </p:sp>
      <p:sp>
        <p:nvSpPr>
          <p:cNvPr id="6" name="Google Shape;270;p35"/>
          <p:cNvSpPr txBox="1"/>
          <p:nvPr/>
        </p:nvSpPr>
        <p:spPr>
          <a:xfrm>
            <a:off x="9270553" y="4454644"/>
            <a:ext cx="2814299" cy="16978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100" dirty="0">
                <a:latin typeface="Times New Roman" panose="02020603050405020304" pitchFamily="18" charset="0"/>
                <a:ea typeface="Overpass Light"/>
                <a:cs typeface="Times New Roman" panose="02020603050405020304" pitchFamily="18" charset="0"/>
                <a:sym typeface="Overpass Light"/>
              </a:rPr>
              <a:t>Guided By:</a:t>
            </a:r>
            <a:endParaRPr sz="2100" dirty="0">
              <a:latin typeface="Times New Roman" panose="02020603050405020304" pitchFamily="18" charset="0"/>
              <a:ea typeface="Overpass Light"/>
              <a:cs typeface="Times New Roman" panose="02020603050405020304" pitchFamily="18" charset="0"/>
              <a:sym typeface="Overpass Light"/>
            </a:endParaRPr>
          </a:p>
          <a:p>
            <a:pPr marL="0" lvl="0" indent="0" algn="l" rtl="0">
              <a:spcBef>
                <a:spcPts val="0"/>
              </a:spcBef>
              <a:spcAft>
                <a:spcPts val="0"/>
              </a:spcAft>
              <a:buNone/>
            </a:pPr>
            <a:r>
              <a:rPr lang="en-GB" sz="2100" dirty="0">
                <a:latin typeface="Times New Roman" panose="02020603050405020304" pitchFamily="18" charset="0"/>
                <a:ea typeface="Overpass Light"/>
                <a:cs typeface="Times New Roman" panose="02020603050405020304" pitchFamily="18" charset="0"/>
                <a:sym typeface="Overpass Light"/>
              </a:rPr>
              <a:t>Dr.S.Murugavalli</a:t>
            </a:r>
          </a:p>
          <a:p>
            <a:pPr marL="0" lvl="0" indent="0" algn="ctr" rtl="0">
              <a:spcBef>
                <a:spcPts val="0"/>
              </a:spcBef>
              <a:spcAft>
                <a:spcPts val="0"/>
              </a:spcAft>
              <a:buNone/>
            </a:pPr>
            <a:endParaRPr lang="en-IN" sz="2100" dirty="0">
              <a:latin typeface="Times New Roman" panose="02020603050405020304" pitchFamily="18" charset="0"/>
              <a:ea typeface="Overpass Light"/>
              <a:cs typeface="Times New Roman" panose="02020603050405020304" pitchFamily="18" charset="0"/>
              <a:sym typeface="Overpass Light"/>
            </a:endParaRPr>
          </a:p>
          <a:p>
            <a:pPr marL="0" lvl="0" indent="0" algn="ctr" rtl="0">
              <a:spcBef>
                <a:spcPts val="0"/>
              </a:spcBef>
              <a:spcAft>
                <a:spcPts val="0"/>
              </a:spcAft>
              <a:buNone/>
            </a:pPr>
            <a:endParaRPr lang="en-IN" sz="2100" dirty="0">
              <a:latin typeface="Times New Roman" panose="02020603050405020304" pitchFamily="18" charset="0"/>
              <a:ea typeface="Overpass Light"/>
              <a:cs typeface="Times New Roman" panose="02020603050405020304" pitchFamily="18" charset="0"/>
              <a:sym typeface="Overpass Light"/>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Google Shape;269;p35"/>
          <p:cNvSpPr txBox="1"/>
          <p:nvPr/>
        </p:nvSpPr>
        <p:spPr>
          <a:xfrm>
            <a:off x="4645580" y="4727668"/>
            <a:ext cx="2729203" cy="115181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100" dirty="0">
                <a:latin typeface="Times New Roman" panose="02020603050405020304" pitchFamily="18" charset="0"/>
                <a:ea typeface="Overpass Light"/>
                <a:cs typeface="Times New Roman" panose="02020603050405020304" pitchFamily="18" charset="0"/>
                <a:sym typeface="Overpass Light"/>
              </a:rPr>
              <a:t>811721243002</a:t>
            </a:r>
          </a:p>
          <a:p>
            <a:pPr marL="0" lvl="0" indent="0" algn="l" rtl="0">
              <a:spcBef>
                <a:spcPts val="0"/>
              </a:spcBef>
              <a:spcAft>
                <a:spcPts val="0"/>
              </a:spcAft>
              <a:buNone/>
            </a:pPr>
            <a:r>
              <a:rPr lang="en-GB" sz="2100" dirty="0">
                <a:latin typeface="Times New Roman" panose="02020603050405020304" pitchFamily="18" charset="0"/>
                <a:ea typeface="Overpass Light"/>
                <a:cs typeface="Times New Roman" panose="02020603050405020304" pitchFamily="18" charset="0"/>
                <a:sym typeface="Overpass Light"/>
              </a:rPr>
              <a:t>811721243003</a:t>
            </a:r>
          </a:p>
          <a:p>
            <a:pPr marL="0" lvl="0" indent="0" algn="l" rtl="0">
              <a:spcBef>
                <a:spcPts val="0"/>
              </a:spcBef>
              <a:spcAft>
                <a:spcPts val="0"/>
              </a:spcAft>
              <a:buNone/>
            </a:pPr>
            <a:r>
              <a:rPr lang="en-GB" sz="2100" dirty="0">
                <a:latin typeface="Times New Roman" panose="02020603050405020304" pitchFamily="18" charset="0"/>
                <a:ea typeface="Overpass Light"/>
                <a:cs typeface="Times New Roman" panose="02020603050405020304" pitchFamily="18" charset="0"/>
                <a:sym typeface="Overpass Light"/>
              </a:rPr>
              <a:t>811721243018</a:t>
            </a:r>
          </a:p>
          <a:p>
            <a:pPr marL="0" lvl="0" indent="0" algn="l" rtl="0">
              <a:spcBef>
                <a:spcPts val="0"/>
              </a:spcBef>
              <a:spcAft>
                <a:spcPts val="0"/>
              </a:spcAft>
              <a:buNone/>
            </a:pPr>
            <a:r>
              <a:rPr lang="en-GB" sz="2100" dirty="0">
                <a:latin typeface="Times New Roman" panose="02020603050405020304" pitchFamily="18" charset="0"/>
                <a:ea typeface="Overpass Light"/>
                <a:cs typeface="Times New Roman" panose="02020603050405020304" pitchFamily="18" charset="0"/>
                <a:sym typeface="Overpass Light"/>
              </a:rPr>
              <a:t>811721243032</a:t>
            </a:r>
            <a:endParaRPr sz="2100" dirty="0">
              <a:latin typeface="Times New Roman" panose="02020603050405020304" pitchFamily="18" charset="0"/>
              <a:ea typeface="Overpass Light"/>
              <a:cs typeface="Times New Roman" panose="02020603050405020304" pitchFamily="18" charset="0"/>
              <a:sym typeface="Overpass Light"/>
            </a:endParaRPr>
          </a:p>
        </p:txBody>
      </p:sp>
      <p:pic>
        <p:nvPicPr>
          <p:cNvPr id="11" name="Picture 10" descr="Anna Universit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803" y="128028"/>
            <a:ext cx="1145744" cy="11381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7819" y="-46595"/>
            <a:ext cx="1504181" cy="15041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03" y="53508"/>
            <a:ext cx="10515600" cy="1325563"/>
          </a:xfrm>
        </p:spPr>
        <p:txBody>
          <a:bodyPr>
            <a:normAutofit/>
          </a:bodyPr>
          <a:lstStyle/>
          <a:p>
            <a:r>
              <a:rPr lang="en-US" altLang="en-US" sz="4000" b="1" dirty="0">
                <a:latin typeface="Times New Roman" panose="02020603050405020304" pitchFamily="18" charset="0"/>
                <a:cs typeface="Times New Roman" panose="02020603050405020304" pitchFamily="18" charset="0"/>
              </a:rPr>
              <a:t>System and Software Specifications</a:t>
            </a:r>
          </a:p>
        </p:txBody>
      </p:sp>
      <p:sp>
        <p:nvSpPr>
          <p:cNvPr id="3" name="Content Placeholder 2"/>
          <p:cNvSpPr>
            <a:spLocks noGrp="1"/>
          </p:cNvSpPr>
          <p:nvPr>
            <p:ph idx="1"/>
          </p:nvPr>
        </p:nvSpPr>
        <p:spPr>
          <a:xfrm>
            <a:off x="398929" y="1379071"/>
            <a:ext cx="10515600" cy="4351338"/>
          </a:xfrm>
        </p:spPr>
        <p:txBody>
          <a:bodyPr>
            <a:normAutofit/>
          </a:bodyPr>
          <a:lstStyle/>
          <a:p>
            <a:pPr marL="0" indent="0">
              <a:buNone/>
            </a:pPr>
            <a:r>
              <a:rPr lang="en-US" altLang="en-US" b="1" dirty="0">
                <a:latin typeface="Times New Roman" panose="02020603050405020304" pitchFamily="18" charset="0"/>
                <a:cs typeface="Times New Roman" panose="02020603050405020304" pitchFamily="18" charset="0"/>
              </a:rPr>
              <a:t>Hardware Requirements:</a:t>
            </a:r>
          </a:p>
          <a:p>
            <a:pPr marL="457200" lvl="1" indent="0" algn="just">
              <a:lnSpc>
                <a:spcPct val="150000"/>
              </a:lnSpc>
              <a:buNone/>
            </a:pPr>
            <a:r>
              <a:rPr lang="en-US" altLang="en-US" sz="2000" b="1" dirty="0">
                <a:latin typeface="Times New Roman" panose="02020603050405020304" pitchFamily="18" charset="0"/>
                <a:cs typeface="Times New Roman" panose="02020603050405020304" pitchFamily="18" charset="0"/>
              </a:rPr>
              <a:t>Processor</a:t>
            </a:r>
            <a:r>
              <a:rPr lang="en-US" altLang="en-US" sz="2000" dirty="0">
                <a:latin typeface="Times New Roman" panose="02020603050405020304" pitchFamily="18" charset="0"/>
                <a:cs typeface="Times New Roman" panose="02020603050405020304" pitchFamily="18" charset="0"/>
              </a:rPr>
              <a:t>: Intel Core i7 (or higher) / AMD Ryzen 7 (or higher)</a:t>
            </a:r>
          </a:p>
          <a:p>
            <a:pPr marL="457200" lvl="1" indent="0" algn="just">
              <a:lnSpc>
                <a:spcPct val="150000"/>
              </a:lnSpc>
              <a:buNone/>
            </a:pPr>
            <a:r>
              <a:rPr lang="en-US" altLang="en-US" sz="2000" b="1" dirty="0">
                <a:latin typeface="Times New Roman" panose="02020603050405020304" pitchFamily="18" charset="0"/>
                <a:cs typeface="Times New Roman" panose="02020603050405020304" pitchFamily="18" charset="0"/>
              </a:rPr>
              <a:t>GPU</a:t>
            </a:r>
            <a:r>
              <a:rPr lang="en-US" altLang="en-US" sz="2000" dirty="0">
                <a:latin typeface="Times New Roman" panose="02020603050405020304" pitchFamily="18" charset="0"/>
                <a:cs typeface="Times New Roman" panose="02020603050405020304" pitchFamily="18" charset="0"/>
              </a:rPr>
              <a:t>: NVIDIA RTX 3060 (or higher) with CUDA support for deep learning acceleration</a:t>
            </a:r>
          </a:p>
          <a:p>
            <a:pPr marL="457200" lvl="1" indent="0" algn="just">
              <a:lnSpc>
                <a:spcPct val="150000"/>
              </a:lnSpc>
              <a:buNone/>
            </a:pPr>
            <a:r>
              <a:rPr lang="en-US" altLang="en-US" sz="2000" b="1" dirty="0">
                <a:latin typeface="Times New Roman" panose="02020603050405020304" pitchFamily="18" charset="0"/>
                <a:cs typeface="Times New Roman" panose="02020603050405020304" pitchFamily="18" charset="0"/>
              </a:rPr>
              <a:t>RAM</a:t>
            </a:r>
            <a:r>
              <a:rPr lang="en-US" altLang="en-US" sz="2000" dirty="0">
                <a:latin typeface="Times New Roman" panose="02020603050405020304" pitchFamily="18" charset="0"/>
                <a:cs typeface="Times New Roman" panose="02020603050405020304" pitchFamily="18" charset="0"/>
              </a:rPr>
              <a:t>: 16 GB (minimum), 32 GB (recommended)</a:t>
            </a:r>
          </a:p>
          <a:p>
            <a:pPr marL="457200" lvl="1" indent="0" algn="just">
              <a:lnSpc>
                <a:spcPct val="150000"/>
              </a:lnSpc>
              <a:buNone/>
            </a:pPr>
            <a:r>
              <a:rPr lang="en-US" altLang="en-US" sz="2000" dirty="0">
                <a:latin typeface="Times New Roman" panose="02020603050405020304" pitchFamily="18" charset="0"/>
                <a:cs typeface="Times New Roman" panose="02020603050405020304" pitchFamily="18" charset="0"/>
              </a:rPr>
              <a:t>Storage: 512 GB SSD (minimum), 1 TB SSD (recommended)</a:t>
            </a:r>
          </a:p>
          <a:p>
            <a:pPr marL="457200" lvl="1" indent="0" algn="just">
              <a:lnSpc>
                <a:spcPct val="150000"/>
              </a:lnSpc>
              <a:buNone/>
            </a:pPr>
            <a:r>
              <a:rPr lang="en-US" altLang="en-US" sz="2000" b="1" dirty="0">
                <a:latin typeface="Times New Roman" panose="02020603050405020304" pitchFamily="18" charset="0"/>
                <a:cs typeface="Times New Roman" panose="02020603050405020304" pitchFamily="18" charset="0"/>
              </a:rPr>
              <a:t>Operating System</a:t>
            </a:r>
            <a:r>
              <a:rPr lang="en-US" altLang="en-US" sz="2000" dirty="0">
                <a:latin typeface="Times New Roman" panose="02020603050405020304" pitchFamily="18" charset="0"/>
                <a:cs typeface="Times New Roman" panose="02020603050405020304" pitchFamily="18" charset="0"/>
              </a:rPr>
              <a:t>: Windows 10/11, Ubuntu 20.04+ (recommended for deep learning)</a:t>
            </a:r>
          </a:p>
          <a:p>
            <a:pPr marL="457200" lvl="1" indent="0" algn="just">
              <a:lnSpc>
                <a:spcPct val="150000"/>
              </a:lnSpc>
              <a:buNone/>
            </a:pPr>
            <a:r>
              <a:rPr lang="en-US" altLang="en-US" sz="2000" b="1" dirty="0">
                <a:latin typeface="Times New Roman" panose="02020603050405020304" pitchFamily="18" charset="0"/>
                <a:cs typeface="Times New Roman" panose="02020603050405020304" pitchFamily="18" charset="0"/>
              </a:rPr>
              <a:t>Additional</a:t>
            </a:r>
            <a:r>
              <a:rPr lang="en-US" altLang="en-US" sz="2000" dirty="0">
                <a:latin typeface="Times New Roman" panose="02020603050405020304" pitchFamily="18" charset="0"/>
                <a:cs typeface="Times New Roman" panose="02020603050405020304" pitchFamily="18" charset="0"/>
              </a:rPr>
              <a:t>: High-resolution display, Internet connectivity for model updates</a:t>
            </a:r>
          </a:p>
        </p:txBody>
      </p:sp>
      <p:sp>
        <p:nvSpPr>
          <p:cNvPr id="4" name="Rectangle 3">
            <a:extLst>
              <a:ext uri="{FF2B5EF4-FFF2-40B4-BE49-F238E27FC236}">
                <a16:creationId xmlns="" xmlns:a16="http://schemas.microsoft.com/office/drawing/2014/main" id="{22068FC5-9DBB-4976-8980-D216A038859D}"/>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202" y="310589"/>
            <a:ext cx="10515600" cy="4351338"/>
          </a:xfrm>
        </p:spPr>
        <p:txBody>
          <a:bodyPr>
            <a:normAutofit fontScale="25000" lnSpcReduction="20000"/>
          </a:bodyPr>
          <a:lstStyle/>
          <a:p>
            <a:pPr marL="0" indent="0">
              <a:buNone/>
            </a:pPr>
            <a:r>
              <a:rPr lang="en-US" altLang="en-US" sz="11200" b="1" dirty="0">
                <a:latin typeface="Times New Roman" panose="02020603050405020304" pitchFamily="18" charset="0"/>
                <a:cs typeface="Times New Roman" panose="02020603050405020304" pitchFamily="18" charset="0"/>
              </a:rPr>
              <a:t>Software Requirements:</a:t>
            </a:r>
            <a:endParaRPr lang="en-US" altLang="en-US" sz="11200" b="1" dirty="0"/>
          </a:p>
          <a:p>
            <a:endParaRPr lang="en-US" altLang="en-US" sz="4665" b="1" u="sng" dirty="0"/>
          </a:p>
          <a:p>
            <a:endParaRPr lang="en-US" altLang="en-US" sz="4665" b="1" u="sng" dirty="0"/>
          </a:p>
          <a:p>
            <a:pPr marL="457200" lvl="1" indent="0" algn="just">
              <a:lnSpc>
                <a:spcPct val="170000"/>
              </a:lnSpc>
              <a:buNone/>
            </a:pPr>
            <a:r>
              <a:rPr lang="en-US" altLang="en-US" sz="7600" b="1" dirty="0">
                <a:latin typeface="Times New Roman" panose="02020603050405020304" pitchFamily="18" charset="0"/>
                <a:cs typeface="Times New Roman" panose="02020603050405020304" pitchFamily="18" charset="0"/>
              </a:rPr>
              <a:t>OS Compatibility:</a:t>
            </a:r>
            <a:r>
              <a:rPr lang="en-US" altLang="en-US" sz="7600" dirty="0">
                <a:latin typeface="Times New Roman" panose="02020603050405020304" pitchFamily="18" charset="0"/>
                <a:cs typeface="Times New Roman" panose="02020603050405020304" pitchFamily="18" charset="0"/>
              </a:rPr>
              <a:t> Windows, Linux (Ubuntu preferred)</a:t>
            </a:r>
          </a:p>
          <a:p>
            <a:pPr marL="457200" lvl="1" indent="0" algn="just">
              <a:lnSpc>
                <a:spcPct val="170000"/>
              </a:lnSpc>
              <a:buNone/>
            </a:pPr>
            <a:r>
              <a:rPr lang="en-US" altLang="en-US" sz="7600" b="1" dirty="0">
                <a:latin typeface="Times New Roman" panose="02020603050405020304" pitchFamily="18" charset="0"/>
                <a:cs typeface="Times New Roman" panose="02020603050405020304" pitchFamily="18" charset="0"/>
              </a:rPr>
              <a:t>Programming Language: </a:t>
            </a:r>
            <a:r>
              <a:rPr lang="en-US" altLang="en-US" sz="7600" dirty="0">
                <a:latin typeface="Times New Roman" panose="02020603050405020304" pitchFamily="18" charset="0"/>
                <a:cs typeface="Times New Roman" panose="02020603050405020304" pitchFamily="18" charset="0"/>
              </a:rPr>
              <a:t>Python 3.8+</a:t>
            </a:r>
          </a:p>
          <a:p>
            <a:pPr marL="457200" lvl="1" indent="0" algn="just">
              <a:lnSpc>
                <a:spcPct val="170000"/>
              </a:lnSpc>
              <a:buNone/>
            </a:pPr>
            <a:r>
              <a:rPr lang="en-US" altLang="en-US" sz="7600" b="1" dirty="0">
                <a:latin typeface="Times New Roman" panose="02020603050405020304" pitchFamily="18" charset="0"/>
                <a:cs typeface="Times New Roman" panose="02020603050405020304" pitchFamily="18" charset="0"/>
              </a:rPr>
              <a:t>Frameworks</a:t>
            </a:r>
            <a:r>
              <a:rPr lang="en-US" altLang="en-US" sz="7600" dirty="0">
                <a:latin typeface="Times New Roman" panose="02020603050405020304" pitchFamily="18" charset="0"/>
                <a:cs typeface="Times New Roman" panose="02020603050405020304" pitchFamily="18" charset="0"/>
              </a:rPr>
              <a:t>:</a:t>
            </a:r>
          </a:p>
          <a:p>
            <a:pPr marL="457200" lvl="1" indent="457200" algn="just">
              <a:lnSpc>
                <a:spcPct val="170000"/>
              </a:lnSpc>
              <a:buNone/>
            </a:pPr>
            <a:r>
              <a:rPr lang="en-US" altLang="en-US" sz="7600" dirty="0">
                <a:latin typeface="Times New Roman" panose="02020603050405020304" pitchFamily="18" charset="0"/>
                <a:cs typeface="Times New Roman" panose="02020603050405020304" pitchFamily="18" charset="0"/>
              </a:rPr>
              <a:t>TensorFlow 2.x / </a:t>
            </a:r>
            <a:r>
              <a:rPr lang="en-US" altLang="en-US" sz="7600" dirty="0" err="1">
                <a:latin typeface="Times New Roman" panose="02020603050405020304" pitchFamily="18" charset="0"/>
                <a:cs typeface="Times New Roman" panose="02020603050405020304" pitchFamily="18" charset="0"/>
              </a:rPr>
              <a:t>PyTorch</a:t>
            </a:r>
            <a:r>
              <a:rPr lang="en-US" altLang="en-US" sz="7600" dirty="0">
                <a:latin typeface="Times New Roman" panose="02020603050405020304" pitchFamily="18" charset="0"/>
                <a:cs typeface="Times New Roman" panose="02020603050405020304" pitchFamily="18" charset="0"/>
              </a:rPr>
              <a:t> (for deep learning model)</a:t>
            </a:r>
          </a:p>
          <a:p>
            <a:pPr marL="457200" lvl="1" indent="457200" algn="just">
              <a:lnSpc>
                <a:spcPct val="170000"/>
              </a:lnSpc>
              <a:buNone/>
            </a:pPr>
            <a:r>
              <a:rPr lang="en-US" altLang="en-US" sz="7600" dirty="0">
                <a:latin typeface="Times New Roman" panose="02020603050405020304" pitchFamily="18" charset="0"/>
                <a:cs typeface="Times New Roman" panose="02020603050405020304" pitchFamily="18" charset="0"/>
              </a:rPr>
              <a:t>OpenCV (for image processing)</a:t>
            </a:r>
          </a:p>
          <a:p>
            <a:pPr marL="457200" lvl="1" indent="457200" algn="just">
              <a:lnSpc>
                <a:spcPct val="170000"/>
              </a:lnSpc>
              <a:buNone/>
            </a:pPr>
            <a:r>
              <a:rPr lang="en-US" altLang="en-US" sz="7600" dirty="0">
                <a:latin typeface="Times New Roman" panose="02020603050405020304" pitchFamily="18" charset="0"/>
                <a:cs typeface="Times New Roman" panose="02020603050405020304" pitchFamily="18" charset="0"/>
              </a:rPr>
              <a:t>Scikit-learn (for additional ML tasks)</a:t>
            </a:r>
          </a:p>
          <a:p>
            <a:pPr marL="457200" lvl="1" indent="0" algn="just">
              <a:lnSpc>
                <a:spcPct val="170000"/>
              </a:lnSpc>
              <a:buNone/>
            </a:pPr>
            <a:r>
              <a:rPr lang="en-US" altLang="en-US" sz="7600" b="1" dirty="0">
                <a:latin typeface="Times New Roman" panose="02020603050405020304" pitchFamily="18" charset="0"/>
                <a:cs typeface="Times New Roman" panose="02020603050405020304" pitchFamily="18" charset="0"/>
              </a:rPr>
              <a:t>Web Framework:</a:t>
            </a:r>
            <a:r>
              <a:rPr lang="en-US" altLang="en-US" sz="7600" dirty="0">
                <a:latin typeface="Times New Roman" panose="02020603050405020304" pitchFamily="18" charset="0"/>
                <a:cs typeface="Times New Roman" panose="02020603050405020304" pitchFamily="18" charset="0"/>
              </a:rPr>
              <a:t> </a:t>
            </a:r>
            <a:r>
              <a:rPr lang="en-US" altLang="en-US" sz="7600" dirty="0" err="1">
                <a:latin typeface="Times New Roman" panose="02020603050405020304" pitchFamily="18" charset="0"/>
                <a:cs typeface="Times New Roman" panose="02020603050405020304" pitchFamily="18" charset="0"/>
              </a:rPr>
              <a:t>Streamlit</a:t>
            </a:r>
            <a:r>
              <a:rPr lang="en-US" altLang="en-US" sz="7600" dirty="0">
                <a:latin typeface="Times New Roman" panose="02020603050405020304" pitchFamily="18" charset="0"/>
                <a:cs typeface="Times New Roman" panose="02020603050405020304" pitchFamily="18" charset="0"/>
              </a:rPr>
              <a:t> (for UI development)</a:t>
            </a:r>
          </a:p>
          <a:p>
            <a:pPr marL="457200" lvl="1" indent="0" algn="just">
              <a:lnSpc>
                <a:spcPct val="170000"/>
              </a:lnSpc>
              <a:buNone/>
            </a:pPr>
            <a:r>
              <a:rPr lang="en-US" altLang="en-US" sz="7600" dirty="0">
                <a:latin typeface="Times New Roman" panose="02020603050405020304" pitchFamily="18" charset="0"/>
                <a:cs typeface="Times New Roman" panose="02020603050405020304" pitchFamily="18" charset="0"/>
              </a:rPr>
              <a:t>Database: PostgreSQL / Firebase (optional for storing patient records)</a:t>
            </a:r>
          </a:p>
          <a:p>
            <a:pPr marL="457200" lvl="1" indent="0" algn="just">
              <a:lnSpc>
                <a:spcPct val="170000"/>
              </a:lnSpc>
              <a:buNone/>
            </a:pPr>
            <a:r>
              <a:rPr lang="en-US" altLang="en-US" sz="7600" b="1" dirty="0">
                <a:latin typeface="Times New Roman" panose="02020603050405020304" pitchFamily="18" charset="0"/>
                <a:cs typeface="Times New Roman" panose="02020603050405020304" pitchFamily="18" charset="0"/>
              </a:rPr>
              <a:t>Deployment Options:</a:t>
            </a:r>
            <a:r>
              <a:rPr lang="en-US" altLang="en-US" sz="7600" dirty="0">
                <a:latin typeface="Times New Roman" panose="02020603050405020304" pitchFamily="18" charset="0"/>
                <a:cs typeface="Times New Roman" panose="02020603050405020304" pitchFamily="18" charset="0"/>
              </a:rPr>
              <a:t> Docker, AWS/GCP/Azure for cloud hosting</a:t>
            </a:r>
          </a:p>
          <a:p>
            <a:pPr marL="457200" lvl="1" indent="0" algn="just">
              <a:lnSpc>
                <a:spcPct val="170000"/>
              </a:lnSpc>
              <a:buNone/>
            </a:pPr>
            <a:r>
              <a:rPr lang="en-US" altLang="en-US" sz="7600" b="1" dirty="0">
                <a:latin typeface="Times New Roman" panose="02020603050405020304" pitchFamily="18" charset="0"/>
                <a:cs typeface="Times New Roman" panose="02020603050405020304" pitchFamily="18" charset="0"/>
              </a:rPr>
              <a:t>Version Control:</a:t>
            </a:r>
            <a:r>
              <a:rPr lang="en-US" altLang="en-US" sz="7600" dirty="0">
                <a:latin typeface="Times New Roman" panose="02020603050405020304" pitchFamily="18" charset="0"/>
                <a:cs typeface="Times New Roman" panose="02020603050405020304" pitchFamily="18" charset="0"/>
              </a:rPr>
              <a:t> Git, GitHub/GitLab for collaboration</a:t>
            </a:r>
          </a:p>
          <a:p>
            <a:endParaRPr lang="en-US" altLang="en-US" sz="7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54F1D1A2-A635-4F1E-A313-DCAEDB22198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03" y="128028"/>
            <a:ext cx="10515600" cy="1325563"/>
          </a:xfrm>
        </p:spPr>
        <p:txBody>
          <a:bodyPr>
            <a:normAutofit/>
          </a:bodyPr>
          <a:lstStyle/>
          <a:p>
            <a:r>
              <a:rPr lang="en-IN" altLang="en-US" sz="40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354106" y="1619437"/>
            <a:ext cx="10515600" cy="4351338"/>
          </a:xfrm>
        </p:spPr>
        <p:txBody>
          <a:bodyPr>
            <a:normAutofit/>
          </a:bodyPr>
          <a:lstStyle/>
          <a:p>
            <a:pPr marL="514350" lvl="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Image selection and loading</a:t>
            </a:r>
            <a:endParaRPr lang="en-IN" sz="2000" dirty="0">
              <a:latin typeface="Times New Roman" panose="02020603050405020304" pitchFamily="18" charset="0"/>
              <a:cs typeface="Times New Roman" panose="02020603050405020304" pitchFamily="18" charset="0"/>
            </a:endParaRPr>
          </a:p>
          <a:p>
            <a:pPr marL="514350" lvl="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Image preprocessing</a:t>
            </a:r>
            <a:endParaRPr lang="en-IN" sz="2000" dirty="0">
              <a:latin typeface="Times New Roman" panose="02020603050405020304" pitchFamily="18" charset="0"/>
              <a:cs typeface="Times New Roman" panose="02020603050405020304" pitchFamily="18" charset="0"/>
            </a:endParaRPr>
          </a:p>
          <a:p>
            <a:pPr marL="514350" lvl="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Splitting </a:t>
            </a:r>
            <a:r>
              <a:rPr lang="en-US" sz="2000" dirty="0" err="1">
                <a:latin typeface="Times New Roman" panose="02020603050405020304" pitchFamily="18" charset="0"/>
                <a:cs typeface="Times New Roman" panose="02020603050405020304" pitchFamily="18" charset="0"/>
              </a:rPr>
              <a:t>Imageset</a:t>
            </a:r>
            <a:r>
              <a:rPr lang="en-US" sz="2000" dirty="0">
                <a:latin typeface="Times New Roman" panose="02020603050405020304" pitchFamily="18" charset="0"/>
                <a:cs typeface="Times New Roman" panose="02020603050405020304" pitchFamily="18" charset="0"/>
              </a:rPr>
              <a:t> into train and test Image</a:t>
            </a:r>
            <a:endParaRPr lang="en-IN" sz="2000" dirty="0">
              <a:latin typeface="Times New Roman" panose="02020603050405020304" pitchFamily="18" charset="0"/>
              <a:cs typeface="Times New Roman" panose="02020603050405020304" pitchFamily="18" charset="0"/>
            </a:endParaRPr>
          </a:p>
          <a:p>
            <a:pPr marL="514350" lvl="0"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Classification</a:t>
            </a:r>
          </a:p>
          <a:p>
            <a:pPr marL="514350" lvl="0"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Prediction</a:t>
            </a:r>
          </a:p>
          <a:p>
            <a:pPr marL="514350" lvl="0"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Result generation</a:t>
            </a:r>
          </a:p>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4AEA0C47-4C1C-4221-8B41-08BE7995A788}"/>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530" y="172671"/>
            <a:ext cx="11594124" cy="6430352"/>
          </a:xfrm>
        </p:spPr>
        <p:txBody>
          <a:bodyPr>
            <a:normAutofit/>
          </a:bodyPr>
          <a:lstStyle/>
          <a:p>
            <a:pPr marL="0" indent="0">
              <a:lnSpc>
                <a:spcPct val="200000"/>
              </a:lnSpc>
              <a:buNone/>
            </a:pPr>
            <a:r>
              <a:rPr lang="en-IN" sz="3000" b="1" dirty="0">
                <a:latin typeface="Times New Roman" pitchFamily="18" charset="0"/>
                <a:cs typeface="Times New Roman" pitchFamily="18" charset="0"/>
              </a:rPr>
              <a:t>Image Selection and Loading</a:t>
            </a:r>
            <a:r>
              <a:rPr lang="en-IN" b="1" dirty="0" smtClean="0">
                <a:latin typeface="Times New Roman" pitchFamily="18" charset="0"/>
                <a:cs typeface="Times New Roman" pitchFamily="18" charset="0"/>
              </a:rPr>
              <a:t> </a:t>
            </a:r>
            <a:endParaRPr lang="en-IN" b="1" dirty="0">
              <a:latin typeface="Times New Roman" pitchFamily="18" charset="0"/>
              <a:cs typeface="Times New Roman" pitchFamily="18" charset="0"/>
            </a:endParaRPr>
          </a:p>
          <a:p>
            <a:pPr marL="457200" lvl="1" indent="0">
              <a:lnSpc>
                <a:spcPct val="200000"/>
              </a:lnSpc>
              <a:buNone/>
            </a:pPr>
            <a:r>
              <a:rPr lang="en-IN" dirty="0" smtClean="0">
                <a:latin typeface="Times New Roman" pitchFamily="18" charset="0"/>
                <a:cs typeface="Times New Roman" pitchFamily="18" charset="0"/>
              </a:rPr>
              <a:t>Here we acquire the relevant </a:t>
            </a:r>
            <a:r>
              <a:rPr lang="en-IN" dirty="0">
                <a:latin typeface="Times New Roman" pitchFamily="18" charset="0"/>
                <a:cs typeface="Times New Roman" pitchFamily="18" charset="0"/>
              </a:rPr>
              <a:t>medical images for thyroid disorder detection.</a:t>
            </a:r>
          </a:p>
          <a:p>
            <a:pPr marL="457200" lvl="1" indent="0">
              <a:lnSpc>
                <a:spcPct val="100000"/>
              </a:lnSpc>
              <a:buNone/>
            </a:pPr>
            <a:r>
              <a:rPr lang="en-IN" dirty="0" smtClean="0">
                <a:latin typeface="Times New Roman" pitchFamily="18" charset="0"/>
                <a:cs typeface="Times New Roman" pitchFamily="18" charset="0"/>
              </a:rPr>
              <a:t>We gather the Source </a:t>
            </a:r>
            <a:r>
              <a:rPr lang="en-IN" dirty="0">
                <a:latin typeface="Times New Roman" pitchFamily="18" charset="0"/>
                <a:cs typeface="Times New Roman" pitchFamily="18" charset="0"/>
              </a:rPr>
              <a:t>of </a:t>
            </a:r>
            <a:r>
              <a:rPr lang="en-IN" dirty="0" smtClean="0">
                <a:latin typeface="Times New Roman" pitchFamily="18" charset="0"/>
                <a:cs typeface="Times New Roman" pitchFamily="18" charset="0"/>
              </a:rPr>
              <a:t>Images from:</a:t>
            </a:r>
            <a:endParaRPr lang="en-IN" dirty="0">
              <a:latin typeface="Times New Roman" pitchFamily="18" charset="0"/>
              <a:cs typeface="Times New Roman" pitchFamily="18" charset="0"/>
            </a:endParaRPr>
          </a:p>
          <a:p>
            <a:pPr lvl="2">
              <a:lnSpc>
                <a:spcPct val="100000"/>
              </a:lnSpc>
            </a:pPr>
            <a:r>
              <a:rPr lang="en-IN" sz="2400" dirty="0">
                <a:latin typeface="Times New Roman" pitchFamily="18" charset="0"/>
                <a:cs typeface="Times New Roman" pitchFamily="18" charset="0"/>
              </a:rPr>
              <a:t>Datasets from hospitals or public repositories (e.g., </a:t>
            </a:r>
            <a:r>
              <a:rPr lang="en-IN" sz="2400" dirty="0" err="1">
                <a:latin typeface="Times New Roman" pitchFamily="18" charset="0"/>
                <a:cs typeface="Times New Roman" pitchFamily="18" charset="0"/>
              </a:rPr>
              <a:t>Kaggle</a:t>
            </a:r>
            <a:r>
              <a:rPr lang="en-IN" sz="2400" dirty="0">
                <a:latin typeface="Times New Roman" pitchFamily="18" charset="0"/>
                <a:cs typeface="Times New Roman" pitchFamily="18" charset="0"/>
              </a:rPr>
              <a:t>, UCI).</a:t>
            </a:r>
          </a:p>
          <a:p>
            <a:pPr lvl="2">
              <a:lnSpc>
                <a:spcPct val="100000"/>
              </a:lnSpc>
            </a:pPr>
            <a:r>
              <a:rPr lang="en-IN" sz="2400" dirty="0">
                <a:latin typeface="Times New Roman" pitchFamily="18" charset="0"/>
                <a:cs typeface="Times New Roman" pitchFamily="18" charset="0"/>
              </a:rPr>
              <a:t>Ultrasound, CT, or histopathology thyroid images.</a:t>
            </a:r>
          </a:p>
          <a:p>
            <a:pPr marL="457200" lvl="1" indent="0">
              <a:lnSpc>
                <a:spcPct val="100000"/>
              </a:lnSpc>
              <a:buNone/>
            </a:pPr>
            <a:r>
              <a:rPr lang="en-IN" dirty="0" smtClean="0">
                <a:latin typeface="Times New Roman" pitchFamily="18" charset="0"/>
                <a:cs typeface="Times New Roman" pitchFamily="18" charset="0"/>
              </a:rPr>
              <a:t>The Selection Criteria for a perfect image data:</a:t>
            </a:r>
            <a:endParaRPr lang="en-IN" dirty="0">
              <a:latin typeface="Times New Roman" pitchFamily="18" charset="0"/>
              <a:cs typeface="Times New Roman" pitchFamily="18" charset="0"/>
            </a:endParaRPr>
          </a:p>
          <a:p>
            <a:pPr lvl="2">
              <a:lnSpc>
                <a:spcPct val="100000"/>
              </a:lnSpc>
            </a:pPr>
            <a:r>
              <a:rPr lang="en-IN" sz="2400" dirty="0">
                <a:latin typeface="Times New Roman" pitchFamily="18" charset="0"/>
                <a:cs typeface="Times New Roman" pitchFamily="18" charset="0"/>
              </a:rPr>
              <a:t>High-resolution, noise-free images.</a:t>
            </a:r>
          </a:p>
          <a:p>
            <a:pPr lvl="2">
              <a:lnSpc>
                <a:spcPct val="100000"/>
              </a:lnSpc>
            </a:pPr>
            <a:r>
              <a:rPr lang="en-IN" sz="2400" dirty="0" err="1">
                <a:latin typeface="Times New Roman" pitchFamily="18" charset="0"/>
                <a:cs typeface="Times New Roman" pitchFamily="18" charset="0"/>
              </a:rPr>
              <a:t>Labeled</a:t>
            </a:r>
            <a:r>
              <a:rPr lang="en-IN" sz="2400" dirty="0">
                <a:latin typeface="Times New Roman" pitchFamily="18" charset="0"/>
                <a:cs typeface="Times New Roman" pitchFamily="18" charset="0"/>
              </a:rPr>
              <a:t> images (e.g., normal, hypothyroidism, hyperthyroidism).</a:t>
            </a:r>
          </a:p>
          <a:p>
            <a:pPr marL="457200" lvl="1" indent="0">
              <a:lnSpc>
                <a:spcPct val="100000"/>
              </a:lnSpc>
              <a:buNone/>
            </a:pPr>
            <a:r>
              <a:rPr lang="en-IN" dirty="0">
                <a:latin typeface="Times New Roman" pitchFamily="18" charset="0"/>
                <a:cs typeface="Times New Roman" pitchFamily="18" charset="0"/>
              </a:rPr>
              <a:t>File </a:t>
            </a:r>
            <a:r>
              <a:rPr lang="en-IN" dirty="0" smtClean="0">
                <a:latin typeface="Times New Roman" pitchFamily="18" charset="0"/>
                <a:cs typeface="Times New Roman" pitchFamily="18" charset="0"/>
              </a:rPr>
              <a:t>Formats of input:</a:t>
            </a:r>
            <a:endParaRPr lang="en-IN" dirty="0">
              <a:latin typeface="Times New Roman" pitchFamily="18" charset="0"/>
              <a:cs typeface="Times New Roman" pitchFamily="18" charset="0"/>
            </a:endParaRPr>
          </a:p>
          <a:p>
            <a:pPr lvl="2">
              <a:lnSpc>
                <a:spcPct val="100000"/>
              </a:lnSpc>
            </a:pPr>
            <a:r>
              <a:rPr lang="en-IN" dirty="0">
                <a:latin typeface="Times New Roman" pitchFamily="18" charset="0"/>
                <a:cs typeface="Times New Roman" pitchFamily="18" charset="0"/>
              </a:rPr>
              <a:t>JPG, PNG, DICOM (for medical imaging).</a:t>
            </a:r>
          </a:p>
          <a:p>
            <a:pPr marL="457200" lvl="1" indent="0">
              <a:lnSpc>
                <a:spcPct val="100000"/>
              </a:lnSpc>
              <a:buNone/>
            </a:pPr>
            <a:r>
              <a:rPr lang="en-IN" dirty="0" smtClean="0">
                <a:latin typeface="Times New Roman" pitchFamily="18" charset="0"/>
                <a:cs typeface="Times New Roman" pitchFamily="18" charset="0"/>
              </a:rPr>
              <a:t>Importance to be noted:</a:t>
            </a:r>
            <a:endParaRPr lang="en-IN" dirty="0">
              <a:latin typeface="Times New Roman" pitchFamily="18" charset="0"/>
              <a:cs typeface="Times New Roman" pitchFamily="18" charset="0"/>
            </a:endParaRPr>
          </a:p>
          <a:p>
            <a:pPr lvl="2">
              <a:lnSpc>
                <a:spcPct val="100000"/>
              </a:lnSpc>
            </a:pPr>
            <a:r>
              <a:rPr lang="en-IN" dirty="0">
                <a:latin typeface="Times New Roman" pitchFamily="18" charset="0"/>
                <a:cs typeface="Times New Roman" pitchFamily="18" charset="0"/>
              </a:rPr>
              <a:t>High-quality and accurate data forms the foundation for a reliable deep learning model.</a:t>
            </a:r>
          </a:p>
          <a:p>
            <a:pPr marL="0" indent="0">
              <a:buNone/>
            </a:pPr>
            <a:endParaRPr lang="en-IN" sz="1800" dirty="0"/>
          </a:p>
        </p:txBody>
      </p:sp>
      <p:sp>
        <p:nvSpPr>
          <p:cNvPr id="4" name="Rectangle 3">
            <a:extLst>
              <a:ext uri="{FF2B5EF4-FFF2-40B4-BE49-F238E27FC236}">
                <a16:creationId xmlns="" xmlns:a16="http://schemas.microsoft.com/office/drawing/2014/main" id="{F0152C34-1704-46D0-B810-9EBD8B2E614B}"/>
              </a:ext>
            </a:extLst>
          </p:cNvPr>
          <p:cNvSpPr/>
          <p:nvPr/>
        </p:nvSpPr>
        <p:spPr>
          <a:xfrm>
            <a:off x="107148" y="119236"/>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702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972" y="271798"/>
            <a:ext cx="11788566" cy="6449381"/>
          </a:xfrm>
        </p:spPr>
        <p:txBody>
          <a:bodyPr>
            <a:normAutofit/>
          </a:bodyPr>
          <a:lstStyle/>
          <a:p>
            <a:pPr marL="0" indent="0">
              <a:lnSpc>
                <a:spcPct val="100000"/>
              </a:lnSpc>
              <a:buNone/>
            </a:pPr>
            <a:r>
              <a:rPr lang="en-US" sz="2400" dirty="0" smtClean="0">
                <a:latin typeface="Times New Roman" pitchFamily="18" charset="0"/>
                <a:cs typeface="Times New Roman" pitchFamily="18" charset="0"/>
              </a:rPr>
              <a:t>Loading images(data) for input:</a:t>
            </a:r>
            <a:endParaRPr lang="en-US" sz="2400" dirty="0">
              <a:latin typeface="Times New Roman" pitchFamily="18" charset="0"/>
              <a:cs typeface="Times New Roman" pitchFamily="18" charset="0"/>
            </a:endParaRPr>
          </a:p>
          <a:p>
            <a:pPr lvl="1">
              <a:lnSpc>
                <a:spcPct val="100000"/>
              </a:lnSpc>
            </a:pPr>
            <a:r>
              <a:rPr lang="en-US" dirty="0" smtClean="0">
                <a:latin typeface="Times New Roman" pitchFamily="18" charset="0"/>
                <a:cs typeface="Times New Roman" pitchFamily="18" charset="0"/>
              </a:rPr>
              <a:t>	High </a:t>
            </a:r>
            <a:r>
              <a:rPr lang="en-US" dirty="0">
                <a:latin typeface="Times New Roman" pitchFamily="18" charset="0"/>
                <a:cs typeface="Times New Roman" pitchFamily="18" charset="0"/>
              </a:rPr>
              <a:t>resolution with minimal noise.</a:t>
            </a:r>
          </a:p>
          <a:p>
            <a:pPr lvl="1">
              <a:lnSpc>
                <a:spcPct val="100000"/>
              </a:lnSpc>
            </a:pPr>
            <a:r>
              <a:rPr lang="en-US" dirty="0" smtClean="0">
                <a:latin typeface="Times New Roman" pitchFamily="18" charset="0"/>
                <a:cs typeface="Times New Roman" pitchFamily="18" charset="0"/>
              </a:rPr>
              <a:t>	Correct </a:t>
            </a:r>
            <a:r>
              <a:rPr lang="en-US" dirty="0">
                <a:latin typeface="Times New Roman" pitchFamily="18" charset="0"/>
                <a:cs typeface="Times New Roman" pitchFamily="18" charset="0"/>
              </a:rPr>
              <a:t>orientation and standardized imaging conditions.</a:t>
            </a:r>
          </a:p>
          <a:p>
            <a:pPr lvl="1">
              <a:lnSpc>
                <a:spcPct val="100000"/>
              </a:lnSpc>
            </a:pPr>
            <a:r>
              <a:rPr lang="en-US" dirty="0" smtClean="0">
                <a:latin typeface="Times New Roman" pitchFamily="18" charset="0"/>
                <a:cs typeface="Times New Roman" pitchFamily="18" charset="0"/>
              </a:rPr>
              <a:t>	Balanced </a:t>
            </a:r>
            <a:r>
              <a:rPr lang="en-US" dirty="0">
                <a:latin typeface="Times New Roman" pitchFamily="18" charset="0"/>
                <a:cs typeface="Times New Roman" pitchFamily="18" charset="0"/>
              </a:rPr>
              <a:t>representation of all thyroid disorder classes.</a:t>
            </a:r>
          </a:p>
          <a:p>
            <a:pPr marL="0" indent="0">
              <a:lnSpc>
                <a:spcPct val="100000"/>
              </a:lnSpc>
              <a:buNone/>
            </a:pPr>
            <a:r>
              <a:rPr lang="en-US" sz="2400" dirty="0" smtClean="0">
                <a:latin typeface="Times New Roman" pitchFamily="18" charset="0"/>
                <a:cs typeface="Times New Roman" pitchFamily="18" charset="0"/>
              </a:rPr>
              <a:t>Challenges to be monitored:</a:t>
            </a:r>
            <a:endParaRPr lang="en-US" sz="2400" dirty="0">
              <a:latin typeface="Times New Roman" pitchFamily="18" charset="0"/>
              <a:cs typeface="Times New Roman" pitchFamily="18" charset="0"/>
            </a:endParaRPr>
          </a:p>
          <a:p>
            <a:pPr lvl="1">
              <a:lnSpc>
                <a:spcPct val="100000"/>
              </a:lnSpc>
            </a:pPr>
            <a:r>
              <a:rPr lang="en-US" dirty="0" smtClean="0">
                <a:latin typeface="Times New Roman" pitchFamily="18" charset="0"/>
                <a:cs typeface="Times New Roman" pitchFamily="18" charset="0"/>
              </a:rPr>
              <a:t>	Data </a:t>
            </a:r>
            <a:r>
              <a:rPr lang="en-US" dirty="0">
                <a:latin typeface="Times New Roman" pitchFamily="18" charset="0"/>
                <a:cs typeface="Times New Roman" pitchFamily="18" charset="0"/>
              </a:rPr>
              <a:t>scarcity in medical domains.</a:t>
            </a:r>
          </a:p>
          <a:p>
            <a:pPr lvl="1">
              <a:lnSpc>
                <a:spcPct val="100000"/>
              </a:lnSpc>
            </a:pPr>
            <a:r>
              <a:rPr lang="en-US" dirty="0" smtClean="0">
                <a:latin typeface="Times New Roman" pitchFamily="18" charset="0"/>
                <a:cs typeface="Times New Roman" pitchFamily="18" charset="0"/>
              </a:rPr>
              <a:t>	Ethical </a:t>
            </a:r>
            <a:r>
              <a:rPr lang="en-US" dirty="0">
                <a:latin typeface="Times New Roman" pitchFamily="18" charset="0"/>
                <a:cs typeface="Times New Roman" pitchFamily="18" charset="0"/>
              </a:rPr>
              <a:t>concerns and data privacy (must follow </a:t>
            </a:r>
            <a:r>
              <a:rPr lang="en-US" dirty="0" err="1">
                <a:latin typeface="Times New Roman" pitchFamily="18" charset="0"/>
                <a:cs typeface="Times New Roman" pitchFamily="18" charset="0"/>
              </a:rPr>
              <a:t>anonymization</a:t>
            </a:r>
            <a:r>
              <a:rPr lang="en-US" dirty="0">
                <a:latin typeface="Times New Roman" pitchFamily="18" charset="0"/>
                <a:cs typeface="Times New Roman" pitchFamily="18" charset="0"/>
              </a:rPr>
              <a:t> standards).</a:t>
            </a:r>
          </a:p>
          <a:p>
            <a:pPr lvl="1">
              <a:lnSpc>
                <a:spcPct val="100000"/>
              </a:lnSpc>
            </a:pPr>
            <a:r>
              <a:rPr lang="en-US" dirty="0" smtClean="0">
                <a:latin typeface="Times New Roman" pitchFamily="18" charset="0"/>
                <a:cs typeface="Times New Roman" pitchFamily="18" charset="0"/>
              </a:rPr>
              <a:t>	Images </a:t>
            </a:r>
            <a:r>
              <a:rPr lang="en-US" dirty="0">
                <a:latin typeface="Times New Roman" pitchFamily="18" charset="0"/>
                <a:cs typeface="Times New Roman" pitchFamily="18" charset="0"/>
              </a:rPr>
              <a:t>may vary due to machine quality, technician error, or patient positioning.</a:t>
            </a:r>
          </a:p>
          <a:p>
            <a:pPr marL="0" indent="0">
              <a:lnSpc>
                <a:spcPct val="100000"/>
              </a:lnSpc>
              <a:buNone/>
            </a:pPr>
            <a:r>
              <a:rPr lang="en-US" sz="2400" dirty="0">
                <a:latin typeface="Times New Roman" pitchFamily="18" charset="0"/>
                <a:cs typeface="Times New Roman" pitchFamily="18" charset="0"/>
              </a:rPr>
              <a:t>Outcome: </a:t>
            </a:r>
            <a:endParaRPr lang="en-US" sz="2400" dirty="0" smtClean="0">
              <a:latin typeface="Times New Roman" pitchFamily="18" charset="0"/>
              <a:cs typeface="Times New Roman" pitchFamily="18" charset="0"/>
            </a:endParaRPr>
          </a:p>
          <a:p>
            <a:pPr marL="0" indent="0">
              <a:lnSpc>
                <a:spcPct val="10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curated, clean dataset ready for preprocessing.</a:t>
            </a:r>
          </a:p>
          <a:p>
            <a:pPr marL="0" indent="0">
              <a:lnSpc>
                <a:spcPct val="100000"/>
              </a:lnSpc>
              <a:buNone/>
            </a:pPr>
            <a:endParaRPr lang="en-US" alt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F0152C34-1704-46D0-B810-9EBD8B2E614B}"/>
              </a:ext>
            </a:extLst>
          </p:cNvPr>
          <p:cNvSpPr/>
          <p:nvPr/>
        </p:nvSpPr>
        <p:spPr>
          <a:xfrm>
            <a:off x="107148" y="110444"/>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226" y="221522"/>
            <a:ext cx="11954230" cy="6409398"/>
          </a:xfrm>
        </p:spPr>
        <p:txBody>
          <a:bodyPr>
            <a:normAutofit/>
          </a:bodyPr>
          <a:lstStyle/>
          <a:p>
            <a:pPr marL="0" indent="0">
              <a:lnSpc>
                <a:spcPct val="150000"/>
              </a:lnSpc>
              <a:buNone/>
            </a:pPr>
            <a:r>
              <a:rPr lang="en-US" altLang="en-US" sz="3600" b="1" dirty="0" smtClean="0">
                <a:latin typeface="Times New Roman" panose="02020603050405020304" pitchFamily="18" charset="0"/>
                <a:cs typeface="Times New Roman" panose="02020603050405020304" pitchFamily="18" charset="0"/>
              </a:rPr>
              <a:t>Image processing </a:t>
            </a:r>
            <a:endParaRPr lang="en-US" altLang="en-US" sz="3600" b="1"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2400" dirty="0" smtClean="0">
                <a:latin typeface="Times New Roman" panose="02020603050405020304" pitchFamily="18" charset="0"/>
                <a:cs typeface="Times New Roman" panose="02020603050405020304" pitchFamily="18" charset="0"/>
              </a:rPr>
              <a:t>The objective is to </a:t>
            </a:r>
            <a:r>
              <a:rPr lang="en-US" altLang="en-US" sz="2400" dirty="0">
                <a:latin typeface="Times New Roman" panose="02020603050405020304" pitchFamily="18" charset="0"/>
                <a:cs typeface="Times New Roman" panose="02020603050405020304" pitchFamily="18" charset="0"/>
              </a:rPr>
              <a:t>improve image quality and prepare data for the model</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2400" dirty="0" smtClean="0">
                <a:latin typeface="Times New Roman" panose="02020603050405020304" pitchFamily="18" charset="0"/>
                <a:cs typeface="Times New Roman" panose="02020603050405020304" pitchFamily="18" charset="0"/>
              </a:rPr>
              <a:t>The Techniques we used are:</a:t>
            </a:r>
          </a:p>
          <a:p>
            <a:pPr lvl="1">
              <a:lnSpc>
                <a:spcPct val="150000"/>
              </a:lnSpc>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Resizing </a:t>
            </a:r>
            <a:r>
              <a:rPr lang="en-US" altLang="en-US" sz="2000" dirty="0">
                <a:latin typeface="Times New Roman" panose="02020603050405020304" pitchFamily="18" charset="0"/>
                <a:cs typeface="Times New Roman" panose="02020603050405020304" pitchFamily="18" charset="0"/>
              </a:rPr>
              <a:t>to fixed dimensions</a:t>
            </a:r>
            <a:r>
              <a:rPr lang="en-US" altLang="en-US" sz="2000" dirty="0" smtClean="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lvl="1">
              <a:lnSpc>
                <a:spcPct val="150000"/>
              </a:lnSpc>
            </a:pPr>
            <a:r>
              <a:rPr lang="en-US" altLang="en-US" sz="2000" dirty="0" smtClean="0">
                <a:latin typeface="Times New Roman" panose="02020603050405020304" pitchFamily="18" charset="0"/>
                <a:cs typeface="Times New Roman" panose="02020603050405020304" pitchFamily="18" charset="0"/>
              </a:rPr>
              <a:t>	Noise </a:t>
            </a:r>
            <a:r>
              <a:rPr lang="en-US" altLang="en-US" sz="2000" dirty="0">
                <a:latin typeface="Times New Roman" panose="02020603050405020304" pitchFamily="18" charset="0"/>
                <a:cs typeface="Times New Roman" panose="02020603050405020304" pitchFamily="18" charset="0"/>
              </a:rPr>
              <a:t>removal using Gaussian/median filters</a:t>
            </a:r>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lvl="1">
              <a:lnSpc>
                <a:spcPct val="150000"/>
              </a:lnSpc>
            </a:pPr>
            <a:r>
              <a:rPr lang="en-US" altLang="en-US" sz="2000" dirty="0" smtClean="0">
                <a:latin typeface="Times New Roman" panose="02020603050405020304" pitchFamily="18" charset="0"/>
                <a:cs typeface="Times New Roman" panose="02020603050405020304" pitchFamily="18" charset="0"/>
              </a:rPr>
              <a:t>	Histogram </a:t>
            </a:r>
            <a:r>
              <a:rPr lang="en-US" altLang="en-US" sz="2000" dirty="0">
                <a:latin typeface="Times New Roman" panose="02020603050405020304" pitchFamily="18" charset="0"/>
                <a:cs typeface="Times New Roman" panose="02020603050405020304" pitchFamily="18" charset="0"/>
              </a:rPr>
              <a:t>equalization for contrast enhancement</a:t>
            </a:r>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lvl="1">
              <a:lnSpc>
                <a:spcPct val="150000"/>
              </a:lnSpc>
            </a:pPr>
            <a:r>
              <a:rPr lang="en-US" altLang="en-US" sz="2000" dirty="0" smtClean="0">
                <a:latin typeface="Times New Roman" panose="02020603050405020304" pitchFamily="18" charset="0"/>
                <a:cs typeface="Times New Roman" panose="02020603050405020304" pitchFamily="18" charset="0"/>
              </a:rPr>
              <a:t>	Normalization </a:t>
            </a:r>
            <a:r>
              <a:rPr lang="en-US" altLang="en-US" sz="2000" dirty="0">
                <a:latin typeface="Times New Roman" panose="02020603050405020304" pitchFamily="18" charset="0"/>
                <a:cs typeface="Times New Roman" panose="02020603050405020304" pitchFamily="18" charset="0"/>
              </a:rPr>
              <a:t>(scaling pixel values between 0 and 1</a:t>
            </a:r>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2400" dirty="0" smtClean="0">
                <a:latin typeface="Times New Roman" panose="02020603050405020304" pitchFamily="18" charset="0"/>
                <a:cs typeface="Times New Roman" panose="02020603050405020304" pitchFamily="18" charset="0"/>
              </a:rPr>
              <a:t>The Edge Detection we used is for to Canny </a:t>
            </a:r>
            <a:r>
              <a:rPr lang="en-US" altLang="en-US" sz="2400" dirty="0">
                <a:latin typeface="Times New Roman" panose="02020603050405020304" pitchFamily="18" charset="0"/>
                <a:cs typeface="Times New Roman" panose="02020603050405020304" pitchFamily="18" charset="0"/>
              </a:rPr>
              <a:t>edge detection to highlight region of interest (thyroid nodules</a:t>
            </a:r>
            <a:r>
              <a:rPr lang="en-US" alt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altLang="en-US" sz="2400" dirty="0" smtClean="0">
                <a:latin typeface="Times New Roman" panose="02020603050405020304" pitchFamily="18" charset="0"/>
                <a:cs typeface="Times New Roman" panose="02020603050405020304" pitchFamily="18" charset="0"/>
              </a:rPr>
              <a:t>Important factor is to </a:t>
            </a:r>
            <a:r>
              <a:rPr lang="en-US" altLang="en-US" sz="2400" dirty="0">
                <a:latin typeface="Times New Roman" panose="02020603050405020304" pitchFamily="18" charset="0"/>
                <a:cs typeface="Times New Roman" panose="02020603050405020304" pitchFamily="18" charset="0"/>
              </a:rPr>
              <a:t>r</a:t>
            </a:r>
            <a:r>
              <a:rPr lang="en-US" altLang="en-US" sz="2400" dirty="0" smtClean="0">
                <a:latin typeface="Times New Roman" panose="02020603050405020304" pitchFamily="18" charset="0"/>
                <a:cs typeface="Times New Roman" panose="02020603050405020304" pitchFamily="18" charset="0"/>
              </a:rPr>
              <a:t>emoves </a:t>
            </a:r>
            <a:r>
              <a:rPr lang="en-US" altLang="en-US" sz="2400" dirty="0">
                <a:latin typeface="Times New Roman" panose="02020603050405020304" pitchFamily="18" charset="0"/>
                <a:cs typeface="Times New Roman" panose="02020603050405020304" pitchFamily="18" charset="0"/>
              </a:rPr>
              <a:t>variations and makes learning easier for the model.</a:t>
            </a:r>
            <a:endParaRPr lang="en-US" alt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EE3E7EC3-6DBC-4997-AD0D-C71410A87418}"/>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4957" y="326400"/>
            <a:ext cx="11543818" cy="6236443"/>
          </a:xfrm>
        </p:spPr>
        <p:txBody>
          <a:bodyPr/>
          <a:lstStyle/>
          <a:p>
            <a:pPr algn="l">
              <a:lnSpc>
                <a:spcPct val="150000"/>
              </a:lnSpc>
            </a:pPr>
            <a:r>
              <a:rPr lang="en-IN" dirty="0" smtClean="0">
                <a:latin typeface="Times New Roman" pitchFamily="18" charset="0"/>
                <a:cs typeface="Times New Roman" pitchFamily="18" charset="0"/>
              </a:rPr>
              <a:t>The Noise Reduction we used for outlier and </a:t>
            </a:r>
            <a:r>
              <a:rPr lang="en-IN" dirty="0" err="1" smtClean="0">
                <a:latin typeface="Times New Roman" pitchFamily="18" charset="0"/>
                <a:cs typeface="Times New Roman" pitchFamily="18" charset="0"/>
              </a:rPr>
              <a:t>anomolies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l">
              <a:lnSpc>
                <a:spcPct val="150000"/>
              </a:lnSpc>
            </a:pPr>
            <a:r>
              <a:rPr lang="en-IN" dirty="0" smtClean="0">
                <a:latin typeface="Times New Roman" pitchFamily="18" charset="0"/>
                <a:cs typeface="Times New Roman" pitchFamily="18" charset="0"/>
              </a:rPr>
              <a:t>	Smoothing </a:t>
            </a:r>
            <a:r>
              <a:rPr lang="en-IN" dirty="0">
                <a:latin typeface="Times New Roman" pitchFamily="18" charset="0"/>
                <a:cs typeface="Times New Roman" pitchFamily="18" charset="0"/>
              </a:rPr>
              <a:t>filters help reduce graininess while preserving edges.</a:t>
            </a:r>
          </a:p>
          <a:p>
            <a:pPr algn="l">
              <a:lnSpc>
                <a:spcPct val="150000"/>
              </a:lnSpc>
            </a:pPr>
            <a:r>
              <a:rPr lang="en-IN" dirty="0" smtClean="0">
                <a:latin typeface="Times New Roman" pitchFamily="18" charset="0"/>
                <a:cs typeface="Times New Roman" pitchFamily="18" charset="0"/>
              </a:rPr>
              <a:t>The Normalization techniques which used for converting input data in similar type :</a:t>
            </a:r>
            <a:endParaRPr lang="en-IN" dirty="0">
              <a:latin typeface="Times New Roman" pitchFamily="18" charset="0"/>
              <a:cs typeface="Times New Roman" pitchFamily="18" charset="0"/>
            </a:endParaRPr>
          </a:p>
          <a:p>
            <a:pPr algn="l">
              <a:lnSpc>
                <a:spcPct val="150000"/>
              </a:lnSpc>
            </a:pPr>
            <a:r>
              <a:rPr lang="en-IN" dirty="0" smtClean="0">
                <a:latin typeface="Times New Roman" pitchFamily="18" charset="0"/>
                <a:cs typeface="Times New Roman" pitchFamily="18" charset="0"/>
              </a:rPr>
              <a:t>	Scales </a:t>
            </a:r>
            <a:r>
              <a:rPr lang="en-IN" dirty="0">
                <a:latin typeface="Times New Roman" pitchFamily="18" charset="0"/>
                <a:cs typeface="Times New Roman" pitchFamily="18" charset="0"/>
              </a:rPr>
              <a:t>pixel intensity to a common range (e.g., 0 to 1).</a:t>
            </a:r>
          </a:p>
          <a:p>
            <a:pPr algn="l"/>
            <a:r>
              <a:rPr lang="en-IN" dirty="0" smtClean="0">
                <a:latin typeface="Times New Roman" pitchFamily="18" charset="0"/>
                <a:cs typeface="Times New Roman" pitchFamily="18" charset="0"/>
              </a:rPr>
              <a:t>Tools used:</a:t>
            </a:r>
          </a:p>
          <a:p>
            <a:pPr marL="800100" lvl="1" indent="-342900" algn="l">
              <a:buFont typeface="Arial" pitchFamily="34" charset="0"/>
              <a:buChar char="•"/>
            </a:pPr>
            <a:r>
              <a:rPr lang="en-IN" sz="2400" dirty="0" err="1" smtClean="0">
                <a:latin typeface="Times New Roman" pitchFamily="18" charset="0"/>
                <a:cs typeface="Times New Roman" pitchFamily="18" charset="0"/>
              </a:rPr>
              <a:t>OpenCV</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(cv2) – for reading medical images.</a:t>
            </a:r>
          </a:p>
          <a:p>
            <a:pPr marL="800100" lvl="1" indent="-342900" algn="l">
              <a:buFont typeface="Arial" pitchFamily="34" charset="0"/>
              <a:buChar char="•"/>
            </a:pPr>
            <a:r>
              <a:rPr lang="en-IN" sz="2400" dirty="0">
                <a:latin typeface="Times New Roman" pitchFamily="18" charset="0"/>
                <a:cs typeface="Times New Roman" pitchFamily="18" charset="0"/>
              </a:rPr>
              <a:t>Pillow (PIL) – for handling various image formats.</a:t>
            </a:r>
          </a:p>
          <a:p>
            <a:pPr marL="800100" lvl="1" indent="-342900" algn="l">
              <a:buFont typeface="Arial" pitchFamily="34" charset="0"/>
              <a:buChar char="•"/>
            </a:pPr>
            <a:r>
              <a:rPr lang="en-IN" sz="2400" dirty="0" err="1">
                <a:latin typeface="Times New Roman" pitchFamily="18" charset="0"/>
                <a:cs typeface="Times New Roman" pitchFamily="18" charset="0"/>
              </a:rPr>
              <a:t>os</a:t>
            </a:r>
            <a:r>
              <a:rPr lang="en-IN" sz="2400" dirty="0">
                <a:latin typeface="Times New Roman" pitchFamily="18" charset="0"/>
                <a:cs typeface="Times New Roman" pitchFamily="18" charset="0"/>
              </a:rPr>
              <a:t> / glob – for loading images from folders in bulk.</a:t>
            </a:r>
          </a:p>
          <a:p>
            <a:pPr algn="l">
              <a:lnSpc>
                <a:spcPct val="150000"/>
              </a:lnSpc>
            </a:pPr>
            <a:r>
              <a:rPr lang="en-IN" dirty="0" smtClean="0">
                <a:latin typeface="Times New Roman" pitchFamily="18" charset="0"/>
                <a:cs typeface="Times New Roman" pitchFamily="18" charset="0"/>
              </a:rPr>
              <a:t>Outcome</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gn="l">
              <a:lnSpc>
                <a:spcPct val="150000"/>
              </a:lnSpc>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Uniform</a:t>
            </a:r>
            <a:r>
              <a:rPr lang="en-IN" dirty="0">
                <a:latin typeface="Times New Roman" pitchFamily="18" charset="0"/>
                <a:cs typeface="Times New Roman" pitchFamily="18" charset="0"/>
              </a:rPr>
              <a:t>, high-quality image dataset ideal for machine learning.</a:t>
            </a:r>
          </a:p>
        </p:txBody>
      </p:sp>
      <p:sp>
        <p:nvSpPr>
          <p:cNvPr id="4" name="Rectangle 3">
            <a:extLst>
              <a:ext uri="{FF2B5EF4-FFF2-40B4-BE49-F238E27FC236}">
                <a16:creationId xmlns=""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367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6361" y="410430"/>
            <a:ext cx="11787553" cy="6280516"/>
          </a:xfrm>
        </p:spPr>
        <p:txBody>
          <a:bodyPr>
            <a:normAutofit/>
          </a:bodyPr>
          <a:lstStyle/>
          <a:p>
            <a:pPr algn="l"/>
            <a:r>
              <a:rPr lang="en-IN" sz="3500" b="1" dirty="0">
                <a:latin typeface="Times New Roman" pitchFamily="18" charset="0"/>
                <a:cs typeface="Times New Roman" pitchFamily="18" charset="0"/>
              </a:rPr>
              <a:t>Splitting Image Set into Train and </a:t>
            </a:r>
            <a:r>
              <a:rPr lang="en-IN" sz="3500" b="1" dirty="0" smtClean="0">
                <a:latin typeface="Times New Roman" pitchFamily="18" charset="0"/>
                <a:cs typeface="Times New Roman" pitchFamily="18" charset="0"/>
              </a:rPr>
              <a:t>Test</a:t>
            </a:r>
          </a:p>
          <a:p>
            <a:pPr algn="l">
              <a:lnSpc>
                <a:spcPct val="100000"/>
              </a:lnSpc>
            </a:pPr>
            <a:r>
              <a:rPr lang="en-IN" dirty="0" smtClean="0">
                <a:latin typeface="Times New Roman" pitchFamily="18" charset="0"/>
                <a:cs typeface="Times New Roman" pitchFamily="18" charset="0"/>
              </a:rPr>
              <a:t> Dataset Partitioning:</a:t>
            </a:r>
          </a:p>
          <a:p>
            <a:pPr algn="l">
              <a:lnSpc>
                <a:spcPct val="100000"/>
              </a:lnSpc>
            </a:pPr>
            <a:r>
              <a:rPr lang="en-IN" dirty="0" smtClean="0">
                <a:latin typeface="Times New Roman" pitchFamily="18" charset="0"/>
                <a:cs typeface="Times New Roman" pitchFamily="18" charset="0"/>
              </a:rPr>
              <a:t> 	Here we have to evaluate model performance on unseen data.</a:t>
            </a:r>
          </a:p>
          <a:p>
            <a:pPr algn="l">
              <a:lnSpc>
                <a:spcPct val="100000"/>
              </a:lnSpc>
            </a:pPr>
            <a:r>
              <a:rPr lang="en-IN" dirty="0" smtClean="0">
                <a:latin typeface="Times New Roman" pitchFamily="18" charset="0"/>
                <a:cs typeface="Times New Roman" pitchFamily="18" charset="0"/>
              </a:rPr>
              <a:t> Split Ratio:</a:t>
            </a:r>
          </a:p>
          <a:p>
            <a:pPr lvl="1" algn="l">
              <a:lnSpc>
                <a:spcPct val="100000"/>
              </a:lnSpc>
            </a:pPr>
            <a:r>
              <a:rPr lang="en-IN" sz="2400" dirty="0" smtClean="0">
                <a:latin typeface="Times New Roman" pitchFamily="18" charset="0"/>
                <a:cs typeface="Times New Roman" pitchFamily="18" charset="0"/>
              </a:rPr>
              <a:t>	Here we use the input data or predefined data from a dataset and follow the proportion 	as  follows Typical: 80% Train, 20% Test or 70% Train, 15% Validation, 15% Test.</a:t>
            </a:r>
          </a:p>
          <a:p>
            <a:pPr algn="l">
              <a:lnSpc>
                <a:spcPct val="100000"/>
              </a:lnSpc>
            </a:pPr>
            <a:r>
              <a:rPr lang="en-IN" dirty="0" smtClean="0">
                <a:latin typeface="Times New Roman" pitchFamily="18" charset="0"/>
                <a:cs typeface="Times New Roman" pitchFamily="18" charset="0"/>
              </a:rPr>
              <a:t> Method used splitting:</a:t>
            </a:r>
          </a:p>
          <a:p>
            <a:pPr algn="l">
              <a:lnSpc>
                <a:spcPct val="100000"/>
              </a:lnSpc>
            </a:pPr>
            <a:r>
              <a:rPr lang="en-IN" dirty="0" smtClean="0">
                <a:latin typeface="Times New Roman" pitchFamily="18" charset="0"/>
                <a:cs typeface="Times New Roman" pitchFamily="18" charset="0"/>
              </a:rPr>
              <a:t>      	Randomized selection or stratified sampling (if class imbalance exists).</a:t>
            </a:r>
          </a:p>
          <a:p>
            <a:pPr algn="l">
              <a:lnSpc>
                <a:spcPct val="100000"/>
              </a:lnSpc>
            </a:pPr>
            <a:r>
              <a:rPr lang="en-IN" dirty="0" smtClean="0">
                <a:latin typeface="Times New Roman" pitchFamily="18" charset="0"/>
                <a:cs typeface="Times New Roman" pitchFamily="18" charset="0"/>
              </a:rPr>
              <a:t> Toolkits which help to split the thyroid images into train and test are:</a:t>
            </a:r>
          </a:p>
          <a:p>
            <a:pPr algn="l">
              <a:lnSpc>
                <a:spcPct val="100000"/>
              </a:lnSpc>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Scikit</a:t>
            </a:r>
            <a:r>
              <a:rPr lang="en-IN" dirty="0" smtClean="0">
                <a:latin typeface="Times New Roman" pitchFamily="18" charset="0"/>
                <a:cs typeface="Times New Roman" pitchFamily="18" charset="0"/>
              </a:rPr>
              <a:t>-learn </a:t>
            </a:r>
            <a:r>
              <a:rPr lang="en-IN" dirty="0" err="1" smtClean="0">
                <a:latin typeface="Times New Roman" pitchFamily="18" charset="0"/>
                <a:cs typeface="Times New Roman" pitchFamily="18" charset="0"/>
              </a:rPr>
              <a:t>train_test_split</a:t>
            </a:r>
            <a:endParaRPr lang="en-IN" dirty="0" smtClean="0">
              <a:latin typeface="Times New Roman" pitchFamily="18" charset="0"/>
              <a:cs typeface="Times New Roman" pitchFamily="18" charset="0"/>
            </a:endParaRPr>
          </a:p>
          <a:p>
            <a:pPr algn="l">
              <a:lnSpc>
                <a:spcPct val="100000"/>
              </a:lnSpc>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TensorFlow</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image_dataset_from_directory</a:t>
            </a:r>
            <a:endParaRPr lang="en-IN" dirty="0" smtClean="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B2847265-E8E1-4110-9DA6-46DA7C20D914}"/>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568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9209" y="361126"/>
            <a:ext cx="11532243" cy="6201720"/>
          </a:xfrm>
        </p:spPr>
        <p:txBody>
          <a:bodyPr>
            <a:normAutofit fontScale="92500" lnSpcReduction="20000"/>
          </a:bodyPr>
          <a:lstStyle/>
          <a:p>
            <a:pPr algn="l">
              <a:lnSpc>
                <a:spcPct val="100000"/>
              </a:lnSpc>
            </a:pPr>
            <a:r>
              <a:rPr lang="en-US" dirty="0">
                <a:latin typeface="Times New Roman" pitchFamily="18" charset="0"/>
                <a:cs typeface="Times New Roman" pitchFamily="18" charset="0"/>
              </a:rPr>
              <a:t>The Role of Dataset </a:t>
            </a:r>
            <a:r>
              <a:rPr lang="en-US" dirty="0" smtClean="0">
                <a:latin typeface="Times New Roman" pitchFamily="18" charset="0"/>
                <a:cs typeface="Times New Roman" pitchFamily="18" charset="0"/>
              </a:rPr>
              <a:t>Partitioning is based on the splitting criteria</a:t>
            </a:r>
            <a:endParaRPr lang="en-US" dirty="0">
              <a:latin typeface="Times New Roman" pitchFamily="18" charset="0"/>
              <a:cs typeface="Times New Roman" pitchFamily="18" charset="0"/>
            </a:endParaRPr>
          </a:p>
          <a:p>
            <a:pPr algn="l">
              <a:lnSpc>
                <a:spcPct val="100000"/>
              </a:lnSpc>
            </a:pPr>
            <a:r>
              <a:rPr lang="en-US" dirty="0">
                <a:latin typeface="Times New Roman" pitchFamily="18" charset="0"/>
                <a:cs typeface="Times New Roman" pitchFamily="18" charset="0"/>
              </a:rPr>
              <a:t>Types of Splits:</a:t>
            </a:r>
          </a:p>
          <a:p>
            <a:pPr marL="914400" lvl="1" indent="-457200" algn="l">
              <a:lnSpc>
                <a:spcPct val="100000"/>
              </a:lnSpc>
              <a:buFont typeface="Arial" pitchFamily="34" charset="0"/>
              <a:buChar char="•"/>
            </a:pPr>
            <a:r>
              <a:rPr lang="en-US" sz="2600" dirty="0">
                <a:latin typeface="Times New Roman" pitchFamily="18" charset="0"/>
                <a:cs typeface="Times New Roman" pitchFamily="18" charset="0"/>
              </a:rPr>
              <a:t>Training Set: Used to train the model (70–80%).</a:t>
            </a:r>
          </a:p>
          <a:p>
            <a:pPr marL="914400" lvl="1" indent="-457200" algn="l">
              <a:lnSpc>
                <a:spcPct val="100000"/>
              </a:lnSpc>
              <a:buFont typeface="Arial" pitchFamily="34" charset="0"/>
              <a:buChar char="•"/>
            </a:pPr>
            <a:r>
              <a:rPr lang="en-US" sz="2600" dirty="0">
                <a:latin typeface="Times New Roman" pitchFamily="18" charset="0"/>
                <a:cs typeface="Times New Roman" pitchFamily="18" charset="0"/>
              </a:rPr>
              <a:t>Testing Set: Used to evaluate performance (20–30%).</a:t>
            </a:r>
          </a:p>
          <a:p>
            <a:pPr marL="914400" lvl="1" indent="-457200" algn="l">
              <a:lnSpc>
                <a:spcPct val="100000"/>
              </a:lnSpc>
              <a:buFont typeface="Arial" pitchFamily="34" charset="0"/>
              <a:buChar char="•"/>
            </a:pPr>
            <a:r>
              <a:rPr lang="en-US" sz="2600" dirty="0">
                <a:latin typeface="Times New Roman" pitchFamily="18" charset="0"/>
                <a:cs typeface="Times New Roman" pitchFamily="18" charset="0"/>
              </a:rPr>
              <a:t>Validation Set (Optional): Helps fine-tune </a:t>
            </a:r>
            <a:r>
              <a:rPr lang="en-US" sz="2600" dirty="0" err="1">
                <a:latin typeface="Times New Roman" pitchFamily="18" charset="0"/>
                <a:cs typeface="Times New Roman" pitchFamily="18" charset="0"/>
              </a:rPr>
              <a:t>hyperparameters</a:t>
            </a:r>
            <a:r>
              <a:rPr lang="en-US" sz="2600" dirty="0">
                <a:latin typeface="Times New Roman" pitchFamily="18" charset="0"/>
                <a:cs typeface="Times New Roman" pitchFamily="18" charset="0"/>
              </a:rPr>
              <a:t>.</a:t>
            </a:r>
          </a:p>
          <a:p>
            <a:pPr algn="l">
              <a:lnSpc>
                <a:spcPct val="100000"/>
              </a:lnSpc>
            </a:pPr>
            <a:r>
              <a:rPr lang="en-US" dirty="0">
                <a:latin typeface="Times New Roman" pitchFamily="18" charset="0"/>
                <a:cs typeface="Times New Roman" pitchFamily="18" charset="0"/>
              </a:rPr>
              <a:t>Why It Matters:</a:t>
            </a:r>
          </a:p>
          <a:p>
            <a:pPr algn="l">
              <a:lnSpc>
                <a:spcPct val="100000"/>
              </a:lnSpc>
            </a:pPr>
            <a:r>
              <a:rPr lang="en-US" dirty="0" smtClean="0">
                <a:latin typeface="Times New Roman" pitchFamily="18" charset="0"/>
                <a:cs typeface="Times New Roman" pitchFamily="18" charset="0"/>
              </a:rPr>
              <a:t>	Prevents </a:t>
            </a:r>
            <a:r>
              <a:rPr lang="en-US" dirty="0" err="1">
                <a:latin typeface="Times New Roman" pitchFamily="18" charset="0"/>
                <a:cs typeface="Times New Roman" pitchFamily="18" charset="0"/>
              </a:rPr>
              <a:t>overfitting</a:t>
            </a:r>
            <a:r>
              <a:rPr lang="en-US" dirty="0">
                <a:latin typeface="Times New Roman" pitchFamily="18" charset="0"/>
                <a:cs typeface="Times New Roman" pitchFamily="18" charset="0"/>
              </a:rPr>
              <a:t> and ensures the model is tested on unseen data.</a:t>
            </a:r>
            <a:endParaRPr lang="en-US" dirty="0" smtClean="0">
              <a:latin typeface="Times New Roman" pitchFamily="18" charset="0"/>
              <a:cs typeface="Times New Roman" pitchFamily="18" charset="0"/>
            </a:endParaRPr>
          </a:p>
          <a:p>
            <a:pPr algn="l">
              <a:lnSpc>
                <a:spcPct val="100000"/>
              </a:lnSpc>
            </a:pPr>
            <a:r>
              <a:rPr lang="en-US" dirty="0" smtClean="0">
                <a:latin typeface="Times New Roman" pitchFamily="18" charset="0"/>
                <a:cs typeface="Times New Roman" pitchFamily="18" charset="0"/>
              </a:rPr>
              <a:t>Class </a:t>
            </a:r>
            <a:r>
              <a:rPr lang="en-US" dirty="0">
                <a:latin typeface="Times New Roman" pitchFamily="18" charset="0"/>
                <a:cs typeface="Times New Roman" pitchFamily="18" charset="0"/>
              </a:rPr>
              <a:t>Distribution:</a:t>
            </a:r>
          </a:p>
          <a:p>
            <a:pPr algn="l">
              <a:lnSpc>
                <a:spcPct val="100000"/>
              </a:lnSpc>
            </a:pPr>
            <a:r>
              <a:rPr lang="en-US" dirty="0" smtClean="0">
                <a:latin typeface="Times New Roman" pitchFamily="18" charset="0"/>
                <a:cs typeface="Times New Roman" pitchFamily="18" charset="0"/>
              </a:rPr>
              <a:t>	Ensure </a:t>
            </a:r>
            <a:r>
              <a:rPr lang="en-US" dirty="0">
                <a:latin typeface="Times New Roman" pitchFamily="18" charset="0"/>
                <a:cs typeface="Times New Roman" pitchFamily="18" charset="0"/>
              </a:rPr>
              <a:t>equal representation of each thyroid disorder class (stratified splitting).</a:t>
            </a:r>
          </a:p>
          <a:p>
            <a:pPr algn="l">
              <a:lnSpc>
                <a:spcPct val="100000"/>
              </a:lnSpc>
            </a:pPr>
            <a:r>
              <a:rPr lang="en-US" dirty="0">
                <a:latin typeface="Times New Roman" pitchFamily="18" charset="0"/>
                <a:cs typeface="Times New Roman" pitchFamily="18" charset="0"/>
              </a:rPr>
              <a:t>Avoiding Data Leakage:</a:t>
            </a:r>
          </a:p>
          <a:p>
            <a:pPr algn="l">
              <a:lnSpc>
                <a:spcPct val="100000"/>
              </a:lnSpc>
            </a:pPr>
            <a:r>
              <a:rPr lang="en-US" dirty="0" smtClean="0">
                <a:latin typeface="Times New Roman" pitchFamily="18" charset="0"/>
                <a:cs typeface="Times New Roman" pitchFamily="18" charset="0"/>
              </a:rPr>
              <a:t>	Never </a:t>
            </a:r>
            <a:r>
              <a:rPr lang="en-US" dirty="0">
                <a:latin typeface="Times New Roman" pitchFamily="18" charset="0"/>
                <a:cs typeface="Times New Roman" pitchFamily="18" charset="0"/>
              </a:rPr>
              <a:t>let the same image appear in both training and testing sets.</a:t>
            </a:r>
          </a:p>
          <a:p>
            <a:pPr algn="l">
              <a:lnSpc>
                <a:spcPct val="100000"/>
              </a:lnSpc>
            </a:pPr>
            <a:r>
              <a:rPr lang="en-US" dirty="0">
                <a:latin typeface="Times New Roman" pitchFamily="18" charset="0"/>
                <a:cs typeface="Times New Roman" pitchFamily="18" charset="0"/>
              </a:rPr>
              <a:t>Balanced Dataset:</a:t>
            </a:r>
          </a:p>
          <a:p>
            <a:pPr algn="l">
              <a:lnSpc>
                <a:spcPct val="100000"/>
              </a:lnSpc>
            </a:pP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class imbalance (e.g., more normal than abnormal cases) can bias results.</a:t>
            </a:r>
          </a:p>
          <a:p>
            <a:pPr algn="l">
              <a:lnSpc>
                <a:spcPct val="100000"/>
              </a:lnSpc>
            </a:pPr>
            <a:r>
              <a:rPr lang="en-US" dirty="0">
                <a:latin typeface="Times New Roman" pitchFamily="18" charset="0"/>
                <a:cs typeface="Times New Roman" pitchFamily="18" charset="0"/>
              </a:rPr>
              <a:t>Outcome: </a:t>
            </a:r>
            <a:endParaRPr lang="en-US" dirty="0" smtClean="0">
              <a:latin typeface="Times New Roman" pitchFamily="18" charset="0"/>
              <a:cs typeface="Times New Roman" pitchFamily="18" charset="0"/>
            </a:endParaRPr>
          </a:p>
          <a:p>
            <a:pPr algn="l">
              <a:lnSpc>
                <a:spcPct val="10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well-separated, representative dataset for model development and assessment.</a:t>
            </a:r>
            <a:endParaRPr lang="en-IN" dirty="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113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041" y="249378"/>
            <a:ext cx="10829081" cy="5943078"/>
          </a:xfrm>
        </p:spPr>
        <p:txBody>
          <a:bodyPr>
            <a:noAutofit/>
          </a:bodyPr>
          <a:lstStyle/>
          <a:p>
            <a:pPr marL="0" indent="0">
              <a:buNone/>
            </a:pPr>
            <a:r>
              <a:rPr lang="en-US" altLang="en-US" sz="3200" b="1" dirty="0">
                <a:latin typeface="Times New Roman" panose="02020603050405020304" pitchFamily="18" charset="0"/>
                <a:cs typeface="Times New Roman" panose="02020603050405020304" pitchFamily="18" charset="0"/>
              </a:rPr>
              <a:t>Classification</a:t>
            </a:r>
          </a:p>
          <a:p>
            <a:pPr marL="0" indent="0">
              <a:buNone/>
            </a:pPr>
            <a:r>
              <a:rPr lang="en-US" altLang="en-US" sz="2400" dirty="0" smtClean="0">
                <a:latin typeface="Times New Roman" panose="02020603050405020304" pitchFamily="18" charset="0"/>
                <a:cs typeface="Times New Roman" panose="02020603050405020304" pitchFamily="18" charset="0"/>
              </a:rPr>
              <a:t>Here we perform Deep </a:t>
            </a:r>
            <a:r>
              <a:rPr lang="en-US" altLang="en-US" sz="2400" dirty="0">
                <a:latin typeface="Times New Roman" panose="02020603050405020304" pitchFamily="18" charset="0"/>
                <a:cs typeface="Times New Roman" panose="02020603050405020304" pitchFamily="18" charset="0"/>
              </a:rPr>
              <a:t>Learning for </a:t>
            </a:r>
            <a:r>
              <a:rPr lang="en-US" altLang="en-US" sz="2400" dirty="0" smtClean="0">
                <a:latin typeface="Times New Roman" panose="02020603050405020304" pitchFamily="18" charset="0"/>
                <a:cs typeface="Times New Roman" panose="02020603050405020304" pitchFamily="18" charset="0"/>
              </a:rPr>
              <a:t>Classification.</a:t>
            </a: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smtClean="0">
                <a:latin typeface="Times New Roman" panose="02020603050405020304" pitchFamily="18" charset="0"/>
                <a:cs typeface="Times New Roman" panose="02020603050405020304" pitchFamily="18" charset="0"/>
              </a:rPr>
              <a:t>The Model we used for Classification is</a:t>
            </a:r>
          </a:p>
          <a:p>
            <a:pPr marL="0" indent="0">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CNN </a:t>
            </a:r>
            <a:r>
              <a:rPr lang="en-US" altLang="en-US" sz="2400" dirty="0">
                <a:latin typeface="Times New Roman" panose="02020603050405020304" pitchFamily="18" charset="0"/>
                <a:cs typeface="Times New Roman" panose="02020603050405020304" pitchFamily="18" charset="0"/>
              </a:rPr>
              <a:t>(Convolutional Neural Network)</a:t>
            </a:r>
          </a:p>
          <a:p>
            <a:pPr marL="0" indent="0">
              <a:buNone/>
            </a:pPr>
            <a:r>
              <a:rPr lang="en-US" altLang="en-US" sz="2400" dirty="0">
                <a:latin typeface="Times New Roman" panose="02020603050405020304" pitchFamily="18" charset="0"/>
                <a:cs typeface="Times New Roman" panose="02020603050405020304" pitchFamily="18" charset="0"/>
              </a:rPr>
              <a:t>Architecture:</a:t>
            </a:r>
          </a:p>
          <a:p>
            <a:pPr marL="0" indent="0">
              <a:buNone/>
            </a:pPr>
            <a:r>
              <a:rPr lang="en-US" altLang="en-US" sz="2400" dirty="0">
                <a:latin typeface="Times New Roman" panose="02020603050405020304" pitchFamily="18" charset="0"/>
                <a:cs typeface="Times New Roman" panose="02020603050405020304" pitchFamily="18" charset="0"/>
              </a:rPr>
              <a:t>Input Layer → Convolution → </a:t>
            </a:r>
            <a:r>
              <a:rPr lang="en-US" altLang="en-US" sz="2400" dirty="0" err="1">
                <a:latin typeface="Times New Roman" panose="02020603050405020304" pitchFamily="18" charset="0"/>
                <a:cs typeface="Times New Roman" panose="02020603050405020304" pitchFamily="18" charset="0"/>
              </a:rPr>
              <a:t>MaxPooling</a:t>
            </a:r>
            <a:r>
              <a:rPr lang="en-US" altLang="en-US" sz="2400" dirty="0">
                <a:latin typeface="Times New Roman" panose="02020603050405020304" pitchFamily="18" charset="0"/>
                <a:cs typeface="Times New Roman" panose="02020603050405020304" pitchFamily="18" charset="0"/>
              </a:rPr>
              <a:t> → Flatten → Dense Layers → Output</a:t>
            </a:r>
          </a:p>
          <a:p>
            <a:pPr marL="0" indent="0">
              <a:buNone/>
            </a:pPr>
            <a:r>
              <a:rPr lang="en-US" altLang="en-US" sz="2400" dirty="0">
                <a:latin typeface="Times New Roman" panose="02020603050405020304" pitchFamily="18" charset="0"/>
                <a:cs typeface="Times New Roman" panose="02020603050405020304" pitchFamily="18" charset="0"/>
              </a:rPr>
              <a:t>Activation </a:t>
            </a:r>
            <a:r>
              <a:rPr lang="en-US" altLang="en-US" sz="2400" dirty="0" smtClean="0">
                <a:latin typeface="Times New Roman" panose="02020603050405020304" pitchFamily="18" charset="0"/>
                <a:cs typeface="Times New Roman" panose="02020603050405020304" pitchFamily="18" charset="0"/>
              </a:rPr>
              <a:t>Functions used:</a:t>
            </a: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ReLU</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for hidden layers.</a:t>
            </a:r>
          </a:p>
          <a:p>
            <a:pPr marL="0" indent="0">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Softmax</a:t>
            </a:r>
            <a:r>
              <a:rPr lang="en-US" altLang="en-US" sz="2400" dirty="0" smtClean="0">
                <a:latin typeface="Times New Roman" panose="02020603050405020304" pitchFamily="18" charset="0"/>
                <a:cs typeface="Times New Roman" panose="02020603050405020304" pitchFamily="18" charset="0"/>
              </a:rPr>
              <a:t>/Sigmoid </a:t>
            </a:r>
            <a:r>
              <a:rPr lang="en-US" altLang="en-US" sz="2400" dirty="0">
                <a:latin typeface="Times New Roman" panose="02020603050405020304" pitchFamily="18" charset="0"/>
                <a:cs typeface="Times New Roman" panose="02020603050405020304" pitchFamily="18" charset="0"/>
              </a:rPr>
              <a:t>for output layer.</a:t>
            </a:r>
          </a:p>
          <a:p>
            <a:pPr marL="0" indent="0">
              <a:buNone/>
            </a:pPr>
            <a:r>
              <a:rPr lang="en-US" altLang="en-US" sz="2400" dirty="0">
                <a:latin typeface="Times New Roman" panose="02020603050405020304" pitchFamily="18" charset="0"/>
                <a:cs typeface="Times New Roman" panose="02020603050405020304" pitchFamily="18" charset="0"/>
              </a:rPr>
              <a:t>Loss Function:</a:t>
            </a:r>
          </a:p>
          <a:p>
            <a:pPr marL="0" indent="0">
              <a:buNone/>
            </a:pPr>
            <a:r>
              <a:rPr lang="en-US" altLang="en-US" sz="2400" dirty="0" smtClean="0">
                <a:latin typeface="Times New Roman" panose="02020603050405020304" pitchFamily="18" charset="0"/>
                <a:cs typeface="Times New Roman" panose="02020603050405020304" pitchFamily="18" charset="0"/>
              </a:rPr>
              <a:t>	Binary </a:t>
            </a:r>
            <a:r>
              <a:rPr lang="en-US" altLang="en-US" sz="2400" dirty="0" err="1">
                <a:latin typeface="Times New Roman" panose="02020603050405020304" pitchFamily="18" charset="0"/>
                <a:cs typeface="Times New Roman" panose="02020603050405020304" pitchFamily="18" charset="0"/>
              </a:rPr>
              <a:t>Crossentropy</a:t>
            </a:r>
            <a:r>
              <a:rPr lang="en-US" altLang="en-US" sz="2400" dirty="0">
                <a:latin typeface="Times New Roman" panose="02020603050405020304" pitchFamily="18" charset="0"/>
                <a:cs typeface="Times New Roman" panose="02020603050405020304" pitchFamily="18" charset="0"/>
              </a:rPr>
              <a:t> / Categorical </a:t>
            </a:r>
            <a:r>
              <a:rPr lang="en-US" altLang="en-US" sz="2400" dirty="0" err="1">
                <a:latin typeface="Times New Roman" panose="02020603050405020304" pitchFamily="18" charset="0"/>
                <a:cs typeface="Times New Roman" panose="02020603050405020304" pitchFamily="18" charset="0"/>
              </a:rPr>
              <a:t>Crossentropy</a:t>
            </a:r>
            <a:r>
              <a:rPr lang="en-US" altLang="en-US" sz="2400" dirty="0">
                <a:latin typeface="Times New Roman" panose="02020603050405020304" pitchFamily="18" charset="0"/>
                <a:cs typeface="Times New Roman" panose="02020603050405020304" pitchFamily="18" charset="0"/>
              </a:rPr>
              <a:t> depending on output </a:t>
            </a:r>
            <a:r>
              <a:rPr lang="en-US" altLang="en-US" sz="2400" dirty="0" smtClean="0">
                <a:latin typeface="Times New Roman" panose="02020603050405020304" pitchFamily="18" charset="0"/>
                <a:cs typeface="Times New Roman" panose="02020603050405020304" pitchFamily="18" charset="0"/>
              </a:rPr>
              <a:t>type 	(may vary based on the input </a:t>
            </a:r>
            <a:r>
              <a:rPr lang="en-US" altLang="en-US" sz="2400" dirty="0" err="1" smtClean="0">
                <a:latin typeface="Times New Roman" panose="02020603050405020304" pitchFamily="18" charset="0"/>
                <a:cs typeface="Times New Roman" panose="02020603050405020304" pitchFamily="18" charset="0"/>
              </a:rPr>
              <a:t>tHyroid</a:t>
            </a:r>
            <a:r>
              <a:rPr lang="en-US" altLang="en-US" sz="2400" dirty="0" smtClean="0">
                <a:latin typeface="Times New Roman" panose="02020603050405020304" pitchFamily="18" charset="0"/>
                <a:cs typeface="Times New Roman" panose="02020603050405020304" pitchFamily="18" charset="0"/>
              </a:rPr>
              <a:t> images)</a:t>
            </a:r>
            <a:endParaRPr lang="en-US" alt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2847265-E8E1-4110-9DA6-46DA7C20D914}"/>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421208" y="128028"/>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000" b="1" dirty="0">
                <a:solidFill>
                  <a:srgbClr val="000000"/>
                </a:solidFill>
                <a:latin typeface="Times New Roman" panose="02020603050405020304" pitchFamily="18" charset="0"/>
                <a:ea typeface="Bebas Neue"/>
                <a:cs typeface="Times New Roman" panose="02020603050405020304" pitchFamily="18" charset="0"/>
                <a:sym typeface="Bebas Neue"/>
              </a:rPr>
              <a:t>CONTENTS</a:t>
            </a:r>
          </a:p>
        </p:txBody>
      </p:sp>
      <p:sp>
        <p:nvSpPr>
          <p:cNvPr id="5" name="Google Shape;280;p36"/>
          <p:cNvSpPr txBox="1"/>
          <p:nvPr/>
        </p:nvSpPr>
        <p:spPr>
          <a:xfrm>
            <a:off x="924430" y="959192"/>
            <a:ext cx="10316484" cy="5724614"/>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Objectives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Problem Statement </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Existing System</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Proposed System</a:t>
            </a:r>
          </a:p>
          <a:p>
            <a:pPr marL="457200" lvl="0" indent="-342900">
              <a:lnSpc>
                <a:spcPct val="150000"/>
              </a:lnSpc>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Literature Survey</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Architecture Diagram</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System and Software Specifications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Modules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Advantages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Applications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Conclusion</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Reference</a:t>
            </a: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3933" y="557896"/>
            <a:ext cx="11694289" cy="6085972"/>
          </a:xfrm>
        </p:spPr>
        <p:txBody>
          <a:bodyPr/>
          <a:lstStyle/>
          <a:p>
            <a:pPr algn="l">
              <a:lnSpc>
                <a:spcPct val="100000"/>
              </a:lnSpc>
            </a:pPr>
            <a:r>
              <a:rPr lang="en-US" dirty="0">
                <a:latin typeface="Times New Roman" pitchFamily="18" charset="0"/>
                <a:cs typeface="Times New Roman" pitchFamily="18" charset="0"/>
              </a:rPr>
              <a:t>Architecture Includes:</a:t>
            </a:r>
          </a:p>
          <a:p>
            <a:pPr algn="l">
              <a:lnSpc>
                <a:spcPct val="100000"/>
              </a:lnSpc>
            </a:pPr>
            <a:r>
              <a:rPr lang="en-US" dirty="0" smtClean="0">
                <a:latin typeface="Times New Roman" pitchFamily="18" charset="0"/>
                <a:cs typeface="Times New Roman" pitchFamily="18" charset="0"/>
              </a:rPr>
              <a:t>	Convolutional </a:t>
            </a:r>
            <a:r>
              <a:rPr lang="en-US" dirty="0">
                <a:latin typeface="Times New Roman" pitchFamily="18" charset="0"/>
                <a:cs typeface="Times New Roman" pitchFamily="18" charset="0"/>
              </a:rPr>
              <a:t>Layers: Detect features like edges, textures, and shapes.</a:t>
            </a:r>
          </a:p>
          <a:p>
            <a:pPr algn="l">
              <a:lnSpc>
                <a:spcPct val="100000"/>
              </a:lnSpc>
            </a:pPr>
            <a:r>
              <a:rPr lang="en-US" dirty="0" smtClean="0">
                <a:latin typeface="Times New Roman" pitchFamily="18" charset="0"/>
                <a:cs typeface="Times New Roman" pitchFamily="18" charset="0"/>
              </a:rPr>
              <a:t>	Pooling </a:t>
            </a:r>
            <a:r>
              <a:rPr lang="en-US" dirty="0">
                <a:latin typeface="Times New Roman" pitchFamily="18" charset="0"/>
                <a:cs typeface="Times New Roman" pitchFamily="18" charset="0"/>
              </a:rPr>
              <a:t>Layers: Reduce dimensionality while preserving key information.</a:t>
            </a:r>
          </a:p>
          <a:p>
            <a:pPr algn="l">
              <a:lnSpc>
                <a:spcPct val="100000"/>
              </a:lnSpc>
            </a:pPr>
            <a:r>
              <a:rPr lang="en-US" dirty="0" smtClean="0">
                <a:latin typeface="Times New Roman" pitchFamily="18" charset="0"/>
                <a:cs typeface="Times New Roman" pitchFamily="18" charset="0"/>
              </a:rPr>
              <a:t>	Fully </a:t>
            </a:r>
            <a:r>
              <a:rPr lang="en-US" dirty="0">
                <a:latin typeface="Times New Roman" pitchFamily="18" charset="0"/>
                <a:cs typeface="Times New Roman" pitchFamily="18" charset="0"/>
              </a:rPr>
              <a:t>Connected Layers: Make final classification decisions.</a:t>
            </a:r>
          </a:p>
          <a:p>
            <a:pPr algn="l">
              <a:lnSpc>
                <a:spcPct val="100000"/>
              </a:lnSpc>
            </a:pPr>
            <a:endParaRPr lang="en-US" dirty="0" smtClean="0">
              <a:latin typeface="Times New Roman" pitchFamily="18" charset="0"/>
              <a:cs typeface="Times New Roman" pitchFamily="18" charset="0"/>
            </a:endParaRPr>
          </a:p>
          <a:p>
            <a:pPr algn="l">
              <a:lnSpc>
                <a:spcPct val="100000"/>
              </a:lnSpc>
            </a:pPr>
            <a:r>
              <a:rPr lang="en-US" dirty="0" smtClean="0">
                <a:latin typeface="Times New Roman" pitchFamily="18" charset="0"/>
                <a:cs typeface="Times New Roman" pitchFamily="18" charset="0"/>
              </a:rPr>
              <a:t>Output </a:t>
            </a:r>
            <a:r>
              <a:rPr lang="en-US" dirty="0">
                <a:latin typeface="Times New Roman" pitchFamily="18" charset="0"/>
                <a:cs typeface="Times New Roman" pitchFamily="18" charset="0"/>
              </a:rPr>
              <a:t>Layer: Predicts classes (e.g., Normal, Hypothyroidism, Hyperthyroidism).</a:t>
            </a:r>
          </a:p>
          <a:p>
            <a:pPr algn="l">
              <a:lnSpc>
                <a:spcPct val="100000"/>
              </a:lnSpc>
            </a:pPr>
            <a:r>
              <a:rPr lang="en-US" dirty="0" smtClean="0">
                <a:latin typeface="Times New Roman" pitchFamily="18" charset="0"/>
                <a:cs typeface="Times New Roman" pitchFamily="18" charset="0"/>
              </a:rPr>
              <a:t>Training </a:t>
            </a:r>
            <a:r>
              <a:rPr lang="en-US" dirty="0">
                <a:latin typeface="Times New Roman" pitchFamily="18" charset="0"/>
                <a:cs typeface="Times New Roman" pitchFamily="18" charset="0"/>
              </a:rPr>
              <a:t>Process:</a:t>
            </a:r>
          </a:p>
          <a:p>
            <a:pPr algn="l">
              <a:lnSpc>
                <a:spcPct val="100000"/>
              </a:lnSpc>
            </a:pPr>
            <a:r>
              <a:rPr lang="en-US" dirty="0" smtClean="0">
                <a:latin typeface="Times New Roman" pitchFamily="18" charset="0"/>
                <a:cs typeface="Times New Roman" pitchFamily="18" charset="0"/>
              </a:rPr>
              <a:t>	Images </a:t>
            </a:r>
            <a:r>
              <a:rPr lang="en-US" dirty="0">
                <a:latin typeface="Times New Roman" pitchFamily="18" charset="0"/>
                <a:cs typeface="Times New Roman" pitchFamily="18" charset="0"/>
              </a:rPr>
              <a:t>and labels are used to teach the model patterns.</a:t>
            </a:r>
          </a:p>
          <a:p>
            <a:pPr algn="l">
              <a:lnSpc>
                <a:spcPct val="100000"/>
              </a:lnSpc>
            </a:pPr>
            <a:r>
              <a:rPr lang="en-US" dirty="0" smtClean="0">
                <a:latin typeface="Times New Roman" pitchFamily="18" charset="0"/>
                <a:cs typeface="Times New Roman" pitchFamily="18" charset="0"/>
              </a:rPr>
              <a:t>	Loss </a:t>
            </a:r>
            <a:r>
              <a:rPr lang="en-US" dirty="0">
                <a:latin typeface="Times New Roman" pitchFamily="18" charset="0"/>
                <a:cs typeface="Times New Roman" pitchFamily="18" charset="0"/>
              </a:rPr>
              <a:t>function and optimizers help minimize prediction errors.</a:t>
            </a:r>
          </a:p>
          <a:p>
            <a:pPr algn="l">
              <a:lnSpc>
                <a:spcPct val="100000"/>
              </a:lnSpc>
            </a:pPr>
            <a:endParaRPr lang="en-US" dirty="0" smtClean="0">
              <a:latin typeface="Times New Roman" pitchFamily="18" charset="0"/>
              <a:cs typeface="Times New Roman" pitchFamily="18" charset="0"/>
            </a:endParaRPr>
          </a:p>
          <a:p>
            <a:pPr algn="l">
              <a:lnSpc>
                <a:spcPct val="100000"/>
              </a:lnSpc>
            </a:pPr>
            <a:r>
              <a:rPr lang="en-US" dirty="0" smtClean="0">
                <a:latin typeface="Times New Roman" pitchFamily="18" charset="0"/>
                <a:cs typeface="Times New Roman" pitchFamily="18" charset="0"/>
              </a:rPr>
              <a:t>Outcome</a:t>
            </a:r>
            <a:r>
              <a:rPr lang="en-US" dirty="0">
                <a:latin typeface="Times New Roman" pitchFamily="18" charset="0"/>
                <a:cs typeface="Times New Roman" pitchFamily="18" charset="0"/>
              </a:rPr>
              <a:t>: A trained model capable of understanding thyroid abnormalities from images.</a:t>
            </a:r>
            <a:endParaRPr lang="en-IN" dirty="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537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741169-8AE9-4036-A88F-742B40DE3F80}"/>
              </a:ext>
            </a:extLst>
          </p:cNvPr>
          <p:cNvSpPr>
            <a:spLocks noGrp="1"/>
          </p:cNvSpPr>
          <p:nvPr>
            <p:ph idx="1"/>
          </p:nvPr>
        </p:nvSpPr>
        <p:spPr>
          <a:xfrm>
            <a:off x="234444" y="383215"/>
            <a:ext cx="10515600" cy="5597151"/>
          </a:xfrm>
        </p:spPr>
        <p:txBody>
          <a:bodyPr>
            <a:normAutofit lnSpcReduction="10000"/>
          </a:bodyPr>
          <a:lstStyle/>
          <a:p>
            <a:pPr marL="0" indent="0">
              <a:lnSpc>
                <a:spcPct val="150000"/>
              </a:lnSpc>
              <a:buNone/>
            </a:pPr>
            <a:r>
              <a:rPr lang="en-US" sz="3200" b="1" dirty="0">
                <a:solidFill>
                  <a:srgbClr val="222222"/>
                </a:solidFill>
                <a:latin typeface="Times New Roman" panose="02020603050405020304" pitchFamily="18" charset="0"/>
                <a:cs typeface="Times New Roman" panose="02020603050405020304" pitchFamily="18" charset="0"/>
              </a:rPr>
              <a:t>Making Predictions</a:t>
            </a:r>
          </a:p>
          <a:p>
            <a:pPr marL="0" indent="0">
              <a:lnSpc>
                <a:spcPct val="150000"/>
              </a:lnSpc>
              <a:buNone/>
            </a:pPr>
            <a:r>
              <a:rPr lang="en-US" sz="2400" dirty="0" smtClean="0">
                <a:solidFill>
                  <a:srgbClr val="222222"/>
                </a:solidFill>
                <a:latin typeface="Times New Roman" panose="02020603050405020304" pitchFamily="18" charset="0"/>
                <a:cs typeface="Times New Roman" panose="02020603050405020304" pitchFamily="18" charset="0"/>
              </a:rPr>
              <a:t>The next process is to predict </a:t>
            </a:r>
            <a:r>
              <a:rPr lang="en-US" sz="2400" dirty="0">
                <a:solidFill>
                  <a:srgbClr val="222222"/>
                </a:solidFill>
                <a:latin typeface="Times New Roman" panose="02020603050405020304" pitchFamily="18" charset="0"/>
                <a:cs typeface="Times New Roman" panose="02020603050405020304" pitchFamily="18" charset="0"/>
              </a:rPr>
              <a:t>thyroid disorder from a new </a:t>
            </a:r>
            <a:r>
              <a:rPr lang="en-US" sz="2400" dirty="0" smtClean="0">
                <a:solidFill>
                  <a:srgbClr val="222222"/>
                </a:solidFill>
                <a:latin typeface="Times New Roman" panose="02020603050405020304" pitchFamily="18" charset="0"/>
                <a:cs typeface="Times New Roman" panose="02020603050405020304" pitchFamily="18" charset="0"/>
              </a:rPr>
              <a:t>image from input data.</a:t>
            </a:r>
            <a:endParaRPr lang="en-US" sz="2400" dirty="0">
              <a:solidFill>
                <a:srgbClr val="222222"/>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smtClean="0">
                <a:solidFill>
                  <a:srgbClr val="222222"/>
                </a:solidFill>
                <a:latin typeface="Times New Roman" panose="02020603050405020304" pitchFamily="18" charset="0"/>
                <a:cs typeface="Times New Roman" panose="02020603050405020304" pitchFamily="18" charset="0"/>
              </a:rPr>
              <a:t>The following steps are help to achieve predictions</a:t>
            </a:r>
          </a:p>
          <a:p>
            <a:pPr lvl="1">
              <a:lnSpc>
                <a:spcPct val="150000"/>
              </a:lnSpc>
            </a:pPr>
            <a:r>
              <a:rPr lang="en-US" dirty="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rPr>
              <a:t>Load </a:t>
            </a:r>
            <a:r>
              <a:rPr lang="en-US" dirty="0">
                <a:solidFill>
                  <a:srgbClr val="222222"/>
                </a:solidFill>
                <a:latin typeface="Times New Roman" panose="02020603050405020304" pitchFamily="18" charset="0"/>
                <a:cs typeface="Times New Roman" panose="02020603050405020304" pitchFamily="18" charset="0"/>
              </a:rPr>
              <a:t>the trained model.</a:t>
            </a:r>
          </a:p>
          <a:p>
            <a:pPr lvl="1">
              <a:lnSpc>
                <a:spcPct val="150000"/>
              </a:lnSpc>
            </a:pPr>
            <a:r>
              <a:rPr lang="en-US" dirty="0" smtClean="0">
                <a:solidFill>
                  <a:srgbClr val="222222"/>
                </a:solidFill>
                <a:latin typeface="Times New Roman" panose="02020603050405020304" pitchFamily="18" charset="0"/>
                <a:cs typeface="Times New Roman" panose="02020603050405020304" pitchFamily="18" charset="0"/>
              </a:rPr>
              <a:t>	Load </a:t>
            </a:r>
            <a:r>
              <a:rPr lang="en-US" dirty="0">
                <a:solidFill>
                  <a:srgbClr val="222222"/>
                </a:solidFill>
                <a:latin typeface="Times New Roman" panose="02020603050405020304" pitchFamily="18" charset="0"/>
                <a:cs typeface="Times New Roman" panose="02020603050405020304" pitchFamily="18" charset="0"/>
              </a:rPr>
              <a:t>and preprocess the new image.</a:t>
            </a:r>
          </a:p>
          <a:p>
            <a:pPr lvl="1">
              <a:lnSpc>
                <a:spcPct val="150000"/>
              </a:lnSpc>
            </a:pPr>
            <a:r>
              <a:rPr lang="en-US" dirty="0" smtClean="0">
                <a:solidFill>
                  <a:srgbClr val="222222"/>
                </a:solidFill>
                <a:latin typeface="Times New Roman" panose="02020603050405020304" pitchFamily="18" charset="0"/>
                <a:cs typeface="Times New Roman" panose="02020603050405020304" pitchFamily="18" charset="0"/>
              </a:rPr>
              <a:t>	Use </a:t>
            </a:r>
            <a:r>
              <a:rPr lang="en-US" dirty="0" err="1">
                <a:solidFill>
                  <a:srgbClr val="222222"/>
                </a:solidFill>
                <a:latin typeface="Times New Roman" panose="02020603050405020304" pitchFamily="18" charset="0"/>
                <a:cs typeface="Times New Roman" panose="02020603050405020304" pitchFamily="18" charset="0"/>
              </a:rPr>
              <a:t>model.predict</a:t>
            </a:r>
            <a:r>
              <a:rPr lang="en-US" dirty="0">
                <a:solidFill>
                  <a:srgbClr val="222222"/>
                </a:solidFill>
                <a:latin typeface="Times New Roman" panose="02020603050405020304" pitchFamily="18" charset="0"/>
                <a:cs typeface="Times New Roman" panose="02020603050405020304" pitchFamily="18" charset="0"/>
              </a:rPr>
              <a:t>() to get predictions.</a:t>
            </a:r>
          </a:p>
          <a:p>
            <a:pPr marL="0" indent="0">
              <a:lnSpc>
                <a:spcPct val="150000"/>
              </a:lnSpc>
              <a:buNone/>
            </a:pPr>
            <a:r>
              <a:rPr lang="en-US" sz="2400" dirty="0">
                <a:solidFill>
                  <a:srgbClr val="222222"/>
                </a:solidFill>
                <a:latin typeface="Times New Roman" panose="02020603050405020304" pitchFamily="18" charset="0"/>
                <a:cs typeface="Times New Roman" panose="02020603050405020304" pitchFamily="18" charset="0"/>
              </a:rPr>
              <a:t>Interpret Output:</a:t>
            </a:r>
          </a:p>
          <a:p>
            <a:pPr lvl="1">
              <a:lnSpc>
                <a:spcPct val="150000"/>
              </a:lnSpc>
            </a:pPr>
            <a:r>
              <a:rPr lang="en-US" dirty="0" smtClean="0">
                <a:solidFill>
                  <a:srgbClr val="222222"/>
                </a:solidFill>
                <a:latin typeface="Times New Roman" panose="02020603050405020304" pitchFamily="18" charset="0"/>
                <a:cs typeface="Times New Roman" panose="02020603050405020304" pitchFamily="18" charset="0"/>
              </a:rPr>
              <a:t>	Class </a:t>
            </a:r>
            <a:r>
              <a:rPr lang="en-US" dirty="0">
                <a:solidFill>
                  <a:srgbClr val="222222"/>
                </a:solidFill>
                <a:latin typeface="Times New Roman" panose="02020603050405020304" pitchFamily="18" charset="0"/>
                <a:cs typeface="Times New Roman" panose="02020603050405020304" pitchFamily="18" charset="0"/>
              </a:rPr>
              <a:t>with highest probability is selected.</a:t>
            </a:r>
            <a:endParaRPr lang="en-IN" i="0" dirty="0">
              <a:solidFill>
                <a:srgbClr val="222222"/>
              </a:solidFill>
              <a:effectLst/>
              <a:latin typeface="Times New Roman" panose="02020603050405020304" pitchFamily="18" charset="0"/>
              <a:cs typeface="Times New Roman" panose="02020603050405020304" pitchFamily="18" charset="0"/>
            </a:endParaRPr>
          </a:p>
          <a:p>
            <a:pPr marL="914400" lvl="2" indent="0">
              <a:buNone/>
            </a:pPr>
            <a:r>
              <a:rPr lang="en-IN" sz="2400" dirty="0">
                <a:solidFill>
                  <a:srgbClr val="222222"/>
                </a:solidFill>
                <a:latin typeface="Times New Roman" panose="02020603050405020304" pitchFamily="18" charset="0"/>
                <a:cs typeface="Times New Roman" panose="02020603050405020304" pitchFamily="18" charset="0"/>
              </a:rPr>
              <a:t>	</a:t>
            </a:r>
            <a:endParaRPr lang="en-IN" sz="24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085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3680" y="442278"/>
            <a:ext cx="11633200" cy="6009322"/>
          </a:xfrm>
        </p:spPr>
        <p:txBody>
          <a:bodyPr/>
          <a:lstStyle/>
          <a:p>
            <a:pPr algn="l">
              <a:lnSpc>
                <a:spcPct val="150000"/>
              </a:lnSpc>
            </a:pPr>
            <a:r>
              <a:rPr lang="en-US" b="1" dirty="0">
                <a:latin typeface="Times New Roman" pitchFamily="18" charset="0"/>
                <a:cs typeface="Times New Roman" pitchFamily="18" charset="0"/>
              </a:rPr>
              <a:t>T</a:t>
            </a:r>
            <a:r>
              <a:rPr lang="en-US" b="1" dirty="0" smtClean="0">
                <a:latin typeface="Times New Roman" pitchFamily="18" charset="0"/>
                <a:cs typeface="Times New Roman" pitchFamily="18" charset="0"/>
              </a:rPr>
              <a:t>ools/Functions</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800100" lvl="1" indent="-342900" algn="l">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np.argmax</a:t>
            </a:r>
            <a:r>
              <a:rPr lang="en-US" sz="2400" dirty="0">
                <a:latin typeface="Times New Roman" pitchFamily="18" charset="0"/>
                <a:cs typeface="Times New Roman" pitchFamily="18" charset="0"/>
              </a:rPr>
              <a:t>() – to find predicted class index.</a:t>
            </a:r>
          </a:p>
          <a:p>
            <a:pPr marL="800100" lvl="1" indent="-342900" algn="l">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np.max</a:t>
            </a:r>
            <a:r>
              <a:rPr lang="en-US" sz="2400" dirty="0">
                <a:latin typeface="Times New Roman" pitchFamily="18" charset="0"/>
                <a:cs typeface="Times New Roman" pitchFamily="18" charset="0"/>
              </a:rPr>
              <a:t>() – to extract highest confidence level</a:t>
            </a:r>
            <a:r>
              <a:rPr lang="en-US" sz="2400" dirty="0" smtClean="0">
                <a:latin typeface="Times New Roman" pitchFamily="18" charset="0"/>
                <a:cs typeface="Times New Roman" pitchFamily="18" charset="0"/>
              </a:rPr>
              <a:t>.</a:t>
            </a:r>
          </a:p>
          <a:p>
            <a:pPr marL="800100" lvl="1" indent="-342900" algn="l">
              <a:lnSpc>
                <a:spcPct val="150000"/>
              </a:lnSpc>
              <a:buFont typeface="Arial" pitchFamily="34" charset="0"/>
              <a:buChar char="•"/>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predict() method of trained model.</a:t>
            </a:r>
          </a:p>
          <a:p>
            <a:pPr marL="800100" lvl="1" indent="-342900" algn="l">
              <a:lnSpc>
                <a:spcPct val="150000"/>
              </a:lnSpc>
              <a:buFont typeface="Arial" pitchFamily="34" charset="0"/>
              <a:buChar char="•"/>
            </a:pPr>
            <a:r>
              <a:rPr lang="en-US" sz="2400" dirty="0" smtClean="0">
                <a:latin typeface="Times New Roman" pitchFamily="18" charset="0"/>
                <a:cs typeface="Times New Roman" pitchFamily="18" charset="0"/>
              </a:rPr>
              <a:t> Preprocessing </a:t>
            </a:r>
            <a:r>
              <a:rPr lang="en-US" sz="2400" dirty="0">
                <a:latin typeface="Times New Roman" pitchFamily="18" charset="0"/>
                <a:cs typeface="Times New Roman" pitchFamily="18" charset="0"/>
              </a:rPr>
              <a:t>function (same as training preprocessing</a:t>
            </a:r>
            <a:r>
              <a:rPr lang="en-US" sz="24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l">
              <a:lnSpc>
                <a:spcPct val="150000"/>
              </a:lnSpc>
            </a:pPr>
            <a:r>
              <a:rPr lang="en-US" b="1" dirty="0" smtClean="0">
                <a:latin typeface="Times New Roman" pitchFamily="18" charset="0"/>
                <a:cs typeface="Times New Roman" pitchFamily="18" charset="0"/>
              </a:rPr>
              <a:t>Algorithm used:</a:t>
            </a:r>
            <a:endParaRPr lang="en-US" dirty="0">
              <a:latin typeface="Times New Roman" pitchFamily="18" charset="0"/>
              <a:cs typeface="Times New Roman" pitchFamily="18" charset="0"/>
            </a:endParaRPr>
          </a:p>
          <a:p>
            <a:pPr marL="800100" lvl="1" indent="-342900" algn="l">
              <a:lnSpc>
                <a:spcPct val="150000"/>
              </a:lnSpc>
              <a:buFont typeface="Arial" pitchFamily="34" charset="0"/>
              <a:buChar char="•"/>
            </a:pPr>
            <a:r>
              <a:rPr lang="en-US" b="1" dirty="0" err="1">
                <a:latin typeface="Times New Roman" pitchFamily="18" charset="0"/>
                <a:cs typeface="Times New Roman" pitchFamily="18" charset="0"/>
              </a:rPr>
              <a:t>Argmax</a:t>
            </a:r>
            <a:r>
              <a:rPr lang="en-US" b="1" dirty="0">
                <a:latin typeface="Times New Roman" pitchFamily="18" charset="0"/>
                <a:cs typeface="Times New Roman" pitchFamily="18" charset="0"/>
              </a:rPr>
              <a:t>-based class assignment</a:t>
            </a:r>
            <a:r>
              <a:rPr lang="en-US" dirty="0">
                <a:latin typeface="Times New Roman" pitchFamily="18" charset="0"/>
                <a:cs typeface="Times New Roman" pitchFamily="18" charset="0"/>
              </a:rPr>
              <a:t>.</a:t>
            </a:r>
          </a:p>
          <a:p>
            <a:pPr marL="800100" lvl="1" indent="-342900" algn="l">
              <a:lnSpc>
                <a:spcPct val="150000"/>
              </a:lnSpc>
              <a:buFont typeface="Arial" pitchFamily="34" charset="0"/>
              <a:buChar char="•"/>
            </a:pPr>
            <a:r>
              <a:rPr lang="en-US" dirty="0">
                <a:latin typeface="Times New Roman" pitchFamily="18" charset="0"/>
                <a:cs typeface="Times New Roman" pitchFamily="18" charset="0"/>
              </a:rPr>
              <a:t>Optional: </a:t>
            </a:r>
            <a:r>
              <a:rPr lang="en-US" b="1" dirty="0" err="1">
                <a:latin typeface="Times New Roman" pitchFamily="18" charset="0"/>
                <a:cs typeface="Times New Roman" pitchFamily="18" charset="0"/>
              </a:rPr>
              <a:t>Thresholding</a:t>
            </a:r>
            <a:r>
              <a:rPr lang="en-US" dirty="0">
                <a:latin typeface="Times New Roman" pitchFamily="18" charset="0"/>
                <a:cs typeface="Times New Roman" pitchFamily="18" charset="0"/>
              </a:rPr>
              <a:t> confidence for uncertain predictions.</a:t>
            </a:r>
          </a:p>
          <a:p>
            <a:pPr algn="l"/>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1169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0232" y="303252"/>
            <a:ext cx="11428071" cy="6201719"/>
          </a:xfrm>
        </p:spPr>
        <p:txBody>
          <a:bodyPr/>
          <a:lstStyle/>
          <a:p>
            <a:pPr algn="l">
              <a:lnSpc>
                <a:spcPct val="150000"/>
              </a:lnSpc>
            </a:pPr>
            <a:r>
              <a:rPr lang="en-US" sz="3200" b="1" dirty="0">
                <a:latin typeface="Times New Roman" pitchFamily="18" charset="0"/>
                <a:cs typeface="Times New Roman" pitchFamily="18" charset="0"/>
              </a:rPr>
              <a:t>Result Generation</a:t>
            </a:r>
          </a:p>
          <a:p>
            <a:pPr algn="l">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Output </a:t>
            </a:r>
            <a:r>
              <a:rPr lang="en-US" dirty="0">
                <a:latin typeface="Times New Roman" pitchFamily="18" charset="0"/>
                <a:cs typeface="Times New Roman" pitchFamily="18" charset="0"/>
              </a:rPr>
              <a:t>Presentation</a:t>
            </a:r>
          </a:p>
          <a:p>
            <a:pPr algn="l"/>
            <a:r>
              <a:rPr lang="en-US" dirty="0" smtClean="0">
                <a:latin typeface="Times New Roman" pitchFamily="18" charset="0"/>
                <a:cs typeface="Times New Roman" pitchFamily="18" charset="0"/>
              </a:rPr>
              <a:t>    The goal is to Communicate </a:t>
            </a:r>
            <a:r>
              <a:rPr lang="en-US" dirty="0">
                <a:latin typeface="Times New Roman" pitchFamily="18" charset="0"/>
                <a:cs typeface="Times New Roman" pitchFamily="18" charset="0"/>
              </a:rPr>
              <a:t>model output effectively to doctors or users.</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The Result Types we categorized the thyroid:</a:t>
            </a:r>
            <a:endParaRPr lang="en-US" dirty="0">
              <a:latin typeface="Times New Roman" pitchFamily="18" charset="0"/>
              <a:cs typeface="Times New Roman" pitchFamily="18" charset="0"/>
            </a:endParaRPr>
          </a:p>
          <a:p>
            <a:pPr marL="1257300" lvl="2" indent="-342900" algn="l">
              <a:buFont typeface="Arial" pitchFamily="34" charset="0"/>
              <a:buChar char="•"/>
            </a:pPr>
            <a:r>
              <a:rPr lang="en-US" sz="2400" dirty="0" smtClean="0">
                <a:latin typeface="Times New Roman" pitchFamily="18" charset="0"/>
                <a:cs typeface="Times New Roman" pitchFamily="18" charset="0"/>
              </a:rPr>
              <a:t>	Class </a:t>
            </a:r>
            <a:r>
              <a:rPr lang="en-US" sz="2400" dirty="0">
                <a:latin typeface="Times New Roman" pitchFamily="18" charset="0"/>
                <a:cs typeface="Times New Roman" pitchFamily="18" charset="0"/>
              </a:rPr>
              <a:t>label (e.g., “Hypothyroidism”).</a:t>
            </a:r>
          </a:p>
          <a:p>
            <a:pPr marL="1257300" lvl="2" indent="-342900" algn="l">
              <a:buFont typeface="Arial" pitchFamily="34" charset="0"/>
              <a:buChar char="•"/>
            </a:pPr>
            <a:r>
              <a:rPr lang="en-US" sz="2400" dirty="0" smtClean="0">
                <a:latin typeface="Times New Roman" pitchFamily="18" charset="0"/>
                <a:cs typeface="Times New Roman" pitchFamily="18" charset="0"/>
              </a:rPr>
              <a:t>	Confidence </a:t>
            </a:r>
            <a:r>
              <a:rPr lang="en-US" sz="2400" dirty="0">
                <a:latin typeface="Times New Roman" pitchFamily="18" charset="0"/>
                <a:cs typeface="Times New Roman" pitchFamily="18" charset="0"/>
              </a:rPr>
              <a:t>(%) or probability.</a:t>
            </a:r>
          </a:p>
          <a:p>
            <a:pPr marL="1257300" lvl="2" indent="-342900" algn="l">
              <a:buFont typeface="Arial" pitchFamily="34" charset="0"/>
              <a:buChar char="•"/>
            </a:pPr>
            <a:r>
              <a:rPr lang="en-US" sz="2400" dirty="0" smtClean="0">
                <a:latin typeface="Times New Roman" pitchFamily="18" charset="0"/>
                <a:cs typeface="Times New Roman" pitchFamily="18" charset="0"/>
              </a:rPr>
              <a:t>	Visualization </a:t>
            </a:r>
            <a:r>
              <a:rPr lang="en-US" sz="2400" dirty="0">
                <a:latin typeface="Times New Roman" pitchFamily="18" charset="0"/>
                <a:cs typeface="Times New Roman" pitchFamily="18" charset="0"/>
              </a:rPr>
              <a:t>(e.g., </a:t>
            </a:r>
            <a:r>
              <a:rPr lang="en-US" sz="2400" dirty="0" err="1">
                <a:latin typeface="Times New Roman" pitchFamily="18" charset="0"/>
                <a:cs typeface="Times New Roman" pitchFamily="18" charset="0"/>
              </a:rPr>
              <a:t>heatmap</a:t>
            </a:r>
            <a:r>
              <a:rPr lang="en-US" sz="2400" dirty="0">
                <a:latin typeface="Times New Roman" pitchFamily="18" charset="0"/>
                <a:cs typeface="Times New Roman" pitchFamily="18" charset="0"/>
              </a:rPr>
              <a:t>, region of interest).</a:t>
            </a:r>
          </a:p>
          <a:p>
            <a:pPr algn="l">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Seaborn</a:t>
            </a:r>
            <a:r>
              <a:rPr lang="en-US" dirty="0">
                <a:latin typeface="Times New Roman" pitchFamily="18" charset="0"/>
                <a:cs typeface="Times New Roman" pitchFamily="18" charset="0"/>
              </a:rPr>
              <a:t> – for visual reports.</a:t>
            </a:r>
          </a:p>
          <a:p>
            <a:pPr algn="l">
              <a:lnSpc>
                <a:spcPct val="150000"/>
              </a:lnSpc>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Fpdf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Plotly</a:t>
            </a:r>
            <a:r>
              <a:rPr lang="en-US" dirty="0">
                <a:latin typeface="Times New Roman" pitchFamily="18" charset="0"/>
                <a:cs typeface="Times New Roman" pitchFamily="18" charset="0"/>
              </a:rPr>
              <a:t>, or Dash – for building dashboards or PDF reports.</a:t>
            </a:r>
          </a:p>
          <a:p>
            <a:pPr algn="l"/>
            <a:endParaRPr lang="en-IN" sz="2400" dirty="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9825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04BDC58-3574-43A8-BE86-5E17A16DC37A}"/>
              </a:ext>
            </a:extLst>
          </p:cNvPr>
          <p:cNvSpPr>
            <a:spLocks noGrp="1"/>
          </p:cNvSpPr>
          <p:nvPr>
            <p:ph idx="1"/>
          </p:nvPr>
        </p:nvSpPr>
        <p:spPr>
          <a:xfrm>
            <a:off x="441959" y="292660"/>
            <a:ext cx="10726271" cy="5848164"/>
          </a:xfrm>
        </p:spPr>
        <p:txBody>
          <a:bodyPr>
            <a:normAutofit/>
          </a:bodyPr>
          <a:lstStyle/>
          <a:p>
            <a:pPr marL="0" indent="0">
              <a:buNone/>
            </a:pPr>
            <a:r>
              <a:rPr lang="en-US" sz="3200" b="1" dirty="0">
                <a:solidFill>
                  <a:srgbClr val="222222"/>
                </a:solidFill>
                <a:latin typeface="Times New Roman" panose="02020603050405020304" pitchFamily="18" charset="0"/>
                <a:cs typeface="Times New Roman" panose="02020603050405020304" pitchFamily="18" charset="0"/>
              </a:rPr>
              <a:t>Report Formats:</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Printable PDF summary for doctors.</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Digital record storage for EMR (Electronic Medical Records).</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Visualization Tools:</a:t>
            </a:r>
          </a:p>
          <a:p>
            <a:pPr marL="0" indent="0">
              <a:buNone/>
            </a:pPr>
            <a:r>
              <a:rPr lang="en-US" sz="2400" dirty="0" smtClean="0">
                <a:solidFill>
                  <a:srgbClr val="222222"/>
                </a:solidFill>
                <a:latin typeface="Times New Roman" panose="02020603050405020304" pitchFamily="18" charset="0"/>
                <a:cs typeface="Times New Roman" panose="02020603050405020304" pitchFamily="18" charset="0"/>
              </a:rPr>
              <a:t>	Grad-CAM </a:t>
            </a:r>
            <a:r>
              <a:rPr lang="en-US" sz="2400" dirty="0">
                <a:solidFill>
                  <a:srgbClr val="222222"/>
                </a:solidFill>
                <a:latin typeface="Times New Roman" panose="02020603050405020304" pitchFamily="18" charset="0"/>
                <a:cs typeface="Times New Roman" panose="02020603050405020304" pitchFamily="18" charset="0"/>
              </a:rPr>
              <a:t>for highlighting important regions in the image.</a:t>
            </a:r>
          </a:p>
          <a:p>
            <a:pPr marL="0" indent="0">
              <a:buNone/>
            </a:pPr>
            <a:r>
              <a:rPr lang="en-US" sz="2400" dirty="0" smtClean="0">
                <a:solidFill>
                  <a:srgbClr val="222222"/>
                </a:solidFill>
                <a:latin typeface="Times New Roman" panose="02020603050405020304" pitchFamily="18" charset="0"/>
                <a:cs typeface="Times New Roman" panose="02020603050405020304" pitchFamily="18" charset="0"/>
              </a:rPr>
              <a:t>	Charts </a:t>
            </a:r>
            <a:r>
              <a:rPr lang="en-US" sz="2400" dirty="0">
                <a:solidFill>
                  <a:srgbClr val="222222"/>
                </a:solidFill>
                <a:latin typeface="Times New Roman" panose="02020603050405020304" pitchFamily="18" charset="0"/>
                <a:cs typeface="Times New Roman" panose="02020603050405020304" pitchFamily="18" charset="0"/>
              </a:rPr>
              <a:t>showing model confidence over time.</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Future Scope:</a:t>
            </a:r>
          </a:p>
          <a:p>
            <a:pPr marL="0" indent="0">
              <a:buNone/>
            </a:pPr>
            <a:r>
              <a:rPr lang="en-US" sz="2400" dirty="0" smtClean="0">
                <a:solidFill>
                  <a:srgbClr val="222222"/>
                </a:solidFill>
                <a:latin typeface="Times New Roman" panose="02020603050405020304" pitchFamily="18" charset="0"/>
                <a:cs typeface="Times New Roman" panose="02020603050405020304" pitchFamily="18" charset="0"/>
              </a:rPr>
              <a:t>	Add </a:t>
            </a:r>
            <a:r>
              <a:rPr lang="en-US" sz="2400" dirty="0">
                <a:solidFill>
                  <a:srgbClr val="222222"/>
                </a:solidFill>
                <a:latin typeface="Times New Roman" panose="02020603050405020304" pitchFamily="18" charset="0"/>
                <a:cs typeface="Times New Roman" panose="02020603050405020304" pitchFamily="18" charset="0"/>
              </a:rPr>
              <a:t>recommendation systems.</a:t>
            </a:r>
          </a:p>
          <a:p>
            <a:pPr marL="0" indent="0">
              <a:buNone/>
            </a:pPr>
            <a:r>
              <a:rPr lang="en-US" sz="2400" dirty="0" smtClean="0">
                <a:solidFill>
                  <a:srgbClr val="222222"/>
                </a:solidFill>
                <a:latin typeface="Times New Roman" panose="02020603050405020304" pitchFamily="18" charset="0"/>
                <a:cs typeface="Times New Roman" panose="02020603050405020304" pitchFamily="18" charset="0"/>
              </a:rPr>
              <a:t>	Include </a:t>
            </a:r>
            <a:r>
              <a:rPr lang="en-US" sz="2400" dirty="0">
                <a:solidFill>
                  <a:srgbClr val="222222"/>
                </a:solidFill>
                <a:latin typeface="Times New Roman" panose="02020603050405020304" pitchFamily="18" charset="0"/>
                <a:cs typeface="Times New Roman" panose="02020603050405020304" pitchFamily="18" charset="0"/>
              </a:rPr>
              <a:t>API access for hospitals and labs.</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Outcome: Clear, actionable output that can be shared and reviewed.</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66265E8D-7113-4A3B-B1A5-3D1053C46D1B}"/>
              </a:ext>
            </a:extLst>
          </p:cNvPr>
          <p:cNvSpPr/>
          <p:nvPr/>
        </p:nvSpPr>
        <p:spPr>
          <a:xfrm>
            <a:off x="107147"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850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058F89B-0AB7-43A7-B034-7C753617A5A5}"/>
              </a:ext>
            </a:extLst>
          </p:cNvPr>
          <p:cNvSpPr>
            <a:spLocks noGrp="1"/>
          </p:cNvSpPr>
          <p:nvPr>
            <p:ph idx="1"/>
          </p:nvPr>
        </p:nvSpPr>
        <p:spPr>
          <a:xfrm>
            <a:off x="838200" y="283694"/>
            <a:ext cx="10515600" cy="6215717"/>
          </a:xfrm>
        </p:spPr>
        <p:txBody>
          <a:bodyPr>
            <a:normAutofit/>
          </a:bodyPr>
          <a:lstStyle/>
          <a:p>
            <a:pPr marL="0" indent="0">
              <a:buNone/>
            </a:pPr>
            <a:r>
              <a:rPr lang="en-IN" sz="3200" b="1" dirty="0">
                <a:latin typeface="Times New Roman" panose="02020603050405020304" pitchFamily="18" charset="0"/>
                <a:cs typeface="Times New Roman" panose="02020603050405020304" pitchFamily="18" charset="0"/>
              </a:rPr>
              <a:t>ADVANTAGES:</a:t>
            </a:r>
            <a:endParaRPr lang="en-GB" sz="2000" b="0" i="0" dirty="0">
              <a:effectLst/>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GB" sz="2000" i="0" dirty="0" smtClean="0">
                <a:effectLst/>
                <a:latin typeface="Times New Roman" panose="02020603050405020304" pitchFamily="18" charset="0"/>
                <a:cs typeface="Times New Roman" panose="02020603050405020304" pitchFamily="18" charset="0"/>
              </a:rPr>
              <a:t>Personalized </a:t>
            </a:r>
            <a:r>
              <a:rPr lang="en-GB" sz="2000" i="0" dirty="0">
                <a:effectLst/>
                <a:latin typeface="Times New Roman" panose="02020603050405020304" pitchFamily="18" charset="0"/>
                <a:cs typeface="Times New Roman" panose="02020603050405020304" pitchFamily="18" charset="0"/>
              </a:rPr>
              <a:t>Treatment Plans</a:t>
            </a:r>
          </a:p>
          <a:p>
            <a:pPr marL="914400" lvl="1" indent="-457200">
              <a:lnSpc>
                <a:spcPct val="150000"/>
              </a:lnSpc>
              <a:buFont typeface="+mj-lt"/>
              <a:buAutoNum type="arabicPeriod"/>
            </a:pPr>
            <a:r>
              <a:rPr lang="en-IN" sz="2000" i="0" dirty="0" smtClean="0">
                <a:effectLst/>
                <a:latin typeface="Times New Roman" panose="02020603050405020304" pitchFamily="18" charset="0"/>
                <a:cs typeface="Times New Roman" panose="02020603050405020304" pitchFamily="18" charset="0"/>
              </a:rPr>
              <a:t>Efficiency </a:t>
            </a:r>
            <a:r>
              <a:rPr lang="en-IN" sz="2000" i="0" dirty="0">
                <a:effectLst/>
                <a:latin typeface="Times New Roman" panose="02020603050405020304" pitchFamily="18" charset="0"/>
                <a:cs typeface="Times New Roman" panose="02020603050405020304" pitchFamily="18" charset="0"/>
              </a:rPr>
              <a:t>in Image Analysis</a:t>
            </a:r>
          </a:p>
          <a:p>
            <a:pPr marL="914400" lvl="1" indent="-457200">
              <a:lnSpc>
                <a:spcPct val="150000"/>
              </a:lnSpc>
              <a:buFont typeface="+mj-lt"/>
              <a:buAutoNum type="arabicPeriod"/>
            </a:pPr>
            <a:r>
              <a:rPr lang="en-IN" sz="2000" i="0" dirty="0" smtClean="0">
                <a:effectLst/>
                <a:latin typeface="Times New Roman" panose="02020603050405020304" pitchFamily="18" charset="0"/>
                <a:cs typeface="Times New Roman" panose="02020603050405020304" pitchFamily="18" charset="0"/>
              </a:rPr>
              <a:t>Real-time </a:t>
            </a:r>
            <a:r>
              <a:rPr lang="en-IN" sz="2000" i="0" dirty="0">
                <a:effectLst/>
                <a:latin typeface="Times New Roman" panose="02020603050405020304" pitchFamily="18" charset="0"/>
                <a:cs typeface="Times New Roman" panose="02020603050405020304" pitchFamily="18" charset="0"/>
              </a:rPr>
              <a:t>Monitoring</a:t>
            </a:r>
            <a:endParaRPr lang="en-IN" sz="20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IN" sz="2000" i="0" dirty="0" smtClean="0">
                <a:effectLst/>
                <a:latin typeface="Times New Roman" panose="02020603050405020304" pitchFamily="18" charset="0"/>
                <a:cs typeface="Times New Roman" panose="02020603050405020304" pitchFamily="18" charset="0"/>
              </a:rPr>
              <a:t>Enhanced </a:t>
            </a:r>
            <a:r>
              <a:rPr lang="en-IN" sz="2000" i="0" dirty="0">
                <a:effectLst/>
                <a:latin typeface="Times New Roman" panose="02020603050405020304" pitchFamily="18" charset="0"/>
                <a:cs typeface="Times New Roman" panose="02020603050405020304" pitchFamily="18" charset="0"/>
              </a:rPr>
              <a:t>Patient Engagement</a:t>
            </a:r>
          </a:p>
          <a:p>
            <a:pPr marL="914400" lvl="1" indent="-457200">
              <a:lnSpc>
                <a:spcPct val="150000"/>
              </a:lnSpc>
              <a:buFont typeface="+mj-lt"/>
              <a:buAutoNum type="arabicPeriod"/>
            </a:pPr>
            <a:r>
              <a:rPr lang="en-IN" sz="2000" i="0" dirty="0" smtClean="0">
                <a:effectLst/>
                <a:latin typeface="Times New Roman" panose="02020603050405020304" pitchFamily="18" charset="0"/>
                <a:cs typeface="Times New Roman" panose="02020603050405020304" pitchFamily="18" charset="0"/>
              </a:rPr>
              <a:t>Cost-Effectiveness</a:t>
            </a:r>
            <a:endParaRPr lang="en-GB" sz="2000" dirty="0">
              <a:solidFill>
                <a:srgbClr val="374151"/>
              </a:solidFill>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IN" sz="2000" i="0" dirty="0" smtClean="0">
                <a:effectLst/>
                <a:latin typeface="Times New Roman" panose="02020603050405020304" pitchFamily="18" charset="0"/>
                <a:cs typeface="Times New Roman" panose="02020603050405020304" pitchFamily="18" charset="0"/>
              </a:rPr>
              <a:t>Scalability</a:t>
            </a:r>
            <a:endParaRPr lang="en-IN" sz="2000" i="0" dirty="0">
              <a:effectLst/>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IN" sz="2000" i="0" dirty="0" smtClean="0">
                <a:effectLst/>
                <a:latin typeface="Times New Roman" panose="02020603050405020304" pitchFamily="18" charset="0"/>
                <a:cs typeface="Times New Roman" panose="02020603050405020304" pitchFamily="18" charset="0"/>
              </a:rPr>
              <a:t>Data-Driven </a:t>
            </a:r>
            <a:r>
              <a:rPr lang="en-IN" sz="2000" i="0" dirty="0">
                <a:effectLst/>
                <a:latin typeface="Times New Roman" panose="02020603050405020304" pitchFamily="18" charset="0"/>
                <a:cs typeface="Times New Roman" panose="02020603050405020304" pitchFamily="18" charset="0"/>
              </a:rPr>
              <a:t>Insights</a:t>
            </a:r>
          </a:p>
          <a:p>
            <a:pPr marL="914400" lvl="1" indent="-457200">
              <a:lnSpc>
                <a:spcPct val="150000"/>
              </a:lnSpc>
              <a:buFont typeface="+mj-lt"/>
              <a:buAutoNum type="arabicPeriod"/>
            </a:pPr>
            <a:r>
              <a:rPr lang="en-GB" sz="2000" i="0" dirty="0" smtClean="0">
                <a:effectLst/>
                <a:latin typeface="Times New Roman" panose="02020603050405020304" pitchFamily="18" charset="0"/>
                <a:cs typeface="Times New Roman" panose="02020603050405020304" pitchFamily="18" charset="0"/>
              </a:rPr>
              <a:t>Early </a:t>
            </a:r>
            <a:r>
              <a:rPr lang="en-GB" sz="2000" i="0" dirty="0">
                <a:effectLst/>
                <a:latin typeface="Times New Roman" panose="02020603050405020304" pitchFamily="18" charset="0"/>
                <a:cs typeface="Times New Roman" panose="02020603050405020304" pitchFamily="18" charset="0"/>
              </a:rPr>
              <a:t>Detection</a:t>
            </a:r>
          </a:p>
          <a:p>
            <a:pPr marL="914400" lvl="1" indent="-457200">
              <a:lnSpc>
                <a:spcPct val="150000"/>
              </a:lnSpc>
              <a:buFont typeface="+mj-lt"/>
              <a:buAutoNum type="arabicPeriod"/>
            </a:pPr>
            <a:r>
              <a:rPr lang="en-GB" sz="2000" dirty="0" smtClean="0">
                <a:latin typeface="Times New Roman" panose="02020603050405020304" pitchFamily="18" charset="0"/>
                <a:cs typeface="Times New Roman" panose="02020603050405020304" pitchFamily="18" charset="0"/>
              </a:rPr>
              <a:t>I</a:t>
            </a:r>
            <a:r>
              <a:rPr lang="en-GB" sz="2000" i="0" dirty="0" smtClean="0">
                <a:effectLst/>
                <a:latin typeface="Times New Roman" panose="02020603050405020304" pitchFamily="18" charset="0"/>
                <a:cs typeface="Times New Roman" panose="02020603050405020304" pitchFamily="18" charset="0"/>
              </a:rPr>
              <a:t>mproved </a:t>
            </a:r>
            <a:r>
              <a:rPr lang="en-GB" sz="2000" i="0" dirty="0">
                <a:effectLst/>
                <a:latin typeface="Times New Roman" panose="02020603050405020304" pitchFamily="18" charset="0"/>
                <a:cs typeface="Times New Roman" panose="02020603050405020304" pitchFamily="18" charset="0"/>
              </a:rPr>
              <a:t>Diagnostic Accuracy</a:t>
            </a:r>
            <a:endParaRPr lang="en-IN" sz="2000" i="0" dirty="0">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A991BE03-6D0F-4CA3-BD9F-F1CAC87EE877}"/>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0121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1F4167E-787B-4D2E-86AB-463A87FA26F1}"/>
              </a:ext>
            </a:extLst>
          </p:cNvPr>
          <p:cNvSpPr>
            <a:spLocks noGrp="1"/>
          </p:cNvSpPr>
          <p:nvPr>
            <p:ph idx="1"/>
          </p:nvPr>
        </p:nvSpPr>
        <p:spPr>
          <a:xfrm>
            <a:off x="838200" y="265766"/>
            <a:ext cx="10515600" cy="6493622"/>
          </a:xfrm>
        </p:spPr>
        <p:txBody>
          <a:bodyPr/>
          <a:lstStyle/>
          <a:p>
            <a:pPr marL="0" indent="0">
              <a:buNone/>
            </a:pPr>
            <a:r>
              <a:rPr lang="en-IN" sz="3200" b="1" dirty="0">
                <a:latin typeface="Times New Roman" panose="02020603050405020304" pitchFamily="18" charset="0"/>
                <a:cs typeface="Times New Roman" panose="02020603050405020304" pitchFamily="18" charset="0"/>
              </a:rPr>
              <a:t>APPLICATIONS:</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i="0" dirty="0" smtClean="0">
                <a:effectLst/>
                <a:latin typeface="Times New Roman" panose="02020603050405020304" pitchFamily="18" charset="0"/>
                <a:cs typeface="Times New Roman" panose="02020603050405020304" pitchFamily="18" charset="0"/>
              </a:rPr>
              <a:t>1</a:t>
            </a:r>
            <a:r>
              <a:rPr lang="en-IN" sz="2000" i="0" dirty="0">
                <a:effectLst/>
                <a:latin typeface="Times New Roman" panose="02020603050405020304" pitchFamily="18" charset="0"/>
                <a:cs typeface="Times New Roman" panose="02020603050405020304" pitchFamily="18" charset="0"/>
              </a:rPr>
              <a:t>. Automated Image Analysis</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a:t>
            </a:r>
            <a:r>
              <a:rPr lang="en-IN" sz="1400"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Risk Classification</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i="0" dirty="0" smtClean="0">
                <a:effectLst/>
                <a:latin typeface="Times New Roman" panose="02020603050405020304" pitchFamily="18" charset="0"/>
                <a:cs typeface="Times New Roman" panose="02020603050405020304" pitchFamily="18" charset="0"/>
              </a:rPr>
              <a:t>3</a:t>
            </a:r>
            <a:r>
              <a:rPr lang="en-IN" sz="2000" i="0" dirty="0">
                <a:effectLst/>
                <a:latin typeface="Times New Roman" panose="02020603050405020304" pitchFamily="18" charset="0"/>
                <a:cs typeface="Times New Roman" panose="02020603050405020304" pitchFamily="18" charset="0"/>
              </a:rPr>
              <a:t>. Wearable Health </a:t>
            </a:r>
            <a:r>
              <a:rPr lang="en-IN" sz="2000" i="0" dirty="0" smtClean="0">
                <a:effectLst/>
                <a:latin typeface="Times New Roman" panose="02020603050405020304" pitchFamily="18" charset="0"/>
                <a:cs typeface="Times New Roman" panose="02020603050405020304" pitchFamily="18" charset="0"/>
              </a:rPr>
              <a:t>Device</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i="0" dirty="0" smtClean="0">
                <a:effectLst/>
                <a:latin typeface="Times New Roman" panose="02020603050405020304" pitchFamily="18" charset="0"/>
                <a:cs typeface="Times New Roman" panose="02020603050405020304" pitchFamily="18" charset="0"/>
              </a:rPr>
              <a:t>4</a:t>
            </a:r>
            <a:r>
              <a:rPr lang="en-IN" sz="2000" i="0" dirty="0">
                <a:effectLst/>
                <a:latin typeface="Times New Roman" panose="02020603050405020304" pitchFamily="18" charset="0"/>
                <a:cs typeface="Times New Roman" panose="02020603050405020304" pitchFamily="18" charset="0"/>
              </a:rPr>
              <a:t>. Telemedicine </a:t>
            </a:r>
            <a:r>
              <a:rPr lang="en-IN" sz="2000" i="0" dirty="0" smtClean="0">
                <a:effectLst/>
                <a:latin typeface="Times New Roman" panose="02020603050405020304" pitchFamily="18" charset="0"/>
                <a:cs typeface="Times New Roman" panose="02020603050405020304" pitchFamily="18" charset="0"/>
              </a:rPr>
              <a:t>Solutions</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i="0" dirty="0" smtClean="0">
                <a:effectLst/>
                <a:latin typeface="Times New Roman" panose="02020603050405020304" pitchFamily="18" charset="0"/>
                <a:cs typeface="Times New Roman" panose="02020603050405020304" pitchFamily="18" charset="0"/>
              </a:rPr>
              <a:t>5. Predictive Analytics</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i="0" dirty="0" smtClean="0">
                <a:effectLst/>
                <a:latin typeface="Times New Roman" panose="02020603050405020304" pitchFamily="18" charset="0"/>
                <a:cs typeface="Times New Roman" panose="02020603050405020304" pitchFamily="18" charset="0"/>
              </a:rPr>
              <a:t>6</a:t>
            </a:r>
            <a:r>
              <a:rPr lang="en-IN" sz="2000" i="0" dirty="0">
                <a:effectLst/>
                <a:latin typeface="Times New Roman" panose="02020603050405020304" pitchFamily="18" charset="0"/>
                <a:cs typeface="Times New Roman" panose="02020603050405020304" pitchFamily="18" charset="0"/>
              </a:rPr>
              <a:t>. Patient Management Systems</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i="0" dirty="0" smtClean="0">
                <a:effectLst/>
                <a:latin typeface="Times New Roman" panose="02020603050405020304" pitchFamily="18" charset="0"/>
                <a:cs typeface="Times New Roman" panose="02020603050405020304" pitchFamily="18" charset="0"/>
              </a:rPr>
              <a:t>7</a:t>
            </a:r>
            <a:r>
              <a:rPr lang="en-IN" sz="2000" i="0" dirty="0">
                <a:effectLst/>
                <a:latin typeface="Times New Roman" panose="02020603050405020304" pitchFamily="18" charset="0"/>
                <a:cs typeface="Times New Roman" panose="02020603050405020304" pitchFamily="18" charset="0"/>
              </a:rPr>
              <a:t>. Research and </a:t>
            </a:r>
            <a:r>
              <a:rPr lang="en-IN" sz="2000" i="0" dirty="0" smtClean="0">
                <a:effectLst/>
                <a:latin typeface="Times New Roman" panose="02020603050405020304" pitchFamily="18" charset="0"/>
                <a:cs typeface="Times New Roman" panose="02020603050405020304" pitchFamily="18" charset="0"/>
              </a:rPr>
              <a:t>Development</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GB" sz="2000" i="0" dirty="0" smtClean="0">
                <a:effectLst/>
                <a:latin typeface="Times New Roman" panose="02020603050405020304" pitchFamily="18" charset="0"/>
                <a:cs typeface="Times New Roman" panose="02020603050405020304" pitchFamily="18" charset="0"/>
              </a:rPr>
              <a:t>8</a:t>
            </a:r>
            <a:r>
              <a:rPr lang="en-GB" sz="2000" i="0" dirty="0">
                <a:effectLst/>
                <a:latin typeface="Times New Roman" panose="02020603050405020304" pitchFamily="18" charset="0"/>
                <a:cs typeface="Times New Roman" panose="02020603050405020304" pitchFamily="18" charset="0"/>
              </a:rPr>
              <a:t>. Integration with Electronic Health Records (EHR)</a:t>
            </a:r>
            <a:endParaRPr lang="en-IN" sz="2000" i="0" dirty="0">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6410B689-2476-4CBC-A3B3-69748530BB9C}"/>
              </a:ext>
            </a:extLst>
          </p:cNvPr>
          <p:cNvSpPr/>
          <p:nvPr/>
        </p:nvSpPr>
        <p:spPr>
          <a:xfrm>
            <a:off x="107148" y="136820"/>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0409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9355473-EB2A-4DE5-BB28-FE9BF7DBE9CD}"/>
              </a:ext>
            </a:extLst>
          </p:cNvPr>
          <p:cNvSpPr>
            <a:spLocks noGrp="1"/>
          </p:cNvSpPr>
          <p:nvPr>
            <p:ph idx="1"/>
          </p:nvPr>
        </p:nvSpPr>
        <p:spPr>
          <a:xfrm>
            <a:off x="838200" y="176119"/>
            <a:ext cx="10515600" cy="6592234"/>
          </a:xfrm>
        </p:spPr>
        <p:txBody>
          <a:bodyPr>
            <a:normAutofit/>
          </a:bodyPr>
          <a:lstStyle/>
          <a:p>
            <a:pPr marL="0" indent="0">
              <a:buNone/>
            </a:pPr>
            <a:r>
              <a:rPr lang="en-IN" sz="3200" b="1" dirty="0">
                <a:latin typeface="Times New Roman" panose="02020603050405020304" pitchFamily="18" charset="0"/>
                <a:cs typeface="Times New Roman" panose="02020603050405020304" pitchFamily="18" charset="0"/>
              </a:rPr>
              <a:t>REFERENCE:</a:t>
            </a:r>
          </a:p>
          <a:p>
            <a:pPr marL="0" indent="0">
              <a:buNone/>
            </a:pPr>
            <a:r>
              <a:rPr lang="en-IN" sz="32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a:t>
            </a:r>
            <a:r>
              <a:rPr lang="en-GB" sz="2000" b="1" i="0" dirty="0">
                <a:effectLst/>
                <a:latin typeface="__Inter_d65c78"/>
              </a:rPr>
              <a:t> Khan, M. A., &amp; Khan, M. A. (</a:t>
            </a:r>
            <a:r>
              <a:rPr lang="en-GB" sz="2000" b="1" i="0" dirty="0" smtClean="0">
                <a:effectLst/>
                <a:latin typeface="__Inter_d65c78"/>
              </a:rPr>
              <a:t>2024).</a:t>
            </a:r>
            <a:r>
              <a:rPr lang="en-GB" sz="2000" b="0" i="0" dirty="0">
                <a:solidFill>
                  <a:srgbClr val="374151"/>
                </a:solidFill>
                <a:effectLst/>
                <a:latin typeface="__Inter_d65c78"/>
              </a:rPr>
              <a:t> "Deep Learning in Medical Image Analysis: A     	 </a:t>
            </a:r>
            <a:r>
              <a:rPr lang="en-GB" sz="2000" b="0" i="0" dirty="0" smtClean="0">
                <a:solidFill>
                  <a:srgbClr val="374151"/>
                </a:solidFill>
                <a:effectLst/>
                <a:latin typeface="__Inter_d65c78"/>
              </a:rPr>
              <a:t>Survey</a:t>
            </a:r>
            <a:r>
              <a:rPr lang="en-GB" sz="2000" b="0" i="0" dirty="0">
                <a:solidFill>
                  <a:srgbClr val="374151"/>
                </a:solidFill>
                <a:effectLst/>
                <a:latin typeface="__Inter_d65c78"/>
              </a:rPr>
              <a:t>." </a:t>
            </a:r>
            <a:r>
              <a:rPr lang="en-GB" sz="2000" b="0" i="1" dirty="0">
                <a:solidFill>
                  <a:srgbClr val="374151"/>
                </a:solidFill>
                <a:effectLst/>
                <a:latin typeface="__Inter_d65c78"/>
              </a:rPr>
              <a:t>Journal of Medical Systems</a:t>
            </a:r>
            <a:r>
              <a:rPr lang="en-GB" sz="2000" b="0" i="0" dirty="0">
                <a:solidFill>
                  <a:srgbClr val="374151"/>
                </a:solidFill>
                <a:effectLst/>
                <a:latin typeface="__Inter_d65c78"/>
              </a:rPr>
              <a:t>, 44(9), 1-18.</a:t>
            </a:r>
          </a:p>
          <a:p>
            <a:pPr marL="0" indent="0">
              <a:buNone/>
            </a:pPr>
            <a:endParaRPr lang="en-GB" sz="2000" b="0" i="0" dirty="0">
              <a:solidFill>
                <a:srgbClr val="374151"/>
              </a:solidFill>
              <a:effectLst/>
              <a:latin typeface="__Inter_d65c78"/>
            </a:endParaRPr>
          </a:p>
          <a:p>
            <a:pPr marL="0" indent="0">
              <a:buNone/>
            </a:pPr>
            <a:r>
              <a:rPr lang="en-GB" sz="2000" b="1" dirty="0">
                <a:solidFill>
                  <a:srgbClr val="374151"/>
                </a:solidFill>
                <a:latin typeface="__Inter_d65c78"/>
                <a:cs typeface="Times New Roman" panose="02020603050405020304" pitchFamily="18" charset="0"/>
              </a:rPr>
              <a:t>          </a:t>
            </a:r>
            <a:r>
              <a:rPr lang="en-GB" sz="2000" b="1" dirty="0" smtClean="0">
                <a:solidFill>
                  <a:srgbClr val="374151"/>
                </a:solidFill>
                <a:latin typeface="__Inter_d65c78"/>
                <a:cs typeface="Times New Roman" panose="02020603050405020304" pitchFamily="18" charset="0"/>
              </a:rPr>
              <a:t>2.</a:t>
            </a:r>
            <a:r>
              <a:rPr lang="en-GB" sz="2000" b="1" i="0" dirty="0" smtClean="0">
                <a:effectLst/>
                <a:latin typeface="Times New Roman" panose="02020603050405020304" pitchFamily="18" charset="0"/>
                <a:cs typeface="Times New Roman" panose="02020603050405020304" pitchFamily="18" charset="0"/>
              </a:rPr>
              <a:t>Bai</a:t>
            </a:r>
            <a:r>
              <a:rPr lang="en-GB" sz="2000" b="1" i="0" dirty="0">
                <a:effectLst/>
                <a:latin typeface="Times New Roman" panose="02020603050405020304" pitchFamily="18" charset="0"/>
                <a:cs typeface="Times New Roman" panose="02020603050405020304" pitchFamily="18" charset="0"/>
              </a:rPr>
              <a:t>, W., et al. (</a:t>
            </a:r>
            <a:r>
              <a:rPr lang="en-GB" sz="2000" b="1" i="0" dirty="0" smtClean="0">
                <a:effectLst/>
                <a:latin typeface="Times New Roman" panose="02020603050405020304" pitchFamily="18" charset="0"/>
                <a:cs typeface="Times New Roman" panose="02020603050405020304" pitchFamily="18" charset="0"/>
              </a:rPr>
              <a:t>2023).</a:t>
            </a:r>
            <a:r>
              <a:rPr lang="en-GB" sz="2000" b="0" i="0" dirty="0">
                <a:solidFill>
                  <a:srgbClr val="374151"/>
                </a:solidFill>
                <a:effectLst/>
                <a:latin typeface="Times New Roman" panose="02020603050405020304" pitchFamily="18" charset="0"/>
                <a:cs typeface="Times New Roman" panose="02020603050405020304" pitchFamily="18" charset="0"/>
              </a:rPr>
              <a:t> "A Review of Deep Learning in Medical Imaging: Imaging, 	Pathology, and Radiology." </a:t>
            </a:r>
            <a:r>
              <a:rPr lang="en-GB" sz="2000" b="0" i="1" dirty="0">
                <a:solidFill>
                  <a:srgbClr val="374151"/>
                </a:solidFill>
                <a:effectLst/>
                <a:latin typeface="Times New Roman" panose="02020603050405020304" pitchFamily="18" charset="0"/>
                <a:cs typeface="Times New Roman" panose="02020603050405020304" pitchFamily="18" charset="0"/>
              </a:rPr>
              <a:t>Journal of Medical Imaging</a:t>
            </a:r>
            <a:r>
              <a:rPr lang="en-GB" sz="2000" b="0" i="0" dirty="0">
                <a:solidFill>
                  <a:srgbClr val="374151"/>
                </a:solidFill>
                <a:effectLst/>
                <a:latin typeface="Times New Roman" panose="02020603050405020304" pitchFamily="18" charset="0"/>
                <a:cs typeface="Times New Roman" panose="02020603050405020304" pitchFamily="18" charset="0"/>
              </a:rPr>
              <a:t>, 5(4), 1-12. </a:t>
            </a:r>
          </a:p>
          <a:p>
            <a:pPr marL="0" indent="0">
              <a:buNone/>
            </a:pPr>
            <a:endParaRPr lang="en-GB" sz="2000"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GB" sz="2000" b="1" i="0" dirty="0">
                <a:solidFill>
                  <a:srgbClr val="374151"/>
                </a:solidFill>
                <a:effectLst/>
                <a:latin typeface="Times New Roman" panose="02020603050405020304" pitchFamily="18" charset="0"/>
                <a:cs typeface="Times New Roman" panose="02020603050405020304" pitchFamily="18" charset="0"/>
              </a:rPr>
              <a:t>           </a:t>
            </a:r>
            <a:r>
              <a:rPr lang="en-GB" sz="2000" b="1" i="0" dirty="0" smtClean="0">
                <a:effectLst/>
                <a:latin typeface="__Inter_d65c78"/>
              </a:rPr>
              <a:t>3.Kumar</a:t>
            </a:r>
            <a:r>
              <a:rPr lang="en-GB" sz="2000" b="1" i="0" dirty="0">
                <a:effectLst/>
                <a:latin typeface="__Inter_d65c78"/>
              </a:rPr>
              <a:t>, A., &amp; Gupta, R. (</a:t>
            </a:r>
            <a:r>
              <a:rPr lang="en-GB" sz="2000" b="1" i="0" dirty="0" smtClean="0">
                <a:effectLst/>
                <a:latin typeface="__Inter_d65c78"/>
              </a:rPr>
              <a:t>2022).</a:t>
            </a:r>
            <a:r>
              <a:rPr lang="en-GB" sz="2000" b="0" i="0" dirty="0">
                <a:solidFill>
                  <a:srgbClr val="374151"/>
                </a:solidFill>
                <a:effectLst/>
                <a:latin typeface="__Inter_d65c78"/>
              </a:rPr>
              <a:t> "Thyroid Disease Detection Using Machine </a:t>
            </a:r>
            <a:r>
              <a:rPr lang="en-GB" sz="2000" b="0" i="0" dirty="0" smtClean="0">
                <a:solidFill>
                  <a:srgbClr val="374151"/>
                </a:solidFill>
                <a:effectLst/>
                <a:latin typeface="__Inter_d65c78"/>
              </a:rPr>
              <a:t>  	Learning Techniques</a:t>
            </a:r>
            <a:r>
              <a:rPr lang="en-GB" sz="2000" b="0" i="0" dirty="0">
                <a:solidFill>
                  <a:srgbClr val="374151"/>
                </a:solidFill>
                <a:effectLst/>
                <a:latin typeface="__Inter_d65c78"/>
              </a:rPr>
              <a:t>: A Review." </a:t>
            </a:r>
            <a:r>
              <a:rPr lang="en-GB" sz="2000" b="0" i="1" dirty="0">
                <a:solidFill>
                  <a:srgbClr val="374151"/>
                </a:solidFill>
                <a:effectLst/>
                <a:latin typeface="__Inter_d65c78"/>
              </a:rPr>
              <a:t>International Journal of Computer Applications</a:t>
            </a:r>
            <a:r>
              <a:rPr lang="en-GB" sz="2000" b="0" i="0" dirty="0">
                <a:solidFill>
                  <a:srgbClr val="374151"/>
                </a:solidFill>
                <a:effectLst/>
                <a:latin typeface="__Inter_d65c78"/>
              </a:rPr>
              <a:t>, </a:t>
            </a:r>
            <a:r>
              <a:rPr lang="en-GB" sz="2000" b="0" i="0" dirty="0" smtClean="0">
                <a:solidFill>
                  <a:srgbClr val="374151"/>
                </a:solidFill>
                <a:effectLst/>
                <a:latin typeface="__Inter_d65c78"/>
              </a:rPr>
              <a:t>	975</a:t>
            </a:r>
            <a:r>
              <a:rPr lang="en-GB" sz="2000" b="0" i="0" dirty="0">
                <a:solidFill>
                  <a:srgbClr val="374151"/>
                </a:solidFill>
                <a:effectLst/>
                <a:latin typeface="__Inter_d65c78"/>
              </a:rPr>
              <a:t>, 1-6.</a:t>
            </a:r>
          </a:p>
          <a:p>
            <a:pPr marL="0" indent="0">
              <a:buNone/>
            </a:pPr>
            <a:endParaRPr lang="en-GB" sz="2000" b="0" i="0" dirty="0">
              <a:solidFill>
                <a:srgbClr val="374151"/>
              </a:solidFill>
              <a:effectLst/>
              <a:latin typeface="__Inter_d65c78"/>
            </a:endParaRPr>
          </a:p>
          <a:p>
            <a:pPr marL="0" indent="0">
              <a:buNone/>
            </a:pPr>
            <a:r>
              <a:rPr lang="en-GB" sz="2000" b="1" i="0" dirty="0">
                <a:solidFill>
                  <a:srgbClr val="374151"/>
                </a:solidFill>
                <a:effectLst/>
                <a:latin typeface="__Inter_d65c78"/>
                <a:cs typeface="Times New Roman" panose="02020603050405020304" pitchFamily="18" charset="0"/>
              </a:rPr>
              <a:t>          </a:t>
            </a:r>
            <a:r>
              <a:rPr lang="en-GB" sz="2000" b="1" i="0" dirty="0" smtClean="0">
                <a:effectLst/>
                <a:latin typeface="__Inter_d65c78"/>
              </a:rPr>
              <a:t>4.Zhang</a:t>
            </a:r>
            <a:r>
              <a:rPr lang="en-GB" sz="2000" b="1" i="0" dirty="0">
                <a:effectLst/>
                <a:latin typeface="__Inter_d65c78"/>
              </a:rPr>
              <a:t>, Y., et al. (</a:t>
            </a:r>
            <a:r>
              <a:rPr lang="en-GB" sz="2000" b="1" i="0" dirty="0" smtClean="0">
                <a:effectLst/>
                <a:latin typeface="__Inter_d65c78"/>
              </a:rPr>
              <a:t>2022).</a:t>
            </a:r>
            <a:r>
              <a:rPr lang="en-GB" sz="2000" b="0" i="0" dirty="0">
                <a:solidFill>
                  <a:srgbClr val="374151"/>
                </a:solidFill>
                <a:effectLst/>
                <a:latin typeface="__Inter_d65c78"/>
              </a:rPr>
              <a:t> "IoT-Based Smart Healthcare System for Thyroid </a:t>
            </a:r>
            <a:r>
              <a:rPr lang="en-GB" sz="2000" b="0" i="0" dirty="0" smtClean="0">
                <a:solidFill>
                  <a:srgbClr val="374151"/>
                </a:solidFill>
                <a:effectLst/>
                <a:latin typeface="__Inter_d65c78"/>
              </a:rPr>
              <a:t>	Disease Detection</a:t>
            </a:r>
            <a:r>
              <a:rPr lang="en-GB" sz="2000" b="0" i="0" dirty="0">
                <a:solidFill>
                  <a:srgbClr val="374151"/>
                </a:solidFill>
                <a:effectLst/>
                <a:latin typeface="__Inter_d65c78"/>
              </a:rPr>
              <a:t>." </a:t>
            </a:r>
            <a:r>
              <a:rPr lang="en-GB" sz="2000" b="0" i="1" dirty="0">
                <a:solidFill>
                  <a:srgbClr val="374151"/>
                </a:solidFill>
                <a:effectLst/>
                <a:latin typeface="__Inter_d65c78"/>
              </a:rPr>
              <a:t>IEEE Internet of Things Journal</a:t>
            </a:r>
            <a:r>
              <a:rPr lang="en-GB" sz="2000" b="0" i="0" dirty="0">
                <a:solidFill>
                  <a:srgbClr val="374151"/>
                </a:solidFill>
                <a:effectLst/>
                <a:latin typeface="__Inter_d65c78"/>
              </a:rPr>
              <a:t>, 7(5), 4567-4575.</a:t>
            </a:r>
          </a:p>
          <a:p>
            <a:pPr marL="0" indent="0">
              <a:buNone/>
            </a:pPr>
            <a:endParaRPr lang="en-GB" sz="2000" b="0" i="0" dirty="0">
              <a:solidFill>
                <a:srgbClr val="374151"/>
              </a:solidFill>
              <a:effectLst/>
              <a:latin typeface="__Inter_d65c78"/>
            </a:endParaRPr>
          </a:p>
          <a:p>
            <a:pPr marL="0" indent="0">
              <a:buNone/>
            </a:pPr>
            <a:r>
              <a:rPr lang="en-GB" sz="2000" b="1" dirty="0">
                <a:solidFill>
                  <a:srgbClr val="374151"/>
                </a:solidFill>
                <a:latin typeface="__Inter_d65c78"/>
                <a:cs typeface="Times New Roman" panose="02020603050405020304" pitchFamily="18" charset="0"/>
              </a:rPr>
              <a:t>          </a:t>
            </a:r>
            <a:r>
              <a:rPr lang="en-GB" sz="2000" b="1" dirty="0" smtClean="0">
                <a:solidFill>
                  <a:srgbClr val="374151"/>
                </a:solidFill>
                <a:latin typeface="__Inter_d65c78"/>
                <a:cs typeface="Times New Roman" panose="02020603050405020304" pitchFamily="18" charset="0"/>
              </a:rPr>
              <a:t>5.</a:t>
            </a:r>
            <a:r>
              <a:rPr lang="en-GB" sz="2000" b="1" i="0" dirty="0" smtClean="0">
                <a:effectLst/>
                <a:latin typeface="__Inter_d65c78"/>
              </a:rPr>
              <a:t>Liu</a:t>
            </a:r>
            <a:r>
              <a:rPr lang="en-GB" sz="2000" b="1" i="0" dirty="0">
                <a:effectLst/>
                <a:latin typeface="__Inter_d65c78"/>
              </a:rPr>
              <a:t>, Y., et al. (</a:t>
            </a:r>
            <a:r>
              <a:rPr lang="en-GB" sz="2000" b="1" i="0" dirty="0" smtClean="0">
                <a:effectLst/>
                <a:latin typeface="__Inter_d65c78"/>
              </a:rPr>
              <a:t>2022).</a:t>
            </a:r>
            <a:r>
              <a:rPr lang="en-GB" sz="2000" b="0" i="0" dirty="0">
                <a:solidFill>
                  <a:srgbClr val="374151"/>
                </a:solidFill>
                <a:effectLst/>
                <a:latin typeface="__Inter_d65c78"/>
              </a:rPr>
              <a:t> "Deep Learning for Thyroid Nodule Classification: A </a:t>
            </a:r>
            <a:r>
              <a:rPr lang="en-GB" sz="2000" b="0" i="0" dirty="0" smtClean="0">
                <a:solidFill>
                  <a:srgbClr val="374151"/>
                </a:solidFill>
                <a:effectLst/>
                <a:latin typeface="__Inter_d65c78"/>
              </a:rPr>
              <a:t>	Systematic Review</a:t>
            </a:r>
            <a:r>
              <a:rPr lang="en-GB" sz="2000" b="0" i="0" dirty="0">
                <a:solidFill>
                  <a:srgbClr val="374151"/>
                </a:solidFill>
                <a:effectLst/>
                <a:latin typeface="__Inter_d65c78"/>
              </a:rPr>
              <a:t>." </a:t>
            </a:r>
            <a:r>
              <a:rPr lang="en-GB" sz="2000" b="0" i="1" dirty="0">
                <a:solidFill>
                  <a:srgbClr val="374151"/>
                </a:solidFill>
                <a:effectLst/>
                <a:latin typeface="__Inter_d65c78"/>
              </a:rPr>
              <a:t>European Journal of Radiology</a:t>
            </a:r>
            <a:r>
              <a:rPr lang="en-GB" sz="2000" b="0" i="0" dirty="0">
                <a:solidFill>
                  <a:srgbClr val="374151"/>
                </a:solidFill>
                <a:effectLst/>
                <a:latin typeface="__Inter_d65c78"/>
              </a:rPr>
              <a:t>, 113, 1-10.</a:t>
            </a:r>
            <a:endParaRPr lang="en-IN" sz="2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6410B689-2476-4CBC-A3B3-69748530BB9C}"/>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8322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977020" y="635860"/>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000" b="1" dirty="0">
                <a:solidFill>
                  <a:srgbClr val="000000"/>
                </a:solidFill>
                <a:latin typeface="Times New Roman" panose="02020603050405020304" pitchFamily="18" charset="0"/>
                <a:ea typeface="Bebas Neue"/>
                <a:cs typeface="Times New Roman" panose="02020603050405020304" pitchFamily="18" charset="0"/>
                <a:sym typeface="Bebas Neue"/>
              </a:rPr>
              <a:t>CONCLUSION</a:t>
            </a:r>
          </a:p>
        </p:txBody>
      </p:sp>
      <p:sp>
        <p:nvSpPr>
          <p:cNvPr id="6" name="Google Shape;271;p35"/>
          <p:cNvSpPr txBox="1"/>
          <p:nvPr/>
        </p:nvSpPr>
        <p:spPr>
          <a:xfrm>
            <a:off x="107149" y="100007"/>
            <a:ext cx="1739742" cy="646300"/>
          </a:xfrm>
          <a:prstGeom prst="rect">
            <a:avLst/>
          </a:prstGeom>
          <a:noFill/>
          <a:ln>
            <a:noFill/>
          </a:ln>
        </p:spPr>
        <p:txBody>
          <a:bodyPr spcFirstLastPara="1" wrap="square" lIns="91425" tIns="91425" rIns="91425" bIns="91425" anchor="t" anchorCtr="0">
            <a:spAutoFit/>
          </a:bodyPr>
          <a:lstStyle/>
          <a:p>
            <a:endParaRPr lang="en-GB" sz="1500" dirty="0">
              <a:latin typeface="Overpass"/>
              <a:ea typeface="Overpass"/>
              <a:cs typeface="Overpass"/>
              <a:sym typeface="Overpass"/>
            </a:endParaRPr>
          </a:p>
          <a:p>
            <a:pPr marL="0" lvl="0" indent="0" algn="l" rtl="0">
              <a:spcBef>
                <a:spcPts val="0"/>
              </a:spcBef>
              <a:spcAft>
                <a:spcPts val="0"/>
              </a:spcAft>
              <a:buNone/>
            </a:pPr>
            <a:endParaRPr sz="1500" dirty="0">
              <a:latin typeface="Overpass"/>
              <a:ea typeface="Overpass"/>
              <a:cs typeface="Overpass"/>
              <a:sym typeface="Overpass"/>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utoShape 2" descr="THYROID DETECTION AND CLASSIFICATION USING DNN BASED ON HYBRID META-HEURISTIC AND LSTM TECHNIQ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TextBox 4"/>
          <p:cNvSpPr txBox="1"/>
          <p:nvPr/>
        </p:nvSpPr>
        <p:spPr>
          <a:xfrm>
            <a:off x="977020" y="2274838"/>
            <a:ext cx="9679428" cy="1938992"/>
          </a:xfrm>
          <a:prstGeom prst="rect">
            <a:avLst/>
          </a:prstGeom>
          <a:noFill/>
        </p:spPr>
        <p:txBody>
          <a:bodyPr wrap="square">
            <a:spAutoFit/>
          </a:bodyPr>
          <a:lstStyle/>
          <a:p>
            <a:pPr algn="just"/>
            <a:r>
              <a:rPr lang="en-IN" sz="2400" dirty="0"/>
              <a:t>In conclusion, this project successfully integrates deep learning and image processing techniques for thyroid disease detection using a </a:t>
            </a:r>
            <a:r>
              <a:rPr lang="en-IN" sz="2400" dirty="0" err="1"/>
              <a:t>Streamlit</a:t>
            </a:r>
            <a:r>
              <a:rPr lang="en-IN" sz="2400" dirty="0"/>
              <a:t>-based web interface. By leveraging models can be used to ensures accurate classification and </a:t>
            </a:r>
            <a:r>
              <a:rPr lang="en-IN" sz="2400" dirty="0" err="1"/>
              <a:t>tumor</a:t>
            </a:r>
            <a:r>
              <a:rPr lang="en-IN" sz="2400" dirty="0"/>
              <a:t> detection. The system provides real-time, user-friendly diagnosis, enhancing early detection and clinical decision-making.</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977020" y="635860"/>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000000"/>
                </a:solidFill>
                <a:latin typeface="Times New Roman" panose="02020603050405020304" pitchFamily="18" charset="0"/>
                <a:ea typeface="Bebas Neue"/>
                <a:cs typeface="Times New Roman" panose="02020603050405020304" pitchFamily="18" charset="0"/>
                <a:sym typeface="Bebas Neue"/>
              </a:rPr>
              <a:t>ABSTRACT</a:t>
            </a:r>
            <a:endParaRPr lang="en-IN" sz="4000" b="1" dirty="0">
              <a:solidFill>
                <a:srgbClr val="000000"/>
              </a:solidFill>
              <a:latin typeface="Times New Roman" panose="02020603050405020304" pitchFamily="18" charset="0"/>
              <a:ea typeface="Bebas Neue"/>
              <a:cs typeface="Times New Roman" panose="02020603050405020304" pitchFamily="18" charset="0"/>
              <a:sym typeface="Bebas Neue"/>
            </a:endParaRPr>
          </a:p>
        </p:txBody>
      </p:sp>
      <p:sp>
        <p:nvSpPr>
          <p:cNvPr id="5" name="Google Shape;280;p36"/>
          <p:cNvSpPr txBox="1"/>
          <p:nvPr/>
        </p:nvSpPr>
        <p:spPr>
          <a:xfrm>
            <a:off x="961748" y="1922466"/>
            <a:ext cx="10268503" cy="3139291"/>
          </a:xfrm>
          <a:prstGeom prst="rect">
            <a:avLst/>
          </a:prstGeom>
          <a:noFill/>
          <a:ln>
            <a:noFill/>
          </a:ln>
        </p:spPr>
        <p:txBody>
          <a:bodyPr spcFirstLastPara="1" wrap="square" lIns="91425" tIns="91425" rIns="91425" bIns="91425" anchor="t" anchorCtr="0">
            <a:spAutoFit/>
          </a:bodyPr>
          <a:lstStyle/>
          <a:p>
            <a:pPr algn="just"/>
            <a:r>
              <a:rPr lang="en-US" sz="2400" dirty="0" smtClean="0"/>
              <a:t>An </a:t>
            </a:r>
            <a:r>
              <a:rPr lang="en-US" sz="2400" dirty="0"/>
              <a:t>advanced thyroid disease detection system powered by deep learning and image processing, seamlessly integrated into a </a:t>
            </a:r>
            <a:r>
              <a:rPr lang="en-US" sz="2400" dirty="0" err="1"/>
              <a:t>Streamlit</a:t>
            </a:r>
            <a:r>
              <a:rPr lang="en-US" sz="2400" dirty="0"/>
              <a:t> web interface. By leveraging cutting-edge techniques such as preprocessing, segmentation, feature extraction, and deep learning-based classification, the system delivers precise disease identification and tumor detection. Designed for efficiency and accuracy, it provides real-time diagnostic insights and performance metrics, all within an intuitive and user-friendly interface, enabling users to upload ultrasound images effortlessly and receive instant results</a:t>
            </a:r>
            <a:endParaRPr lang="en-IN" sz="2200" b="1"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977020" y="457677"/>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000" b="1" dirty="0">
                <a:solidFill>
                  <a:srgbClr val="000000"/>
                </a:solidFill>
                <a:latin typeface="Times New Roman" panose="02020603050405020304" pitchFamily="18" charset="0"/>
                <a:ea typeface="Bebas Neue"/>
                <a:cs typeface="Times New Roman" panose="02020603050405020304" pitchFamily="18" charset="0"/>
                <a:sym typeface="Bebas Neue"/>
              </a:rPr>
              <a:t>OBJECTIVES</a:t>
            </a:r>
          </a:p>
        </p:txBody>
      </p:sp>
      <p:sp>
        <p:nvSpPr>
          <p:cNvPr id="5" name="Google Shape;280;p36"/>
          <p:cNvSpPr txBox="1"/>
          <p:nvPr/>
        </p:nvSpPr>
        <p:spPr>
          <a:xfrm>
            <a:off x="1217233" y="1374690"/>
            <a:ext cx="10652052" cy="5062894"/>
          </a:xfrm>
          <a:prstGeom prst="rect">
            <a:avLst/>
          </a:prstGeom>
          <a:noFill/>
          <a:ln>
            <a:noFill/>
          </a:ln>
        </p:spPr>
        <p:txBody>
          <a:bodyPr spcFirstLastPara="1" wrap="square" lIns="91425" tIns="91425" rIns="91425" bIns="91425" anchor="t" anchorCtr="0">
            <a:spAutoFit/>
          </a:bodyPr>
          <a:lstStyle/>
          <a:p>
            <a:pPr algn="just">
              <a:lnSpc>
                <a:spcPct val="150000"/>
              </a:lnSpc>
              <a:spcBef>
                <a:spcPts val="600"/>
              </a:spcBef>
            </a:pPr>
            <a:r>
              <a:rPr lang="en-IN" sz="2400" dirty="0" smtClean="0">
                <a:solidFill>
                  <a:schemeClr val="tx1"/>
                </a:solidFill>
                <a:latin typeface="Times New Roman" pitchFamily="18" charset="0"/>
                <a:cs typeface="Times New Roman" panose="02020603050405020304" pitchFamily="18" charset="0"/>
              </a:rPr>
              <a:t>Develop </a:t>
            </a:r>
            <a:r>
              <a:rPr lang="en-IN" sz="2400" dirty="0">
                <a:solidFill>
                  <a:schemeClr val="tx1"/>
                </a:solidFill>
                <a:latin typeface="Times New Roman" panose="02020603050405020304" pitchFamily="18" charset="0"/>
                <a:cs typeface="Times New Roman" panose="02020603050405020304" pitchFamily="18" charset="0"/>
              </a:rPr>
              <a:t>an AI-powered system to detect thyroid diseases and </a:t>
            </a:r>
            <a:r>
              <a:rPr lang="en-IN" sz="2400" dirty="0" err="1">
                <a:solidFill>
                  <a:schemeClr val="tx1"/>
                </a:solidFill>
                <a:latin typeface="Times New Roman" panose="02020603050405020304" pitchFamily="18" charset="0"/>
                <a:cs typeface="Times New Roman" panose="02020603050405020304" pitchFamily="18" charset="0"/>
              </a:rPr>
              <a:t>tumors</a:t>
            </a:r>
            <a:r>
              <a:rPr lang="en-IN" sz="2400" dirty="0">
                <a:solidFill>
                  <a:schemeClr val="tx1"/>
                </a:solidFill>
                <a:latin typeface="Times New Roman" panose="02020603050405020304" pitchFamily="18" charset="0"/>
                <a:cs typeface="Times New Roman" panose="02020603050405020304" pitchFamily="18" charset="0"/>
              </a:rPr>
              <a:t> using deep learning and image processing techniques for accurate </a:t>
            </a:r>
            <a:r>
              <a:rPr lang="en-IN" sz="2400" dirty="0" err="1" smtClean="0">
                <a:solidFill>
                  <a:schemeClr val="tx1"/>
                </a:solidFill>
                <a:latin typeface="Times New Roman" panose="02020603050405020304" pitchFamily="18" charset="0"/>
                <a:cs typeface="Times New Roman" panose="02020603050405020304" pitchFamily="18" charset="0"/>
              </a:rPr>
              <a:t>classification.</a:t>
            </a:r>
            <a:r>
              <a:rPr lang="en-IN" sz="2400" dirty="0" err="1">
                <a:latin typeface="Times New Roman" pitchFamily="18" charset="0"/>
                <a:cs typeface="Times New Roman" pitchFamily="18" charset="0"/>
              </a:rPr>
              <a:t>e</a:t>
            </a:r>
            <a:r>
              <a:rPr lang="en-IN" sz="2400" dirty="0" err="1" smtClean="0">
                <a:latin typeface="Times New Roman" pitchFamily="18" charset="0"/>
                <a:cs typeface="Times New Roman" pitchFamily="18" charset="0"/>
              </a:rPr>
              <a:t>nhance</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diagnostic accuracy by integrating advanced models Hybrid LSTM-CNN for efficient feature extraction and </a:t>
            </a:r>
            <a:r>
              <a:rPr lang="en-IN" sz="2400" dirty="0" err="1" smtClean="0">
                <a:latin typeface="Times New Roman" pitchFamily="18" charset="0"/>
                <a:cs typeface="Times New Roman" pitchFamily="18" charset="0"/>
              </a:rPr>
              <a:t>classification.Provide</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 real-time, user-friendly interface using </a:t>
            </a:r>
            <a:r>
              <a:rPr lang="en-IN" sz="2400" dirty="0" err="1">
                <a:latin typeface="Times New Roman" pitchFamily="18" charset="0"/>
                <a:cs typeface="Times New Roman" pitchFamily="18" charset="0"/>
              </a:rPr>
              <a:t>Streamlit</a:t>
            </a:r>
            <a:r>
              <a:rPr lang="en-IN" sz="2400" dirty="0">
                <a:latin typeface="Times New Roman" pitchFamily="18" charset="0"/>
                <a:cs typeface="Times New Roman" pitchFamily="18" charset="0"/>
              </a:rPr>
              <a:t>, allowing users to easily upload ultrasound images and receive instant diagnosis </a:t>
            </a:r>
            <a:r>
              <a:rPr lang="en-IN" sz="2400" dirty="0" err="1" smtClean="0">
                <a:latin typeface="Times New Roman" pitchFamily="18" charset="0"/>
                <a:cs typeface="Times New Roman" pitchFamily="18" charset="0"/>
              </a:rPr>
              <a:t>results.</a:t>
            </a:r>
            <a:r>
              <a:rPr lang="en-IN" sz="2400" dirty="0" err="1" smtClean="0">
                <a:solidFill>
                  <a:schemeClr val="tx1"/>
                </a:solidFill>
                <a:latin typeface="Times New Roman" pitchFamily="18" charset="0"/>
                <a:cs typeface="Times New Roman" pitchFamily="18" charset="0"/>
              </a:rPr>
              <a:t>Improve</a:t>
            </a:r>
            <a:r>
              <a:rPr lang="en-IN" sz="2400" dirty="0" smtClean="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accessibility of thyroid disease detection by offering an </a:t>
            </a:r>
            <a:r>
              <a:rPr lang="en-IN" sz="2400" dirty="0" err="1" smtClean="0">
                <a:solidFill>
                  <a:schemeClr val="tx1"/>
                </a:solidFill>
                <a:latin typeface="Times New Roman" pitchFamily="18" charset="0"/>
                <a:cs typeface="Times New Roman" pitchFamily="18" charset="0"/>
              </a:rPr>
              <a:t>automated,expert</a:t>
            </a:r>
            <a:r>
              <a:rPr lang="en-IN" sz="2400" dirty="0" smtClean="0">
                <a:solidFill>
                  <a:schemeClr val="tx1"/>
                </a:solidFill>
                <a:latin typeface="Times New Roman" pitchFamily="18" charset="0"/>
                <a:cs typeface="Times New Roman" pitchFamily="18" charset="0"/>
              </a:rPr>
              <a:t>-independent </a:t>
            </a:r>
            <a:r>
              <a:rPr lang="en-IN" sz="2400" dirty="0">
                <a:solidFill>
                  <a:schemeClr val="tx1"/>
                </a:solidFill>
                <a:latin typeface="Times New Roman" panose="02020603050405020304" pitchFamily="18" charset="0"/>
                <a:cs typeface="Times New Roman" panose="02020603050405020304" pitchFamily="18" charset="0"/>
              </a:rPr>
              <a:t>system suitable for diverse healthcare settings, including remote areas.</a:t>
            </a:r>
          </a:p>
          <a:p>
            <a:pPr algn="just">
              <a:buFont typeface="Wingdings" panose="05000000000000000000" pitchFamily="2" charset="2"/>
              <a:buChar char="v"/>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977020" y="635860"/>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000" b="1" dirty="0">
                <a:solidFill>
                  <a:srgbClr val="000000"/>
                </a:solidFill>
                <a:latin typeface="Times New Roman" panose="02020603050405020304" pitchFamily="18" charset="0"/>
                <a:ea typeface="Bebas Neue"/>
                <a:cs typeface="Times New Roman" panose="02020603050405020304" pitchFamily="18" charset="0"/>
                <a:sym typeface="Bebas Neue"/>
              </a:rPr>
              <a:t>PROBLEM STATEMENT </a:t>
            </a:r>
          </a:p>
        </p:txBody>
      </p:sp>
      <p:sp>
        <p:nvSpPr>
          <p:cNvPr id="5" name="Google Shape;280;p36"/>
          <p:cNvSpPr txBox="1"/>
          <p:nvPr/>
        </p:nvSpPr>
        <p:spPr>
          <a:xfrm>
            <a:off x="977020" y="1607695"/>
            <a:ext cx="10652052" cy="2400627"/>
          </a:xfrm>
          <a:prstGeom prst="rect">
            <a:avLst/>
          </a:prstGeom>
          <a:noFill/>
          <a:ln>
            <a:noFill/>
          </a:ln>
        </p:spPr>
        <p:txBody>
          <a:bodyPr spcFirstLastPara="1" wrap="square" lIns="91425" tIns="91425" rIns="91425" bIns="91425" anchor="t" anchorCtr="0">
            <a:spAutoFit/>
          </a:bodyPr>
          <a:lstStyle/>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cs typeface="Times New Roman" panose="02020603050405020304" pitchFamily="18" charset="0"/>
              </a:rPr>
              <a:t>M</a:t>
            </a:r>
            <a:r>
              <a:rPr lang="en-IN" sz="2400" dirty="0"/>
              <a:t>anual thyroid disease detection from ultrasound images is time-consuming and prone to human error, leading to delayed and inaccurate diagnoses.</a:t>
            </a:r>
          </a:p>
          <a:p>
            <a:pPr algn="just"/>
            <a:endParaRPr lang="en-US" sz="2400" dirty="0"/>
          </a:p>
          <a:p>
            <a:pPr algn="just">
              <a:buFont typeface="Wingdings" panose="05000000000000000000" pitchFamily="2" charset="2"/>
              <a:buChar char="v"/>
            </a:pPr>
            <a:r>
              <a:rPr lang="en-IN" sz="2400" dirty="0"/>
              <a:t>Many existing diagnostic tools require expert radiologists, making thyroid disease detection inaccessible in remote and underdeveloped healthcare settings.</a:t>
            </a:r>
          </a:p>
          <a:p>
            <a:pPr algn="just">
              <a:buFont typeface="Wingdings" panose="05000000000000000000" pitchFamily="2" charset="2"/>
              <a:buChar char="v"/>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7" name="Google Shape;272;p35"/>
          <p:cNvSpPr txBox="1"/>
          <p:nvPr/>
        </p:nvSpPr>
        <p:spPr>
          <a:xfrm>
            <a:off x="11653719" y="97030"/>
            <a:ext cx="431132"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dirty="0">
              <a:latin typeface="Overpass"/>
              <a:ea typeface="Overpass"/>
              <a:cs typeface="Overpass"/>
              <a:sym typeface="Overpass"/>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977020" y="635860"/>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000000"/>
                </a:solidFill>
                <a:latin typeface="Times New Roman" panose="02020603050405020304" pitchFamily="18" charset="0"/>
                <a:ea typeface="Bebas Neue"/>
                <a:cs typeface="Times New Roman" panose="02020603050405020304" pitchFamily="18" charset="0"/>
                <a:sym typeface="Bebas Neue"/>
              </a:rPr>
              <a:t>E</a:t>
            </a:r>
            <a:r>
              <a:rPr lang="en-IN" sz="4000" b="1" dirty="0">
                <a:solidFill>
                  <a:srgbClr val="000000"/>
                </a:solidFill>
                <a:latin typeface="Times New Roman" panose="02020603050405020304" pitchFamily="18" charset="0"/>
                <a:ea typeface="Bebas Neue"/>
                <a:cs typeface="Times New Roman" panose="02020603050405020304" pitchFamily="18" charset="0"/>
                <a:sym typeface="Bebas Neue"/>
              </a:rPr>
              <a:t>XISTING SYSTEMS</a:t>
            </a:r>
          </a:p>
        </p:txBody>
      </p:sp>
      <p:sp>
        <p:nvSpPr>
          <p:cNvPr id="5" name="Google Shape;280;p36"/>
          <p:cNvSpPr txBox="1"/>
          <p:nvPr/>
        </p:nvSpPr>
        <p:spPr>
          <a:xfrm>
            <a:off x="924429" y="1490023"/>
            <a:ext cx="10625419" cy="4616618"/>
          </a:xfrm>
          <a:prstGeom prst="rect">
            <a:avLst/>
          </a:prstGeom>
          <a:noFill/>
          <a:ln>
            <a:noFill/>
          </a:ln>
        </p:spPr>
        <p:txBody>
          <a:bodyPr spcFirstLastPara="1" wrap="square" lIns="91425" tIns="91425" rIns="91425" bIns="91425" anchor="t" anchorCtr="0">
            <a:spAutoFit/>
          </a:bodyPr>
          <a:lstStyle/>
          <a:p>
            <a:pPr marL="342900" indent="-342900" algn="just">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The</a:t>
            </a:r>
            <a:r>
              <a:rPr lang="en-US" sz="2400" dirty="0"/>
              <a:t> Existing systems often have low accuracy in detecting thyroid diseases from ultrasound images, as they rely on traditional image processing methods that fail to capture subtle patterns and complexities in the images.</a:t>
            </a:r>
          </a:p>
          <a:p>
            <a:pPr algn="just"/>
            <a:endParaRPr lang="en-US" sz="2400" dirty="0"/>
          </a:p>
          <a:p>
            <a:pPr marL="342900" indent="-342900" algn="just">
              <a:buFont typeface="Wingdings" panose="05000000000000000000" pitchFamily="2" charset="2"/>
              <a:buChar char="v"/>
            </a:pPr>
            <a:r>
              <a:rPr lang="en-US" sz="2400" dirty="0"/>
              <a:t>Many current systems do not specifically identify thyroid tumors, leading to a lack of precision in diagnosing the disease and overlooking critical tumor detection in medical images.</a:t>
            </a:r>
          </a:p>
          <a:p>
            <a:pPr algn="just"/>
            <a:endParaRPr lang="en-US" sz="2400" dirty="0"/>
          </a:p>
          <a:p>
            <a:pPr marL="342900" indent="-342900" algn="just">
              <a:buFont typeface="Wingdings" panose="05000000000000000000" pitchFamily="2" charset="2"/>
              <a:buChar char="v"/>
            </a:pPr>
            <a:r>
              <a:rPr lang="en-US" sz="2400" dirty="0"/>
              <a:t>Existing solutions typically use outdated or less efficient deep learning models, resulting in poor classification performance and limited ability to distinguish between different types of thyroid diseases.</a:t>
            </a:r>
          </a:p>
          <a:p>
            <a:pPr algn="just"/>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361557" y="199057"/>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000000"/>
                </a:solidFill>
                <a:latin typeface="Times New Roman" panose="02020603050405020304" pitchFamily="18" charset="0"/>
                <a:ea typeface="Bebas Neue"/>
                <a:cs typeface="Times New Roman" panose="02020603050405020304" pitchFamily="18" charset="0"/>
                <a:sym typeface="Bebas Neue"/>
              </a:rPr>
              <a:t>PROPOSED</a:t>
            </a:r>
            <a:r>
              <a:rPr lang="en-IN" sz="4000" b="1" dirty="0">
                <a:solidFill>
                  <a:srgbClr val="000000"/>
                </a:solidFill>
                <a:latin typeface="Times New Roman" panose="02020603050405020304" pitchFamily="18" charset="0"/>
                <a:ea typeface="Bebas Neue"/>
                <a:cs typeface="Times New Roman" panose="02020603050405020304" pitchFamily="18" charset="0"/>
                <a:sym typeface="Bebas Neue"/>
              </a:rPr>
              <a:t> SYSTEM</a:t>
            </a:r>
          </a:p>
        </p:txBody>
      </p:sp>
      <p:sp>
        <p:nvSpPr>
          <p:cNvPr id="5" name="Google Shape;280;p36"/>
          <p:cNvSpPr txBox="1"/>
          <p:nvPr/>
        </p:nvSpPr>
        <p:spPr>
          <a:xfrm>
            <a:off x="769962" y="1061811"/>
            <a:ext cx="10625419" cy="5170616"/>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The system improves thyroid disease detection using deep learning models.</a:t>
            </a:r>
          </a:p>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Advanced image processing techniques like noise filtering, segmentation, and feature extraction ensure accurate </a:t>
            </a:r>
            <a:r>
              <a:rPr lang="en-IN" sz="2400" dirty="0" err="1">
                <a:latin typeface="Times New Roman" pitchFamily="18" charset="0"/>
                <a:cs typeface="Times New Roman" pitchFamily="18" charset="0"/>
              </a:rPr>
              <a:t>tumor</a:t>
            </a:r>
            <a:r>
              <a:rPr lang="en-IN" sz="2400" dirty="0">
                <a:latin typeface="Times New Roman" pitchFamily="18" charset="0"/>
                <a:cs typeface="Times New Roman" pitchFamily="18" charset="0"/>
              </a:rPr>
              <a:t> predictions.</a:t>
            </a:r>
          </a:p>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The project automates early thyroid disease detection, reducing human errors and improving diagnostic reliability.</a:t>
            </a:r>
          </a:p>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It detects </a:t>
            </a:r>
            <a:r>
              <a:rPr lang="en-IN" sz="2400" dirty="0" err="1">
                <a:latin typeface="Times New Roman" pitchFamily="18" charset="0"/>
                <a:cs typeface="Times New Roman" pitchFamily="18" charset="0"/>
              </a:rPr>
              <a:t>tumor</a:t>
            </a:r>
            <a:r>
              <a:rPr lang="en-IN" sz="2400" dirty="0">
                <a:latin typeface="Times New Roman" pitchFamily="18" charset="0"/>
                <a:cs typeface="Times New Roman" pitchFamily="18" charset="0"/>
              </a:rPr>
              <a:t>-related concerns from ultrasound images, providing accurate identification of thyroid abnormalities.</a:t>
            </a:r>
          </a:p>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Various Performance metrics can be used to ensure reliable thyroid disease classification and improve diagnostics</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107148" y="149943"/>
            <a:ext cx="6870011" cy="7732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000000"/>
                </a:solidFill>
                <a:latin typeface="Times New Roman" panose="02020603050405020304" pitchFamily="18" charset="0"/>
                <a:ea typeface="Bebas Neue"/>
                <a:cs typeface="Times New Roman" panose="02020603050405020304" pitchFamily="18" charset="0"/>
                <a:sym typeface="Bebas Neue"/>
              </a:rPr>
              <a:t>LITERATURE SURVEY</a:t>
            </a:r>
          </a:p>
          <a:p>
            <a:pPr marL="0" lvl="0" indent="0" algn="l" rtl="0">
              <a:spcBef>
                <a:spcPts val="0"/>
              </a:spcBef>
              <a:spcAft>
                <a:spcPts val="0"/>
              </a:spcAft>
              <a:buNone/>
            </a:pPr>
            <a:endParaRPr lang="en-IN" sz="4000" b="1" dirty="0">
              <a:solidFill>
                <a:srgbClr val="000000"/>
              </a:solidFill>
              <a:latin typeface="Times New Roman" panose="02020603050405020304" pitchFamily="18" charset="0"/>
              <a:ea typeface="Bebas Neue"/>
              <a:cs typeface="Times New Roman" panose="02020603050405020304" pitchFamily="18" charset="0"/>
              <a:sym typeface="Bebas Neue"/>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0" name="Content Placeholder 12"/>
          <p:cNvGraphicFramePr>
            <a:graphicFrameLocks noGrp="1"/>
          </p:cNvGraphicFramePr>
          <p:nvPr>
            <p:ph idx="1"/>
            <p:extLst>
              <p:ext uri="{D42A27DB-BD31-4B8C-83A1-F6EECF244321}">
                <p14:modId xmlns:p14="http://schemas.microsoft.com/office/powerpoint/2010/main" val="4139452389"/>
              </p:ext>
            </p:extLst>
          </p:nvPr>
        </p:nvGraphicFramePr>
        <p:xfrm>
          <a:off x="265409" y="779196"/>
          <a:ext cx="11217701" cy="5850205"/>
        </p:xfrm>
        <a:graphic>
          <a:graphicData uri="http://schemas.openxmlformats.org/drawingml/2006/table">
            <a:tbl>
              <a:tblPr firstRow="1" bandRow="1">
                <a:tableStyleId>{5940675A-B579-460E-94D1-54222C63F5DA}</a:tableStyleId>
              </a:tblPr>
              <a:tblGrid>
                <a:gridCol w="686150">
                  <a:extLst>
                    <a:ext uri="{9D8B030D-6E8A-4147-A177-3AD203B41FA5}">
                      <a16:colId xmlns="" xmlns:a16="http://schemas.microsoft.com/office/drawing/2014/main" val="20000"/>
                    </a:ext>
                  </a:extLst>
                </a:gridCol>
                <a:gridCol w="1964854">
                  <a:extLst>
                    <a:ext uri="{9D8B030D-6E8A-4147-A177-3AD203B41FA5}">
                      <a16:colId xmlns="" xmlns:a16="http://schemas.microsoft.com/office/drawing/2014/main" val="20001"/>
                    </a:ext>
                  </a:extLst>
                </a:gridCol>
                <a:gridCol w="707281">
                  <a:extLst>
                    <a:ext uri="{9D8B030D-6E8A-4147-A177-3AD203B41FA5}">
                      <a16:colId xmlns="" xmlns:a16="http://schemas.microsoft.com/office/drawing/2014/main" val="20002"/>
                    </a:ext>
                  </a:extLst>
                </a:gridCol>
                <a:gridCol w="1964854">
                  <a:extLst>
                    <a:ext uri="{9D8B030D-6E8A-4147-A177-3AD203B41FA5}">
                      <a16:colId xmlns="" xmlns:a16="http://schemas.microsoft.com/office/drawing/2014/main" val="20003"/>
                    </a:ext>
                  </a:extLst>
                </a:gridCol>
                <a:gridCol w="1964854">
                  <a:extLst>
                    <a:ext uri="{9D8B030D-6E8A-4147-A177-3AD203B41FA5}">
                      <a16:colId xmlns="" xmlns:a16="http://schemas.microsoft.com/office/drawing/2014/main" val="20004"/>
                    </a:ext>
                  </a:extLst>
                </a:gridCol>
                <a:gridCol w="1964854">
                  <a:extLst>
                    <a:ext uri="{9D8B030D-6E8A-4147-A177-3AD203B41FA5}">
                      <a16:colId xmlns="" xmlns:a16="http://schemas.microsoft.com/office/drawing/2014/main" val="20005"/>
                    </a:ext>
                  </a:extLst>
                </a:gridCol>
                <a:gridCol w="1964854">
                  <a:extLst>
                    <a:ext uri="{9D8B030D-6E8A-4147-A177-3AD203B41FA5}">
                      <a16:colId xmlns="" xmlns:a16="http://schemas.microsoft.com/office/drawing/2014/main" val="20006"/>
                    </a:ext>
                  </a:extLst>
                </a:gridCol>
              </a:tblGrid>
              <a:tr h="401141">
                <a:tc>
                  <a:txBody>
                    <a:bodyPr/>
                    <a:lstStyle/>
                    <a:p>
                      <a:r>
                        <a:rPr lang="en-GB" sz="1600" dirty="0" err="1"/>
                        <a:t>S.No</a:t>
                      </a:r>
                      <a:endParaRPr lang="en-IN" sz="1600" dirty="0"/>
                    </a:p>
                  </a:txBody>
                  <a:tcPr/>
                </a:tc>
                <a:tc>
                  <a:txBody>
                    <a:bodyPr/>
                    <a:lstStyle/>
                    <a:p>
                      <a:r>
                        <a:rPr lang="en-GB" sz="1600" dirty="0"/>
                        <a:t>Title</a:t>
                      </a:r>
                      <a:endParaRPr lang="en-IN" sz="1600" dirty="0"/>
                    </a:p>
                  </a:txBody>
                  <a:tcPr/>
                </a:tc>
                <a:tc>
                  <a:txBody>
                    <a:bodyPr/>
                    <a:lstStyle/>
                    <a:p>
                      <a:r>
                        <a:rPr lang="en-GB" sz="1600" dirty="0"/>
                        <a:t>Year</a:t>
                      </a:r>
                      <a:endParaRPr lang="en-IN" sz="1600" dirty="0"/>
                    </a:p>
                  </a:txBody>
                  <a:tcPr/>
                </a:tc>
                <a:tc>
                  <a:txBody>
                    <a:bodyPr/>
                    <a:lstStyle/>
                    <a:p>
                      <a:r>
                        <a:rPr lang="en-GB" sz="1600" dirty="0"/>
                        <a:t>Author</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Overview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Merits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Demerits</a:t>
                      </a:r>
                    </a:p>
                  </a:txBody>
                  <a:tcPr/>
                </a:tc>
                <a:extLst>
                  <a:ext uri="{0D108BD9-81ED-4DB2-BD59-A6C34878D82A}">
                    <a16:rowId xmlns="" xmlns:a16="http://schemas.microsoft.com/office/drawing/2014/main" val="10000"/>
                  </a:ext>
                </a:extLst>
              </a:tr>
              <a:tr h="1496629">
                <a:tc>
                  <a:txBody>
                    <a:bodyPr/>
                    <a:lstStyle/>
                    <a:p>
                      <a:pPr algn="ctr"/>
                      <a:endParaRPr lang="en-IN" sz="1600" dirty="0" smtClean="0"/>
                    </a:p>
                    <a:p>
                      <a:pPr algn="ctr"/>
                      <a:endParaRPr lang="en-IN" sz="1600" dirty="0" smtClean="0"/>
                    </a:p>
                    <a:p>
                      <a:pPr algn="l"/>
                      <a:r>
                        <a:rPr lang="en-IN" sz="1600" dirty="0" smtClean="0"/>
                        <a:t>1.</a:t>
                      </a:r>
                      <a:endParaRPr lang="en-IN" sz="1600" dirty="0"/>
                    </a:p>
                  </a:txBody>
                  <a:tcPr/>
                </a:tc>
                <a:tc>
                  <a:txBody>
                    <a:bodyPr/>
                    <a:lstStyle/>
                    <a:p>
                      <a:r>
                        <a:rPr lang="en-US" sz="1600" dirty="0" smtClean="0"/>
                        <a:t>Efficient Deep Learning Framework for Thyroid Nodules Classification" – L. Zhang, K. Zhao</a:t>
                      </a:r>
                      <a:endParaRPr lang="en-GB" sz="1600" dirty="0"/>
                    </a:p>
                  </a:txBody>
                  <a:tcPr anchor="ctr"/>
                </a:tc>
                <a:tc>
                  <a:txBody>
                    <a:bodyPr/>
                    <a:lstStyle/>
                    <a:p>
                      <a:endParaRPr lang="en-IN" sz="1600" dirty="0" smtClean="0"/>
                    </a:p>
                    <a:p>
                      <a:endParaRPr lang="en-IN" sz="1600" dirty="0" smtClean="0"/>
                    </a:p>
                    <a:p>
                      <a:r>
                        <a:rPr lang="en-IN" sz="1600" dirty="0" smtClean="0"/>
                        <a:t>2024</a:t>
                      </a:r>
                      <a:endParaRPr lang="en-IN" sz="1600" dirty="0"/>
                    </a:p>
                  </a:txBody>
                  <a:tcPr/>
                </a:tc>
                <a:tc>
                  <a:txBody>
                    <a:bodyPr/>
                    <a:lstStyle/>
                    <a:p>
                      <a:r>
                        <a:rPr lang="en-IN" sz="1600" dirty="0" smtClean="0"/>
                        <a:t>L. Zhang;</a:t>
                      </a:r>
                      <a:r>
                        <a:rPr lang="en-IN" sz="1600" baseline="0" dirty="0" smtClean="0"/>
                        <a:t> </a:t>
                      </a:r>
                      <a:r>
                        <a:rPr lang="en-IN" sz="1600" dirty="0" smtClean="0"/>
                        <a:t>K. Zhao</a:t>
                      </a:r>
                      <a:endParaRPr lang="en-IN" sz="1600" dirty="0"/>
                    </a:p>
                  </a:txBody>
                  <a:tcPr anchor="ctr"/>
                </a:tc>
                <a:tc>
                  <a:txBody>
                    <a:bodyPr/>
                    <a:lstStyle/>
                    <a:p>
                      <a:r>
                        <a:rPr lang="en-US" sz="1600" dirty="0" smtClean="0"/>
                        <a:t>CNN and </a:t>
                      </a:r>
                      <a:r>
                        <a:rPr lang="en-US" sz="1600" dirty="0" err="1" smtClean="0"/>
                        <a:t>ResNet</a:t>
                      </a:r>
                      <a:r>
                        <a:rPr lang="en-US" sz="1600" dirty="0" smtClean="0"/>
                        <a:t> used for fast and efficient detection</a:t>
                      </a:r>
                      <a:endParaRPr lang="en-GB" sz="1600" dirty="0"/>
                    </a:p>
                  </a:txBody>
                  <a:tcPr anchor="ctr"/>
                </a:tc>
                <a:tc>
                  <a:txBody>
                    <a:bodyPr/>
                    <a:lstStyle/>
                    <a:p>
                      <a:r>
                        <a:rPr lang="en-IN" sz="1600" dirty="0" smtClean="0"/>
                        <a:t>Fast diagnosis</a:t>
                      </a:r>
                      <a:endParaRPr lang="en-GB" sz="1600" dirty="0"/>
                    </a:p>
                  </a:txBody>
                  <a:tcPr anchor="ctr"/>
                </a:tc>
                <a:tc>
                  <a:txBody>
                    <a:bodyPr/>
                    <a:lstStyle/>
                    <a:p>
                      <a:r>
                        <a:rPr lang="en-GB" sz="1600" dirty="0" smtClean="0"/>
                        <a:t>Requires GPU for Computation</a:t>
                      </a:r>
                      <a:endParaRPr lang="en-GB" sz="1600" dirty="0"/>
                    </a:p>
                  </a:txBody>
                  <a:tcPr anchor="ctr"/>
                </a:tc>
                <a:extLst>
                  <a:ext uri="{0D108BD9-81ED-4DB2-BD59-A6C34878D82A}">
                    <a16:rowId xmlns="" xmlns:a16="http://schemas.microsoft.com/office/drawing/2014/main" val="10001"/>
                  </a:ext>
                </a:extLst>
              </a:tr>
              <a:tr h="2154115">
                <a:tc>
                  <a:txBody>
                    <a:bodyPr/>
                    <a:lstStyle/>
                    <a:p>
                      <a:endParaRPr lang="en-IN" sz="1600" dirty="0" smtClean="0"/>
                    </a:p>
                    <a:p>
                      <a:endParaRPr lang="en-IN" sz="1600" dirty="0" smtClean="0"/>
                    </a:p>
                    <a:p>
                      <a:endParaRPr lang="en-IN" sz="1600" dirty="0" smtClean="0"/>
                    </a:p>
                    <a:p>
                      <a:r>
                        <a:rPr lang="en-IN" sz="1600" dirty="0" smtClean="0"/>
                        <a:t>2.</a:t>
                      </a:r>
                      <a:endParaRPr lang="en-IN" sz="1600" dirty="0"/>
                    </a:p>
                  </a:txBody>
                  <a:tcPr/>
                </a:tc>
                <a:tc>
                  <a:txBody>
                    <a:bodyPr/>
                    <a:lstStyle/>
                    <a:p>
                      <a:r>
                        <a:rPr lang="en-US" sz="1600" dirty="0" smtClean="0"/>
                        <a:t>Attention-Based CNN for Thyroid Classification</a:t>
                      </a:r>
                      <a:endParaRPr lang="en-GB" sz="1600" dirty="0"/>
                    </a:p>
                  </a:txBody>
                  <a:tcPr anchor="ctr"/>
                </a:tc>
                <a:tc>
                  <a:txBody>
                    <a:bodyPr/>
                    <a:lstStyle/>
                    <a:p>
                      <a:endParaRPr lang="en-IN" sz="1600" dirty="0" smtClean="0"/>
                    </a:p>
                    <a:p>
                      <a:endParaRPr lang="en-IN" sz="1600" dirty="0" smtClean="0"/>
                    </a:p>
                    <a:p>
                      <a:endParaRPr lang="en-IN" sz="1600" dirty="0" smtClean="0"/>
                    </a:p>
                    <a:p>
                      <a:r>
                        <a:rPr lang="en-IN" sz="1600" dirty="0" smtClean="0"/>
                        <a:t>2024</a:t>
                      </a:r>
                      <a:endParaRPr lang="en-IN" sz="1600" dirty="0"/>
                    </a:p>
                  </a:txBody>
                  <a:tcPr/>
                </a:tc>
                <a:tc>
                  <a:txBody>
                    <a:bodyPr/>
                    <a:lstStyle/>
                    <a:p>
                      <a:r>
                        <a:rPr lang="en-IN" sz="1600" dirty="0" smtClean="0"/>
                        <a:t>S. Sharma, V. </a:t>
                      </a:r>
                      <a:r>
                        <a:rPr lang="en-IN" sz="1600" dirty="0" err="1" smtClean="0"/>
                        <a:t>Kapoor</a:t>
                      </a:r>
                      <a:endParaRPr lang="en-IN" sz="1600" dirty="0"/>
                    </a:p>
                  </a:txBody>
                  <a:tcPr anchor="ctr"/>
                </a:tc>
                <a:tc>
                  <a:txBody>
                    <a:bodyPr/>
                    <a:lstStyle/>
                    <a:p>
                      <a:r>
                        <a:rPr lang="en-GB" sz="1600" dirty="0" smtClean="0"/>
                        <a:t>Enhance Key region for focus in Ultrasound</a:t>
                      </a:r>
                      <a:r>
                        <a:rPr lang="en-GB" sz="1600" baseline="0" dirty="0" smtClean="0"/>
                        <a:t> images</a:t>
                      </a:r>
                      <a:endParaRPr lang="en-GB" sz="1600" dirty="0"/>
                    </a:p>
                  </a:txBody>
                  <a:tcPr anchor="ctr"/>
                </a:tc>
                <a:tc>
                  <a:txBody>
                    <a:bodyPr/>
                    <a:lstStyle/>
                    <a:p>
                      <a:r>
                        <a:rPr lang="en-GB" sz="1600" dirty="0" smtClean="0"/>
                        <a:t>Focussed Detection</a:t>
                      </a:r>
                      <a:endParaRPr lang="en-GB" sz="1600" dirty="0"/>
                    </a:p>
                  </a:txBody>
                  <a:tcPr anchor="ctr"/>
                </a:tc>
                <a:tc>
                  <a:txBody>
                    <a:bodyPr/>
                    <a:lstStyle/>
                    <a:p>
                      <a:r>
                        <a:rPr lang="en-GB" sz="1600" dirty="0" err="1" smtClean="0"/>
                        <a:t>Overfitting</a:t>
                      </a:r>
                      <a:r>
                        <a:rPr lang="en-GB" sz="1600" dirty="0" smtClean="0"/>
                        <a:t> Risk</a:t>
                      </a:r>
                      <a:endParaRPr lang="en-GB" sz="1600" dirty="0"/>
                    </a:p>
                  </a:txBody>
                  <a:tcPr anchor="ctr"/>
                </a:tc>
                <a:extLst>
                  <a:ext uri="{0D108BD9-81ED-4DB2-BD59-A6C34878D82A}">
                    <a16:rowId xmlns="" xmlns:a16="http://schemas.microsoft.com/office/drawing/2014/main" val="10002"/>
                  </a:ext>
                </a:extLst>
              </a:tr>
              <a:tr h="1719189">
                <a:tc>
                  <a:txBody>
                    <a:bodyPr/>
                    <a:lstStyle/>
                    <a:p>
                      <a:endParaRPr lang="en-GB" sz="1600" dirty="0"/>
                    </a:p>
                    <a:p>
                      <a:endParaRPr lang="en-GB" sz="1600" dirty="0"/>
                    </a:p>
                    <a:p>
                      <a:endParaRPr lang="en-GB" sz="1600" dirty="0" smtClean="0"/>
                    </a:p>
                    <a:p>
                      <a:r>
                        <a:rPr lang="en-IN" sz="1600" dirty="0" smtClean="0"/>
                        <a:t>3.</a:t>
                      </a:r>
                      <a:endParaRPr lang="en-IN" sz="1600" dirty="0"/>
                    </a:p>
                  </a:txBody>
                  <a:tcPr/>
                </a:tc>
                <a:tc>
                  <a:txBody>
                    <a:bodyPr/>
                    <a:lstStyle/>
                    <a:p>
                      <a:endParaRPr lang="en-IN" sz="1600" dirty="0"/>
                    </a:p>
                    <a:p>
                      <a:r>
                        <a:rPr lang="en-IN" sz="1600" dirty="0"/>
                        <a:t>Thyroid Detection and Classification Using DNN Based on Hybrid Meta-Heuristic and LSTM Technique</a:t>
                      </a:r>
                    </a:p>
                  </a:txBody>
                  <a:tcPr/>
                </a:tc>
                <a:tc>
                  <a:txBody>
                    <a:bodyPr/>
                    <a:lstStyle/>
                    <a:p>
                      <a:endParaRPr lang="en-IN" sz="1600" dirty="0"/>
                    </a:p>
                    <a:p>
                      <a:endParaRPr lang="en-IN" sz="1600" dirty="0"/>
                    </a:p>
                    <a:p>
                      <a:endParaRPr lang="en-IN" sz="1600" dirty="0"/>
                    </a:p>
                    <a:p>
                      <a:r>
                        <a:rPr lang="en-IN" sz="1600" dirty="0"/>
                        <a:t>2023</a:t>
                      </a:r>
                    </a:p>
                  </a:txBody>
                  <a:tcPr/>
                </a:tc>
                <a:tc>
                  <a:txBody>
                    <a:bodyPr/>
                    <a:lstStyle/>
                    <a:p>
                      <a:endParaRPr lang="en-US" sz="1600" dirty="0"/>
                    </a:p>
                    <a:p>
                      <a:endParaRPr lang="en-US" sz="1600" dirty="0"/>
                    </a:p>
                    <a:p>
                      <a:endParaRPr lang="en-US" sz="1600" dirty="0"/>
                    </a:p>
                    <a:p>
                      <a:r>
                        <a:rPr lang="en-US" sz="1600" dirty="0" smtClean="0"/>
                        <a:t>E </a:t>
                      </a:r>
                      <a:r>
                        <a:rPr lang="en-US" sz="1600" dirty="0" err="1"/>
                        <a:t>Motan</a:t>
                      </a:r>
                      <a:r>
                        <a:rPr lang="en-US" sz="1600" dirty="0"/>
                        <a:t>, </a:t>
                      </a:r>
                      <a:r>
                        <a:rPr lang="en-US" sz="1600" dirty="0" err="1"/>
                        <a:t>P.Saravanan</a:t>
                      </a:r>
                      <a:r>
                        <a:rPr lang="en-US" sz="1600" dirty="0"/>
                        <a:t>, </a:t>
                      </a:r>
                      <a:r>
                        <a:rPr lang="en-US" sz="1600" dirty="0" err="1"/>
                        <a:t>Balaji</a:t>
                      </a:r>
                      <a:r>
                        <a:rPr lang="en-US" sz="1600" dirty="0"/>
                        <a:t> Natarajan</a:t>
                      </a:r>
                      <a:endParaRPr lang="en-IN" sz="1600" dirty="0"/>
                    </a:p>
                  </a:txBody>
                  <a:tcPr/>
                </a:tc>
                <a:tc>
                  <a:txBody>
                    <a:bodyPr/>
                    <a:lstStyle/>
                    <a:p>
                      <a:r>
                        <a:rPr lang="en-IN" sz="1600" dirty="0"/>
                        <a:t>thyroid disease prediction using CNN with VGG-16 optimization enhances accuracy and efficiency.</a:t>
                      </a:r>
                      <a:endParaRPr lang="en-GB" sz="1600" dirty="0"/>
                    </a:p>
                  </a:txBody>
                  <a:tcPr anchor="ctr"/>
                </a:tc>
                <a:tc>
                  <a:txBody>
                    <a:bodyPr/>
                    <a:lstStyle/>
                    <a:p>
                      <a:r>
                        <a:rPr lang="en-IN" sz="1600" dirty="0"/>
                        <a:t>Effective Feature Selection</a:t>
                      </a:r>
                      <a:endParaRPr lang="en-GB" sz="1600" dirty="0"/>
                    </a:p>
                  </a:txBody>
                  <a:tcPr anchor="ctr"/>
                </a:tc>
                <a:tc>
                  <a:txBody>
                    <a:bodyPr/>
                    <a:lstStyle/>
                    <a:p>
                      <a:r>
                        <a:rPr lang="en-IN" sz="1600" dirty="0"/>
                        <a:t>Complex Implementation </a:t>
                      </a:r>
                      <a:endParaRPr lang="en-GB" sz="1600" dirty="0"/>
                    </a:p>
                  </a:txBody>
                  <a:tcPr anchor="ctr"/>
                </a:tc>
              </a:tr>
            </a:tbl>
          </a:graphicData>
        </a:graphic>
      </p:graphicFrame>
    </p:spTree>
    <p:extLst>
      <p:ext uri="{BB962C8B-B14F-4D97-AF65-F5344CB8AC3E}">
        <p14:creationId xmlns:p14="http://schemas.microsoft.com/office/powerpoint/2010/main" val="168592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107148" y="149942"/>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000000"/>
                </a:solidFill>
                <a:latin typeface="Times New Roman" panose="02020603050405020304" pitchFamily="18" charset="0"/>
                <a:ea typeface="Bebas Neue"/>
                <a:cs typeface="Times New Roman" panose="02020603050405020304" pitchFamily="18" charset="0"/>
                <a:sym typeface="Bebas Neue"/>
              </a:rPr>
              <a:t>LITERATURE SURVEY</a:t>
            </a:r>
          </a:p>
          <a:p>
            <a:pPr marL="0" lvl="0" indent="0" algn="l" rtl="0">
              <a:spcBef>
                <a:spcPts val="0"/>
              </a:spcBef>
              <a:spcAft>
                <a:spcPts val="0"/>
              </a:spcAft>
              <a:buNone/>
            </a:pPr>
            <a:endParaRPr lang="en-IN" sz="4000" b="1" dirty="0">
              <a:solidFill>
                <a:srgbClr val="000000"/>
              </a:solidFill>
              <a:latin typeface="Times New Roman" panose="02020603050405020304" pitchFamily="18" charset="0"/>
              <a:ea typeface="Bebas Neue"/>
              <a:cs typeface="Times New Roman" panose="02020603050405020304" pitchFamily="18" charset="0"/>
              <a:sym typeface="Bebas Neue"/>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ontent Placeholder 12"/>
          <p:cNvGraphicFramePr/>
          <p:nvPr>
            <p:extLst>
              <p:ext uri="{D42A27DB-BD31-4B8C-83A1-F6EECF244321}">
                <p14:modId xmlns:p14="http://schemas.microsoft.com/office/powerpoint/2010/main" val="2196665606"/>
              </p:ext>
            </p:extLst>
          </p:nvPr>
        </p:nvGraphicFramePr>
        <p:xfrm>
          <a:off x="253373" y="948770"/>
          <a:ext cx="11658597" cy="5590949"/>
        </p:xfrm>
        <a:graphic>
          <a:graphicData uri="http://schemas.openxmlformats.org/drawingml/2006/table">
            <a:tbl>
              <a:tblPr firstRow="1" bandRow="1">
                <a:tableStyleId>{5940675A-B579-460E-94D1-54222C63F5DA}</a:tableStyleId>
              </a:tblPr>
              <a:tblGrid>
                <a:gridCol w="750230">
                  <a:extLst>
                    <a:ext uri="{9D8B030D-6E8A-4147-A177-3AD203B41FA5}">
                      <a16:colId xmlns="" xmlns:a16="http://schemas.microsoft.com/office/drawing/2014/main" val="20000"/>
                    </a:ext>
                  </a:extLst>
                </a:gridCol>
                <a:gridCol w="2035156">
                  <a:extLst>
                    <a:ext uri="{9D8B030D-6E8A-4147-A177-3AD203B41FA5}">
                      <a16:colId xmlns="" xmlns:a16="http://schemas.microsoft.com/office/drawing/2014/main" val="20001"/>
                    </a:ext>
                  </a:extLst>
                </a:gridCol>
                <a:gridCol w="732587">
                  <a:extLst>
                    <a:ext uri="{9D8B030D-6E8A-4147-A177-3AD203B41FA5}">
                      <a16:colId xmlns="" xmlns:a16="http://schemas.microsoft.com/office/drawing/2014/main" val="20002"/>
                    </a:ext>
                  </a:extLst>
                </a:gridCol>
                <a:gridCol w="2035156">
                  <a:extLst>
                    <a:ext uri="{9D8B030D-6E8A-4147-A177-3AD203B41FA5}">
                      <a16:colId xmlns="" xmlns:a16="http://schemas.microsoft.com/office/drawing/2014/main" val="20003"/>
                    </a:ext>
                  </a:extLst>
                </a:gridCol>
                <a:gridCol w="2035156">
                  <a:extLst>
                    <a:ext uri="{9D8B030D-6E8A-4147-A177-3AD203B41FA5}">
                      <a16:colId xmlns="" xmlns:a16="http://schemas.microsoft.com/office/drawing/2014/main" val="20004"/>
                    </a:ext>
                  </a:extLst>
                </a:gridCol>
                <a:gridCol w="2035156">
                  <a:extLst>
                    <a:ext uri="{9D8B030D-6E8A-4147-A177-3AD203B41FA5}">
                      <a16:colId xmlns="" xmlns:a16="http://schemas.microsoft.com/office/drawing/2014/main" val="20005"/>
                    </a:ext>
                  </a:extLst>
                </a:gridCol>
                <a:gridCol w="2035156">
                  <a:extLst>
                    <a:ext uri="{9D8B030D-6E8A-4147-A177-3AD203B41FA5}">
                      <a16:colId xmlns="" xmlns:a16="http://schemas.microsoft.com/office/drawing/2014/main" val="20006"/>
                    </a:ext>
                  </a:extLst>
                </a:gridCol>
              </a:tblGrid>
              <a:tr h="394916">
                <a:tc>
                  <a:txBody>
                    <a:bodyPr/>
                    <a:lstStyle/>
                    <a:p>
                      <a:r>
                        <a:rPr lang="en-GB" sz="1600" dirty="0" err="1"/>
                        <a:t>S.No</a:t>
                      </a:r>
                      <a:endParaRPr lang="en-IN" sz="1600" dirty="0"/>
                    </a:p>
                  </a:txBody>
                  <a:tcPr/>
                </a:tc>
                <a:tc>
                  <a:txBody>
                    <a:bodyPr/>
                    <a:lstStyle/>
                    <a:p>
                      <a:r>
                        <a:rPr lang="en-GB" sz="1600" dirty="0"/>
                        <a:t>Title</a:t>
                      </a:r>
                      <a:endParaRPr lang="en-IN" sz="1600" dirty="0"/>
                    </a:p>
                  </a:txBody>
                  <a:tcPr/>
                </a:tc>
                <a:tc>
                  <a:txBody>
                    <a:bodyPr/>
                    <a:lstStyle/>
                    <a:p>
                      <a:r>
                        <a:rPr lang="en-GB" sz="1600" dirty="0"/>
                        <a:t>Year</a:t>
                      </a:r>
                      <a:endParaRPr lang="en-IN" sz="1600" dirty="0"/>
                    </a:p>
                  </a:txBody>
                  <a:tcPr/>
                </a:tc>
                <a:tc>
                  <a:txBody>
                    <a:bodyPr/>
                    <a:lstStyle/>
                    <a:p>
                      <a:r>
                        <a:rPr lang="en-GB" sz="1600" dirty="0"/>
                        <a:t>Author</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Overview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Merits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Demerits</a:t>
                      </a:r>
                    </a:p>
                  </a:txBody>
                  <a:tcPr/>
                </a:tc>
                <a:extLst>
                  <a:ext uri="{0D108BD9-81ED-4DB2-BD59-A6C34878D82A}">
                    <a16:rowId xmlns="" xmlns:a16="http://schemas.microsoft.com/office/drawing/2014/main" val="10000"/>
                  </a:ext>
                </a:extLst>
              </a:tr>
              <a:tr h="1355553">
                <a:tc>
                  <a:txBody>
                    <a:bodyPr/>
                    <a:lstStyle/>
                    <a:p>
                      <a:endParaRPr lang="en-GB" sz="1600" dirty="0"/>
                    </a:p>
                    <a:p>
                      <a:endParaRPr lang="en-GB" sz="1600" dirty="0"/>
                    </a:p>
                    <a:p>
                      <a:r>
                        <a:rPr lang="en-GB" sz="1600" dirty="0" smtClean="0"/>
                        <a:t>4.</a:t>
                      </a:r>
                      <a:endParaRPr lang="en-GB" sz="1600" dirty="0"/>
                    </a:p>
                  </a:txBody>
                  <a:tcPr/>
                </a:tc>
                <a:tc>
                  <a:txBody>
                    <a:bodyPr/>
                    <a:lstStyle/>
                    <a:p>
                      <a:endParaRPr lang="en-IN" sz="1600" dirty="0"/>
                    </a:p>
                    <a:p>
                      <a:r>
                        <a:rPr lang="en-IN" sz="1600" dirty="0"/>
                        <a:t>Enhanced Prediction of Thyroid Disease Using Machine Learning Method</a:t>
                      </a:r>
                    </a:p>
                  </a:txBody>
                  <a:tcPr/>
                </a:tc>
                <a:tc>
                  <a:txBody>
                    <a:bodyPr/>
                    <a:lstStyle/>
                    <a:p>
                      <a:endParaRPr lang="en-IN" sz="1600" dirty="0"/>
                    </a:p>
                    <a:p>
                      <a:endParaRPr lang="en-IN" sz="1600" dirty="0"/>
                    </a:p>
                    <a:p>
                      <a:r>
                        <a:rPr lang="en-IN" sz="1600" dirty="0" smtClean="0"/>
                        <a:t>2022</a:t>
                      </a:r>
                      <a:endParaRPr lang="en-IN" sz="1600" dirty="0"/>
                    </a:p>
                  </a:txBody>
                  <a:tcPr/>
                </a:tc>
                <a:tc>
                  <a:txBody>
                    <a:bodyPr/>
                    <a:lstStyle/>
                    <a:p>
                      <a:endParaRPr lang="en-US" sz="1600" dirty="0"/>
                    </a:p>
                    <a:p>
                      <a:endParaRPr lang="en-US" sz="1600" dirty="0"/>
                    </a:p>
                    <a:p>
                      <a:r>
                        <a:rPr lang="en-IN" sz="1600" dirty="0" err="1"/>
                        <a:t>Madhumita</a:t>
                      </a:r>
                      <a:r>
                        <a:rPr lang="en-IN" sz="1600" dirty="0"/>
                        <a:t> Pal </a:t>
                      </a:r>
                      <a:r>
                        <a:rPr lang="en-IN" sz="1600" dirty="0" err="1"/>
                        <a:t>Smita</a:t>
                      </a:r>
                      <a:r>
                        <a:rPr lang="en-IN" sz="1600" dirty="0"/>
                        <a:t> </a:t>
                      </a:r>
                      <a:r>
                        <a:rPr lang="en-IN" sz="1600" dirty="0" err="1" smtClean="0"/>
                        <a:t>Parija</a:t>
                      </a:r>
                      <a:r>
                        <a:rPr lang="en-IN" sz="1600" dirty="0"/>
                        <a:t>;</a:t>
                      </a:r>
                      <a:r>
                        <a:rPr lang="en-IN" sz="1600" dirty="0" smtClean="0"/>
                        <a:t> </a:t>
                      </a:r>
                      <a:r>
                        <a:rPr lang="en-IN" sz="1600" dirty="0" err="1"/>
                        <a:t>Ganapati</a:t>
                      </a:r>
                      <a:r>
                        <a:rPr lang="en-IN" sz="1600" dirty="0"/>
                        <a:t> Panda</a:t>
                      </a:r>
                    </a:p>
                  </a:txBody>
                  <a:tcPr/>
                </a:tc>
                <a:tc>
                  <a:txBody>
                    <a:bodyPr/>
                    <a:lstStyle/>
                    <a:p>
                      <a:r>
                        <a:rPr lang="en-IN" sz="1600" dirty="0"/>
                        <a:t>Thyroid disease prediction using ML models (K-NN, DT, MLP) with UCI dataset analysis.</a:t>
                      </a:r>
                      <a:endParaRPr lang="en-GB" sz="1600" dirty="0"/>
                    </a:p>
                  </a:txBody>
                  <a:tcPr anchor="ctr"/>
                </a:tc>
                <a:tc>
                  <a:txBody>
                    <a:bodyPr/>
                    <a:lstStyle/>
                    <a:p>
                      <a:r>
                        <a:rPr lang="en-IN" sz="1600" dirty="0"/>
                        <a:t>Evaluated using accuracy and AUC, ensuring reliable predictions.</a:t>
                      </a:r>
                      <a:endParaRPr lang="en-GB" sz="1600" dirty="0"/>
                    </a:p>
                  </a:txBody>
                  <a:tcPr anchor="ctr"/>
                </a:tc>
                <a:tc>
                  <a:txBody>
                    <a:bodyPr/>
                    <a:lstStyle/>
                    <a:p>
                      <a:r>
                        <a:rPr lang="en-IN" sz="1600" dirty="0"/>
                        <a:t>Risk of overfitting if trained on a small or imbalanced dataset</a:t>
                      </a:r>
                      <a:r>
                        <a:rPr lang="en-GB" sz="1600" dirty="0"/>
                        <a:t>.</a:t>
                      </a:r>
                    </a:p>
                  </a:txBody>
                  <a:tcPr anchor="ctr"/>
                </a:tc>
                <a:extLst>
                  <a:ext uri="{0D108BD9-81ED-4DB2-BD59-A6C34878D82A}">
                    <a16:rowId xmlns="" xmlns:a16="http://schemas.microsoft.com/office/drawing/2014/main" val="10001"/>
                  </a:ext>
                </a:extLst>
              </a:tr>
              <a:tr h="1271980">
                <a:tc>
                  <a:txBody>
                    <a:bodyPr/>
                    <a:lstStyle/>
                    <a:p>
                      <a:endParaRPr lang="en-GB" sz="1600" dirty="0"/>
                    </a:p>
                    <a:p>
                      <a:endParaRPr lang="en-GB" sz="1600" dirty="0"/>
                    </a:p>
                    <a:p>
                      <a:endParaRPr lang="en-GB" sz="1600" dirty="0"/>
                    </a:p>
                    <a:p>
                      <a:r>
                        <a:rPr lang="en-IN" sz="1600" dirty="0"/>
                        <a:t>5</a:t>
                      </a:r>
                      <a:r>
                        <a:rPr lang="en-IN" sz="1600" dirty="0" smtClean="0"/>
                        <a:t>.</a:t>
                      </a:r>
                      <a:endParaRPr lang="en-IN" sz="1600" dirty="0"/>
                    </a:p>
                  </a:txBody>
                  <a:tcPr/>
                </a:tc>
                <a:tc>
                  <a:txBody>
                    <a:bodyPr/>
                    <a:lstStyle/>
                    <a:p>
                      <a:r>
                        <a:rPr lang="en-IN" sz="1600" dirty="0"/>
                        <a:t>Thyroid Disorder Classification using Machine Learning</a:t>
                      </a:r>
                      <a:endParaRPr lang="en-GB" sz="1600" dirty="0"/>
                    </a:p>
                  </a:txBody>
                  <a:tcPr anchor="ctr"/>
                </a:tc>
                <a:tc>
                  <a:txBody>
                    <a:bodyPr/>
                    <a:lstStyle/>
                    <a:p>
                      <a:endParaRPr lang="en-IN" sz="1600" dirty="0"/>
                    </a:p>
                    <a:p>
                      <a:endParaRPr lang="en-IN" sz="1600" dirty="0"/>
                    </a:p>
                    <a:p>
                      <a:endParaRPr lang="en-IN" sz="1600" dirty="0"/>
                    </a:p>
                    <a:p>
                      <a:endParaRPr lang="en-IN" sz="1600" dirty="0"/>
                    </a:p>
                    <a:p>
                      <a:r>
                        <a:rPr lang="en-IN" sz="1600" dirty="0" smtClean="0"/>
                        <a:t>2021</a:t>
                      </a:r>
                      <a:endParaRPr lang="en-IN" sz="1600" dirty="0"/>
                    </a:p>
                  </a:txBody>
                  <a:tcPr/>
                </a:tc>
                <a:tc>
                  <a:txBody>
                    <a:bodyPr/>
                    <a:lstStyle/>
                    <a:p>
                      <a:r>
                        <a:rPr lang="en-IN" sz="1600" dirty="0" err="1"/>
                        <a:t>Rituraj</a:t>
                      </a:r>
                      <a:r>
                        <a:rPr lang="en-IN" sz="1600" dirty="0"/>
                        <a:t> Dixit, </a:t>
                      </a:r>
                      <a:r>
                        <a:rPr lang="en-IN" sz="1600" dirty="0" err="1"/>
                        <a:t>Madhuri</a:t>
                      </a:r>
                      <a:r>
                        <a:rPr lang="en-IN" sz="1600" dirty="0"/>
                        <a:t> A. </a:t>
                      </a:r>
                      <a:r>
                        <a:rPr lang="en-IN" sz="1600" dirty="0" err="1"/>
                        <a:t>Tayal</a:t>
                      </a:r>
                      <a:endParaRPr lang="en-IN" sz="1600" dirty="0"/>
                    </a:p>
                  </a:txBody>
                  <a:tcPr anchor="ctr"/>
                </a:tc>
                <a:tc>
                  <a:txBody>
                    <a:bodyPr/>
                    <a:lstStyle/>
                    <a:p>
                      <a:r>
                        <a:rPr lang="en-IN" sz="1600" dirty="0"/>
                        <a:t>Thyroid disease classification using ML algorithms like SVM, Random Forest, and MLP on Iraqi patient data.</a:t>
                      </a:r>
                      <a:endParaRPr lang="en-GB" sz="1600" dirty="0"/>
                    </a:p>
                  </a:txBody>
                  <a:tcPr anchor="ctr"/>
                </a:tc>
                <a:tc>
                  <a:txBody>
                    <a:bodyPr/>
                    <a:lstStyle/>
                    <a:p>
                      <a:r>
                        <a:rPr lang="en-IN" sz="1600" dirty="0"/>
                        <a:t>Accuracy</a:t>
                      </a:r>
                      <a:endParaRPr lang="en-GB" sz="1600" dirty="0"/>
                    </a:p>
                  </a:txBody>
                  <a:tcPr anchor="ctr"/>
                </a:tc>
                <a:tc>
                  <a:txBody>
                    <a:bodyPr/>
                    <a:lstStyle/>
                    <a:p>
                      <a:r>
                        <a:rPr lang="en-IN" sz="1600" dirty="0"/>
                        <a:t>Overfitting</a:t>
                      </a:r>
                      <a:endParaRPr lang="en-GB" sz="1600" dirty="0"/>
                    </a:p>
                  </a:txBody>
                  <a:tcPr anchor="ctr"/>
                </a:tc>
                <a:extLst>
                  <a:ext uri="{0D108BD9-81ED-4DB2-BD59-A6C34878D82A}">
                    <a16:rowId xmlns="" xmlns:a16="http://schemas.microsoft.com/office/drawing/2014/main" val="10002"/>
                  </a:ext>
                </a:extLst>
              </a:tr>
              <a:tr h="2027285">
                <a:tc>
                  <a:txBody>
                    <a:bodyPr/>
                    <a:lstStyle/>
                    <a:p>
                      <a:endParaRPr lang="en-GB" sz="1600" dirty="0"/>
                    </a:p>
                    <a:p>
                      <a:endParaRPr lang="en-GB" sz="1600" dirty="0"/>
                    </a:p>
                    <a:p>
                      <a:endParaRPr lang="en-GB" sz="1600" dirty="0"/>
                    </a:p>
                    <a:p>
                      <a:endParaRPr lang="en-GB" sz="1600" dirty="0"/>
                    </a:p>
                    <a:p>
                      <a:endParaRPr lang="en-GB" sz="1600" dirty="0"/>
                    </a:p>
                    <a:p>
                      <a:r>
                        <a:rPr lang="en-IN" sz="1600" dirty="0"/>
                        <a:t>6</a:t>
                      </a:r>
                      <a:r>
                        <a:rPr lang="en-IN" sz="1600" dirty="0" smtClean="0"/>
                        <a:t>.</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effectLst/>
                        </a:rPr>
                        <a:t>Interactive Thyroid Disease Prediction System Using Machine Learning Technique</a:t>
                      </a:r>
                    </a:p>
                  </a:txBody>
                  <a:tcPr anchor="ctr"/>
                </a:tc>
                <a:tc>
                  <a:txBody>
                    <a:bodyPr/>
                    <a:lstStyle/>
                    <a:p>
                      <a:endParaRPr lang="en-IN" sz="1600" dirty="0"/>
                    </a:p>
                    <a:p>
                      <a:endParaRPr lang="en-IN" sz="1600" dirty="0"/>
                    </a:p>
                    <a:p>
                      <a:endParaRPr lang="en-IN" sz="1600" dirty="0"/>
                    </a:p>
                    <a:p>
                      <a:endParaRPr lang="en-IN" sz="1600" dirty="0"/>
                    </a:p>
                    <a:p>
                      <a:r>
                        <a:rPr lang="en-IN" sz="1600" dirty="0" smtClean="0"/>
                        <a:t>2021</a:t>
                      </a:r>
                      <a:endParaRPr lang="en-IN" sz="1600" dirty="0"/>
                    </a:p>
                  </a:txBody>
                  <a:tcPr/>
                </a:tc>
                <a:tc>
                  <a:txBody>
                    <a:bodyPr/>
                    <a:lstStyle/>
                    <a:p>
                      <a:r>
                        <a:rPr lang="en-IN" sz="1600" dirty="0" err="1"/>
                        <a:t>Ankita</a:t>
                      </a:r>
                      <a:r>
                        <a:rPr lang="en-IN" sz="1600" dirty="0"/>
                        <a:t> </a:t>
                      </a:r>
                      <a:r>
                        <a:rPr lang="en-IN" sz="1600" dirty="0" err="1"/>
                        <a:t>Tyagi</a:t>
                      </a:r>
                      <a:r>
                        <a:rPr lang="en-IN" sz="1600" dirty="0"/>
                        <a:t>; </a:t>
                      </a:r>
                      <a:r>
                        <a:rPr lang="en-IN" sz="1600" dirty="0" err="1"/>
                        <a:t>Ritika</a:t>
                      </a:r>
                      <a:r>
                        <a:rPr lang="en-IN" sz="1600" dirty="0"/>
                        <a:t> </a:t>
                      </a:r>
                      <a:r>
                        <a:rPr lang="en-IN" sz="1600" dirty="0" err="1"/>
                        <a:t>Mehra</a:t>
                      </a:r>
                      <a:r>
                        <a:rPr lang="en-IN" sz="1600" dirty="0"/>
                        <a:t>; Aditya </a:t>
                      </a:r>
                      <a:r>
                        <a:rPr lang="en-IN" sz="1600" dirty="0" err="1"/>
                        <a:t>Saxena</a:t>
                      </a:r>
                      <a:endParaRPr lang="en-IN" sz="1600" dirty="0"/>
                    </a:p>
                  </a:txBody>
                  <a:tcPr anchor="ctr"/>
                </a:tc>
                <a:tc>
                  <a:txBody>
                    <a:bodyPr/>
                    <a:lstStyle/>
                    <a:p>
                      <a:r>
                        <a:rPr lang="en-IN" sz="1600" dirty="0"/>
                        <a:t>The study employs machine learning algorithms— (SVM), (K-NN), and Decision Trees—to predict thyroid disease using a cleansed dataset from the UCI repository.</a:t>
                      </a:r>
                      <a:r>
                        <a:rPr lang="en-GB" sz="1600" dirty="0"/>
                        <a:t> </a:t>
                      </a:r>
                    </a:p>
                  </a:txBody>
                  <a:tcPr anchor="ctr"/>
                </a:tc>
                <a:tc>
                  <a:txBody>
                    <a:bodyPr/>
                    <a:lstStyle/>
                    <a:p>
                      <a:r>
                        <a:rPr lang="en-IN" sz="1600" dirty="0"/>
                        <a:t>Applies thorough data cleansing to ensure reliable analytics.</a:t>
                      </a:r>
                      <a:endParaRPr lang="en-GB" sz="1600" dirty="0"/>
                    </a:p>
                  </a:txBody>
                  <a:tcPr anchor="ctr"/>
                </a:tc>
                <a:tc>
                  <a:txBody>
                    <a:bodyPr/>
                    <a:lstStyle/>
                    <a:p>
                      <a:r>
                        <a:rPr lang="en-IN" sz="1600" dirty="0"/>
                        <a:t>Models trained on specific datasets may not perform well across diverse populations</a:t>
                      </a:r>
                      <a:r>
                        <a:rPr lang="en-GB" sz="1600" dirty="0"/>
                        <a:t>.</a:t>
                      </a:r>
                    </a:p>
                  </a:txBody>
                  <a:tcPr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460375" y="304305"/>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000000"/>
                </a:solidFill>
                <a:latin typeface="Times New Roman" panose="02020603050405020304" pitchFamily="18" charset="0"/>
                <a:ea typeface="Bebas Neue"/>
                <a:cs typeface="Times New Roman" panose="02020603050405020304" pitchFamily="18" charset="0"/>
                <a:sym typeface="Bebas Neue"/>
              </a:rPr>
              <a:t>ARCHITECTURE</a:t>
            </a:r>
            <a:endParaRPr lang="en-IN" sz="4000" b="1" dirty="0">
              <a:solidFill>
                <a:srgbClr val="000000"/>
              </a:solidFill>
              <a:latin typeface="Times New Roman" panose="02020603050405020304" pitchFamily="18" charset="0"/>
              <a:ea typeface="Bebas Neue"/>
              <a:cs typeface="Times New Roman" panose="02020603050405020304" pitchFamily="18" charset="0"/>
              <a:sym typeface="Bebas Neue"/>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utoShape 2" descr="THYROID DETECTION AND CLASSIFICATION USING DNN BASED ON HYBRID META-HEURISTIC AND LSTM TECHNIQ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nvGrpSpPr>
          <p:cNvPr id="10" name="Group 9"/>
          <p:cNvGrpSpPr/>
          <p:nvPr/>
        </p:nvGrpSpPr>
        <p:grpSpPr>
          <a:xfrm>
            <a:off x="2743201" y="1786468"/>
            <a:ext cx="5611905" cy="4261876"/>
            <a:chOff x="2800561" y="1333271"/>
            <a:chExt cx="7834671" cy="5140383"/>
          </a:xfrm>
        </p:grpSpPr>
        <p:sp>
          <p:nvSpPr>
            <p:cNvPr id="11" name="TextBox 10"/>
            <p:cNvSpPr txBox="1"/>
            <p:nvPr/>
          </p:nvSpPr>
          <p:spPr>
            <a:xfrm>
              <a:off x="2829978" y="1333271"/>
              <a:ext cx="2104558" cy="476742"/>
            </a:xfrm>
            <a:prstGeom prst="rect">
              <a:avLst/>
            </a:prstGeom>
            <a:noFill/>
            <a:ln>
              <a:solidFill>
                <a:schemeClr val="tx1"/>
              </a:solidFill>
            </a:ln>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Thyroid Image Dataset</a:t>
              </a:r>
              <a:endParaRPr lang="en-IN" sz="1200"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5577222" y="1632989"/>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PREPROCESSING </a:t>
              </a:r>
              <a:endParaRPr lang="en-IN" sz="1200" b="1" dirty="0">
                <a:effectLst/>
                <a:latin typeface="Times New Roman" panose="02020603050405020304" pitchFamily="18" charset="0"/>
                <a:ea typeface="Times New Roman" panose="02020603050405020304" pitchFamily="18" charset="0"/>
              </a:endParaRPr>
            </a:p>
          </p:txBody>
        </p:sp>
        <p:grpSp>
          <p:nvGrpSpPr>
            <p:cNvPr id="13" name="Group 12"/>
            <p:cNvGrpSpPr/>
            <p:nvPr/>
          </p:nvGrpSpPr>
          <p:grpSpPr>
            <a:xfrm>
              <a:off x="8447547" y="1506531"/>
              <a:ext cx="2015944" cy="1038887"/>
              <a:chOff x="6962125" y="717356"/>
              <a:chExt cx="2494961" cy="1512939"/>
            </a:xfrm>
          </p:grpSpPr>
          <p:sp>
            <p:nvSpPr>
              <p:cNvPr id="47" name="Rectangle 46"/>
              <p:cNvSpPr/>
              <p:nvPr/>
            </p:nvSpPr>
            <p:spPr>
              <a:xfrm>
                <a:off x="6962125" y="717356"/>
                <a:ext cx="2494961" cy="1512939"/>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48" name="Rectangle 47"/>
              <p:cNvSpPr/>
              <p:nvPr/>
            </p:nvSpPr>
            <p:spPr>
              <a:xfrm>
                <a:off x="7052712" y="816886"/>
                <a:ext cx="2313789" cy="46059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Image Resize</a:t>
                </a:r>
                <a:endParaRPr lang="en-IN" sz="1200" b="1" dirty="0">
                  <a:effectLst/>
                  <a:latin typeface="Times New Roman" panose="02020603050405020304" pitchFamily="18" charset="0"/>
                  <a:ea typeface="Times New Roman" panose="02020603050405020304" pitchFamily="18" charset="0"/>
                </a:endParaRPr>
              </a:p>
            </p:txBody>
          </p:sp>
          <p:sp>
            <p:nvSpPr>
              <p:cNvPr id="49" name="Rectangle 48"/>
              <p:cNvSpPr/>
              <p:nvPr/>
            </p:nvSpPr>
            <p:spPr>
              <a:xfrm>
                <a:off x="7052712" y="1389657"/>
                <a:ext cx="2313788" cy="675148"/>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Gray Scale Conversion</a:t>
                </a:r>
                <a:endParaRPr lang="en-IN" sz="1200" b="1" dirty="0">
                  <a:effectLst/>
                  <a:latin typeface="Times New Roman" panose="02020603050405020304" pitchFamily="18" charset="0"/>
                  <a:ea typeface="Times New Roman" panose="02020603050405020304" pitchFamily="18" charset="0"/>
                </a:endParaRPr>
              </a:p>
            </p:txBody>
          </p:sp>
        </p:grpSp>
        <p:cxnSp>
          <p:nvCxnSpPr>
            <p:cNvPr id="14" name="Straight Arrow Connector 13"/>
            <p:cNvCxnSpPr/>
            <p:nvPr/>
          </p:nvCxnSpPr>
          <p:spPr>
            <a:xfrm>
              <a:off x="7698450" y="1923031"/>
              <a:ext cx="74909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637836" y="2213074"/>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544290" y="2650490"/>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FEATURE EXTRACTION</a:t>
              </a:r>
              <a:endParaRPr lang="en-IN" sz="1200" b="1" dirty="0">
                <a:effectLst/>
                <a:latin typeface="Times New Roman" panose="02020603050405020304" pitchFamily="18" charset="0"/>
                <a:ea typeface="Times New Roman" panose="02020603050405020304" pitchFamily="18" charset="0"/>
              </a:endParaRPr>
            </a:p>
          </p:txBody>
        </p:sp>
        <p:cxnSp>
          <p:nvCxnSpPr>
            <p:cNvPr id="17" name="Straight Arrow Connector 16"/>
            <p:cNvCxnSpPr/>
            <p:nvPr/>
          </p:nvCxnSpPr>
          <p:spPr>
            <a:xfrm>
              <a:off x="6589488" y="3230576"/>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77222" y="3698892"/>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IMAGE SPLITTING</a:t>
              </a:r>
              <a:endParaRPr lang="en-IN" sz="1200" b="1" dirty="0">
                <a:effectLst/>
                <a:latin typeface="Times New Roman" panose="02020603050405020304" pitchFamily="18" charset="0"/>
                <a:ea typeface="Times New Roman" panose="02020603050405020304" pitchFamily="18" charset="0"/>
              </a:endParaRPr>
            </a:p>
          </p:txBody>
        </p:sp>
        <p:cxnSp>
          <p:nvCxnSpPr>
            <p:cNvPr id="19" name="Straight Arrow Connector 18"/>
            <p:cNvCxnSpPr/>
            <p:nvPr/>
          </p:nvCxnSpPr>
          <p:spPr>
            <a:xfrm>
              <a:off x="6589488" y="4278979"/>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577222" y="4743050"/>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CLASSIFICATION</a:t>
              </a:r>
              <a:endParaRPr lang="en-IN" sz="1200" b="1" dirty="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5577222" y="5734526"/>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PERFORMANCE ANALYSIS</a:t>
              </a:r>
              <a:endParaRPr lang="en-IN" sz="1200" b="1" dirty="0">
                <a:effectLst/>
                <a:latin typeface="Times New Roman" panose="02020603050405020304" pitchFamily="18" charset="0"/>
                <a:ea typeface="Times New Roman" panose="02020603050405020304" pitchFamily="18" charset="0"/>
              </a:endParaRPr>
            </a:p>
          </p:txBody>
        </p:sp>
        <p:cxnSp>
          <p:nvCxnSpPr>
            <p:cNvPr id="22" name="Straight Arrow Connector 21"/>
            <p:cNvCxnSpPr/>
            <p:nvPr/>
          </p:nvCxnSpPr>
          <p:spPr>
            <a:xfrm>
              <a:off x="6589488" y="5291250"/>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62319" y="2431781"/>
              <a:ext cx="1639410" cy="1508690"/>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cxnSp>
          <p:nvCxnSpPr>
            <p:cNvPr id="24" name="Elbow Connector 23"/>
            <p:cNvCxnSpPr>
              <a:stCxn id="16" idx="1"/>
              <a:endCxn id="23" idx="3"/>
            </p:cNvCxnSpPr>
            <p:nvPr/>
          </p:nvCxnSpPr>
          <p:spPr>
            <a:xfrm rot="10800000" flipV="1">
              <a:off x="5001729" y="2940532"/>
              <a:ext cx="542562" cy="24559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63847" y="2618808"/>
              <a:ext cx="1462204" cy="261766"/>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LBP</a:t>
              </a:r>
              <a:endParaRPr lang="en-IN" sz="1200" b="1" dirty="0">
                <a:effectLst/>
                <a:latin typeface="Times New Roman" panose="02020603050405020304" pitchFamily="18" charset="0"/>
                <a:ea typeface="Times New Roman" panose="02020603050405020304" pitchFamily="18" charset="0"/>
              </a:endParaRPr>
            </a:p>
          </p:txBody>
        </p:sp>
        <p:grpSp>
          <p:nvGrpSpPr>
            <p:cNvPr id="26" name="Group 25"/>
            <p:cNvGrpSpPr/>
            <p:nvPr/>
          </p:nvGrpSpPr>
          <p:grpSpPr>
            <a:xfrm>
              <a:off x="8655156" y="3283728"/>
              <a:ext cx="1808334" cy="757268"/>
              <a:chOff x="7223727" y="2913771"/>
              <a:chExt cx="1866039" cy="1302230"/>
            </a:xfrm>
          </p:grpSpPr>
          <p:sp>
            <p:nvSpPr>
              <p:cNvPr id="44" name="Rectangle 43"/>
              <p:cNvSpPr/>
              <p:nvPr/>
            </p:nvSpPr>
            <p:spPr>
              <a:xfrm>
                <a:off x="7223727" y="2913771"/>
                <a:ext cx="1866039" cy="1302230"/>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45" name="Rectangle 44"/>
              <p:cNvSpPr/>
              <p:nvPr/>
            </p:nvSpPr>
            <p:spPr>
              <a:xfrm>
                <a:off x="7414389" y="3215180"/>
                <a:ext cx="1485097" cy="37896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Test Image</a:t>
                </a:r>
                <a:endParaRPr lang="en-IN" sz="1200" b="1" dirty="0">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7414389" y="3664171"/>
                <a:ext cx="1485097" cy="37896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Train Image</a:t>
                </a:r>
                <a:endParaRPr lang="en-IN" sz="1200" b="1" dirty="0">
                  <a:effectLst/>
                  <a:latin typeface="Times New Roman" panose="02020603050405020304" pitchFamily="18" charset="0"/>
                  <a:ea typeface="Times New Roman" panose="02020603050405020304" pitchFamily="18" charset="0"/>
                </a:endParaRPr>
              </a:p>
            </p:txBody>
          </p:sp>
        </p:grpSp>
        <p:grpSp>
          <p:nvGrpSpPr>
            <p:cNvPr id="27" name="Group 26"/>
            <p:cNvGrpSpPr/>
            <p:nvPr/>
          </p:nvGrpSpPr>
          <p:grpSpPr>
            <a:xfrm>
              <a:off x="3738931" y="4129077"/>
              <a:ext cx="1358297" cy="1055693"/>
              <a:chOff x="2230292" y="4051435"/>
              <a:chExt cx="1866039" cy="1615569"/>
            </a:xfrm>
          </p:grpSpPr>
          <p:sp>
            <p:nvSpPr>
              <p:cNvPr id="41" name="Rectangle 40"/>
              <p:cNvSpPr/>
              <p:nvPr/>
            </p:nvSpPr>
            <p:spPr>
              <a:xfrm>
                <a:off x="2230292" y="4051435"/>
                <a:ext cx="1866039" cy="1615569"/>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42" name="Rectangle 41"/>
              <p:cNvSpPr/>
              <p:nvPr/>
            </p:nvSpPr>
            <p:spPr>
              <a:xfrm>
                <a:off x="2427194" y="4204316"/>
                <a:ext cx="1537940" cy="764912"/>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Deep</a:t>
                </a:r>
              </a:p>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Learning</a:t>
                </a:r>
                <a:endParaRPr lang="en-IN" sz="1200" b="1" dirty="0">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2427194" y="5113910"/>
                <a:ext cx="1485097" cy="37896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CNN</a:t>
                </a:r>
                <a:endParaRPr lang="en-IN" sz="1200" b="1" dirty="0">
                  <a:effectLst/>
                  <a:latin typeface="Times New Roman" panose="02020603050405020304" pitchFamily="18" charset="0"/>
                  <a:ea typeface="Times New Roman" panose="02020603050405020304" pitchFamily="18" charset="0"/>
                </a:endParaRPr>
              </a:p>
            </p:txBody>
          </p:sp>
        </p:grpSp>
        <p:sp>
          <p:nvSpPr>
            <p:cNvPr id="28" name="TextBox 13"/>
            <p:cNvSpPr txBox="1"/>
            <p:nvPr/>
          </p:nvSpPr>
          <p:spPr>
            <a:xfrm>
              <a:off x="2800561" y="5750863"/>
              <a:ext cx="2201167" cy="722791"/>
            </a:xfrm>
            <a:prstGeom prst="rect">
              <a:avLst/>
            </a:prstGeom>
            <a:solidFill>
              <a:schemeClr val="accent1">
                <a:lumMod val="60000"/>
                <a:lumOff val="40000"/>
              </a:schemeClr>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Times New Roman" panose="02020603050405020304" pitchFamily="18" charset="0"/>
                  <a:cs typeface="Times New Roman" panose="02020603050405020304" pitchFamily="18" charset="0"/>
                </a:rPr>
                <a:t>Normal or Abnormal</a:t>
              </a:r>
              <a:endParaRPr lang="en-IN" sz="1600" b="1" dirty="0">
                <a:latin typeface="Times New Roman" panose="02020603050405020304" pitchFamily="18" charset="0"/>
                <a:cs typeface="Times New Roman" panose="02020603050405020304" pitchFamily="18" charset="0"/>
              </a:endParaRPr>
            </a:p>
          </p:txBody>
        </p:sp>
        <p:cxnSp>
          <p:nvCxnSpPr>
            <p:cNvPr id="29" name="Elbow Connector 28"/>
            <p:cNvCxnSpPr>
              <a:stCxn id="11" idx="3"/>
              <a:endCxn id="12" idx="1"/>
            </p:cNvCxnSpPr>
            <p:nvPr/>
          </p:nvCxnSpPr>
          <p:spPr>
            <a:xfrm>
              <a:off x="4934536" y="1571642"/>
              <a:ext cx="642686" cy="351390"/>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8" idx="3"/>
              <a:endCxn id="44" idx="1"/>
            </p:cNvCxnSpPr>
            <p:nvPr/>
          </p:nvCxnSpPr>
          <p:spPr>
            <a:xfrm flipV="1">
              <a:off x="7698451" y="3662361"/>
              <a:ext cx="956705" cy="32657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0" idx="1"/>
              <a:endCxn id="41" idx="3"/>
            </p:cNvCxnSpPr>
            <p:nvPr/>
          </p:nvCxnSpPr>
          <p:spPr>
            <a:xfrm rot="10800000">
              <a:off x="5097228" y="4656925"/>
              <a:ext cx="479994" cy="376169"/>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8440052" y="4497684"/>
              <a:ext cx="2195180" cy="1648827"/>
              <a:chOff x="6941464" y="3327225"/>
              <a:chExt cx="2090817" cy="2184826"/>
            </a:xfrm>
          </p:grpSpPr>
          <p:sp>
            <p:nvSpPr>
              <p:cNvPr id="38" name="Rectangle 37"/>
              <p:cNvSpPr/>
              <p:nvPr/>
            </p:nvSpPr>
            <p:spPr>
              <a:xfrm>
                <a:off x="6941464" y="3327225"/>
                <a:ext cx="2090817" cy="2184826"/>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39" name="Rectangle 38"/>
              <p:cNvSpPr/>
              <p:nvPr/>
            </p:nvSpPr>
            <p:spPr>
              <a:xfrm>
                <a:off x="7059785" y="3695590"/>
                <a:ext cx="1808919" cy="378962"/>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Accuracy</a:t>
                </a:r>
                <a:endParaRPr lang="en-IN" sz="1200" b="1" dirty="0">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7059785" y="4122694"/>
                <a:ext cx="1808919" cy="378962"/>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dirty="0">
                    <a:solidFill>
                      <a:srgbClr val="000000"/>
                    </a:solidFill>
                    <a:latin typeface="Times New Roman" panose="02020603050405020304" pitchFamily="18" charset="0"/>
                    <a:ea typeface="Times New Roman" panose="02020603050405020304" pitchFamily="18" charset="0"/>
                  </a:rPr>
                  <a:t>Tumor </a:t>
                </a:r>
                <a:endParaRPr lang="en-IN" sz="1200" b="1" dirty="0">
                  <a:effectLst/>
                  <a:latin typeface="Times New Roman" panose="02020603050405020304" pitchFamily="18" charset="0"/>
                  <a:ea typeface="Times New Roman" panose="02020603050405020304" pitchFamily="18" charset="0"/>
                </a:endParaRPr>
              </a:p>
            </p:txBody>
          </p:sp>
        </p:grpSp>
        <p:cxnSp>
          <p:nvCxnSpPr>
            <p:cNvPr id="33" name="Elbow Connector 32"/>
            <p:cNvCxnSpPr>
              <a:stCxn id="21" idx="1"/>
              <a:endCxn id="28" idx="0"/>
            </p:cNvCxnSpPr>
            <p:nvPr/>
          </p:nvCxnSpPr>
          <p:spPr>
            <a:xfrm rot="10800000">
              <a:off x="3901144" y="5750863"/>
              <a:ext cx="1676078" cy="273706"/>
            </a:xfrm>
            <a:prstGeom prst="bentConnector4">
              <a:avLst>
                <a:gd name="adj1" fmla="val 17168"/>
                <a:gd name="adj2" fmla="val 20323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56650" y="2998268"/>
              <a:ext cx="1464448" cy="832016"/>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dirty="0">
                  <a:solidFill>
                    <a:srgbClr val="000000"/>
                  </a:solidFill>
                  <a:latin typeface="Times New Roman" panose="02020603050405020304" pitchFamily="18" charset="0"/>
                  <a:ea typeface="Times New Roman" panose="02020603050405020304" pitchFamily="18" charset="0"/>
                </a:rPr>
                <a:t>Hybrid Meta-heuristic Algorithm</a:t>
              </a:r>
              <a:endParaRPr lang="en-IN" sz="1200" b="1" dirty="0">
                <a:effectLst/>
                <a:latin typeface="Times New Roman" panose="02020603050405020304" pitchFamily="18" charset="0"/>
                <a:ea typeface="Times New Roman" panose="02020603050405020304" pitchFamily="18" charset="0"/>
              </a:endParaRPr>
            </a:p>
          </p:txBody>
        </p:sp>
        <p:sp>
          <p:nvSpPr>
            <p:cNvPr id="35" name="Rectangle 34"/>
            <p:cNvSpPr/>
            <p:nvPr/>
          </p:nvSpPr>
          <p:spPr>
            <a:xfrm>
              <a:off x="8564276" y="5424514"/>
              <a:ext cx="1899214" cy="285992"/>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endParaRPr lang="en-US" sz="1200" b="1" kern="1200" dirty="0">
                <a:solidFill>
                  <a:srgbClr val="000000"/>
                </a:solidFill>
                <a:effectLst/>
                <a:latin typeface="Times New Roman" panose="02020603050405020304" pitchFamily="18" charset="0"/>
                <a:ea typeface="Times New Roman" panose="02020603050405020304" pitchFamily="18" charset="0"/>
              </a:endParaRPr>
            </a:p>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Recommendations</a:t>
              </a:r>
              <a:endParaRPr lang="en-IN" sz="1200" b="1" dirty="0">
                <a:effectLst/>
                <a:latin typeface="Times New Roman" panose="02020603050405020304" pitchFamily="18" charset="0"/>
                <a:ea typeface="Times New Roman" panose="02020603050405020304" pitchFamily="18" charset="0"/>
              </a:endParaRPr>
            </a:p>
          </p:txBody>
        </p:sp>
        <p:sp>
          <p:nvSpPr>
            <p:cNvPr id="36" name="Rectangle 35"/>
            <p:cNvSpPr/>
            <p:nvPr/>
          </p:nvSpPr>
          <p:spPr>
            <a:xfrm>
              <a:off x="8564276" y="5755108"/>
              <a:ext cx="1899213" cy="285992"/>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View Medicines</a:t>
              </a:r>
              <a:endParaRPr lang="en-IN" sz="1200" b="1" dirty="0">
                <a:effectLst/>
                <a:latin typeface="Times New Roman" panose="02020603050405020304" pitchFamily="18" charset="0"/>
                <a:ea typeface="Times New Roman" panose="02020603050405020304" pitchFamily="18" charset="0"/>
              </a:endParaRPr>
            </a:p>
          </p:txBody>
        </p:sp>
        <p:cxnSp>
          <p:nvCxnSpPr>
            <p:cNvPr id="37" name="Elbow Connector 36"/>
            <p:cNvCxnSpPr>
              <a:stCxn id="21" idx="3"/>
            </p:cNvCxnSpPr>
            <p:nvPr/>
          </p:nvCxnSpPr>
          <p:spPr>
            <a:xfrm flipV="1">
              <a:off x="7698450" y="5323135"/>
              <a:ext cx="822291" cy="70143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1332</TotalTime>
  <Words>1408</Words>
  <Application>Microsoft Office PowerPoint</Application>
  <PresentationFormat>Custom</PresentationFormat>
  <Paragraphs>353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and Software Specifications</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MUBAASIM T A</dc:creator>
  <cp:lastModifiedBy>Mohammed Arsath</cp:lastModifiedBy>
  <cp:revision>62</cp:revision>
  <dcterms:created xsi:type="dcterms:W3CDTF">2023-12-20T14:22:00Z</dcterms:created>
  <dcterms:modified xsi:type="dcterms:W3CDTF">2025-04-09T10:11:43Z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7D1991F944504394AECAD130FA585167_12</vt:lpwstr>
  </property>
  <property fmtid="{D5CDD505-2E9C-101B-9397-08002B2CF9AE}" pid="3" name="KSOProductBuildVer">
    <vt:lpwstr>1033-12.2.0.18911</vt:lpwstr>
  </property>
</Properties>
</file>