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7" r:id="rId2"/>
    <p:sldId id="268" r:id="rId3"/>
    <p:sldId id="266" r:id="rId4"/>
    <p:sldId id="256" r:id="rId5"/>
    <p:sldId id="257" r:id="rId6"/>
    <p:sldId id="258" r:id="rId7"/>
    <p:sldId id="260" r:id="rId8"/>
    <p:sldId id="263" r:id="rId9"/>
    <p:sldId id="265" r:id="rId10"/>
    <p:sldId id="264" r:id="rId11"/>
    <p:sldId id="270" r:id="rId12"/>
    <p:sldId id="271" r:id="rId13"/>
    <p:sldId id="272" r:id="rId14"/>
    <p:sldId id="273" r:id="rId15"/>
    <p:sldId id="269" r:id="rId16"/>
    <p:sldId id="274" r:id="rId17"/>
    <p:sldId id="259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7"/>
    <p:restoredTop sz="94648"/>
  </p:normalViewPr>
  <p:slideViewPr>
    <p:cSldViewPr snapToGrid="0">
      <p:cViewPr varScale="1">
        <p:scale>
          <a:sx n="107" d="100"/>
          <a:sy n="107" d="100"/>
        </p:scale>
        <p:origin x="18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2BD29-FAF1-9C44-8DD0-7787B7B5F0C5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B3881-B6CD-8C4C-9F9B-8733654D49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10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2D3295-82F7-E64F-6B58-E5D639D20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145D8E-20FF-14F2-07D3-9E09ABF6E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670B7D-4EF2-B86D-917D-FF342C018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689C-1081-8C45-8856-A29FE732EF1E}" type="datetime1">
              <a:rPr lang="fr-FR" smtClean="0"/>
              <a:t>16/11/2023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41D739-09B5-B19D-E378-97209204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DFE153-9A8A-0FB9-5A71-4CF9FFB3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957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775C50-94DE-D427-38A1-762EA5E6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373ECB3-A5F9-1BE0-E578-2299AB06D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F050C4-DDF8-57D0-EC63-B1DDD2356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C67B3-CE5F-A443-A4D6-CC36C85D4A02}" type="datetime1">
              <a:rPr lang="fr-FR" smtClean="0"/>
              <a:t>16/11/2023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B0AAA4-32C4-CB1F-373F-64F39F94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3EE5BB-23FB-3FCF-4690-79857DCE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41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6F617BF-E9F5-2488-8196-E5D8919F9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20B148-5B8F-6244-EE6E-9CDC751E2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41DD70-DBF8-ED52-4B3B-56DD19EA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A167-8440-9148-982D-B3E8E305DEC7}" type="datetime1">
              <a:rPr lang="fr-FR" smtClean="0"/>
              <a:t>16/11/2023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949BA-C327-4DFC-4B2B-8B08BB1CF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F1BDC5-C1E3-DB89-4A95-CC36408B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804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5D9103-874A-D284-2A75-4E4D4EF8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E6147F-1BBE-8C91-6844-D84006348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223D07-6C96-E7EC-5E98-4F647E782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BAC7-36B9-974C-901E-F76ED3AE905E}" type="datetime1">
              <a:rPr lang="fr-FR" smtClean="0"/>
              <a:t>16/11/2023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B9D1B7-23CB-944C-F3F3-007B020F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C2365B-414E-3779-1EAB-2CD53D08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9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4BF425-693E-FC3A-E23C-973F00C24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2AAC79-3C1E-3A10-1BEC-2DFB27701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D4FF63-C983-F206-DA86-752F37A4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99C6-1E68-D247-A5D4-2452513F3A3D}" type="datetime1">
              <a:rPr lang="fr-FR" smtClean="0"/>
              <a:t>16/11/2023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738479-B4D8-D247-CDDC-8B8230D2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607285-3CD5-3B82-2A59-D2A4F710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85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75E939-01A3-F2B5-5B25-280038E4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9F6565-CB16-26D2-4C48-B739B22E4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65915F-6762-6D78-08F1-1A4495336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444D30-33E7-636A-E294-ECE264172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4F68-5EE7-F349-8B34-16B95F20A182}" type="datetime1">
              <a:rPr lang="fr-FR" smtClean="0"/>
              <a:t>16/11/2023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6482A8-0C63-9AE4-D724-B1E5B40EA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4AD613-2429-EC2A-ADE8-2C23107F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01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B68A7E-D133-1AF0-D95D-52C43263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BDE924-84B4-6E74-28C0-B5A758326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D166DA-DB88-55DC-5752-659698A42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59F4C14-DF55-2A6C-78DC-8BAA9BC21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EB2D909-ED85-C06F-37A8-0223653D7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508374C-38C9-21AA-2C64-3EEAED542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343-5644-C24C-9B22-15F0A6769B7D}" type="datetime1">
              <a:rPr lang="fr-FR" smtClean="0"/>
              <a:t>16/11/2023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6871DFD-AC1E-94CB-7F93-45459970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C9EEB89-F652-A981-F70F-540BAF4C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55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473227-ABA0-EA55-8BD9-74F41E72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0C250D-6887-B60F-0F7E-AA30FFE1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F8F3-E57E-5E48-BD41-6E5C661C9BC9}" type="datetime1">
              <a:rPr lang="fr-FR" smtClean="0"/>
              <a:t>16/11/2023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59734A-5FD4-AF92-5E77-69E917BF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EE4A28-D318-8694-BEE3-5B8A8B38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31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61FCFFD-DF5C-2AE2-9B0E-0BEBB0B70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D252-B5F8-9642-9546-46A0480A0E02}" type="datetime1">
              <a:rPr lang="fr-FR" smtClean="0"/>
              <a:t>16/11/2023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6FB267D-F0CB-F778-2A51-CE375D6B0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33B2C1-6849-7925-99F9-76A62C24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40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0C0DC4-135E-07A8-FAB6-E2CBB1EB1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9F47E-9BF3-59A5-4299-6C1B49863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E8D7B1-ACC2-7076-FE00-562E6D448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1558B0-77A6-5C2A-A57A-E2E07377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7418-642C-104E-B5BE-B7E3F03E24D9}" type="datetime1">
              <a:rPr lang="fr-FR" smtClean="0"/>
              <a:t>16/11/2023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ED201F-433F-44F1-151E-8F803992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68BF36-BB75-94F7-33A5-04F2F884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65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615BC-9972-6C81-F999-18371DDBA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D132E7-6AB5-BC81-4613-23D97AE29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558C48-C087-CDF3-3CBC-8EC1E548F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EA9734-BFEE-D777-5E9F-E3818C4B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1E8-BD35-E140-A92F-B8816DC3810C}" type="datetime1">
              <a:rPr lang="fr-FR" smtClean="0"/>
              <a:t>16/11/2023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C652D6-D4CB-BAA1-0526-948480A0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7F3F87-5C09-B1B2-4B24-B16698EB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38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8A2117A-F010-1BB4-93C4-60F66899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BDA3B8-EFCA-D9E6-4D4A-91A71BE4F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135796-04C2-3AF0-8715-8B427788E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F1E5C-AB66-354A-BE0C-E8C1177382C3}" type="datetime1">
              <a:rPr lang="fr-FR" smtClean="0"/>
              <a:t>16/11/2023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1C2DDA-AFA8-B50E-7447-FECA801F2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AC7FEA-3C88-EF45-DB86-D40DAA27F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C5454-0C40-4540-8B0D-500A07BEBB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95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D4AD0ED-45F1-4AB2-8C18-7DED238A0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430622-9855-482E-98A8-1FAECC909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5C76D5-716D-420A-ABDC-55BF6D9E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9875022-E2DB-4A9E-8832-E7009F0E4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BFBDCA6-4D2C-451E-8205-8C334DCEE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95B2B7-3263-461B-8800-669EBE884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727DC78-6D51-415D-878D-516F840FB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405FB7A-34E4-454E-80C1-3AF31F600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56EC0F8-CE39-4C95-B52D-033DBF561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623D0671-8AED-6025-DB06-BB5ECCC34D9A}"/>
              </a:ext>
            </a:extLst>
          </p:cNvPr>
          <p:cNvSpPr txBox="1"/>
          <p:nvPr/>
        </p:nvSpPr>
        <p:spPr>
          <a:xfrm>
            <a:off x="2043326" y="1006498"/>
            <a:ext cx="8229600" cy="242250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Titre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professionnel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: Certification RNCP RNCP34757 : </a:t>
            </a: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Développeur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intelligence </a:t>
            </a: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artificielle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162FBC-1EE8-4355-8B2B-CB9A5B4BD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940EF9-7ECF-49BA-8F14-5EBC7ADE0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F9A5AE3-5A1E-4528-BDC2-D32A66EFF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9C6801-3BB8-4C41-9385-D9CE4F148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EA6929-FF51-4E95-8E16-80E9F371A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E91CBD-B19A-4299-90BD-CC3AB6976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6CE109B-4241-4CF1-B587-868774BB4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D107650-C271-404F-98D8-BB8E7E030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1F01725-EDBB-493E-A610-EF9ACBABB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C8E2A80-F420-488D-AE39-E20BC61B1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58A20B2-85E4-4C64-A75F-376DA772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88BDCE8-2392-4F5E-B6B4-AD19C903B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E7234F0D-3A6B-7519-E014-3877F2802D8C}"/>
              </a:ext>
            </a:extLst>
          </p:cNvPr>
          <p:cNvSpPr txBox="1"/>
          <p:nvPr/>
        </p:nvSpPr>
        <p:spPr>
          <a:xfrm>
            <a:off x="8877300" y="5740376"/>
            <a:ext cx="2146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Saber CHERIFI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C8BF196-0B6E-F98B-00D2-99EC1A31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69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852E89E-3457-721D-11E4-02A1FBF24460}"/>
              </a:ext>
            </a:extLst>
          </p:cNvPr>
          <p:cNvSpPr txBox="1"/>
          <p:nvPr/>
        </p:nvSpPr>
        <p:spPr>
          <a:xfrm>
            <a:off x="0" y="322855"/>
            <a:ext cx="12192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Architecture </a:t>
            </a:r>
            <a:r>
              <a:rPr lang="en-US" sz="2400" dirty="0" err="1"/>
              <a:t>d’application</a:t>
            </a:r>
            <a:endParaRPr lang="en-US" sz="2400" dirty="0"/>
          </a:p>
        </p:txBody>
      </p:sp>
      <p:pic>
        <p:nvPicPr>
          <p:cNvPr id="4" name="Image 3" descr="Une image contenant texte, diagramme, ligne, Plan&#10;&#10;Description générée automatiquement">
            <a:extLst>
              <a:ext uri="{FF2B5EF4-FFF2-40B4-BE49-F238E27FC236}">
                <a16:creationId xmlns:a16="http://schemas.microsoft.com/office/drawing/2014/main" id="{43CA0FF7-0BC0-9D1C-85B7-D9F41417C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08" y="747587"/>
            <a:ext cx="9989584" cy="5851479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0C41ECE-C076-F354-389A-1992F0BD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425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04E2966-199D-4C56-F6D9-A58A1EA0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11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9F9292B-6670-6695-09CB-9E23341194B5}"/>
              </a:ext>
            </a:extLst>
          </p:cNvPr>
          <p:cNvSpPr txBox="1"/>
          <p:nvPr/>
        </p:nvSpPr>
        <p:spPr>
          <a:xfrm>
            <a:off x="0" y="322855"/>
            <a:ext cx="12192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/>
              <a:t>Collecte</a:t>
            </a:r>
            <a:r>
              <a:rPr lang="en-US" sz="2400" dirty="0"/>
              <a:t> et preparation de </a:t>
            </a:r>
            <a:r>
              <a:rPr lang="en-US" sz="2400" dirty="0" err="1"/>
              <a:t>données</a:t>
            </a:r>
            <a:endParaRPr lang="en-US" sz="2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F0FC8FA-0621-15DD-1D6F-56B019CEB1E3}"/>
              </a:ext>
            </a:extLst>
          </p:cNvPr>
          <p:cNvSpPr txBox="1"/>
          <p:nvPr/>
        </p:nvSpPr>
        <p:spPr>
          <a:xfrm>
            <a:off x="2909455" y="1413164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Montrer données brutes et comment ont les as </a:t>
            </a:r>
            <a:r>
              <a:rPr lang="fr-FR" dirty="0" err="1"/>
              <a:t>recuperé</a:t>
            </a:r>
            <a:r>
              <a:rPr lang="fr-FR" dirty="0"/>
              <a:t> et transformé</a:t>
            </a:r>
          </a:p>
        </p:txBody>
      </p:sp>
    </p:spTree>
    <p:extLst>
      <p:ext uri="{BB962C8B-B14F-4D97-AF65-F5344CB8AC3E}">
        <p14:creationId xmlns:p14="http://schemas.microsoft.com/office/powerpoint/2010/main" val="2653164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04E2966-199D-4C56-F6D9-A58A1EA0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12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9F9292B-6670-6695-09CB-9E23341194B5}"/>
              </a:ext>
            </a:extLst>
          </p:cNvPr>
          <p:cNvSpPr txBox="1"/>
          <p:nvPr/>
        </p:nvSpPr>
        <p:spPr>
          <a:xfrm>
            <a:off x="0" y="322855"/>
            <a:ext cx="12192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/>
              <a:t>Programme</a:t>
            </a:r>
            <a:r>
              <a:rPr lang="en-US" sz="2400" dirty="0"/>
              <a:t> IA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A25A422-BC3B-8303-A2F5-70E24C4F4DE9}"/>
              </a:ext>
            </a:extLst>
          </p:cNvPr>
          <p:cNvSpPr txBox="1"/>
          <p:nvPr/>
        </p:nvSpPr>
        <p:spPr>
          <a:xfrm>
            <a:off x="2196935" y="1971304"/>
            <a:ext cx="8182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tester plusieurs modèles et montrer qu’on a jouer sur les hyper </a:t>
            </a:r>
            <a:r>
              <a:rPr lang="fr-FR" dirty="0" err="1"/>
              <a:t>parametres</a:t>
            </a:r>
            <a:r>
              <a:rPr lang="fr-FR" dirty="0"/>
              <a:t> (prendre les meilleurs) et comparer</a:t>
            </a:r>
          </a:p>
        </p:txBody>
      </p:sp>
    </p:spTree>
    <p:extLst>
      <p:ext uri="{BB962C8B-B14F-4D97-AF65-F5344CB8AC3E}">
        <p14:creationId xmlns:p14="http://schemas.microsoft.com/office/powerpoint/2010/main" val="863638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04E2966-199D-4C56-F6D9-A58A1EA0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13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9F9292B-6670-6695-09CB-9E23341194B5}"/>
              </a:ext>
            </a:extLst>
          </p:cNvPr>
          <p:cNvSpPr txBox="1"/>
          <p:nvPr/>
        </p:nvSpPr>
        <p:spPr>
          <a:xfrm>
            <a:off x="0" y="322855"/>
            <a:ext cx="12192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Base de </a:t>
            </a:r>
            <a:r>
              <a:rPr lang="en-US" sz="2400" dirty="0" err="1"/>
              <a:t>données</a:t>
            </a:r>
            <a:endParaRPr lang="en-US" sz="2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D587E71-AE89-EAE5-D416-284A8F7906A1}"/>
              </a:ext>
            </a:extLst>
          </p:cNvPr>
          <p:cNvSpPr txBox="1"/>
          <p:nvPr/>
        </p:nvSpPr>
        <p:spPr>
          <a:xfrm>
            <a:off x="2660073" y="1555668"/>
            <a:ext cx="669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Parler du choix des </a:t>
            </a:r>
            <a:r>
              <a:rPr lang="fr-FR" dirty="0" err="1"/>
              <a:t>bdd</a:t>
            </a:r>
            <a:r>
              <a:rPr lang="fr-FR" dirty="0"/>
              <a:t> + mcd et </a:t>
            </a:r>
            <a:r>
              <a:rPr lang="fr-FR" dirty="0" err="1"/>
              <a:t>mld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7701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04E2966-199D-4C56-F6D9-A58A1EA0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14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9F9292B-6670-6695-09CB-9E23341194B5}"/>
              </a:ext>
            </a:extLst>
          </p:cNvPr>
          <p:cNvSpPr txBox="1"/>
          <p:nvPr/>
        </p:nvSpPr>
        <p:spPr>
          <a:xfrm>
            <a:off x="0" y="322855"/>
            <a:ext cx="12192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Front end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7B13FAB-AB0E-F942-600D-0344435674BF}"/>
              </a:ext>
            </a:extLst>
          </p:cNvPr>
          <p:cNvSpPr txBox="1"/>
          <p:nvPr/>
        </p:nvSpPr>
        <p:spPr>
          <a:xfrm>
            <a:off x="4025735" y="2054431"/>
            <a:ext cx="4963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Parler de avec quoi est fait le </a:t>
            </a:r>
            <a:r>
              <a:rPr lang="fr-FR" dirty="0" err="1"/>
              <a:t>front-end</a:t>
            </a:r>
            <a:r>
              <a:rPr lang="fr-FR" dirty="0"/>
              <a:t> et pourquoi + maquette</a:t>
            </a:r>
          </a:p>
        </p:txBody>
      </p:sp>
    </p:spTree>
    <p:extLst>
      <p:ext uri="{BB962C8B-B14F-4D97-AF65-F5344CB8AC3E}">
        <p14:creationId xmlns:p14="http://schemas.microsoft.com/office/powerpoint/2010/main" val="253671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04E2966-199D-4C56-F6D9-A58A1EA0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15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9F9292B-6670-6695-09CB-9E23341194B5}"/>
              </a:ext>
            </a:extLst>
          </p:cNvPr>
          <p:cNvSpPr txBox="1"/>
          <p:nvPr/>
        </p:nvSpPr>
        <p:spPr>
          <a:xfrm>
            <a:off x="0" y="322855"/>
            <a:ext cx="12192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Back-end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886B99A-B2CF-C227-6A31-14FFE71B6E0F}"/>
              </a:ext>
            </a:extLst>
          </p:cNvPr>
          <p:cNvSpPr txBox="1"/>
          <p:nvPr/>
        </p:nvSpPr>
        <p:spPr>
          <a:xfrm>
            <a:off x="2992582" y="1864426"/>
            <a:ext cx="6032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Parler de avec quoi est fait le </a:t>
            </a:r>
            <a:r>
              <a:rPr lang="fr-FR" dirty="0" err="1"/>
              <a:t>back-end</a:t>
            </a:r>
            <a:r>
              <a:rPr lang="fr-FR" dirty="0"/>
              <a:t> et pourquoi + Tests unitaire </a:t>
            </a:r>
          </a:p>
          <a:p>
            <a:r>
              <a:rPr lang="fr-FR" dirty="0"/>
              <a:t>Indiquer cb de webservices </a:t>
            </a:r>
          </a:p>
          <a:p>
            <a:r>
              <a:rPr lang="fr-FR" dirty="0"/>
              <a:t>Indiquer les routes et ce qu’elles font</a:t>
            </a:r>
          </a:p>
        </p:txBody>
      </p:sp>
    </p:spTree>
    <p:extLst>
      <p:ext uri="{BB962C8B-B14F-4D97-AF65-F5344CB8AC3E}">
        <p14:creationId xmlns:p14="http://schemas.microsoft.com/office/powerpoint/2010/main" val="2820768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04E2966-199D-4C56-F6D9-A58A1EA0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16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9F9292B-6670-6695-09CB-9E23341194B5}"/>
              </a:ext>
            </a:extLst>
          </p:cNvPr>
          <p:cNvSpPr txBox="1"/>
          <p:nvPr/>
        </p:nvSpPr>
        <p:spPr>
          <a:xfrm>
            <a:off x="0" y="322855"/>
            <a:ext cx="12192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Gestion de </a:t>
            </a:r>
            <a:r>
              <a:rPr lang="en-US" sz="2400" dirty="0" err="1"/>
              <a:t>projet</a:t>
            </a:r>
            <a:endParaRPr lang="en-US" sz="2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65D1016-065C-6DED-BF66-F9D4ED856DAD}"/>
              </a:ext>
            </a:extLst>
          </p:cNvPr>
          <p:cNvSpPr txBox="1"/>
          <p:nvPr/>
        </p:nvSpPr>
        <p:spPr>
          <a:xfrm>
            <a:off x="2303813" y="1591294"/>
            <a:ext cx="444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Detailler</a:t>
            </a:r>
            <a:r>
              <a:rPr lang="fr-FR" dirty="0"/>
              <a:t> </a:t>
            </a:r>
            <a:r>
              <a:rPr lang="fr-FR" dirty="0" err="1"/>
              <a:t>jira</a:t>
            </a:r>
            <a:r>
              <a:rPr lang="fr-FR" dirty="0"/>
              <a:t> + </a:t>
            </a:r>
            <a:r>
              <a:rPr lang="fr-FR" dirty="0" err="1"/>
              <a:t>scrumboard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347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557CCD4-06D7-BD4C-8122-74BC54672D68}"/>
              </a:ext>
            </a:extLst>
          </p:cNvPr>
          <p:cNvSpPr txBox="1"/>
          <p:nvPr/>
        </p:nvSpPr>
        <p:spPr>
          <a:xfrm>
            <a:off x="3905387" y="2619170"/>
            <a:ext cx="4381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Conclusion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3DC90F6-47AD-6159-B423-E19022E3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36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DF5AD1B-AD1A-27E1-B818-1362F1B8F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237216"/>
            <a:ext cx="6858000" cy="39370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6CFCB1F-E7ED-59F3-464C-6FD802EB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02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dessin humoristique, habits&#10;&#10;Description générée automatiquement">
            <a:extLst>
              <a:ext uri="{FF2B5EF4-FFF2-40B4-BE49-F238E27FC236}">
                <a16:creationId xmlns:a16="http://schemas.microsoft.com/office/drawing/2014/main" id="{92A9CDC8-9319-D4D3-3519-44E33F67D6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3" r="3" b="2366"/>
          <a:stretch/>
        </p:blipFill>
        <p:spPr>
          <a:xfrm>
            <a:off x="-9886" y="10"/>
            <a:ext cx="7572605" cy="685799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8E417A6C-31EE-6AF4-8C6B-21EE0B89D8BB}"/>
              </a:ext>
            </a:extLst>
          </p:cNvPr>
          <p:cNvSpPr txBox="1"/>
          <p:nvPr/>
        </p:nvSpPr>
        <p:spPr>
          <a:xfrm>
            <a:off x="8153400" y="2543364"/>
            <a:ext cx="3434180" cy="359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E1 : Application Web : </a:t>
            </a:r>
            <a:r>
              <a:rPr lang="en-US" sz="2000" dirty="0" err="1"/>
              <a:t>MoodMarket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E2 : </a:t>
            </a:r>
            <a:r>
              <a:rPr lang="en-US" sz="2000" dirty="0" err="1"/>
              <a:t>Shifumi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E3 : </a:t>
            </a:r>
            <a:r>
              <a:rPr lang="en-US" sz="2000" dirty="0" err="1"/>
              <a:t>Réseaux</a:t>
            </a:r>
            <a:r>
              <a:rPr lang="en-US" sz="2000" dirty="0"/>
              <a:t> de </a:t>
            </a:r>
            <a:r>
              <a:rPr lang="en-US" sz="2000" dirty="0" err="1"/>
              <a:t>Neurones</a:t>
            </a:r>
            <a:r>
              <a:rPr lang="en-US" sz="2000" dirty="0"/>
              <a:t> </a:t>
            </a:r>
            <a:r>
              <a:rPr lang="en-US" sz="2000" dirty="0" err="1"/>
              <a:t>Récurrents</a:t>
            </a:r>
            <a:r>
              <a:rPr lang="en-US" sz="2000" dirty="0"/>
              <a:t> (RNN)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97493FE-1A78-BEF3-C798-496E0316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85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Une image contenant habits, meubles, personne, dessin humoristique&#10;&#10;Description générée automatiquement">
            <a:extLst>
              <a:ext uri="{FF2B5EF4-FFF2-40B4-BE49-F238E27FC236}">
                <a16:creationId xmlns:a16="http://schemas.microsoft.com/office/drawing/2014/main" id="{8DAD5172-0A80-F1D5-68AA-C46B2EF8A3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09EF921-1A96-3841-E454-61B91EC3E78F}"/>
              </a:ext>
            </a:extLst>
          </p:cNvPr>
          <p:cNvSpPr txBox="1"/>
          <p:nvPr/>
        </p:nvSpPr>
        <p:spPr>
          <a:xfrm>
            <a:off x="1524000" y="1122363"/>
            <a:ext cx="9144000" cy="27778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latin typeface="+mj-lt"/>
                <a:ea typeface="+mj-ea"/>
                <a:cs typeface="+mj-cs"/>
              </a:rPr>
              <a:t>MoodMarket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63D24BA-4233-F10C-C2EB-1D08B0A85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999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1E23F74-426F-6130-3E68-E6660F54FAA4}"/>
              </a:ext>
            </a:extLst>
          </p:cNvPr>
          <p:cNvSpPr txBox="1"/>
          <p:nvPr/>
        </p:nvSpPr>
        <p:spPr>
          <a:xfrm>
            <a:off x="643468" y="1743740"/>
            <a:ext cx="4620584" cy="3466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Comment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l'intelligence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artificielle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peut-elle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aider les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professionnels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du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domaine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financier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à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prendre de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meilleures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décisions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?</a:t>
            </a:r>
          </a:p>
        </p:txBody>
      </p:sp>
      <p:pic>
        <p:nvPicPr>
          <p:cNvPr id="8" name="Image 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3905226C-1841-03BE-A103-F6FC6144E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53" y="957860"/>
            <a:ext cx="4942280" cy="494228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8E6674B-284B-4C44-C94C-090B8824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998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614ABC5-6331-C2E5-8291-715C44ADFA67}"/>
              </a:ext>
            </a:extLst>
          </p:cNvPr>
          <p:cNvSpPr txBox="1"/>
          <p:nvPr/>
        </p:nvSpPr>
        <p:spPr>
          <a:xfrm>
            <a:off x="640080" y="2872899"/>
            <a:ext cx="4243589" cy="2803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Présentation</a:t>
            </a:r>
            <a:r>
              <a:rPr lang="en-US" sz="2200" dirty="0"/>
              <a:t> </a:t>
            </a:r>
            <a:r>
              <a:rPr lang="en-US" sz="2200" dirty="0" err="1"/>
              <a:t>détaillée</a:t>
            </a:r>
            <a:r>
              <a:rPr lang="en-US" sz="2200" dirty="0"/>
              <a:t> de </a:t>
            </a:r>
            <a:r>
              <a:rPr lang="en-US" sz="2200" dirty="0" err="1"/>
              <a:t>l'application</a:t>
            </a: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Architecture </a:t>
            </a:r>
            <a:r>
              <a:rPr lang="en-US" sz="2200" dirty="0" err="1"/>
              <a:t>d’application</a:t>
            </a:r>
            <a:r>
              <a:rPr lang="en-US" sz="2200" dirty="0"/>
              <a:t> &amp; </a:t>
            </a:r>
            <a:r>
              <a:rPr lang="en-US" sz="2200" dirty="0" err="1"/>
              <a:t>outils</a:t>
            </a:r>
            <a:r>
              <a:rPr lang="en-US" sz="2200" dirty="0"/>
              <a:t> de </a:t>
            </a:r>
            <a:r>
              <a:rPr lang="en-US" sz="2200" dirty="0" err="1"/>
              <a:t>développement</a:t>
            </a: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Conclusion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</p:txBody>
      </p:sp>
      <p:pic>
        <p:nvPicPr>
          <p:cNvPr id="4" name="Image 3" descr="Une image contenant habits, dessin humoristique, texte&#10;&#10;Description générée automatiquement">
            <a:extLst>
              <a:ext uri="{FF2B5EF4-FFF2-40B4-BE49-F238E27FC236}">
                <a16:creationId xmlns:a16="http://schemas.microsoft.com/office/drawing/2014/main" id="{BF733A3B-16A0-C1F1-882C-157D3F9F8E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8" r="13779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8751703-6C06-5EEB-89E2-7D4E90D1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942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852E89E-3457-721D-11E4-02A1FBF24460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Présentation de l'application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46E0BBA-1703-14ED-FE18-B599ACF42234}"/>
              </a:ext>
            </a:extLst>
          </p:cNvPr>
          <p:cNvSpPr txBox="1"/>
          <p:nvPr/>
        </p:nvSpPr>
        <p:spPr>
          <a:xfrm>
            <a:off x="630936" y="2807208"/>
            <a:ext cx="3429000" cy="25933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200" dirty="0" err="1"/>
              <a:t>MoodMarket</a:t>
            </a:r>
            <a:r>
              <a:rPr lang="fr-FR" sz="2200" dirty="0"/>
              <a:t> est une application web conçue pour aider les professionnels du domaine financier à naviguer dans le monde complexe et dynamique de la finance.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fr-FR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200" dirty="0"/>
              <a:t> L'objectif principal de </a:t>
            </a:r>
            <a:r>
              <a:rPr lang="fr-FR" sz="2200" dirty="0" err="1"/>
              <a:t>MoodMarket</a:t>
            </a:r>
            <a:r>
              <a:rPr lang="fr-FR" sz="2200" dirty="0"/>
              <a:t> est de fournir des analyses de marché précises, des prédictions fiables et une compréhension approfondie du sentiment du marché, le tout grâce à l'utilisation de technologies d'intelligence artificielle.</a:t>
            </a:r>
            <a:endParaRPr lang="en-US" sz="2200" dirty="0"/>
          </a:p>
        </p:txBody>
      </p:sp>
      <p:pic>
        <p:nvPicPr>
          <p:cNvPr id="16" name="Image 15" descr="Une image contenant habits, personne, meubles, chaussures&#10;&#10;Description générée automatiquement">
            <a:extLst>
              <a:ext uri="{FF2B5EF4-FFF2-40B4-BE49-F238E27FC236}">
                <a16:creationId xmlns:a16="http://schemas.microsoft.com/office/drawing/2014/main" id="{20D46BCD-EB7E-50E5-FA4F-2CFFB8B44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133513"/>
            <a:ext cx="6903720" cy="459097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FED21D2-E737-3A49-0339-DA715E27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182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852E89E-3457-721D-11E4-02A1FBF24460}"/>
              </a:ext>
            </a:extLst>
          </p:cNvPr>
          <p:cNvSpPr txBox="1"/>
          <p:nvPr/>
        </p:nvSpPr>
        <p:spPr>
          <a:xfrm>
            <a:off x="8153400" y="1128094"/>
            <a:ext cx="3434180" cy="14152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dirty="0" err="1">
                <a:effectLst/>
              </a:rPr>
              <a:t>Fonctionnalités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principales</a:t>
            </a:r>
            <a:r>
              <a:rPr lang="en-US" sz="3200" dirty="0">
                <a:effectLst/>
              </a:rPr>
              <a:t> </a:t>
            </a:r>
          </a:p>
        </p:txBody>
      </p:sp>
      <p:pic>
        <p:nvPicPr>
          <p:cNvPr id="10" name="Image 9" descr="Une image contenant clipart, illustration, dessin humoristique&#10;&#10;Description générée automatiquement">
            <a:extLst>
              <a:ext uri="{FF2B5EF4-FFF2-40B4-BE49-F238E27FC236}">
                <a16:creationId xmlns:a16="http://schemas.microsoft.com/office/drawing/2014/main" id="{9B212712-858D-2193-4BFF-89E6F3CAEA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4" r="14521" b="2"/>
          <a:stretch/>
        </p:blipFill>
        <p:spPr>
          <a:xfrm>
            <a:off x="0" y="0"/>
            <a:ext cx="7572605" cy="685799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DC2C9203-3FE1-459E-BAB6-DC8EBB89FCA3}"/>
              </a:ext>
            </a:extLst>
          </p:cNvPr>
          <p:cNvSpPr txBox="1"/>
          <p:nvPr/>
        </p:nvSpPr>
        <p:spPr>
          <a:xfrm>
            <a:off x="8153400" y="2543364"/>
            <a:ext cx="3434180" cy="359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sz="1900" dirty="0">
              <a:effectLst/>
            </a:endParaRPr>
          </a:p>
          <a:p>
            <a:pPr mar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effectLst/>
              </a:rPr>
              <a:t>Consultation des Prix </a:t>
            </a:r>
            <a:r>
              <a:rPr lang="en-US" sz="1900" dirty="0" err="1">
                <a:effectLst/>
              </a:rPr>
              <a:t>d'Actions</a:t>
            </a:r>
            <a:r>
              <a:rPr lang="en-US" sz="1900" dirty="0">
                <a:effectLst/>
              </a:rPr>
              <a:t> </a:t>
            </a:r>
          </a:p>
          <a:p>
            <a:pPr mar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effectLst/>
              </a:rPr>
              <a:t>Consultation du Sentiment du Marché </a:t>
            </a:r>
          </a:p>
          <a:p>
            <a:pPr mar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effectLst/>
              </a:rPr>
              <a:t>Sentiment du </a:t>
            </a:r>
            <a:r>
              <a:rPr lang="en-US" sz="1900" dirty="0" err="1">
                <a:effectLst/>
              </a:rPr>
              <a:t>marché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selon</a:t>
            </a:r>
            <a:r>
              <a:rPr lang="en-US" sz="1900" dirty="0">
                <a:effectLst/>
              </a:rPr>
              <a:t> information </a:t>
            </a:r>
            <a:r>
              <a:rPr lang="en-US" sz="1900" dirty="0" err="1">
                <a:effectLst/>
              </a:rPr>
              <a:t>actuelle</a:t>
            </a:r>
            <a:endParaRPr lang="en-US" sz="1900" dirty="0">
              <a:effectLst/>
            </a:endParaRPr>
          </a:p>
          <a:p>
            <a:pPr mar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>
                <a:effectLst/>
              </a:rPr>
              <a:t>Prédictions</a:t>
            </a:r>
            <a:endParaRPr lang="en-US" sz="1900" dirty="0">
              <a:effectLst/>
            </a:endParaRPr>
          </a:p>
          <a:p>
            <a:pPr mar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effectLst/>
              </a:rPr>
              <a:t>Gestion des </a:t>
            </a:r>
            <a:r>
              <a:rPr lang="en-US" sz="1900" dirty="0" err="1">
                <a:effectLst/>
              </a:rPr>
              <a:t>Utilisateurs</a:t>
            </a:r>
            <a:r>
              <a:rPr lang="en-US" sz="1900" dirty="0">
                <a:effectLst/>
              </a:rPr>
              <a:t> </a:t>
            </a:r>
          </a:p>
          <a:p>
            <a:pPr mar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>
                <a:effectLst/>
              </a:rPr>
              <a:t>Actualisation</a:t>
            </a:r>
            <a:r>
              <a:rPr lang="en-US" sz="1900" dirty="0">
                <a:effectLst/>
              </a:rPr>
              <a:t> et Mise à Jour des </a:t>
            </a:r>
            <a:r>
              <a:rPr lang="en-US" sz="1900" dirty="0" err="1">
                <a:effectLst/>
              </a:rPr>
              <a:t>Données</a:t>
            </a:r>
            <a:r>
              <a:rPr lang="en-US" sz="1900" dirty="0">
                <a:effectLst/>
              </a:rPr>
              <a:t>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B8AC896-F817-473D-FC84-97EEF9619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80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1031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852E89E-3457-721D-11E4-02A1FBF24460}"/>
              </a:ext>
            </a:extLst>
          </p:cNvPr>
          <p:cNvSpPr txBox="1"/>
          <p:nvPr/>
        </p:nvSpPr>
        <p:spPr>
          <a:xfrm>
            <a:off x="838200" y="552355"/>
            <a:ext cx="10515600" cy="334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Outils de développement</a:t>
            </a:r>
          </a:p>
        </p:txBody>
      </p:sp>
      <p:pic>
        <p:nvPicPr>
          <p:cNvPr id="22" name="Image 21" descr="Une image contenant Graphique, clipart, graphisme, poisson&#10;&#10;Description générée automatiquement">
            <a:extLst>
              <a:ext uri="{FF2B5EF4-FFF2-40B4-BE49-F238E27FC236}">
                <a16:creationId xmlns:a16="http://schemas.microsoft.com/office/drawing/2014/main" id="{F35CB153-A54A-0167-9577-CA0CDF143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2" y="4243819"/>
            <a:ext cx="2251332" cy="1862977"/>
          </a:xfrm>
          <a:prstGeom prst="rect">
            <a:avLst/>
          </a:prstGeom>
        </p:spPr>
      </p:pic>
      <p:pic>
        <p:nvPicPr>
          <p:cNvPr id="20" name="Image 19" descr="Une image contenant Graphique, Police, symbole, logo&#10;&#10;Description générée automatiquement">
            <a:extLst>
              <a:ext uri="{FF2B5EF4-FFF2-40B4-BE49-F238E27FC236}">
                <a16:creationId xmlns:a16="http://schemas.microsoft.com/office/drawing/2014/main" id="{901FBF14-4EE9-87EA-F36F-41A67FF1E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987" y="4331058"/>
            <a:ext cx="2251332" cy="1688499"/>
          </a:xfrm>
          <a:prstGeom prst="rect">
            <a:avLst/>
          </a:prstGeom>
        </p:spPr>
      </p:pic>
      <p:pic>
        <p:nvPicPr>
          <p:cNvPr id="28" name="Image 27" descr="Une image contenant Graphique, Police, logo, graphisme&#10;&#10;Description générée automatiquement">
            <a:extLst>
              <a:ext uri="{FF2B5EF4-FFF2-40B4-BE49-F238E27FC236}">
                <a16:creationId xmlns:a16="http://schemas.microsoft.com/office/drawing/2014/main" id="{66BAEB20-DA91-2662-0B69-534EB465B1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986" y="4331059"/>
            <a:ext cx="2251332" cy="1688498"/>
          </a:xfrm>
          <a:prstGeom prst="rect">
            <a:avLst/>
          </a:prstGeom>
        </p:spPr>
      </p:pic>
      <p:pic>
        <p:nvPicPr>
          <p:cNvPr id="1024" name="Image 1023" descr="Une image contenant Police, Graphique, logo, capture d’écran&#10;&#10;Description générée automatiquement">
            <a:extLst>
              <a:ext uri="{FF2B5EF4-FFF2-40B4-BE49-F238E27FC236}">
                <a16:creationId xmlns:a16="http://schemas.microsoft.com/office/drawing/2014/main" id="{6A523799-FBB7-921B-7FCF-2828EC5D8E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966" y="4612475"/>
            <a:ext cx="2251332" cy="1125666"/>
          </a:xfrm>
          <a:prstGeom prst="rect">
            <a:avLst/>
          </a:prstGeom>
        </p:spPr>
      </p:pic>
      <p:pic>
        <p:nvPicPr>
          <p:cNvPr id="1027" name="Image 1026" descr="Une image contenant Police, Graphique, graphisme, capture d’écran&#10;&#10;Description générée automatiquement">
            <a:extLst>
              <a:ext uri="{FF2B5EF4-FFF2-40B4-BE49-F238E27FC236}">
                <a16:creationId xmlns:a16="http://schemas.microsoft.com/office/drawing/2014/main" id="{3DD08E6C-553A-0C6D-5DC5-2BEA3AEDDC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946" y="5020529"/>
            <a:ext cx="2251332" cy="309558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A9F1219-5F22-A436-CDFE-361814E7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5454-0C40-4540-8B0D-500A07BEBB2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0654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627</TotalTime>
  <Words>270</Words>
  <Application>Microsoft Macintosh PowerPoint</Application>
  <PresentationFormat>Grand écran</PresentationFormat>
  <Paragraphs>60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Saber CHERIFI</dc:creator>
  <cp:lastModifiedBy>Saber CHERIFI</cp:lastModifiedBy>
  <cp:revision>13</cp:revision>
  <dcterms:created xsi:type="dcterms:W3CDTF">2023-11-13T12:15:44Z</dcterms:created>
  <dcterms:modified xsi:type="dcterms:W3CDTF">2023-11-16T11:24:59Z</dcterms:modified>
</cp:coreProperties>
</file>