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6" r:id="rId4"/>
    <p:sldId id="256" r:id="rId5"/>
    <p:sldId id="257" r:id="rId6"/>
    <p:sldId id="258" r:id="rId7"/>
    <p:sldId id="260" r:id="rId8"/>
    <p:sldId id="263" r:id="rId9"/>
    <p:sldId id="265" r:id="rId10"/>
    <p:sldId id="264" r:id="rId11"/>
    <p:sldId id="274" r:id="rId12"/>
    <p:sldId id="270" r:id="rId13"/>
    <p:sldId id="271" r:id="rId14"/>
    <p:sldId id="272" r:id="rId15"/>
    <p:sldId id="273" r:id="rId16"/>
    <p:sldId id="269" r:id="rId17"/>
    <p:sldId id="25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4"/>
    <p:restoredTop sz="94582"/>
  </p:normalViewPr>
  <p:slideViewPr>
    <p:cSldViewPr snapToGrid="0">
      <p:cViewPr varScale="1">
        <p:scale>
          <a:sx n="120" d="100"/>
          <a:sy n="120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BD29-FAF1-9C44-8DD0-7787B7B5F0C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3881-B6CD-8C4C-9F9B-8733654D4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D3295-82F7-E64F-6B58-E5D639D20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45D8E-20FF-14F2-07D3-9E09ABF6E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70B7D-4EF2-B86D-917D-FF342C01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89C-1081-8C45-8856-A29FE732EF1E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1D739-09B5-B19D-E378-97209204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FE153-9A8A-0FB9-5A71-4CF9FFB3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5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75C50-94DE-D427-38A1-762EA5E6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73ECB3-A5F9-1BE0-E578-2299AB06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050C4-DDF8-57D0-EC63-B1DDD23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67B3-CE5F-A443-A4D6-CC36C85D4A02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0AAA4-32C4-CB1F-373F-64F39F9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EE5BB-23FB-3FCF-4690-79857DCE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F617BF-E9F5-2488-8196-E5D8919F9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0B148-5B8F-6244-EE6E-9CDC751E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1DD70-DBF8-ED52-4B3B-56DD19EA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A167-8440-9148-982D-B3E8E305DEC7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949BA-C327-4DFC-4B2B-8B08BB1C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1BDC5-C1E3-DB89-4A95-CC36408B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D9103-874A-D284-2A75-4E4D4EF8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6147F-1BBE-8C91-6844-D8400634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23D07-6C96-E7EC-5E98-4F647E7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BAC7-36B9-974C-901E-F76ED3AE905E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9D1B7-23CB-944C-F3F3-007B020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2365B-414E-3779-1EAB-2CD53D0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BF425-693E-FC3A-E23C-973F00C2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AAC79-3C1E-3A10-1BEC-2DFB2770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4FF63-C983-F206-DA86-752F37A4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99C6-1E68-D247-A5D4-2452513F3A3D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38479-B4D8-D247-CDDC-8B8230D2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07285-3CD5-3B82-2A59-D2A4F71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5E939-01A3-F2B5-5B25-280038E4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F6565-CB16-26D2-4C48-B739B22E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65915F-6762-6D78-08F1-1A4495336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444D30-33E7-636A-E294-ECE26417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4F68-5EE7-F349-8B34-16B95F20A182}" type="datetime1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482A8-0C63-9AE4-D724-B1E5B40E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4AD613-2429-EC2A-ADE8-2C23107F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68A7E-D133-1AF0-D95D-52C43263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DE924-84B4-6E74-28C0-B5A75832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166DA-DB88-55DC-5752-659698A42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9F4C14-DF55-2A6C-78DC-8BAA9BC21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B2D909-ED85-C06F-37A8-0223653D7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08374C-38C9-21AA-2C64-3EEAED54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343-5644-C24C-9B22-15F0A6769B7D}" type="datetime1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871DFD-AC1E-94CB-7F93-4545997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9EEB89-F652-A981-F70F-540BAF4C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5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73227-ABA0-EA55-8BD9-74F41E72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0C250D-6887-B60F-0F7E-AA30FFE1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F8F3-E57E-5E48-BD41-6E5C661C9BC9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59734A-5FD4-AF92-5E77-69E917BF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E4A28-D318-8694-BEE3-5B8A8B38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1FCFFD-DF5C-2AE2-9B0E-0BEBB0B7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252-B5F8-9642-9546-46A0480A0E02}" type="datetime1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FB267D-F0CB-F778-2A51-CE375D6B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3B2C1-6849-7925-99F9-76A62C2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C0DC4-135E-07A8-FAB6-E2CBB1EB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9F47E-9BF3-59A5-4299-6C1B4986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8D7B1-ACC2-7076-FE00-562E6D448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558B0-77A6-5C2A-A57A-E2E07377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7418-642C-104E-B5BE-B7E3F03E24D9}" type="datetime1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D201F-433F-44F1-151E-8F803992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8BF36-BB75-94F7-33A5-04F2F884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6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615BC-9972-6C81-F999-18371DD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D132E7-6AB5-BC81-4613-23D97AE2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558C48-C087-CDF3-3CBC-8EC1E548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A9734-BFEE-D777-5E9F-E3818C4B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1E8-BD35-E140-A92F-B8816DC3810C}" type="datetime1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C652D6-D4CB-BAA1-0526-948480A0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F3F87-5C09-B1B2-4B24-B16698EB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A2117A-F010-1BB4-93C4-60F6689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DA3B8-EFCA-D9E6-4D4A-91A71BE4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35796-04C2-3AF0-8715-8B427788E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1E5C-AB66-354A-BE0C-E8C1177382C3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C2DDA-AFA8-B50E-7447-FECA801F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C7FEA-3C88-EF45-DB86-D40DAA27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23D0671-8AED-6025-DB06-BB5ECCC34D9A}"/>
              </a:ext>
            </a:extLst>
          </p:cNvPr>
          <p:cNvSpPr txBox="1"/>
          <p:nvPr/>
        </p:nvSpPr>
        <p:spPr>
          <a:xfrm>
            <a:off x="2043326" y="1006498"/>
            <a:ext cx="8229600" cy="242250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Titre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professionnel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Certification RNCP RNCP34757 :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Développeur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intelligence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artificielle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E7234F0D-3A6B-7519-E014-3877F2802D8C}"/>
              </a:ext>
            </a:extLst>
          </p:cNvPr>
          <p:cNvSpPr txBox="1"/>
          <p:nvPr/>
        </p:nvSpPr>
        <p:spPr>
          <a:xfrm>
            <a:off x="8877300" y="5740376"/>
            <a:ext cx="2146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Saber CHERIFI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8BF196-0B6E-F98B-00D2-99EC1A3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9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Architecture d’application</a:t>
            </a:r>
            <a:endParaRPr lang="en-US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C41ECE-C076-F354-389A-1992F0BD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958ED2-A00E-9C11-6CFA-CFDBE8D7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59" y="877668"/>
            <a:ext cx="8832881" cy="58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Gestion de </a:t>
            </a:r>
            <a:r>
              <a:rPr lang="en-US" sz="2400" dirty="0" err="1"/>
              <a:t>projet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501597-CFB5-35AD-E1D9-91AC4338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818785"/>
            <a:ext cx="1142206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Collecte</a:t>
            </a:r>
            <a:r>
              <a:rPr lang="en-US" sz="2400" dirty="0"/>
              <a:t> et preparation de </a:t>
            </a:r>
            <a:r>
              <a:rPr lang="en-US" sz="2400" dirty="0" err="1"/>
              <a:t>données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77F214-26BC-70AA-855F-5CD88511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6" y="2060101"/>
            <a:ext cx="3624521" cy="6463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C83BC6-2880-EF8D-E99C-C3A0D123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89" y="833009"/>
            <a:ext cx="4359101" cy="58884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07C8FAF-9360-376B-0A4E-C7E29A680D5E}"/>
              </a:ext>
            </a:extLst>
          </p:cNvPr>
          <p:cNvSpPr txBox="1"/>
          <p:nvPr/>
        </p:nvSpPr>
        <p:spPr>
          <a:xfrm>
            <a:off x="1443789" y="3429000"/>
            <a:ext cx="4359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Convertir la colonne date au format </a:t>
            </a:r>
            <a:r>
              <a:rPr lang="fr-FR" dirty="0" err="1"/>
              <a:t>datetime</a:t>
            </a:r>
            <a:r>
              <a:rPr lang="fr-FR" dirty="0"/>
              <a:t> dd/mm/</a:t>
            </a:r>
            <a:r>
              <a:rPr lang="fr-FR" dirty="0" err="1"/>
              <a:t>yyyy</a:t>
            </a:r>
            <a:endParaRPr lang="fr-FR" dirty="0"/>
          </a:p>
          <a:p>
            <a:r>
              <a:rPr lang="fr-FR" dirty="0"/>
              <a:t>- mettre la colonne Date en index</a:t>
            </a:r>
          </a:p>
          <a:p>
            <a:r>
              <a:rPr lang="fr-FR" dirty="0"/>
              <a:t>- ajouter les jours manquants et remplir les valeurs manquantes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16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Choix du </a:t>
            </a:r>
            <a:r>
              <a:rPr lang="en-US" sz="2400" dirty="0" err="1"/>
              <a:t>modèle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5552D5-F9CD-42E5-2670-C24BA3A67F6E}"/>
              </a:ext>
            </a:extLst>
          </p:cNvPr>
          <p:cNvSpPr txBox="1"/>
          <p:nvPr/>
        </p:nvSpPr>
        <p:spPr>
          <a:xfrm>
            <a:off x="1963152" y="1636292"/>
            <a:ext cx="826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ARIMA : </a:t>
            </a:r>
            <a:r>
              <a:rPr lang="fr-FR" sz="2400" dirty="0" err="1"/>
              <a:t>autoregressive</a:t>
            </a:r>
            <a:r>
              <a:rPr lang="fr-FR" sz="2400" dirty="0"/>
              <a:t> (AR) </a:t>
            </a:r>
            <a:r>
              <a:rPr lang="fr-FR" sz="2400" dirty="0" err="1"/>
              <a:t>integrated</a:t>
            </a:r>
            <a:r>
              <a:rPr lang="fr-FR" sz="2400" dirty="0"/>
              <a:t> (I) </a:t>
            </a:r>
            <a:r>
              <a:rPr lang="fr-FR" sz="2400" dirty="0" err="1"/>
              <a:t>moving</a:t>
            </a:r>
            <a:r>
              <a:rPr lang="fr-FR" sz="2400" dirty="0"/>
              <a:t> </a:t>
            </a:r>
            <a:r>
              <a:rPr lang="fr-FR" sz="2400" dirty="0" err="1"/>
              <a:t>average</a:t>
            </a:r>
            <a:r>
              <a:rPr lang="fr-FR" sz="2400" dirty="0"/>
              <a:t> (MA)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C71FE6-0C85-B9D1-52D6-286BCA848AB2}"/>
              </a:ext>
            </a:extLst>
          </p:cNvPr>
          <p:cNvSpPr txBox="1"/>
          <p:nvPr/>
        </p:nvSpPr>
        <p:spPr>
          <a:xfrm>
            <a:off x="3962401" y="2986662"/>
            <a:ext cx="554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temps de calculs moins longs</a:t>
            </a:r>
          </a:p>
          <a:p>
            <a:r>
              <a:rPr lang="fr-FR" sz="2400" dirty="0"/>
              <a:t>- modèle moins complexe</a:t>
            </a:r>
          </a:p>
          <a:p>
            <a:r>
              <a:rPr lang="fr-FR" sz="2400" dirty="0"/>
              <a:t>- peut être entrainé sur des tailles de jeu de données moins importantes</a:t>
            </a:r>
          </a:p>
        </p:txBody>
      </p:sp>
    </p:spTree>
    <p:extLst>
      <p:ext uri="{BB962C8B-B14F-4D97-AF65-F5344CB8AC3E}">
        <p14:creationId xmlns:p14="http://schemas.microsoft.com/office/powerpoint/2010/main" val="86363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de </a:t>
            </a:r>
            <a:r>
              <a:rPr lang="en-US" sz="2400" dirty="0" err="1"/>
              <a:t>données</a:t>
            </a:r>
            <a:endParaRPr lang="en-US" sz="2400" dirty="0"/>
          </a:p>
        </p:txBody>
      </p:sp>
      <p:pic>
        <p:nvPicPr>
          <p:cNvPr id="6" name="Image 5" descr="Une image contenant Police, Graphique, logo, clipart&#10;&#10;Description générée automatiquement">
            <a:extLst>
              <a:ext uri="{FF2B5EF4-FFF2-40B4-BE49-F238E27FC236}">
                <a16:creationId xmlns:a16="http://schemas.microsoft.com/office/drawing/2014/main" id="{C78AB3D7-EDA3-2A02-F35D-75F9E0F27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830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0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Front end</a:t>
            </a:r>
          </a:p>
        </p:txBody>
      </p:sp>
      <p:pic>
        <p:nvPicPr>
          <p:cNvPr id="6" name="Image 5" descr="Une image contenant noir, obscurité">
            <a:extLst>
              <a:ext uri="{FF2B5EF4-FFF2-40B4-BE49-F238E27FC236}">
                <a16:creationId xmlns:a16="http://schemas.microsoft.com/office/drawing/2014/main" id="{1107C7AD-B61E-3E8C-A079-1DF0CFADC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618652"/>
            <a:ext cx="4565650" cy="2735585"/>
          </a:xfrm>
          <a:prstGeom prst="rect">
            <a:avLst/>
          </a:prstGeom>
        </p:spPr>
      </p:pic>
      <p:pic>
        <p:nvPicPr>
          <p:cNvPr id="8" name="Image 7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89B5D29D-A23A-1139-E7D3-EE6681696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92" y="1252894"/>
            <a:ext cx="39451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Back-end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334B68-2E43-30E6-ECDA-361A607A13AA}"/>
              </a:ext>
            </a:extLst>
          </p:cNvPr>
          <p:cNvSpPr txBox="1"/>
          <p:nvPr/>
        </p:nvSpPr>
        <p:spPr>
          <a:xfrm>
            <a:off x="7708900" y="4181594"/>
            <a:ext cx="384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Routes : </a:t>
            </a:r>
          </a:p>
          <a:p>
            <a:endParaRPr lang="fr-FR" dirty="0"/>
          </a:p>
          <a:p>
            <a:r>
              <a:rPr lang="fr-FR" dirty="0"/>
              <a:t>- GET stock-</a:t>
            </a:r>
            <a:r>
              <a:rPr lang="fr-FR" dirty="0" err="1"/>
              <a:t>price</a:t>
            </a:r>
            <a:r>
              <a:rPr lang="fr-FR" dirty="0"/>
              <a:t>-</a:t>
            </a:r>
            <a:r>
              <a:rPr lang="fr-FR" dirty="0" err="1"/>
              <a:t>history</a:t>
            </a:r>
            <a:r>
              <a:rPr lang="fr-FR" dirty="0"/>
              <a:t> /{</a:t>
            </a:r>
            <a:r>
              <a:rPr lang="fr-FR" dirty="0" err="1"/>
              <a:t>symbol</a:t>
            </a:r>
            <a:r>
              <a:rPr lang="fr-FR" dirty="0"/>
              <a:t>} </a:t>
            </a:r>
          </a:p>
          <a:p>
            <a:r>
              <a:rPr lang="fr-FR" dirty="0"/>
              <a:t>- GET stock-</a:t>
            </a:r>
            <a:r>
              <a:rPr lang="fr-FR" dirty="0" err="1"/>
              <a:t>price</a:t>
            </a:r>
            <a:r>
              <a:rPr lang="fr-FR" dirty="0"/>
              <a:t>-</a:t>
            </a:r>
            <a:r>
              <a:rPr lang="fr-FR" dirty="0" err="1"/>
              <a:t>prediction</a:t>
            </a:r>
            <a:r>
              <a:rPr lang="fr-FR" dirty="0"/>
              <a:t>/{</a:t>
            </a:r>
            <a:r>
              <a:rPr lang="fr-FR" dirty="0" err="1"/>
              <a:t>symbol</a:t>
            </a:r>
            <a:r>
              <a:rPr lang="fr-FR" dirty="0"/>
              <a:t>}</a:t>
            </a:r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34AFCB-8C71-C26A-D8FE-A4FC4934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1998057"/>
            <a:ext cx="2927350" cy="11465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DB857C7-F0B0-3300-BF22-8160C81EBECD}"/>
              </a:ext>
            </a:extLst>
          </p:cNvPr>
          <p:cNvSpPr txBox="1"/>
          <p:nvPr/>
        </p:nvSpPr>
        <p:spPr>
          <a:xfrm>
            <a:off x="7708900" y="5438686"/>
            <a:ext cx="413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Tests : </a:t>
            </a:r>
          </a:p>
          <a:p>
            <a:r>
              <a:rPr lang="fr-FR" dirty="0"/>
              <a:t>- </a:t>
            </a:r>
            <a:r>
              <a:rPr lang="fr-FR" dirty="0" err="1"/>
              <a:t>Pytest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C8586-B71C-BE03-2D72-D85631FCCC81}"/>
              </a:ext>
            </a:extLst>
          </p:cNvPr>
          <p:cNvSpPr/>
          <p:nvPr/>
        </p:nvSpPr>
        <p:spPr>
          <a:xfrm>
            <a:off x="7232650" y="1828800"/>
            <a:ext cx="4610100" cy="4527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lipart, Graphique, symbole, dessin humoristique&#10;&#10;Description générée automatiquement">
            <a:extLst>
              <a:ext uri="{FF2B5EF4-FFF2-40B4-BE49-F238E27FC236}">
                <a16:creationId xmlns:a16="http://schemas.microsoft.com/office/drawing/2014/main" id="{26DD0383-C733-7AA2-C550-43985F94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82" y="2381665"/>
            <a:ext cx="1394386" cy="15285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1613D9-F30F-4A25-807E-61574CE93AB6}"/>
              </a:ext>
            </a:extLst>
          </p:cNvPr>
          <p:cNvSpPr/>
          <p:nvPr/>
        </p:nvSpPr>
        <p:spPr>
          <a:xfrm>
            <a:off x="844550" y="1234300"/>
            <a:ext cx="5734050" cy="5122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noir, obscurité">
            <a:extLst>
              <a:ext uri="{FF2B5EF4-FFF2-40B4-BE49-F238E27FC236}">
                <a16:creationId xmlns:a16="http://schemas.microsoft.com/office/drawing/2014/main" id="{16D5CEAF-A35E-78A3-27F7-93C078970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415453"/>
            <a:ext cx="2714100" cy="1626198"/>
          </a:xfrm>
          <a:prstGeom prst="rect">
            <a:avLst/>
          </a:prstGeom>
        </p:spPr>
      </p:pic>
      <p:pic>
        <p:nvPicPr>
          <p:cNvPr id="16" name="Image 15" descr="Une image contenant Police, Graphique, logo, conception&#10;&#10;Description générée automatiquement">
            <a:extLst>
              <a:ext uri="{FF2B5EF4-FFF2-40B4-BE49-F238E27FC236}">
                <a16:creationId xmlns:a16="http://schemas.microsoft.com/office/drawing/2014/main" id="{711A0F46-DC76-A5E7-2C8E-ED3CAF037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4" y="1657350"/>
            <a:ext cx="1771650" cy="17716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83DDBA3-0C86-14E1-9E2B-7400EAC15A81}"/>
              </a:ext>
            </a:extLst>
          </p:cNvPr>
          <p:cNvSpPr txBox="1"/>
          <p:nvPr/>
        </p:nvSpPr>
        <p:spPr>
          <a:xfrm>
            <a:off x="1231900" y="3737094"/>
            <a:ext cx="244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Routes : </a:t>
            </a:r>
          </a:p>
          <a:p>
            <a:endParaRPr lang="fr-FR" dirty="0"/>
          </a:p>
          <a:p>
            <a:r>
              <a:rPr lang="fr-FR" dirty="0"/>
              <a:t>- GET stock /{</a:t>
            </a:r>
            <a:r>
              <a:rPr lang="fr-FR" dirty="0" err="1"/>
              <a:t>symbol</a:t>
            </a: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76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557CCD4-06D7-BD4C-8122-74BC54672D68}"/>
              </a:ext>
            </a:extLst>
          </p:cNvPr>
          <p:cNvSpPr txBox="1"/>
          <p:nvPr/>
        </p:nvSpPr>
        <p:spPr>
          <a:xfrm>
            <a:off x="3905387" y="2619170"/>
            <a:ext cx="4381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Conclusion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DC90F6-47AD-6159-B423-E19022E3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6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DF5AD1B-AD1A-27E1-B818-1362F1B8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37216"/>
            <a:ext cx="6858000" cy="3937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CFCB1F-E7ED-59F3-464C-6FD802EB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essin humoristique, habits&#10;&#10;Description générée automatiquement">
            <a:extLst>
              <a:ext uri="{FF2B5EF4-FFF2-40B4-BE49-F238E27FC236}">
                <a16:creationId xmlns:a16="http://schemas.microsoft.com/office/drawing/2014/main" id="{92A9CDC8-9319-D4D3-3519-44E33F67D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3" r="3" b="2366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E417A6C-31EE-6AF4-8C6B-21EE0B89D8B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E1 : Application Web : </a:t>
            </a:r>
            <a:r>
              <a:rPr lang="en-US" sz="2000" dirty="0" err="1"/>
              <a:t>MoodMarket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E2 : </a:t>
            </a:r>
            <a:r>
              <a:rPr lang="en-US" sz="2000" dirty="0" err="1"/>
              <a:t>Shifumi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E3 : </a:t>
            </a:r>
            <a:r>
              <a:rPr lang="en-US" sz="2000" dirty="0" err="1"/>
              <a:t>Réseaux</a:t>
            </a:r>
            <a:r>
              <a:rPr lang="en-US" sz="2000" dirty="0"/>
              <a:t> de </a:t>
            </a:r>
            <a:r>
              <a:rPr lang="en-US" sz="2000" dirty="0" err="1"/>
              <a:t>Neurones</a:t>
            </a:r>
            <a:r>
              <a:rPr lang="en-US" sz="2000" dirty="0"/>
              <a:t> </a:t>
            </a:r>
            <a:r>
              <a:rPr lang="en-US" sz="2000" dirty="0" err="1"/>
              <a:t>Récurrents</a:t>
            </a:r>
            <a:r>
              <a:rPr lang="en-US" sz="2000" dirty="0"/>
              <a:t> (RNN)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7493FE-1A78-BEF3-C798-496E0316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habits, meubles, personne, dessin humoristique&#10;&#10;Description générée automatiquement">
            <a:extLst>
              <a:ext uri="{FF2B5EF4-FFF2-40B4-BE49-F238E27FC236}">
                <a16:creationId xmlns:a16="http://schemas.microsoft.com/office/drawing/2014/main" id="{8DAD5172-0A80-F1D5-68AA-C46B2EF8A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09EF921-1A96-3841-E454-61B91EC3E78F}"/>
              </a:ext>
            </a:extLst>
          </p:cNvPr>
          <p:cNvSpPr txBox="1"/>
          <p:nvPr/>
        </p:nvSpPr>
        <p:spPr>
          <a:xfrm>
            <a:off x="1524000" y="1122363"/>
            <a:ext cx="9144000" cy="277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MoodMarket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3D24BA-4233-F10C-C2EB-1D08B0A8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99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E23F74-426F-6130-3E68-E6660F54FAA4}"/>
              </a:ext>
            </a:extLst>
          </p:cNvPr>
          <p:cNvSpPr txBox="1"/>
          <p:nvPr/>
        </p:nvSpPr>
        <p:spPr>
          <a:xfrm>
            <a:off x="643468" y="1743740"/>
            <a:ext cx="4620584" cy="3466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Comment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l'intelligence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artificielle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peut-elle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aider les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professionnels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financier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à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prendre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meilleures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décisions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905226C-1841-03BE-A103-F6FC6144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E6674B-284B-4C44-C94C-090B8824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14ABC5-6331-C2E5-8291-715C44ADFA67}"/>
              </a:ext>
            </a:extLst>
          </p:cNvPr>
          <p:cNvSpPr txBox="1"/>
          <p:nvPr/>
        </p:nvSpPr>
        <p:spPr>
          <a:xfrm>
            <a:off x="640080" y="2872899"/>
            <a:ext cx="4243589" cy="280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Présentation</a:t>
            </a:r>
            <a:r>
              <a:rPr lang="en-US" sz="2200" dirty="0"/>
              <a:t> </a:t>
            </a:r>
            <a:r>
              <a:rPr lang="en-US" sz="2200" dirty="0" err="1"/>
              <a:t>détaillée</a:t>
            </a:r>
            <a:r>
              <a:rPr lang="en-US" sz="2200" dirty="0"/>
              <a:t> de </a:t>
            </a:r>
            <a:r>
              <a:rPr lang="en-US" sz="2200" dirty="0" err="1"/>
              <a:t>l'application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Architecture </a:t>
            </a:r>
            <a:r>
              <a:rPr lang="en-US" sz="2200" dirty="0" err="1"/>
              <a:t>d’application</a:t>
            </a:r>
            <a:r>
              <a:rPr lang="en-US" sz="2200" dirty="0"/>
              <a:t> &amp; </a:t>
            </a:r>
            <a:r>
              <a:rPr lang="en-US" sz="2200" dirty="0" err="1"/>
              <a:t>outils</a:t>
            </a:r>
            <a:r>
              <a:rPr lang="en-US" sz="2200" dirty="0"/>
              <a:t> de </a:t>
            </a:r>
            <a:r>
              <a:rPr lang="en-US" sz="2200" dirty="0" err="1"/>
              <a:t>développement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Conclusion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4" name="Image 3" descr="Une image contenant habits, dessin humoristique, texte&#10;&#10;Description générée automatiquement">
            <a:extLst>
              <a:ext uri="{FF2B5EF4-FFF2-40B4-BE49-F238E27FC236}">
                <a16:creationId xmlns:a16="http://schemas.microsoft.com/office/drawing/2014/main" id="{BF733A3B-16A0-C1F1-882C-157D3F9F8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8" r="1377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751703-6C06-5EEB-89E2-7D4E90D1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94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de l'application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6E0BBA-1703-14ED-FE18-B599ACF42234}"/>
              </a:ext>
            </a:extLst>
          </p:cNvPr>
          <p:cNvSpPr txBox="1"/>
          <p:nvPr/>
        </p:nvSpPr>
        <p:spPr>
          <a:xfrm>
            <a:off x="630936" y="2807208"/>
            <a:ext cx="3429000" cy="25933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 err="1"/>
              <a:t>MoodMarket</a:t>
            </a:r>
            <a:r>
              <a:rPr lang="fr-FR" sz="2200" dirty="0"/>
              <a:t> est une application web conçue pour aider les professionnels du domaine financier à naviguer dans le monde complexe et dynamique de la finance.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 L'objectif principal de </a:t>
            </a:r>
            <a:r>
              <a:rPr lang="fr-FR" sz="2200" dirty="0" err="1"/>
              <a:t>MoodMarket</a:t>
            </a:r>
            <a:r>
              <a:rPr lang="fr-FR" sz="2200" dirty="0"/>
              <a:t> est de fournir des analyses de marché précises, des prédictions fiables et une compréhension approfondie du sentiment du marché, le tout grâce à l'utilisation de technologies d'intelligence artificielle.</a:t>
            </a:r>
            <a:endParaRPr lang="en-US" sz="2200" dirty="0"/>
          </a:p>
        </p:txBody>
      </p:sp>
      <p:pic>
        <p:nvPicPr>
          <p:cNvPr id="16" name="Image 15" descr="Une image contenant habits, personne, meubles, chaussures&#10;&#10;Description générée automatiquement">
            <a:extLst>
              <a:ext uri="{FF2B5EF4-FFF2-40B4-BE49-F238E27FC236}">
                <a16:creationId xmlns:a16="http://schemas.microsoft.com/office/drawing/2014/main" id="{20D46BCD-EB7E-50E5-FA4F-2CFFB8B4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3513"/>
            <a:ext cx="6903720" cy="459097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ED21D2-E737-3A49-0339-DA715E27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8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err="1">
                <a:effectLst/>
              </a:rPr>
              <a:t>Fonctionnalités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principales</a:t>
            </a:r>
            <a:r>
              <a:rPr lang="en-US" sz="3200" dirty="0">
                <a:effectLst/>
              </a:rPr>
              <a:t> </a:t>
            </a:r>
          </a:p>
        </p:txBody>
      </p:sp>
      <p:pic>
        <p:nvPicPr>
          <p:cNvPr id="10" name="Image 9" descr="Une image contenant clipar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9B212712-858D-2193-4BFF-89E6F3CAE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r="14521" b="2"/>
          <a:stretch/>
        </p:blipFill>
        <p:spPr>
          <a:xfrm>
            <a:off x="0" y="0"/>
            <a:ext cx="7572605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C2C9203-3FE1-459E-BAB6-DC8EBB89FCA3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900" dirty="0">
              <a:effectLst/>
            </a:endParaRP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Consultation des Prix </a:t>
            </a:r>
            <a:r>
              <a:rPr lang="en-US" sz="1900" dirty="0" err="1">
                <a:effectLst/>
              </a:rPr>
              <a:t>d'Actions</a:t>
            </a:r>
            <a:r>
              <a:rPr lang="en-US" sz="1900" dirty="0">
                <a:effectLst/>
              </a:rPr>
              <a:t> </a:t>
            </a: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Consultation du Sentiment du Marché </a:t>
            </a: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Sentiment du </a:t>
            </a:r>
            <a:r>
              <a:rPr lang="en-US" sz="1900" dirty="0" err="1">
                <a:effectLst/>
              </a:rPr>
              <a:t>marché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selon</a:t>
            </a:r>
            <a:r>
              <a:rPr lang="en-US" sz="1900" dirty="0">
                <a:effectLst/>
              </a:rPr>
              <a:t> information </a:t>
            </a:r>
            <a:r>
              <a:rPr lang="en-US" sz="1900" dirty="0" err="1">
                <a:effectLst/>
              </a:rPr>
              <a:t>actuelle</a:t>
            </a:r>
            <a:endParaRPr lang="en-US" sz="1900" dirty="0">
              <a:effectLst/>
            </a:endParaRP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Prédictions</a:t>
            </a:r>
            <a:endParaRPr lang="en-US" sz="1900" dirty="0">
              <a:effectLst/>
            </a:endParaRP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Gestion des </a:t>
            </a:r>
            <a:r>
              <a:rPr lang="en-US" sz="1900" dirty="0" err="1">
                <a:effectLst/>
              </a:rPr>
              <a:t>Utilisateurs</a:t>
            </a:r>
            <a:r>
              <a:rPr lang="en-US" sz="1900" dirty="0">
                <a:effectLst/>
              </a:rPr>
              <a:t> </a:t>
            </a: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Actualisation</a:t>
            </a:r>
            <a:r>
              <a:rPr lang="en-US" sz="1900" dirty="0">
                <a:effectLst/>
              </a:rPr>
              <a:t> et Mise à Jour des </a:t>
            </a:r>
            <a:r>
              <a:rPr lang="en-US" sz="1900" dirty="0" err="1">
                <a:effectLst/>
              </a:rPr>
              <a:t>Données</a:t>
            </a:r>
            <a:r>
              <a:rPr lang="en-US" sz="1900" dirty="0">
                <a:effectLst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8AC896-F817-473D-FC84-97EEF961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8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640080" y="667512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Outils de développement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" name="Image 1023" descr="Une image contenant Police, Graphique, logo, capture d’écran&#10;&#10;Description générée automatiquement">
            <a:extLst>
              <a:ext uri="{FF2B5EF4-FFF2-40B4-BE49-F238E27FC236}">
                <a16:creationId xmlns:a16="http://schemas.microsoft.com/office/drawing/2014/main" id="{6A523799-FBB7-921B-7FCF-2828EC5D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3707168"/>
            <a:ext cx="2832069" cy="1416034"/>
          </a:xfrm>
          <a:prstGeom prst="rect">
            <a:avLst/>
          </a:prstGeom>
        </p:spPr>
      </p:pic>
      <p:pic>
        <p:nvPicPr>
          <p:cNvPr id="28" name="Image 27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66BAEB20-DA91-2662-0B69-534EB465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3353160"/>
            <a:ext cx="2832069" cy="2124051"/>
          </a:xfrm>
          <a:prstGeom prst="rect">
            <a:avLst/>
          </a:prstGeom>
        </p:spPr>
      </p:pic>
      <p:pic>
        <p:nvPicPr>
          <p:cNvPr id="22" name="Image 21" descr="Une image contenant Graphique, clipart, graphisme, poisson&#10;&#10;Description générée automatiquement">
            <a:extLst>
              <a:ext uri="{FF2B5EF4-FFF2-40B4-BE49-F238E27FC236}">
                <a16:creationId xmlns:a16="http://schemas.microsoft.com/office/drawing/2014/main" id="{F35CB153-A54A-0167-9577-CA0CDF143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3243417"/>
            <a:ext cx="2832069" cy="2343537"/>
          </a:xfrm>
          <a:prstGeom prst="rect">
            <a:avLst/>
          </a:prstGeom>
        </p:spPr>
      </p:pic>
      <p:pic>
        <p:nvPicPr>
          <p:cNvPr id="20" name="Image 19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901FBF14-4EE9-87EA-F36F-41A67FF1E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3353160"/>
            <a:ext cx="2832069" cy="212405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9F1219-5F22-A436-CDFE-361814E7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5C5454-0C40-4540-8B0D-500A07BEBB2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5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2223</TotalTime>
  <Words>285</Words>
  <Application>Microsoft Macintosh PowerPoint</Application>
  <PresentationFormat>Grand écran</PresentationFormat>
  <Paragraphs>68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Saber CHERIFI</dc:creator>
  <cp:lastModifiedBy>Saber CHERIFI</cp:lastModifiedBy>
  <cp:revision>24</cp:revision>
  <dcterms:created xsi:type="dcterms:W3CDTF">2023-11-13T12:15:44Z</dcterms:created>
  <dcterms:modified xsi:type="dcterms:W3CDTF">2023-12-15T09:31:24Z</dcterms:modified>
</cp:coreProperties>
</file>