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57" r:id="rId3"/>
    <p:sldId id="258" r:id="rId4"/>
    <p:sldId id="269" r:id="rId5"/>
    <p:sldId id="270" r:id="rId6"/>
    <p:sldId id="271" r:id="rId7"/>
    <p:sldId id="272" r:id="rId8"/>
    <p:sldId id="273" r:id="rId9"/>
    <p:sldId id="275" r:id="rId10"/>
    <p:sldId id="27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7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7BD59-E8EE-41CB-BA3E-B58CCA9C8D16}" v="1" dt="2023-01-09T18:39:41.431"/>
    <p1510:client id="{345CF8EB-F6C9-47F8-A427-C3226A1D42F0}" v="1111" dt="2023-01-07T19:38:23.293"/>
    <p1510:client id="{6D8F46A2-7976-4DDB-83EA-B45B5CF827FF}" v="823" dt="2023-01-08T22:29:35.947"/>
    <p1510:client id="{B0F2BB3D-90F0-4905-A474-6F719DD182D4}" v="51" dt="2023-01-08T19:01:15.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4136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3156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4573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707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5512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8138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974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214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3442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5307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7590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269859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allsbox.blogspot.com/2009/12/awsome-3d-abstract-hd-wallpapers.html"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Background pattern&#10;&#10;Description automatically generated">
            <a:extLst>
              <a:ext uri="{FF2B5EF4-FFF2-40B4-BE49-F238E27FC236}">
                <a16:creationId xmlns:a16="http://schemas.microsoft.com/office/drawing/2014/main" id="{2CC48EAA-A23D-CE81-16AF-414686275D63}"/>
              </a:ext>
            </a:extLst>
          </p:cNvPr>
          <p:cNvPicPr>
            <a:picLocks noChangeAspect="1"/>
          </p:cNvPicPr>
          <p:nvPr/>
        </p:nvPicPr>
        <p:blipFill rotWithShape="1">
          <a:blip r:embed="rId2"/>
          <a:srcRect t="2015" r="1" b="11377"/>
          <a:stretch/>
        </p:blipFill>
        <p:spPr>
          <a:xfrm>
            <a:off x="1" y="10"/>
            <a:ext cx="11862683"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p:spPr>
      </p:pic>
      <p:sp>
        <p:nvSpPr>
          <p:cNvPr id="4" name="TextBox 3">
            <a:extLst>
              <a:ext uri="{FF2B5EF4-FFF2-40B4-BE49-F238E27FC236}">
                <a16:creationId xmlns:a16="http://schemas.microsoft.com/office/drawing/2014/main" id="{247877A7-CEE5-BEF9-7156-CDA9DD2F0A2B}"/>
              </a:ext>
            </a:extLst>
          </p:cNvPr>
          <p:cNvSpPr txBox="1"/>
          <p:nvPr/>
        </p:nvSpPr>
        <p:spPr>
          <a:xfrm>
            <a:off x="489679" y="2113613"/>
            <a:ext cx="6153462" cy="14417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2F5597"/>
                </a:solidFill>
                <a:latin typeface="Rockwell"/>
                <a:ea typeface="Calibri Light"/>
                <a:cs typeface="Calibri Light"/>
              </a:rPr>
              <a:t>Conditional statements in python</a:t>
            </a:r>
            <a:endParaRPr lang="en-US" sz="4400">
              <a:latin typeface="Rockwell"/>
              <a:ea typeface="Calibri"/>
              <a:cs typeface="Calibri"/>
            </a:endParaRPr>
          </a:p>
        </p:txBody>
      </p:sp>
    </p:spTree>
    <p:extLst>
      <p:ext uri="{BB962C8B-B14F-4D97-AF65-F5344CB8AC3E}">
        <p14:creationId xmlns:p14="http://schemas.microsoft.com/office/powerpoint/2010/main" val="93218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3EF9D3CA-70C0-AB9E-6465-6A3680EF9230}"/>
              </a:ext>
            </a:extLst>
          </p:cNvPr>
          <p:cNvPicPr>
            <a:picLocks noChangeAspect="1"/>
          </p:cNvPicPr>
          <p:nvPr/>
        </p:nvPicPr>
        <p:blipFill rotWithShape="1">
          <a:blip r:embed="rId2"/>
          <a:srcRect t="12191" b="7452"/>
          <a:stretch/>
        </p:blipFill>
        <p:spPr>
          <a:xfrm>
            <a:off x="20" y="10"/>
            <a:ext cx="12191980" cy="6857990"/>
          </a:xfrm>
          <a:prstGeom prst="rect">
            <a:avLst/>
          </a:prstGeom>
        </p:spPr>
      </p:pic>
      <p:sp>
        <p:nvSpPr>
          <p:cNvPr id="9" name="Rectangle 6">
            <a:extLst>
              <a:ext uri="{FF2B5EF4-FFF2-40B4-BE49-F238E27FC236}">
                <a16:creationId xmlns:a16="http://schemas.microsoft.com/office/drawing/2014/main" id="{216BB327-7AA9-4EC5-815F-9D8E6BC53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A69B581-284D-9E78-5759-62A9CEB4D738}"/>
              </a:ext>
            </a:extLst>
          </p:cNvPr>
          <p:cNvSpPr txBox="1"/>
          <p:nvPr/>
        </p:nvSpPr>
        <p:spPr>
          <a:xfrm>
            <a:off x="2738203" y="402236"/>
            <a:ext cx="6378313" cy="1015663"/>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cap="all" dirty="0">
                <a:solidFill>
                  <a:srgbClr val="ED7D31"/>
                </a:solidFill>
                <a:latin typeface="Angsana New"/>
                <a:cs typeface="Angsana New"/>
              </a:rPr>
              <a:t>Nested IF Statement</a:t>
            </a:r>
            <a:r>
              <a:rPr lang="en-US" sz="6000" b="1" dirty="0">
                <a:latin typeface="Angsana New"/>
                <a:cs typeface="Angsana New"/>
              </a:rPr>
              <a:t>​</a:t>
            </a:r>
            <a:endParaRPr lang="en-US" sz="6000" b="1">
              <a:latin typeface="Angsana New"/>
              <a:ea typeface="Calibri Light"/>
              <a:cs typeface="Angsana New"/>
            </a:endParaRPr>
          </a:p>
        </p:txBody>
      </p:sp>
      <p:sp>
        <p:nvSpPr>
          <p:cNvPr id="5" name="TextBox 1">
            <a:extLst>
              <a:ext uri="{FF2B5EF4-FFF2-40B4-BE49-F238E27FC236}">
                <a16:creationId xmlns:a16="http://schemas.microsoft.com/office/drawing/2014/main" id="{6BE57E6D-CC46-E714-1A65-9DD62B22966F}"/>
              </a:ext>
            </a:extLst>
          </p:cNvPr>
          <p:cNvSpPr txBox="1"/>
          <p:nvPr/>
        </p:nvSpPr>
        <p:spPr>
          <a:xfrm>
            <a:off x="312295" y="1486524"/>
            <a:ext cx="11692327"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accent1">
                    <a:lumMod val="20000"/>
                    <a:lumOff val="80000"/>
                  </a:schemeClr>
                </a:solidFill>
                <a:ea typeface="+mn-lt"/>
                <a:cs typeface="+mn-lt"/>
              </a:rPr>
              <a:t>Nested IF Statements are used when we want to execute a certain code where there are two or more conditions to be met. This statement uses only if and else keywords.</a:t>
            </a:r>
            <a:endParaRPr lang="en-US" sz="2000">
              <a:solidFill>
                <a:schemeClr val="accent1">
                  <a:lumMod val="20000"/>
                  <a:lumOff val="80000"/>
                </a:schemeClr>
              </a:solidFill>
            </a:endParaRPr>
          </a:p>
        </p:txBody>
      </p:sp>
      <p:sp>
        <p:nvSpPr>
          <p:cNvPr id="6" name="TextBox 1">
            <a:extLst>
              <a:ext uri="{FF2B5EF4-FFF2-40B4-BE49-F238E27FC236}">
                <a16:creationId xmlns:a16="http://schemas.microsoft.com/office/drawing/2014/main" id="{2845DF2F-995A-E158-8110-36BEA3133E0E}"/>
              </a:ext>
            </a:extLst>
          </p:cNvPr>
          <p:cNvSpPr txBox="1"/>
          <p:nvPr/>
        </p:nvSpPr>
        <p:spPr>
          <a:xfrm>
            <a:off x="587114" y="2111116"/>
            <a:ext cx="4534524" cy="486287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chemeClr val="accent2"/>
                </a:solidFill>
                <a:latin typeface="Angsana New"/>
                <a:ea typeface="+mn-lt"/>
                <a:cs typeface="+mn-lt"/>
              </a:rPr>
              <a:t>Syntax:-</a:t>
            </a:r>
            <a:endParaRPr lang="en-US" sz="4000" b="1" dirty="0">
              <a:solidFill>
                <a:schemeClr val="accent2"/>
              </a:solidFill>
              <a:latin typeface="Angsana New"/>
              <a:ea typeface="Calibri" panose="020F0502020204030204"/>
              <a:cs typeface="Calibri" panose="020F0502020204030204"/>
            </a:endParaRPr>
          </a:p>
          <a:p>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If test condition expression:</a:t>
            </a:r>
            <a:endParaRPr lang="en-US" dirty="0">
              <a:solidFill>
                <a:schemeClr val="accent4">
                  <a:lumMod val="20000"/>
                  <a:lumOff val="80000"/>
                </a:schemeClr>
              </a:solidFill>
            </a:endParaRPr>
          </a:p>
          <a:p>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     If test condition expression:</a:t>
            </a:r>
            <a:endParaRPr lang="en-US" dirty="0">
              <a:solidFill>
                <a:schemeClr val="accent4">
                  <a:lumMod val="20000"/>
                  <a:lumOff val="80000"/>
                </a:schemeClr>
              </a:solidFill>
            </a:endParaRPr>
          </a:p>
          <a:p>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                     Code block for if</a:t>
            </a:r>
            <a:endParaRPr lang="en-US" dirty="0">
              <a:solidFill>
                <a:schemeClr val="accent4">
                  <a:lumMod val="20000"/>
                  <a:lumOff val="80000"/>
                </a:schemeClr>
              </a:solidFill>
            </a:endParaRPr>
          </a:p>
          <a:p>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         else:</a:t>
            </a:r>
            <a:endParaRPr lang="en-US" dirty="0">
              <a:solidFill>
                <a:schemeClr val="accent4">
                  <a:lumMod val="20000"/>
                  <a:lumOff val="80000"/>
                </a:schemeClr>
              </a:solidFill>
            </a:endParaRPr>
          </a:p>
          <a:p>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                     code block for else</a:t>
            </a:r>
            <a:endParaRPr lang="en-US" dirty="0">
              <a:solidFill>
                <a:schemeClr val="accent4">
                  <a:lumMod val="20000"/>
                  <a:lumOff val="80000"/>
                </a:schemeClr>
              </a:solidFill>
            </a:endParaRPr>
          </a:p>
          <a:p>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else:</a:t>
            </a:r>
            <a:endParaRPr lang="en-US" dirty="0">
              <a:solidFill>
                <a:schemeClr val="accent4">
                  <a:lumMod val="20000"/>
                  <a:lumOff val="80000"/>
                </a:schemeClr>
              </a:solidFill>
            </a:endParaRPr>
          </a:p>
          <a:p>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code block for else</a:t>
            </a:r>
            <a:endParaRPr lang="en-US" dirty="0">
              <a:solidFill>
                <a:schemeClr val="accent4">
                  <a:lumMod val="20000"/>
                  <a:lumOff val="80000"/>
                </a:schemeClr>
              </a:solidFill>
            </a:endParaRPr>
          </a:p>
          <a:p>
            <a:pPr algn="l"/>
            <a:endParaRPr lang="en-US" dirty="0">
              <a:solidFill>
                <a:schemeClr val="accent4">
                  <a:lumMod val="20000"/>
                  <a:lumOff val="80000"/>
                </a:schemeClr>
              </a:solidFill>
            </a:endParaRPr>
          </a:p>
        </p:txBody>
      </p:sp>
      <p:sp>
        <p:nvSpPr>
          <p:cNvPr id="8" name="TextBox 1">
            <a:extLst>
              <a:ext uri="{FF2B5EF4-FFF2-40B4-BE49-F238E27FC236}">
                <a16:creationId xmlns:a16="http://schemas.microsoft.com/office/drawing/2014/main" id="{2D464CAA-0D4F-AED8-798E-8F059125B044}"/>
              </a:ext>
            </a:extLst>
          </p:cNvPr>
          <p:cNvSpPr txBox="1"/>
          <p:nvPr/>
        </p:nvSpPr>
        <p:spPr>
          <a:xfrm>
            <a:off x="6495737" y="2173573"/>
            <a:ext cx="4434590" cy="467820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2"/>
                </a:solidFill>
                <a:ea typeface="+mn-lt"/>
                <a:cs typeface="+mn-lt"/>
              </a:rPr>
              <a:t>Example:-</a:t>
            </a:r>
            <a:endParaRPr lang="en-US" sz="2800" b="1" dirty="0">
              <a:solidFill>
                <a:schemeClr val="accent2"/>
              </a:solidFill>
            </a:endParaRPr>
          </a:p>
          <a:p>
            <a:endParaRPr lang="en-US" dirty="0">
              <a:solidFill>
                <a:schemeClr val="accent4">
                  <a:lumMod val="20000"/>
                  <a:lumOff val="80000"/>
                </a:schemeClr>
              </a:solidFill>
              <a:ea typeface="+mn-lt"/>
              <a:cs typeface="+mn-lt"/>
            </a:endParaRPr>
          </a:p>
          <a:p>
            <a:r>
              <a:rPr lang="en-US" dirty="0">
                <a:solidFill>
                  <a:schemeClr val="accent4">
                    <a:lumMod val="20000"/>
                    <a:lumOff val="80000"/>
                  </a:schemeClr>
                </a:solidFill>
                <a:ea typeface="+mn-lt"/>
                <a:cs typeface="+mn-lt"/>
              </a:rPr>
              <a:t># Example for NESTED IF Statement</a:t>
            </a:r>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 Both the conditions are true</a:t>
            </a:r>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number = 10</a:t>
            </a:r>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if number &gt;= 0:</a:t>
            </a:r>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         if number == 10:</a:t>
            </a:r>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                     print(‘The given number is 10’)</a:t>
            </a:r>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         else:</a:t>
            </a:r>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                     print(“The given number is a positive number”)</a:t>
            </a:r>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else:</a:t>
            </a:r>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         print(“The given number is a negative number”)</a:t>
            </a:r>
            <a:endParaRPr lang="en-US" dirty="0">
              <a:solidFill>
                <a:schemeClr val="accent4">
                  <a:lumMod val="20000"/>
                  <a:lumOff val="80000"/>
                </a:schemeClr>
              </a:solidFill>
            </a:endParaRPr>
          </a:p>
          <a:p>
            <a:r>
              <a:rPr lang="en-US" dirty="0">
                <a:solidFill>
                  <a:schemeClr val="accent4">
                    <a:lumMod val="20000"/>
                    <a:lumOff val="80000"/>
                  </a:schemeClr>
                </a:solidFill>
                <a:ea typeface="+mn-lt"/>
                <a:cs typeface="+mn-lt"/>
              </a:rPr>
              <a:t>print(“Outside nested if block”)</a:t>
            </a:r>
            <a:endParaRPr lang="en-US" dirty="0">
              <a:solidFill>
                <a:schemeClr val="accent4">
                  <a:lumMod val="20000"/>
                  <a:lumOff val="80000"/>
                </a:schemeClr>
              </a:solidFill>
            </a:endParaRPr>
          </a:p>
          <a:p>
            <a:pPr algn="l"/>
            <a:endParaRPr lang="en-US" dirty="0">
              <a:solidFill>
                <a:schemeClr val="accent4">
                  <a:lumMod val="20000"/>
                  <a:lumOff val="80000"/>
                </a:schemeClr>
              </a:solidFill>
            </a:endParaRPr>
          </a:p>
        </p:txBody>
      </p:sp>
    </p:spTree>
    <p:extLst>
      <p:ext uri="{BB962C8B-B14F-4D97-AF65-F5344CB8AC3E}">
        <p14:creationId xmlns:p14="http://schemas.microsoft.com/office/powerpoint/2010/main" val="365973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picture containing blur&#10;&#10;Description automatically generated">
            <a:extLst>
              <a:ext uri="{FF2B5EF4-FFF2-40B4-BE49-F238E27FC236}">
                <a16:creationId xmlns:a16="http://schemas.microsoft.com/office/drawing/2014/main" id="{AF991BBF-BCE0-B698-59EF-E64ED327ED7A}"/>
              </a:ext>
            </a:extLst>
          </p:cNvPr>
          <p:cNvPicPr>
            <a:picLocks noChangeAspect="1"/>
          </p:cNvPicPr>
          <p:nvPr/>
        </p:nvPicPr>
        <p:blipFill rotWithShape="1">
          <a:blip r:embed="rId2"/>
          <a:srcRect t="3059" r="1" b="6121"/>
          <a:stretch/>
        </p:blipFill>
        <p:spPr>
          <a:xfrm>
            <a:off x="643467" y="643467"/>
            <a:ext cx="10905066" cy="5571066"/>
          </a:xfrm>
          <a:prstGeom prst="rect">
            <a:avLst/>
          </a:prstGeom>
        </p:spPr>
      </p:pic>
    </p:spTree>
    <p:extLst>
      <p:ext uri="{BB962C8B-B14F-4D97-AF65-F5344CB8AC3E}">
        <p14:creationId xmlns:p14="http://schemas.microsoft.com/office/powerpoint/2010/main" val="61850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royalty free background photos free download | Piqsels">
            <a:extLst>
              <a:ext uri="{FF2B5EF4-FFF2-40B4-BE49-F238E27FC236}">
                <a16:creationId xmlns:a16="http://schemas.microsoft.com/office/drawing/2014/main" id="{EEC0B846-2311-6F3E-5FB7-F5E796450104}"/>
              </a:ext>
            </a:extLst>
          </p:cNvPr>
          <p:cNvPicPr>
            <a:picLocks noChangeAspect="1"/>
          </p:cNvPicPr>
          <p:nvPr/>
        </p:nvPicPr>
        <p:blipFill rotWithShape="1">
          <a:blip r:embed="rId2"/>
          <a:srcRect t="7574" r="22962" b="1129"/>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6B334E0-9B72-8529-09E8-DBA25A3B24EF}"/>
              </a:ext>
            </a:extLst>
          </p:cNvPr>
          <p:cNvSpPr txBox="1"/>
          <p:nvPr/>
        </p:nvSpPr>
        <p:spPr>
          <a:xfrm>
            <a:off x="371094" y="2718054"/>
            <a:ext cx="3438906" cy="179568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Clr>
                <a:schemeClr val="accent1">
                  <a:lumMod val="75000"/>
                </a:schemeClr>
              </a:buClr>
              <a:buSzPct val="85000"/>
              <a:buFont typeface="Arial" panose="020B0604020202020204" pitchFamily="34" charset="0"/>
              <a:buChar char="•"/>
            </a:pPr>
            <a:r>
              <a:rPr lang="en-US" sz="2000" dirty="0"/>
              <a:t>Conditional statements</a:t>
            </a:r>
            <a:endParaRPr lang="en-US" sz="2000">
              <a:ea typeface="Calibri"/>
              <a:cs typeface="Calibri"/>
            </a:endParaRPr>
          </a:p>
          <a:p>
            <a:pPr indent="-228600">
              <a:lnSpc>
                <a:spcPct val="90000"/>
              </a:lnSpc>
              <a:spcAft>
                <a:spcPts val="600"/>
              </a:spcAft>
              <a:buClr>
                <a:srgbClr val="9E3611"/>
              </a:buClr>
              <a:buSzPct val="85000"/>
              <a:buFont typeface="Arial" panose="020B0604020202020204" pitchFamily="34" charset="0"/>
              <a:buChar char="•"/>
            </a:pPr>
            <a:r>
              <a:rPr lang="en-US" sz="2000" dirty="0"/>
              <a:t>If statement</a:t>
            </a:r>
            <a:endParaRPr lang="en-US" sz="2000">
              <a:ea typeface="Calibri"/>
              <a:cs typeface="Calibri"/>
            </a:endParaRPr>
          </a:p>
          <a:p>
            <a:pPr indent="-228600">
              <a:lnSpc>
                <a:spcPct val="90000"/>
              </a:lnSpc>
              <a:spcAft>
                <a:spcPts val="600"/>
              </a:spcAft>
              <a:buClr>
                <a:schemeClr val="accent1">
                  <a:lumMod val="75000"/>
                </a:schemeClr>
              </a:buClr>
              <a:buSzPct val="85000"/>
              <a:buFont typeface="Arial" panose="020B0604020202020204" pitchFamily="34" charset="0"/>
              <a:buChar char="•"/>
            </a:pPr>
            <a:r>
              <a:rPr lang="en-US" sz="2000" dirty="0"/>
              <a:t>If else statement </a:t>
            </a:r>
            <a:endParaRPr lang="en-US" sz="2000">
              <a:ea typeface="Calibri"/>
              <a:cs typeface="Calibri"/>
            </a:endParaRPr>
          </a:p>
          <a:p>
            <a:pPr indent="-228600">
              <a:lnSpc>
                <a:spcPct val="90000"/>
              </a:lnSpc>
              <a:spcAft>
                <a:spcPts val="600"/>
              </a:spcAft>
              <a:buClr>
                <a:schemeClr val="accent1">
                  <a:lumMod val="75000"/>
                </a:schemeClr>
              </a:buClr>
              <a:buSzPct val="85000"/>
              <a:buFont typeface="Arial" panose="020B0604020202020204" pitchFamily="34" charset="0"/>
              <a:buChar char="•"/>
            </a:pPr>
            <a:r>
              <a:rPr lang="en-US" sz="2000" dirty="0"/>
              <a:t>Elif statement </a:t>
            </a:r>
            <a:endParaRPr lang="en-US" sz="2000">
              <a:ea typeface="Calibri"/>
              <a:cs typeface="Calibri"/>
            </a:endParaRPr>
          </a:p>
          <a:p>
            <a:pPr indent="-228600">
              <a:lnSpc>
                <a:spcPct val="90000"/>
              </a:lnSpc>
              <a:spcAft>
                <a:spcPts val="600"/>
              </a:spcAft>
              <a:buClr>
                <a:schemeClr val="accent1">
                  <a:lumMod val="75000"/>
                </a:schemeClr>
              </a:buClr>
              <a:buSzPct val="85000"/>
              <a:buFont typeface="Arial" panose="020B0604020202020204" pitchFamily="34" charset="0"/>
              <a:buChar char="•"/>
            </a:pPr>
            <a:r>
              <a:rPr lang="en-US" sz="2000" dirty="0"/>
              <a:t>Nested If statement</a:t>
            </a:r>
            <a:endParaRPr lang="en-US" sz="2000">
              <a:ea typeface="Calibri"/>
              <a:cs typeface="Calibri"/>
            </a:endParaRPr>
          </a:p>
        </p:txBody>
      </p:sp>
      <p:sp>
        <p:nvSpPr>
          <p:cNvPr id="2" name="TextBox 1">
            <a:extLst>
              <a:ext uri="{FF2B5EF4-FFF2-40B4-BE49-F238E27FC236}">
                <a16:creationId xmlns:a16="http://schemas.microsoft.com/office/drawing/2014/main" id="{3C9AF885-41DF-ECB4-B772-B49CF26B8ABB}"/>
              </a:ext>
            </a:extLst>
          </p:cNvPr>
          <p:cNvSpPr txBox="1"/>
          <p:nvPr/>
        </p:nvSpPr>
        <p:spPr>
          <a:xfrm>
            <a:off x="477187" y="1538991"/>
            <a:ext cx="2568315" cy="646331"/>
          </a:xfrm>
          <a:prstGeom prst="rect">
            <a:avLst/>
          </a:prstGeom>
          <a:solidFill>
            <a:schemeClr val="accent1">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cap="all" dirty="0">
                <a:latin typeface="Angsana New"/>
                <a:cs typeface="Angsana New"/>
              </a:rPr>
              <a:t>Contents </a:t>
            </a:r>
            <a:r>
              <a:rPr lang="en-US" sz="3600" b="1" dirty="0">
                <a:latin typeface="Angsana New"/>
                <a:cs typeface="Angsana New"/>
              </a:rPr>
              <a:t>​</a:t>
            </a:r>
            <a:endParaRPr lang="en-US" sz="3600" b="1">
              <a:latin typeface="Angsana New"/>
              <a:ea typeface="Calibri Light"/>
              <a:cs typeface="Angsana New"/>
            </a:endParaRPr>
          </a:p>
        </p:txBody>
      </p:sp>
    </p:spTree>
    <p:extLst>
      <p:ext uri="{BB962C8B-B14F-4D97-AF65-F5344CB8AC3E}">
        <p14:creationId xmlns:p14="http://schemas.microsoft.com/office/powerpoint/2010/main" val="27864981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outdoor, sky, building, sunset&#10;&#10;Description automatically generated">
            <a:extLst>
              <a:ext uri="{FF2B5EF4-FFF2-40B4-BE49-F238E27FC236}">
                <a16:creationId xmlns:a16="http://schemas.microsoft.com/office/drawing/2014/main" id="{3D2141E6-2E9F-9160-F300-2DBFA3941146}"/>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b="10000"/>
          <a:stretch/>
        </p:blipFill>
        <p:spPr>
          <a:xfrm>
            <a:off x="20" y="10"/>
            <a:ext cx="12191980" cy="6857989"/>
          </a:xfrm>
          <a:prstGeom prst="rect">
            <a:avLst/>
          </a:prstGeom>
        </p:spPr>
      </p:pic>
      <p:sp>
        <p:nvSpPr>
          <p:cNvPr id="4" name="TextBox 3">
            <a:extLst>
              <a:ext uri="{FF2B5EF4-FFF2-40B4-BE49-F238E27FC236}">
                <a16:creationId xmlns:a16="http://schemas.microsoft.com/office/drawing/2014/main" id="{B79ABD8E-8AA3-5D04-A252-0C5FBBE51820}"/>
              </a:ext>
            </a:extLst>
          </p:cNvPr>
          <p:cNvSpPr txBox="1"/>
          <p:nvPr/>
        </p:nvSpPr>
        <p:spPr>
          <a:xfrm>
            <a:off x="838201" y="1065862"/>
            <a:ext cx="3313164" cy="47262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90000"/>
              </a:lnSpc>
              <a:spcBef>
                <a:spcPct val="0"/>
              </a:spcBef>
              <a:spcAft>
                <a:spcPts val="600"/>
              </a:spcAft>
              <a:buClr>
                <a:schemeClr val="accent1">
                  <a:lumMod val="75000"/>
                </a:schemeClr>
              </a:buClr>
              <a:buSzPct val="85000"/>
            </a:pPr>
            <a:r>
              <a:rPr lang="en-US" sz="4000" b="1" cap="all">
                <a:solidFill>
                  <a:srgbClr val="FFFFFF"/>
                </a:solidFill>
                <a:latin typeface="+mj-lt"/>
                <a:ea typeface="+mj-ea"/>
                <a:cs typeface="+mj-cs"/>
              </a:rPr>
              <a:t>Conditional statements in Python</a:t>
            </a:r>
          </a:p>
        </p:txBody>
      </p:sp>
      <p:cxnSp>
        <p:nvCxnSpPr>
          <p:cNvPr id="12" name="Straight Connector 14">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74208C9-E334-05BE-6203-2DA6B886F8C9}"/>
              </a:ext>
            </a:extLst>
          </p:cNvPr>
          <p:cNvSpPr txBox="1"/>
          <p:nvPr/>
        </p:nvSpPr>
        <p:spPr>
          <a:xfrm>
            <a:off x="5155379" y="1065862"/>
            <a:ext cx="5744685" cy="47262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Clr>
                <a:schemeClr val="accent1">
                  <a:lumMod val="75000"/>
                </a:schemeClr>
              </a:buClr>
              <a:buSzPct val="85000"/>
              <a:buFont typeface="Arial" panose="020B0604020202020204" pitchFamily="34" charset="0"/>
              <a:buChar char="•"/>
            </a:pPr>
            <a:r>
              <a:rPr lang="en-US" sz="2000">
                <a:solidFill>
                  <a:srgbClr val="FFFFFF"/>
                </a:solidFill>
              </a:rPr>
              <a:t>As the name suggests, conditional statements are responsible for handling different conditions in your programs such as If condition in Python. They are present in every programming language, including Python. These statements help your program by forming decisions based on the conditions encountered by the same. </a:t>
            </a:r>
          </a:p>
        </p:txBody>
      </p:sp>
      <p:sp>
        <p:nvSpPr>
          <p:cNvPr id="6" name="TextBox 5">
            <a:extLst>
              <a:ext uri="{FF2B5EF4-FFF2-40B4-BE49-F238E27FC236}">
                <a16:creationId xmlns:a16="http://schemas.microsoft.com/office/drawing/2014/main" id="{B82B4D59-238D-B17C-6EDA-4D6740D628F5}"/>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89462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 name="Picture 2">
            <a:extLst>
              <a:ext uri="{FF2B5EF4-FFF2-40B4-BE49-F238E27FC236}">
                <a16:creationId xmlns:a16="http://schemas.microsoft.com/office/drawing/2014/main" id="{33411EAB-79AB-18C1-A71C-77AB13B0686F}"/>
              </a:ext>
            </a:extLst>
          </p:cNvPr>
          <p:cNvPicPr>
            <a:picLocks noChangeAspect="1"/>
          </p:cNvPicPr>
          <p:nvPr/>
        </p:nvPicPr>
        <p:blipFill rotWithShape="1">
          <a:blip r:embed="rId2">
            <a:alphaModFix amt="60000"/>
          </a:blip>
          <a:srcRect t="9959" b="5771"/>
          <a:stretch/>
        </p:blipFill>
        <p:spPr>
          <a:xfrm>
            <a:off x="20" y="1282"/>
            <a:ext cx="12191980" cy="6856718"/>
          </a:xfrm>
          <a:prstGeom prst="rect">
            <a:avLst/>
          </a:prstGeom>
        </p:spPr>
      </p:pic>
      <p:sp>
        <p:nvSpPr>
          <p:cNvPr id="3" name="TextBox 1">
            <a:extLst>
              <a:ext uri="{FF2B5EF4-FFF2-40B4-BE49-F238E27FC236}">
                <a16:creationId xmlns:a16="http://schemas.microsoft.com/office/drawing/2014/main" id="{2BFB9142-05F4-71EC-4A7E-CB7C37BB3EFB}"/>
              </a:ext>
            </a:extLst>
          </p:cNvPr>
          <p:cNvSpPr txBox="1"/>
          <p:nvPr/>
        </p:nvSpPr>
        <p:spPr>
          <a:xfrm>
            <a:off x="838199" y="557189"/>
            <a:ext cx="5155263" cy="5571899"/>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400" b="1" cap="all" dirty="0">
                <a:solidFill>
                  <a:srgbClr val="FFFFFF"/>
                </a:solidFill>
                <a:latin typeface="Angsana New"/>
                <a:ea typeface="+mj-ea"/>
                <a:cs typeface="Angsana New"/>
              </a:rPr>
              <a:t>there are three types of conditional statements:-</a:t>
            </a:r>
            <a:r>
              <a:rPr lang="en-US" sz="4400" b="1" dirty="0">
                <a:solidFill>
                  <a:srgbClr val="FFFFFF"/>
                </a:solidFill>
                <a:latin typeface="Angsana New"/>
                <a:ea typeface="+mj-ea"/>
                <a:cs typeface="Angsana New"/>
              </a:rPr>
              <a:t>​</a:t>
            </a:r>
          </a:p>
          <a:p>
            <a:pPr>
              <a:lnSpc>
                <a:spcPct val="90000"/>
              </a:lnSpc>
              <a:spcBef>
                <a:spcPct val="0"/>
              </a:spcBef>
              <a:spcAft>
                <a:spcPts val="600"/>
              </a:spcAft>
            </a:pPr>
            <a:r>
              <a:rPr lang="en-US" sz="4400" b="1" dirty="0">
                <a:solidFill>
                  <a:srgbClr val="FFFFFF"/>
                </a:solidFill>
                <a:latin typeface="Angsana New"/>
                <a:ea typeface="+mj-ea"/>
                <a:cs typeface="Angsana New"/>
              </a:rPr>
              <a:t>​</a:t>
            </a:r>
          </a:p>
        </p:txBody>
      </p:sp>
      <p:sp>
        <p:nvSpPr>
          <p:cNvPr id="4" name="TextBox 3">
            <a:extLst>
              <a:ext uri="{FF2B5EF4-FFF2-40B4-BE49-F238E27FC236}">
                <a16:creationId xmlns:a16="http://schemas.microsoft.com/office/drawing/2014/main" id="{B05C5CFE-77A9-5E89-F259-CB0F71F33585}"/>
              </a:ext>
            </a:extLst>
          </p:cNvPr>
          <p:cNvSpPr txBox="1"/>
          <p:nvPr/>
        </p:nvSpPr>
        <p:spPr>
          <a:xfrm>
            <a:off x="6195375" y="557189"/>
            <a:ext cx="5158424" cy="55718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b="1" dirty="0">
                <a:solidFill>
                  <a:srgbClr val="FFFFFF"/>
                </a:solidFill>
                <a:latin typeface="Calibri"/>
                <a:ea typeface="Calibri"/>
                <a:cs typeface="Calibri"/>
              </a:rPr>
              <a:t>Python If Statement​</a:t>
            </a:r>
            <a:endParaRPr lang="en-US" sz="2400" b="1">
              <a:solidFill>
                <a:srgbClr val="FFFFFF"/>
              </a:solidFill>
              <a:latin typeface="Calibri"/>
              <a:ea typeface="Calibri"/>
              <a:cs typeface="Calibri"/>
            </a:endParaRPr>
          </a:p>
          <a:p>
            <a:pPr indent="-228600">
              <a:lnSpc>
                <a:spcPct val="90000"/>
              </a:lnSpc>
              <a:spcAft>
                <a:spcPts val="600"/>
              </a:spcAft>
              <a:buFont typeface="Arial" panose="020B0604020202020204" pitchFamily="34" charset="0"/>
              <a:buChar char="•"/>
            </a:pPr>
            <a:r>
              <a:rPr lang="en-US" sz="2400" b="1" dirty="0">
                <a:solidFill>
                  <a:srgbClr val="FFFFFF"/>
                </a:solidFill>
                <a:latin typeface="Calibri"/>
                <a:ea typeface="Calibri"/>
                <a:cs typeface="Calibri"/>
              </a:rPr>
              <a:t>Python If Else statement and​</a:t>
            </a:r>
            <a:endParaRPr lang="en-US" sz="2400" b="1">
              <a:solidFill>
                <a:srgbClr val="FFFFFF"/>
              </a:solidFill>
              <a:latin typeface="Calibri"/>
              <a:ea typeface="Calibri"/>
              <a:cs typeface="Calibri"/>
            </a:endParaRPr>
          </a:p>
          <a:p>
            <a:pPr indent="-228600">
              <a:lnSpc>
                <a:spcPct val="90000"/>
              </a:lnSpc>
              <a:spcAft>
                <a:spcPts val="600"/>
              </a:spcAft>
              <a:buFont typeface="Arial" panose="020B0604020202020204" pitchFamily="34" charset="0"/>
              <a:buChar char="•"/>
            </a:pPr>
            <a:r>
              <a:rPr lang="en-US" sz="2400" b="1" dirty="0">
                <a:solidFill>
                  <a:srgbClr val="FFFFFF"/>
                </a:solidFill>
                <a:latin typeface="Calibri"/>
                <a:ea typeface="Calibri"/>
                <a:cs typeface="Calibri"/>
              </a:rPr>
              <a:t>If-</a:t>
            </a:r>
            <a:r>
              <a:rPr lang="en-US" sz="2400" b="1" dirty="0" err="1">
                <a:solidFill>
                  <a:srgbClr val="FFFFFF"/>
                </a:solidFill>
                <a:latin typeface="Calibri"/>
                <a:ea typeface="Calibri"/>
                <a:cs typeface="Calibri"/>
              </a:rPr>
              <a:t>elif</a:t>
            </a:r>
            <a:r>
              <a:rPr lang="en-US" sz="2400" b="1" dirty="0">
                <a:solidFill>
                  <a:srgbClr val="FFFFFF"/>
                </a:solidFill>
                <a:latin typeface="Calibri"/>
                <a:ea typeface="Calibri"/>
                <a:cs typeface="Calibri"/>
              </a:rPr>
              <a:t>-else statements​</a:t>
            </a:r>
            <a:endParaRPr lang="en-US" sz="2400" b="1">
              <a:solidFill>
                <a:srgbClr val="FFFFFF"/>
              </a:solidFill>
              <a:latin typeface="Calibri"/>
              <a:ea typeface="Calibri"/>
              <a:cs typeface="Calibri"/>
            </a:endParaRPr>
          </a:p>
        </p:txBody>
      </p:sp>
    </p:spTree>
    <p:extLst>
      <p:ext uri="{BB962C8B-B14F-4D97-AF65-F5344CB8AC3E}">
        <p14:creationId xmlns:p14="http://schemas.microsoft.com/office/powerpoint/2010/main" val="3263561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E44FA0C-75F8-9AD7-3F2C-6A91806C8F38}"/>
              </a:ext>
            </a:extLst>
          </p:cNvPr>
          <p:cNvPicPr>
            <a:picLocks noChangeAspect="1"/>
          </p:cNvPicPr>
          <p:nvPr/>
        </p:nvPicPr>
        <p:blipFill rotWithShape="1">
          <a:blip r:embed="rId2"/>
          <a:srcRect t="11996" b="3734"/>
          <a:stretch/>
        </p:blipFill>
        <p:spPr>
          <a:xfrm>
            <a:off x="20" y="212371"/>
            <a:ext cx="12191980" cy="6857989"/>
          </a:xfrm>
          <a:prstGeom prst="rect">
            <a:avLst/>
          </a:prstGeom>
        </p:spPr>
      </p:pic>
      <p:sp>
        <p:nvSpPr>
          <p:cNvPr id="7" name="Freeform: Shape 6">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1">
            <a:extLst>
              <a:ext uri="{FF2B5EF4-FFF2-40B4-BE49-F238E27FC236}">
                <a16:creationId xmlns:a16="http://schemas.microsoft.com/office/drawing/2014/main" id="{E8662B39-100F-207B-8B89-C5C0FC0B3598}"/>
              </a:ext>
            </a:extLst>
          </p:cNvPr>
          <p:cNvSpPr txBox="1"/>
          <p:nvPr/>
        </p:nvSpPr>
        <p:spPr>
          <a:xfrm>
            <a:off x="2700478" y="208026"/>
            <a:ext cx="6794042" cy="787284"/>
          </a:xfrm>
          <a:prstGeom prst="rect">
            <a:avLst/>
          </a:prstGeom>
          <a:solidFill>
            <a:schemeClr val="accent3">
              <a:lumMod val="40000"/>
              <a:lumOff val="60000"/>
            </a:schemeClr>
          </a:solidFill>
        </p:spPr>
        <p:txBody>
          <a:bodyPr rot="0" spcFirstLastPara="0" vert="horz" lIns="91440" tIns="45720" rIns="91440" bIns="45720" numCol="1" spcCol="0" rtlCol="0" fromWordArt="0" anchor="b"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spcBef>
                <a:spcPct val="0"/>
              </a:spcBef>
              <a:spcAft>
                <a:spcPts val="600"/>
              </a:spcAft>
            </a:pPr>
            <a:r>
              <a:rPr lang="en-US" sz="4800" b="1" cap="all" dirty="0">
                <a:solidFill>
                  <a:schemeClr val="accent1"/>
                </a:solidFill>
                <a:latin typeface="+mj-lt"/>
                <a:ea typeface="+mj-ea"/>
                <a:cs typeface="+mj-cs"/>
              </a:rPr>
              <a:t>Python If statements </a:t>
            </a:r>
          </a:p>
        </p:txBody>
      </p:sp>
      <p:sp>
        <p:nvSpPr>
          <p:cNvPr id="4" name="TextBox 1">
            <a:extLst>
              <a:ext uri="{FF2B5EF4-FFF2-40B4-BE49-F238E27FC236}">
                <a16:creationId xmlns:a16="http://schemas.microsoft.com/office/drawing/2014/main" id="{9E2A179A-ED38-FA69-F0EA-1AFE18666E78}"/>
              </a:ext>
            </a:extLst>
          </p:cNvPr>
          <p:cNvSpPr txBox="1"/>
          <p:nvPr/>
        </p:nvSpPr>
        <p:spPr>
          <a:xfrm>
            <a:off x="924393" y="1424065"/>
            <a:ext cx="10605540"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ea typeface="+mn-lt"/>
                <a:cs typeface="+mn-lt"/>
              </a:rPr>
              <a:t>If statement is used when we must execute a code block only if a given test condition is True. First the program will evaluate the test conditional expression and will only execute the code block if the test conditional expression is True. IF statement is written by using the if keyword.</a:t>
            </a:r>
            <a:endParaRPr lang="en-US" sz="2000" b="1">
              <a:ea typeface="Calibri"/>
              <a:cs typeface="Calibri"/>
            </a:endParaRPr>
          </a:p>
        </p:txBody>
      </p:sp>
      <p:sp>
        <p:nvSpPr>
          <p:cNvPr id="5" name="TextBox 1">
            <a:extLst>
              <a:ext uri="{FF2B5EF4-FFF2-40B4-BE49-F238E27FC236}">
                <a16:creationId xmlns:a16="http://schemas.microsoft.com/office/drawing/2014/main" id="{D0F20B17-5FF6-C6ED-D47B-F1EB6DCA3B59}"/>
              </a:ext>
            </a:extLst>
          </p:cNvPr>
          <p:cNvSpPr txBox="1"/>
          <p:nvPr/>
        </p:nvSpPr>
        <p:spPr>
          <a:xfrm>
            <a:off x="999343" y="2885606"/>
            <a:ext cx="3585147" cy="29238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solidFill>
              </a:rPr>
              <a:t>Syntax:-</a:t>
            </a:r>
          </a:p>
          <a:p>
            <a:endParaRPr lang="en-US" sz="2000" dirty="0">
              <a:solidFill>
                <a:schemeClr val="bg1"/>
              </a:solidFill>
            </a:endParaRPr>
          </a:p>
          <a:p>
            <a:r>
              <a:rPr lang="en-US" sz="2000" dirty="0">
                <a:solidFill>
                  <a:schemeClr val="bg1"/>
                </a:solidFill>
              </a:rPr>
              <a:t>I</a:t>
            </a:r>
            <a:r>
              <a:rPr lang="en-US" sz="2000" dirty="0">
                <a:solidFill>
                  <a:schemeClr val="tx1">
                    <a:lumMod val="95000"/>
                    <a:lumOff val="5000"/>
                  </a:schemeClr>
                </a:solidFill>
              </a:rPr>
              <a:t>f test condition expression:</a:t>
            </a:r>
            <a:endParaRPr lang="en-US" sz="2000" dirty="0">
              <a:solidFill>
                <a:schemeClr val="tx1">
                  <a:lumMod val="95000"/>
                  <a:lumOff val="5000"/>
                </a:schemeClr>
              </a:solidFill>
              <a:ea typeface="Calibri"/>
              <a:cs typeface="Calibri"/>
            </a:endParaRPr>
          </a:p>
          <a:p>
            <a:endParaRPr lang="en-US" sz="2000" dirty="0">
              <a:solidFill>
                <a:schemeClr val="tx1">
                  <a:lumMod val="95000"/>
                  <a:lumOff val="5000"/>
                </a:schemeClr>
              </a:solidFill>
              <a:ea typeface="Calibri"/>
              <a:cs typeface="Calibri"/>
            </a:endParaRPr>
          </a:p>
          <a:p>
            <a:r>
              <a:rPr lang="en-US" sz="2000" dirty="0">
                <a:solidFill>
                  <a:schemeClr val="tx1">
                    <a:lumMod val="95000"/>
                    <a:lumOff val="5000"/>
                  </a:schemeClr>
                </a:solidFill>
              </a:rPr>
              <a:t>         Statement 1</a:t>
            </a:r>
            <a:endParaRPr lang="en-US" sz="2000" dirty="0">
              <a:solidFill>
                <a:schemeClr val="tx1">
                  <a:lumMod val="95000"/>
                  <a:lumOff val="5000"/>
                </a:schemeClr>
              </a:solidFill>
              <a:ea typeface="Calibri"/>
              <a:cs typeface="Calibri"/>
            </a:endParaRPr>
          </a:p>
          <a:p>
            <a:endParaRPr lang="en-US" sz="2000" dirty="0">
              <a:solidFill>
                <a:schemeClr val="tx1">
                  <a:lumMod val="95000"/>
                  <a:lumOff val="5000"/>
                </a:schemeClr>
              </a:solidFill>
              <a:ea typeface="Calibri"/>
              <a:cs typeface="Calibri"/>
            </a:endParaRPr>
          </a:p>
          <a:p>
            <a:r>
              <a:rPr lang="en-US" sz="2000" dirty="0">
                <a:solidFill>
                  <a:schemeClr val="tx1">
                    <a:lumMod val="95000"/>
                    <a:lumOff val="5000"/>
                  </a:schemeClr>
                </a:solidFill>
              </a:rPr>
              <a:t>         Statement 2…….</a:t>
            </a:r>
            <a:endParaRPr lang="en-US" sz="2000" dirty="0">
              <a:solidFill>
                <a:schemeClr val="tx1">
                  <a:lumMod val="95000"/>
                  <a:lumOff val="5000"/>
                </a:schemeClr>
              </a:solidFill>
              <a:ea typeface="Calibri"/>
              <a:cs typeface="Calibri"/>
            </a:endParaRPr>
          </a:p>
          <a:p>
            <a:endParaRPr lang="en-US" sz="3600" dirty="0">
              <a:solidFill>
                <a:schemeClr val="tx1">
                  <a:lumMod val="95000"/>
                  <a:lumOff val="5000"/>
                </a:schemeClr>
              </a:solidFill>
              <a:ea typeface="Calibri"/>
              <a:cs typeface="Calibri"/>
            </a:endParaRPr>
          </a:p>
        </p:txBody>
      </p:sp>
      <p:sp>
        <p:nvSpPr>
          <p:cNvPr id="6" name="TextBox 1">
            <a:extLst>
              <a:ext uri="{FF2B5EF4-FFF2-40B4-BE49-F238E27FC236}">
                <a16:creationId xmlns:a16="http://schemas.microsoft.com/office/drawing/2014/main" id="{F3383EA4-2ED0-893D-836C-7D2C6BBDC173}"/>
              </a:ext>
            </a:extLst>
          </p:cNvPr>
          <p:cNvSpPr txBox="1"/>
          <p:nvPr/>
        </p:nvSpPr>
        <p:spPr>
          <a:xfrm>
            <a:off x="6220918" y="2885606"/>
            <a:ext cx="4765823" cy="249299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solidFill>
                <a:ea typeface="+mn-lt"/>
                <a:cs typeface="+mn-lt"/>
              </a:rPr>
              <a:t>Example:-</a:t>
            </a:r>
            <a:endParaRPr lang="en-US" sz="2800" b="1" dirty="0">
              <a:solidFill>
                <a:schemeClr val="accent1"/>
              </a:solidFill>
            </a:endParaRPr>
          </a:p>
          <a:p>
            <a:endParaRPr lang="en-US" sz="2000" b="1" dirty="0">
              <a:solidFill>
                <a:srgbClr val="D34817"/>
              </a:solidFill>
              <a:ea typeface="+mn-lt"/>
              <a:cs typeface="+mn-lt"/>
            </a:endParaRPr>
          </a:p>
          <a:p>
            <a:r>
              <a:rPr lang="en-US" dirty="0">
                <a:solidFill>
                  <a:schemeClr val="tx1">
                    <a:lumMod val="95000"/>
                    <a:lumOff val="5000"/>
                  </a:schemeClr>
                </a:solidFill>
                <a:ea typeface="+mn-lt"/>
                <a:cs typeface="+mn-lt"/>
              </a:rPr>
              <a:t># Example for IF Statement</a:t>
            </a:r>
            <a:endParaRPr lang="en-US" dirty="0">
              <a:solidFill>
                <a:schemeClr val="tx1">
                  <a:lumMod val="95000"/>
                  <a:lumOff val="5000"/>
                </a:schemeClr>
              </a:solidFill>
              <a:ea typeface="Calibri"/>
              <a:cs typeface="Calibri"/>
            </a:endParaRPr>
          </a:p>
          <a:p>
            <a:r>
              <a:rPr lang="en-US" dirty="0">
                <a:solidFill>
                  <a:schemeClr val="tx1">
                    <a:lumMod val="95000"/>
                    <a:lumOff val="5000"/>
                  </a:schemeClr>
                </a:solidFill>
                <a:ea typeface="+mn-lt"/>
                <a:cs typeface="+mn-lt"/>
              </a:rPr>
              <a:t># When Condition is True</a:t>
            </a:r>
            <a:endParaRPr lang="en-US" dirty="0">
              <a:solidFill>
                <a:schemeClr val="tx1">
                  <a:lumMod val="95000"/>
                  <a:lumOff val="5000"/>
                </a:schemeClr>
              </a:solidFill>
              <a:ea typeface="Calibri"/>
              <a:cs typeface="Calibri"/>
            </a:endParaRPr>
          </a:p>
          <a:p>
            <a:r>
              <a:rPr lang="en-US" dirty="0">
                <a:solidFill>
                  <a:schemeClr val="tx1">
                    <a:lumMod val="95000"/>
                    <a:lumOff val="5000"/>
                  </a:schemeClr>
                </a:solidFill>
                <a:ea typeface="+mn-lt"/>
                <a:cs typeface="+mn-lt"/>
              </a:rPr>
              <a:t>number = 6</a:t>
            </a:r>
            <a:endParaRPr lang="en-US" dirty="0">
              <a:solidFill>
                <a:schemeClr val="tx1">
                  <a:lumMod val="95000"/>
                  <a:lumOff val="5000"/>
                </a:schemeClr>
              </a:solidFill>
              <a:ea typeface="Calibri"/>
              <a:cs typeface="Calibri"/>
            </a:endParaRPr>
          </a:p>
          <a:p>
            <a:r>
              <a:rPr lang="en-US" dirty="0">
                <a:solidFill>
                  <a:schemeClr val="tx1">
                    <a:lumMod val="95000"/>
                    <a:lumOff val="5000"/>
                  </a:schemeClr>
                </a:solidFill>
                <a:ea typeface="+mn-lt"/>
                <a:cs typeface="+mn-lt"/>
              </a:rPr>
              <a:t>if number &gt; 0:</a:t>
            </a:r>
            <a:endParaRPr lang="en-US" dirty="0">
              <a:solidFill>
                <a:schemeClr val="tx1">
                  <a:lumMod val="95000"/>
                  <a:lumOff val="5000"/>
                </a:schemeClr>
              </a:solidFill>
              <a:ea typeface="Calibri"/>
              <a:cs typeface="Calibri"/>
            </a:endParaRPr>
          </a:p>
          <a:p>
            <a:r>
              <a:rPr lang="en-US" dirty="0">
                <a:solidFill>
                  <a:schemeClr val="tx1">
                    <a:lumMod val="95000"/>
                    <a:lumOff val="5000"/>
                  </a:schemeClr>
                </a:solidFill>
              </a:rPr>
              <a:t> </a:t>
            </a:r>
            <a:r>
              <a:rPr lang="en-US" dirty="0">
                <a:solidFill>
                  <a:schemeClr val="tx1">
                    <a:lumMod val="95000"/>
                    <a:lumOff val="5000"/>
                  </a:schemeClr>
                </a:solidFill>
                <a:ea typeface="+mn-lt"/>
                <a:cs typeface="+mn-lt"/>
              </a:rPr>
              <a:t>        print (</a:t>
            </a:r>
            <a:r>
              <a:rPr lang="en-US" dirty="0" err="1">
                <a:solidFill>
                  <a:schemeClr val="tx1">
                    <a:lumMod val="95000"/>
                    <a:lumOff val="5000"/>
                  </a:schemeClr>
                </a:solidFill>
                <a:ea typeface="+mn-lt"/>
                <a:cs typeface="+mn-lt"/>
              </a:rPr>
              <a:t>number,”Positive</a:t>
            </a:r>
            <a:r>
              <a:rPr lang="en-US" dirty="0">
                <a:solidFill>
                  <a:schemeClr val="tx1">
                    <a:lumMod val="95000"/>
                    <a:lumOff val="5000"/>
                  </a:schemeClr>
                </a:solidFill>
                <a:ea typeface="+mn-lt"/>
                <a:cs typeface="+mn-lt"/>
              </a:rPr>
              <a:t> Number”)</a:t>
            </a:r>
            <a:endParaRPr lang="en-US" dirty="0">
              <a:solidFill>
                <a:schemeClr val="tx1">
                  <a:lumMod val="95000"/>
                  <a:lumOff val="5000"/>
                </a:schemeClr>
              </a:solidFill>
              <a:ea typeface="Calibri"/>
              <a:cs typeface="Calibri"/>
            </a:endParaRPr>
          </a:p>
          <a:p>
            <a:r>
              <a:rPr lang="en-US" dirty="0">
                <a:solidFill>
                  <a:schemeClr val="tx1">
                    <a:lumMod val="95000"/>
                    <a:lumOff val="5000"/>
                  </a:schemeClr>
                </a:solidFill>
                <a:ea typeface="+mn-lt"/>
                <a:cs typeface="+mn-lt"/>
              </a:rPr>
              <a:t>print (“Outside If block”)</a:t>
            </a:r>
            <a:endParaRPr lang="en-US" dirty="0">
              <a:solidFill>
                <a:schemeClr val="tx1">
                  <a:lumMod val="95000"/>
                  <a:lumOff val="5000"/>
                </a:schemeClr>
              </a:solidFill>
            </a:endParaRPr>
          </a:p>
        </p:txBody>
      </p:sp>
    </p:spTree>
    <p:extLst>
      <p:ext uri="{BB962C8B-B14F-4D97-AF65-F5344CB8AC3E}">
        <p14:creationId xmlns:p14="http://schemas.microsoft.com/office/powerpoint/2010/main" val="3380836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2" name="Picture 2" descr="A picture containing mountain, sky, outdoor, nature&#10;&#10;Description automatically generated">
            <a:extLst>
              <a:ext uri="{FF2B5EF4-FFF2-40B4-BE49-F238E27FC236}">
                <a16:creationId xmlns:a16="http://schemas.microsoft.com/office/drawing/2014/main" id="{B2BBFA42-833A-246B-E629-B4AAB4A556EA}"/>
              </a:ext>
            </a:extLst>
          </p:cNvPr>
          <p:cNvPicPr>
            <a:picLocks noChangeAspect="1"/>
          </p:cNvPicPr>
          <p:nvPr/>
        </p:nvPicPr>
        <p:blipFill rotWithShape="1">
          <a:blip r:embed="rId2"/>
          <a:srcRect r="-1" b="11053"/>
          <a:stretch/>
        </p:blipFill>
        <p:spPr>
          <a:xfrm>
            <a:off x="321733" y="321733"/>
            <a:ext cx="11548534" cy="6214534"/>
          </a:xfrm>
          <a:prstGeom prst="rect">
            <a:avLst/>
          </a:prstGeom>
        </p:spPr>
      </p:pic>
      <p:sp>
        <p:nvSpPr>
          <p:cNvPr id="3" name="TextBox 2">
            <a:extLst>
              <a:ext uri="{FF2B5EF4-FFF2-40B4-BE49-F238E27FC236}">
                <a16:creationId xmlns:a16="http://schemas.microsoft.com/office/drawing/2014/main" id="{81245B44-B7C1-93C3-3641-D24526094F4E}"/>
              </a:ext>
            </a:extLst>
          </p:cNvPr>
          <p:cNvSpPr txBox="1"/>
          <p:nvPr/>
        </p:nvSpPr>
        <p:spPr>
          <a:xfrm>
            <a:off x="3137942" y="402236"/>
            <a:ext cx="5916117" cy="769441"/>
          </a:xfrm>
          <a:prstGeom prst="rect">
            <a:avLst/>
          </a:prstGeom>
          <a:solidFill>
            <a:schemeClr val="accent4">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cap="all" dirty="0">
                <a:solidFill>
                  <a:srgbClr val="70376A"/>
                </a:solidFill>
                <a:latin typeface="Angsana New"/>
                <a:cs typeface="Angsana New"/>
              </a:rPr>
              <a:t>Python If Else Statement </a:t>
            </a:r>
            <a:r>
              <a:rPr lang="en-US" sz="4400" b="1" dirty="0">
                <a:solidFill>
                  <a:srgbClr val="70376A"/>
                </a:solidFill>
                <a:latin typeface="Angsana New"/>
                <a:cs typeface="Angsana New"/>
              </a:rPr>
              <a:t>​​</a:t>
            </a:r>
            <a:endParaRPr lang="en-US" sz="4400" b="1">
              <a:solidFill>
                <a:srgbClr val="70376A"/>
              </a:solidFill>
              <a:latin typeface="Angsana New"/>
              <a:ea typeface="Calibri Light"/>
              <a:cs typeface="Angsana New"/>
            </a:endParaRPr>
          </a:p>
        </p:txBody>
      </p:sp>
      <p:sp>
        <p:nvSpPr>
          <p:cNvPr id="4" name="TextBox 3">
            <a:extLst>
              <a:ext uri="{FF2B5EF4-FFF2-40B4-BE49-F238E27FC236}">
                <a16:creationId xmlns:a16="http://schemas.microsoft.com/office/drawing/2014/main" id="{3F13EFE0-EE7F-9996-13D3-874CD20CD27F}"/>
              </a:ext>
            </a:extLst>
          </p:cNvPr>
          <p:cNvSpPr txBox="1"/>
          <p:nvPr/>
        </p:nvSpPr>
        <p:spPr>
          <a:xfrm>
            <a:off x="389745" y="2400925"/>
            <a:ext cx="1127510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rPr>
              <a:t>We cannot use only If statements for all the conditions that are required in each problem statement to develop our code. In some situations, we might have multiple conditions, that is why we have another conditional statement called IF ELSE.​</a:t>
            </a:r>
            <a:endParaRPr lang="en-US" sz="2000" b="1">
              <a:solidFill>
                <a:schemeClr val="bg1"/>
              </a:solidFill>
              <a:ea typeface="Calibri"/>
              <a:cs typeface="Calibri"/>
            </a:endParaRPr>
          </a:p>
          <a:p>
            <a:r>
              <a:rPr lang="en-US" sz="2000" b="1" dirty="0">
                <a:solidFill>
                  <a:schemeClr val="bg1"/>
                </a:solidFill>
              </a:rPr>
              <a:t>​</a:t>
            </a:r>
            <a:endParaRPr lang="en-US" sz="2000" b="1">
              <a:solidFill>
                <a:schemeClr val="bg1"/>
              </a:solidFill>
              <a:ea typeface="Calibri"/>
              <a:cs typeface="Calibri"/>
            </a:endParaRPr>
          </a:p>
          <a:p>
            <a:r>
              <a:rPr lang="en-US" sz="2000" b="1" dirty="0">
                <a:solidFill>
                  <a:schemeClr val="bg1"/>
                </a:solidFill>
              </a:rPr>
              <a:t>This is like an IF statement, but we have two blocks here and one conditional expression. The if code block will run if the expression is True and else code block will run if the expression is false. IF ELSE statement uses if and else keywords.​</a:t>
            </a:r>
            <a:endParaRPr lang="en-US" sz="2000" b="1">
              <a:solidFill>
                <a:schemeClr val="bg1"/>
              </a:solidFill>
              <a:ea typeface="Calibri"/>
              <a:cs typeface="Calibri"/>
            </a:endParaRPr>
          </a:p>
          <a:p>
            <a:r>
              <a:rPr lang="en-US" sz="2000" b="1" dirty="0">
                <a:solidFill>
                  <a:schemeClr val="bg1"/>
                </a:solidFill>
              </a:rPr>
              <a:t>​</a:t>
            </a:r>
            <a:endParaRPr lang="en-US" sz="2000" b="1">
              <a:solidFill>
                <a:schemeClr val="bg1"/>
              </a:solidFill>
              <a:ea typeface="Calibri"/>
              <a:cs typeface="Calibri"/>
            </a:endParaRPr>
          </a:p>
        </p:txBody>
      </p:sp>
    </p:spTree>
    <p:extLst>
      <p:ext uri="{BB962C8B-B14F-4D97-AF65-F5344CB8AC3E}">
        <p14:creationId xmlns:p14="http://schemas.microsoft.com/office/powerpoint/2010/main" val="32097254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outdoor&#10;&#10;Description automatically generated">
            <a:extLst>
              <a:ext uri="{FF2B5EF4-FFF2-40B4-BE49-F238E27FC236}">
                <a16:creationId xmlns:a16="http://schemas.microsoft.com/office/drawing/2014/main" id="{A94AA951-1002-C913-107B-38E244FD1EF8}"/>
              </a:ext>
            </a:extLst>
          </p:cNvPr>
          <p:cNvPicPr>
            <a:picLocks noChangeAspect="1"/>
          </p:cNvPicPr>
          <p:nvPr/>
        </p:nvPicPr>
        <p:blipFill rotWithShape="1">
          <a:blip r:embed="rId2"/>
          <a:srcRect t="114" b="19241"/>
          <a:stretch/>
        </p:blipFill>
        <p:spPr>
          <a:xfrm>
            <a:off x="49181" y="49171"/>
            <a:ext cx="12191980" cy="6857990"/>
          </a:xfrm>
          <a:prstGeom prst="rect">
            <a:avLst/>
          </a:prstGeom>
        </p:spPr>
      </p:pic>
      <p:sp>
        <p:nvSpPr>
          <p:cNvPr id="15" name="Rectangle 6">
            <a:extLst>
              <a:ext uri="{FF2B5EF4-FFF2-40B4-BE49-F238E27FC236}">
                <a16:creationId xmlns:a16="http://schemas.microsoft.com/office/drawing/2014/main" id="{216BB327-7AA9-4EC5-815F-9D8E6BC53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1">
            <a:extLst>
              <a:ext uri="{FF2B5EF4-FFF2-40B4-BE49-F238E27FC236}">
                <a16:creationId xmlns:a16="http://schemas.microsoft.com/office/drawing/2014/main" id="{0DDFC619-EF5D-7756-8A5C-33F105719857}"/>
              </a:ext>
            </a:extLst>
          </p:cNvPr>
          <p:cNvSpPr txBox="1"/>
          <p:nvPr/>
        </p:nvSpPr>
        <p:spPr>
          <a:xfrm>
            <a:off x="620143" y="584916"/>
            <a:ext cx="4346825" cy="590563"/>
          </a:xfrm>
          <a:prstGeom prst="rect">
            <a:avLst/>
          </a:prstGeom>
          <a:solidFill>
            <a:schemeClr val="bg2">
              <a:lumMod val="10000"/>
            </a:schemeClr>
          </a:solidFill>
          <a:ln>
            <a:solidFill>
              <a:srgbClr val="FFFF00"/>
            </a:solidFill>
          </a:ln>
        </p:spPr>
        <p:txBody>
          <a:bodyPr rot="0" spcFirstLastPara="0" vert="horz" lIns="91440" tIns="45720" rIns="91440" bIns="45720" numCol="1" spcCol="0" rtlCol="0" fromWordArt="0"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buClr>
                <a:schemeClr val="accent1">
                  <a:lumMod val="75000"/>
                </a:schemeClr>
              </a:buClr>
              <a:buSzPct val="85000"/>
            </a:pPr>
            <a:r>
              <a:rPr lang="en-US" sz="3200" b="1" dirty="0">
                <a:solidFill>
                  <a:schemeClr val="accent2">
                    <a:lumMod val="40000"/>
                    <a:lumOff val="60000"/>
                  </a:schemeClr>
                </a:solidFill>
              </a:rPr>
              <a:t>If Else Statement syntax </a:t>
            </a:r>
            <a:endParaRPr lang="en-US" b="1">
              <a:solidFill>
                <a:schemeClr val="accent2">
                  <a:lumMod val="40000"/>
                  <a:lumOff val="60000"/>
                </a:schemeClr>
              </a:solidFill>
            </a:endParaRPr>
          </a:p>
        </p:txBody>
      </p:sp>
      <p:sp>
        <p:nvSpPr>
          <p:cNvPr id="4" name="TextBox 1">
            <a:extLst>
              <a:ext uri="{FF2B5EF4-FFF2-40B4-BE49-F238E27FC236}">
                <a16:creationId xmlns:a16="http://schemas.microsoft.com/office/drawing/2014/main" id="{9F289037-2604-A73D-5E91-36D7668A8B6E}"/>
              </a:ext>
            </a:extLst>
          </p:cNvPr>
          <p:cNvSpPr txBox="1"/>
          <p:nvPr/>
        </p:nvSpPr>
        <p:spPr>
          <a:xfrm>
            <a:off x="6095999" y="549639"/>
            <a:ext cx="4437814" cy="523220"/>
          </a:xfrm>
          <a:prstGeom prst="rect">
            <a:avLst/>
          </a:prstGeom>
          <a:solidFill>
            <a:schemeClr val="bg2">
              <a:lumMod val="1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2">
                    <a:lumMod val="40000"/>
                    <a:lumOff val="60000"/>
                  </a:schemeClr>
                </a:solidFill>
              </a:rPr>
              <a:t>If Else Statement example:-</a:t>
            </a:r>
          </a:p>
        </p:txBody>
      </p:sp>
      <p:sp>
        <p:nvSpPr>
          <p:cNvPr id="5" name="TextBox 1">
            <a:extLst>
              <a:ext uri="{FF2B5EF4-FFF2-40B4-BE49-F238E27FC236}">
                <a16:creationId xmlns:a16="http://schemas.microsoft.com/office/drawing/2014/main" id="{5AF3ACF6-D296-37D1-11A1-71338C5EB12C}"/>
              </a:ext>
            </a:extLst>
          </p:cNvPr>
          <p:cNvSpPr txBox="1"/>
          <p:nvPr/>
        </p:nvSpPr>
        <p:spPr>
          <a:xfrm>
            <a:off x="1061803" y="1661409"/>
            <a:ext cx="3560164" cy="390876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FFC000"/>
                </a:solidFill>
                <a:ea typeface="+mn-lt"/>
                <a:cs typeface="+mn-lt"/>
              </a:rPr>
              <a:t>Syntax:</a:t>
            </a:r>
            <a:endParaRPr lang="en-US" sz="2000" b="1" dirty="0">
              <a:solidFill>
                <a:srgbClr val="F8CBAD"/>
              </a:solidFill>
              <a:ea typeface="Calibri" panose="020F0502020204030204"/>
              <a:cs typeface="Calibri" panose="020F0502020204030204"/>
            </a:endParaRPr>
          </a:p>
          <a:p>
            <a:endParaRPr lang="en-US" sz="2000" dirty="0"/>
          </a:p>
          <a:p>
            <a:r>
              <a:rPr lang="en-US" sz="2000" dirty="0">
                <a:solidFill>
                  <a:schemeClr val="bg1"/>
                </a:solidFill>
                <a:ea typeface="+mn-lt"/>
                <a:cs typeface="+mn-lt"/>
              </a:rPr>
              <a:t>If test condition expression:</a:t>
            </a:r>
            <a:endParaRPr lang="en-US" sz="2000" dirty="0">
              <a:solidFill>
                <a:schemeClr val="bg1"/>
              </a:solidFill>
              <a:ea typeface="Calibri"/>
              <a:cs typeface="Calibri"/>
            </a:endParaRPr>
          </a:p>
          <a:p>
            <a:endParaRPr lang="en-US" sz="2000" dirty="0">
              <a:solidFill>
                <a:schemeClr val="bg1"/>
              </a:solidFill>
              <a:ea typeface="Calibri"/>
              <a:cs typeface="Calibri"/>
            </a:endParaRPr>
          </a:p>
          <a:p>
            <a:r>
              <a:rPr lang="en-US" sz="2000" dirty="0">
                <a:solidFill>
                  <a:schemeClr val="bg1"/>
                </a:solidFill>
                <a:ea typeface="+mn-lt"/>
                <a:cs typeface="+mn-lt"/>
              </a:rPr>
              <a:t>         Code block for if</a:t>
            </a:r>
            <a:endParaRPr lang="en-US" sz="2000" dirty="0">
              <a:solidFill>
                <a:schemeClr val="bg1"/>
              </a:solidFill>
              <a:ea typeface="Calibri"/>
              <a:cs typeface="Calibri"/>
            </a:endParaRPr>
          </a:p>
          <a:p>
            <a:endParaRPr lang="en-US" sz="2000" dirty="0">
              <a:solidFill>
                <a:schemeClr val="bg1"/>
              </a:solidFill>
              <a:ea typeface="Calibri"/>
              <a:cs typeface="Calibri"/>
            </a:endParaRPr>
          </a:p>
          <a:p>
            <a:r>
              <a:rPr lang="en-US" sz="2000" dirty="0">
                <a:solidFill>
                  <a:schemeClr val="bg1"/>
                </a:solidFill>
                <a:ea typeface="+mn-lt"/>
                <a:cs typeface="+mn-lt"/>
              </a:rPr>
              <a:t>Else:</a:t>
            </a:r>
            <a:endParaRPr lang="en-US" sz="2000" dirty="0">
              <a:solidFill>
                <a:schemeClr val="bg1"/>
              </a:solidFill>
              <a:ea typeface="Calibri"/>
              <a:cs typeface="Calibri"/>
            </a:endParaRPr>
          </a:p>
          <a:p>
            <a:endParaRPr lang="en-US" sz="2000" dirty="0">
              <a:solidFill>
                <a:schemeClr val="bg1"/>
              </a:solidFill>
              <a:ea typeface="Calibri"/>
              <a:cs typeface="Calibri"/>
            </a:endParaRPr>
          </a:p>
          <a:p>
            <a:r>
              <a:rPr lang="en-US" sz="2000" dirty="0">
                <a:solidFill>
                  <a:schemeClr val="bg1"/>
                </a:solidFill>
                <a:ea typeface="+mn-lt"/>
                <a:cs typeface="+mn-lt"/>
              </a:rPr>
              <a:t>         Code block for else</a:t>
            </a:r>
            <a:endParaRPr lang="en-US" sz="2000" dirty="0">
              <a:solidFill>
                <a:schemeClr val="bg1"/>
              </a:solidFill>
              <a:ea typeface="Calibri"/>
              <a:cs typeface="Calibri"/>
            </a:endParaRPr>
          </a:p>
          <a:p>
            <a:endParaRPr lang="en-US" sz="2000" dirty="0">
              <a:solidFill>
                <a:schemeClr val="bg1"/>
              </a:solidFill>
              <a:ea typeface="Calibri"/>
              <a:cs typeface="Calibri"/>
            </a:endParaRPr>
          </a:p>
          <a:p>
            <a:r>
              <a:rPr lang="en-US" sz="2000" dirty="0">
                <a:solidFill>
                  <a:schemeClr val="bg1"/>
                </a:solidFill>
                <a:ea typeface="+mn-lt"/>
                <a:cs typeface="+mn-lt"/>
              </a:rPr>
              <a:t>Code block outside</a:t>
            </a:r>
            <a:endParaRPr lang="en-US" sz="2000" dirty="0">
              <a:solidFill>
                <a:schemeClr val="bg1"/>
              </a:solidFill>
            </a:endParaRPr>
          </a:p>
          <a:p>
            <a:pPr algn="l"/>
            <a:endParaRPr lang="en-US" sz="2000" dirty="0"/>
          </a:p>
        </p:txBody>
      </p:sp>
      <p:sp>
        <p:nvSpPr>
          <p:cNvPr id="6" name="TextBox 5">
            <a:extLst>
              <a:ext uri="{FF2B5EF4-FFF2-40B4-BE49-F238E27FC236}">
                <a16:creationId xmlns:a16="http://schemas.microsoft.com/office/drawing/2014/main" id="{EF89DB28-B775-A7B0-7063-F12BA3629F02}"/>
              </a:ext>
            </a:extLst>
          </p:cNvPr>
          <p:cNvSpPr txBox="1"/>
          <p:nvPr/>
        </p:nvSpPr>
        <p:spPr>
          <a:xfrm>
            <a:off x="6145160" y="1659193"/>
            <a:ext cx="4658032"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FFC000"/>
                </a:solidFill>
                <a:ea typeface="Calibri"/>
                <a:cs typeface="Calibri"/>
              </a:rPr>
              <a:t>Example:</a:t>
            </a:r>
          </a:p>
          <a:p>
            <a:r>
              <a:rPr lang="en-US" dirty="0">
                <a:solidFill>
                  <a:schemeClr val="bg1"/>
                </a:solidFill>
                <a:ea typeface="Calibri"/>
                <a:cs typeface="Calibri"/>
              </a:rPr>
              <a:t>#example for if else statement</a:t>
            </a:r>
          </a:p>
          <a:p>
            <a:r>
              <a:rPr lang="en-US" dirty="0">
                <a:solidFill>
                  <a:schemeClr val="bg1"/>
                </a:solidFill>
                <a:ea typeface="Calibri"/>
                <a:cs typeface="Calibri"/>
              </a:rPr>
              <a:t>#when condition in true</a:t>
            </a:r>
          </a:p>
          <a:p>
            <a:r>
              <a:rPr lang="en-US" dirty="0">
                <a:solidFill>
                  <a:schemeClr val="bg1"/>
                </a:solidFill>
                <a:ea typeface="Calibri"/>
                <a:cs typeface="Calibri"/>
              </a:rPr>
              <a:t>Num=6</a:t>
            </a:r>
          </a:p>
          <a:p>
            <a:r>
              <a:rPr lang="en-US" dirty="0">
                <a:solidFill>
                  <a:schemeClr val="bg1"/>
                </a:solidFill>
                <a:ea typeface="Calibri"/>
                <a:cs typeface="Calibri"/>
              </a:rPr>
              <a:t>If num&gt;6:</a:t>
            </a:r>
          </a:p>
          <a:p>
            <a:r>
              <a:rPr lang="en-US" dirty="0">
                <a:solidFill>
                  <a:schemeClr val="bg1"/>
                </a:solidFill>
                <a:ea typeface="Calibri"/>
                <a:cs typeface="Calibri"/>
              </a:rPr>
              <a:t>    Print(num, "positive number")</a:t>
            </a:r>
          </a:p>
          <a:p>
            <a:r>
              <a:rPr lang="en-US" dirty="0">
                <a:solidFill>
                  <a:schemeClr val="bg1"/>
                </a:solidFill>
                <a:ea typeface="Calibri"/>
                <a:cs typeface="Calibri"/>
              </a:rPr>
              <a:t>Else:</a:t>
            </a:r>
          </a:p>
          <a:p>
            <a:r>
              <a:rPr lang="en-US" dirty="0">
                <a:solidFill>
                  <a:schemeClr val="bg1"/>
                </a:solidFill>
                <a:ea typeface="Calibri"/>
                <a:cs typeface="Calibri"/>
              </a:rPr>
              <a:t>    Print(number, "Negative number")</a:t>
            </a:r>
          </a:p>
          <a:p>
            <a:r>
              <a:rPr lang="en-US" dirty="0">
                <a:solidFill>
                  <a:schemeClr val="bg1"/>
                </a:solidFill>
                <a:ea typeface="Calibri"/>
                <a:cs typeface="Calibri"/>
              </a:rPr>
              <a:t>Print("outside if block")</a:t>
            </a:r>
          </a:p>
        </p:txBody>
      </p:sp>
    </p:spTree>
    <p:extLst>
      <p:ext uri="{BB962C8B-B14F-4D97-AF65-F5344CB8AC3E}">
        <p14:creationId xmlns:p14="http://schemas.microsoft.com/office/powerpoint/2010/main" val="324811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0F20C4-574D-4AD1-A244-96E69925E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D1B65C1B-A9D9-1E77-9039-30704CDF8FFE}"/>
              </a:ext>
            </a:extLst>
          </p:cNvPr>
          <p:cNvPicPr>
            <a:picLocks noChangeAspect="1"/>
          </p:cNvPicPr>
          <p:nvPr/>
        </p:nvPicPr>
        <p:blipFill rotWithShape="1">
          <a:blip r:embed="rId2"/>
          <a:srcRect b="14449"/>
          <a:stretch/>
        </p:blipFill>
        <p:spPr>
          <a:xfrm>
            <a:off x="20" y="10"/>
            <a:ext cx="12191980" cy="6857990"/>
          </a:xfrm>
          <a:prstGeom prst="rect">
            <a:avLst/>
          </a:prstGeom>
        </p:spPr>
      </p:pic>
      <p:grpSp>
        <p:nvGrpSpPr>
          <p:cNvPr id="9" name="Group 8">
            <a:extLst>
              <a:ext uri="{FF2B5EF4-FFF2-40B4-BE49-F238E27FC236}">
                <a16:creationId xmlns:a16="http://schemas.microsoft.com/office/drawing/2014/main" id="{9A7CC453-6F47-4427-B67D-37E65A92C5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10" name="Freeform 5">
              <a:extLst>
                <a:ext uri="{FF2B5EF4-FFF2-40B4-BE49-F238E27FC236}">
                  <a16:creationId xmlns:a16="http://schemas.microsoft.com/office/drawing/2014/main" id="{1B6AD4D9-2CD8-4BB1-8DA9-B1E2BC9BB6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rgbClr val="FFFFFF"/>
              </a:solidFill>
            </a:ln>
          </p:spPr>
          <p:txBody>
            <a:bodyPr vert="horz" wrap="square" lIns="91440" tIns="45720" rIns="91440" bIns="45720" numCol="1" anchor="t" anchorCtr="0" compatLnSpc="1">
              <a:prstTxWarp prst="textNoShape">
                <a:avLst/>
              </a:prstTxWarp>
            </a:bodyPr>
            <a:lstStyle/>
            <a:p>
              <a:endParaRPr lang="en-US"/>
            </a:p>
          </p:txBody>
        </p:sp>
        <p:sp>
          <p:nvSpPr>
            <p:cNvPr id="11" name="Freeform 5">
              <a:extLst>
                <a:ext uri="{FF2B5EF4-FFF2-40B4-BE49-F238E27FC236}">
                  <a16:creationId xmlns:a16="http://schemas.microsoft.com/office/drawing/2014/main" id="{58E860C5-0E72-4769-BC34-B0F6BEFBC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rgbClr val="FFFFFF"/>
              </a:solidFill>
            </a:ln>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463906E6-2367-00D7-7580-0FF757FA782C}"/>
              </a:ext>
            </a:extLst>
          </p:cNvPr>
          <p:cNvSpPr txBox="1"/>
          <p:nvPr/>
        </p:nvSpPr>
        <p:spPr>
          <a:xfrm>
            <a:off x="2963056" y="227351"/>
            <a:ext cx="5341494" cy="796977"/>
          </a:xfrm>
          <a:prstGeom prst="rect">
            <a:avLst/>
          </a:prstGeom>
          <a:solidFill>
            <a:schemeClr val="bg2">
              <a:lumMod val="10000"/>
            </a:schemeClr>
          </a:solidFill>
          <a:ln>
            <a:solidFill>
              <a:schemeClr val="accent2">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cap="all" dirty="0">
                <a:solidFill>
                  <a:schemeClr val="accent2"/>
                </a:solidFill>
                <a:latin typeface="Angsana New"/>
                <a:cs typeface="Angsana New"/>
              </a:rPr>
              <a:t>If-Elif-Else Statements </a:t>
            </a:r>
            <a:r>
              <a:rPr lang="en-US" sz="4400" b="1" dirty="0">
                <a:solidFill>
                  <a:schemeClr val="accent2"/>
                </a:solidFill>
                <a:latin typeface="Angsana New"/>
                <a:cs typeface="Angsana New"/>
              </a:rPr>
              <a:t>​</a:t>
            </a:r>
            <a:endParaRPr lang="en-US" sz="4400" b="1">
              <a:solidFill>
                <a:schemeClr val="accent2"/>
              </a:solidFill>
              <a:latin typeface="Angsana New"/>
              <a:ea typeface="Calibri Light"/>
              <a:cs typeface="Angsana New"/>
            </a:endParaRPr>
          </a:p>
        </p:txBody>
      </p:sp>
      <p:sp>
        <p:nvSpPr>
          <p:cNvPr id="4" name="TextBox 1">
            <a:extLst>
              <a:ext uri="{FF2B5EF4-FFF2-40B4-BE49-F238E27FC236}">
                <a16:creationId xmlns:a16="http://schemas.microsoft.com/office/drawing/2014/main" id="{27DB3C5F-E580-4FFB-19BB-936534A8603D}"/>
              </a:ext>
            </a:extLst>
          </p:cNvPr>
          <p:cNvSpPr txBox="1"/>
          <p:nvPr/>
        </p:nvSpPr>
        <p:spPr>
          <a:xfrm>
            <a:off x="474688" y="3197901"/>
            <a:ext cx="11192655" cy="163121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ea typeface="+mn-lt"/>
                <a:cs typeface="+mn-lt"/>
              </a:rPr>
              <a:t>ELIF is a short form for ELSE IF. In ELIF, first the test condition expression is checked if it is True then the if code block is executed. If the ELIF first condition is false, the next ELIF test condition is checked and this is repeated until the last </a:t>
            </a:r>
            <a:r>
              <a:rPr lang="en-US" sz="2000" b="1" dirty="0" err="1">
                <a:ea typeface="+mn-lt"/>
                <a:cs typeface="+mn-lt"/>
              </a:rPr>
              <a:t>elif</a:t>
            </a:r>
            <a:r>
              <a:rPr lang="en-US" sz="2000" b="1" dirty="0">
                <a:ea typeface="+mn-lt"/>
                <a:cs typeface="+mn-lt"/>
              </a:rPr>
              <a:t> condition. If all the ELIF conditions are false, then the else code block will be executed. ELIF Statements are written by using if </a:t>
            </a:r>
            <a:r>
              <a:rPr lang="en-US" sz="2000" b="1" dirty="0" err="1">
                <a:ea typeface="+mn-lt"/>
                <a:cs typeface="+mn-lt"/>
              </a:rPr>
              <a:t>elif</a:t>
            </a:r>
            <a:r>
              <a:rPr lang="en-US" sz="2000" b="1" dirty="0">
                <a:ea typeface="+mn-lt"/>
                <a:cs typeface="+mn-lt"/>
              </a:rPr>
              <a:t> and else </a:t>
            </a:r>
            <a:r>
              <a:rPr lang="en-US" sz="2000" b="1" dirty="0" err="1">
                <a:ea typeface="+mn-lt"/>
                <a:cs typeface="+mn-lt"/>
              </a:rPr>
              <a:t>keywords.this</a:t>
            </a:r>
            <a:r>
              <a:rPr lang="en-US" sz="2000" b="1" dirty="0">
                <a:ea typeface="+mn-lt"/>
                <a:cs typeface="+mn-lt"/>
              </a:rPr>
              <a:t> is used when we must check multiple conditions.</a:t>
            </a:r>
            <a:endParaRPr lang="en-US" sz="2000" b="1">
              <a:ea typeface="Calibri"/>
              <a:cs typeface="Calibri"/>
            </a:endParaRPr>
          </a:p>
        </p:txBody>
      </p:sp>
    </p:spTree>
    <p:extLst>
      <p:ext uri="{BB962C8B-B14F-4D97-AF65-F5344CB8AC3E}">
        <p14:creationId xmlns:p14="http://schemas.microsoft.com/office/powerpoint/2010/main" val="3908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Background pattern&#10;&#10;Description automatically generated">
            <a:extLst>
              <a:ext uri="{FF2B5EF4-FFF2-40B4-BE49-F238E27FC236}">
                <a16:creationId xmlns:a16="http://schemas.microsoft.com/office/drawing/2014/main" id="{B140DD1B-62EE-9FA2-E56F-8DB9D0FC21ED}"/>
              </a:ext>
            </a:extLst>
          </p:cNvPr>
          <p:cNvPicPr>
            <a:picLocks noChangeAspect="1"/>
          </p:cNvPicPr>
          <p:nvPr/>
        </p:nvPicPr>
        <p:blipFill rotWithShape="1">
          <a:blip r:embed="rId2"/>
          <a:srcRect t="19339" b="1706"/>
          <a:stretch/>
        </p:blipFill>
        <p:spPr>
          <a:xfrm>
            <a:off x="457200" y="457200"/>
            <a:ext cx="11277600" cy="5943600"/>
          </a:xfrm>
          <a:prstGeom prst="rect">
            <a:avLst/>
          </a:prstGeom>
        </p:spPr>
      </p:pic>
      <p:sp>
        <p:nvSpPr>
          <p:cNvPr id="3" name="TextBox 1">
            <a:extLst>
              <a:ext uri="{FF2B5EF4-FFF2-40B4-BE49-F238E27FC236}">
                <a16:creationId xmlns:a16="http://schemas.microsoft.com/office/drawing/2014/main" id="{C2DA9E79-901C-7B3F-1623-C92E6FE8B5C2}"/>
              </a:ext>
            </a:extLst>
          </p:cNvPr>
          <p:cNvSpPr txBox="1"/>
          <p:nvPr/>
        </p:nvSpPr>
        <p:spPr>
          <a:xfrm>
            <a:off x="825465" y="1109151"/>
            <a:ext cx="3922426" cy="3570208"/>
          </a:xfrm>
          <a:prstGeom prst="rect">
            <a:avLst/>
          </a:prstGeom>
          <a:solidFill>
            <a:schemeClr val="accent1">
              <a:lumMod val="20000"/>
              <a:lumOff val="80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ea typeface="+mn-lt"/>
                <a:cs typeface="+mn-lt"/>
              </a:rPr>
              <a:t>Syntax</a:t>
            </a:r>
            <a:endParaRPr lang="en-US" sz="2800" b="1"/>
          </a:p>
          <a:p>
            <a:endParaRPr lang="en-US"/>
          </a:p>
          <a:p>
            <a:r>
              <a:rPr lang="en-US" dirty="0">
                <a:solidFill>
                  <a:schemeClr val="accent2"/>
                </a:solidFill>
                <a:ea typeface="+mn-lt"/>
                <a:cs typeface="+mn-lt"/>
              </a:rPr>
              <a:t>If test condition expression:</a:t>
            </a:r>
            <a:endParaRPr lang="en-US">
              <a:solidFill>
                <a:schemeClr val="accent2"/>
              </a:solidFill>
              <a:ea typeface="Calibri"/>
              <a:cs typeface="Calibri"/>
            </a:endParaRPr>
          </a:p>
          <a:p>
            <a:r>
              <a:rPr lang="en-US" dirty="0">
                <a:solidFill>
                  <a:schemeClr val="accent2"/>
                </a:solidFill>
                <a:ea typeface="+mn-lt"/>
                <a:cs typeface="+mn-lt"/>
              </a:rPr>
              <a:t>         Code block for if</a:t>
            </a:r>
            <a:endParaRPr lang="en-US">
              <a:solidFill>
                <a:schemeClr val="accent2"/>
              </a:solidFill>
              <a:ea typeface="Calibri"/>
              <a:cs typeface="Calibri"/>
            </a:endParaRPr>
          </a:p>
          <a:p>
            <a:r>
              <a:rPr lang="en-US" dirty="0" err="1">
                <a:solidFill>
                  <a:schemeClr val="accent2"/>
                </a:solidFill>
                <a:ea typeface="+mn-lt"/>
                <a:cs typeface="+mn-lt"/>
              </a:rPr>
              <a:t>elif</a:t>
            </a:r>
            <a:r>
              <a:rPr lang="en-US" dirty="0">
                <a:solidFill>
                  <a:schemeClr val="accent2"/>
                </a:solidFill>
                <a:ea typeface="+mn-lt"/>
                <a:cs typeface="+mn-lt"/>
              </a:rPr>
              <a:t> test condition expression 1:</a:t>
            </a:r>
            <a:endParaRPr lang="en-US">
              <a:solidFill>
                <a:schemeClr val="accent2"/>
              </a:solidFill>
              <a:ea typeface="Calibri"/>
              <a:cs typeface="Calibri"/>
            </a:endParaRPr>
          </a:p>
          <a:p>
            <a:r>
              <a:rPr lang="en-US" dirty="0">
                <a:solidFill>
                  <a:schemeClr val="accent2"/>
                </a:solidFill>
                <a:ea typeface="+mn-lt"/>
                <a:cs typeface="+mn-lt"/>
              </a:rPr>
              <a:t>         Code block for </a:t>
            </a:r>
            <a:r>
              <a:rPr lang="en-US" dirty="0" err="1">
                <a:solidFill>
                  <a:schemeClr val="accent2"/>
                </a:solidFill>
                <a:ea typeface="+mn-lt"/>
                <a:cs typeface="+mn-lt"/>
              </a:rPr>
              <a:t>elif</a:t>
            </a:r>
            <a:r>
              <a:rPr lang="en-US" dirty="0">
                <a:solidFill>
                  <a:schemeClr val="accent2"/>
                </a:solidFill>
                <a:ea typeface="+mn-lt"/>
                <a:cs typeface="+mn-lt"/>
              </a:rPr>
              <a:t> 1</a:t>
            </a:r>
            <a:endParaRPr lang="en-US">
              <a:solidFill>
                <a:schemeClr val="accent2"/>
              </a:solidFill>
              <a:ea typeface="Calibri"/>
              <a:cs typeface="Calibri"/>
            </a:endParaRPr>
          </a:p>
          <a:p>
            <a:r>
              <a:rPr lang="en-US" dirty="0" err="1">
                <a:solidFill>
                  <a:schemeClr val="accent2"/>
                </a:solidFill>
                <a:ea typeface="+mn-lt"/>
                <a:cs typeface="+mn-lt"/>
              </a:rPr>
              <a:t>elif</a:t>
            </a:r>
            <a:r>
              <a:rPr lang="en-US" dirty="0">
                <a:solidFill>
                  <a:schemeClr val="accent2"/>
                </a:solidFill>
                <a:ea typeface="+mn-lt"/>
                <a:cs typeface="+mn-lt"/>
              </a:rPr>
              <a:t> test condition expression 2:</a:t>
            </a:r>
            <a:endParaRPr lang="en-US">
              <a:solidFill>
                <a:schemeClr val="accent2"/>
              </a:solidFill>
              <a:ea typeface="Calibri"/>
              <a:cs typeface="Calibri"/>
            </a:endParaRPr>
          </a:p>
          <a:p>
            <a:r>
              <a:rPr lang="en-US" dirty="0">
                <a:solidFill>
                  <a:schemeClr val="accent2"/>
                </a:solidFill>
                <a:ea typeface="+mn-lt"/>
                <a:cs typeface="+mn-lt"/>
              </a:rPr>
              <a:t>         Code block for </a:t>
            </a:r>
            <a:r>
              <a:rPr lang="en-US" dirty="0" err="1">
                <a:solidFill>
                  <a:schemeClr val="accent2"/>
                </a:solidFill>
                <a:ea typeface="+mn-lt"/>
                <a:cs typeface="+mn-lt"/>
              </a:rPr>
              <a:t>elif</a:t>
            </a:r>
            <a:r>
              <a:rPr lang="en-US" dirty="0">
                <a:solidFill>
                  <a:schemeClr val="accent2"/>
                </a:solidFill>
                <a:ea typeface="+mn-lt"/>
                <a:cs typeface="+mn-lt"/>
              </a:rPr>
              <a:t> 2….</a:t>
            </a:r>
            <a:endParaRPr lang="en-US">
              <a:solidFill>
                <a:schemeClr val="accent2"/>
              </a:solidFill>
              <a:ea typeface="Calibri"/>
              <a:cs typeface="Calibri"/>
            </a:endParaRPr>
          </a:p>
          <a:p>
            <a:r>
              <a:rPr lang="en-US" dirty="0">
                <a:solidFill>
                  <a:schemeClr val="accent2"/>
                </a:solidFill>
                <a:ea typeface="+mn-lt"/>
                <a:cs typeface="+mn-lt"/>
              </a:rPr>
              <a:t>else:</a:t>
            </a:r>
            <a:endParaRPr lang="en-US">
              <a:solidFill>
                <a:schemeClr val="accent2"/>
              </a:solidFill>
              <a:ea typeface="Calibri"/>
              <a:cs typeface="Calibri"/>
            </a:endParaRPr>
          </a:p>
          <a:p>
            <a:r>
              <a:rPr lang="en-US" dirty="0">
                <a:solidFill>
                  <a:schemeClr val="accent2"/>
                </a:solidFill>
                <a:ea typeface="+mn-lt"/>
                <a:cs typeface="+mn-lt"/>
              </a:rPr>
              <a:t>         Code block for else</a:t>
            </a:r>
            <a:endParaRPr lang="en-US">
              <a:solidFill>
                <a:schemeClr val="accent2"/>
              </a:solidFill>
              <a:ea typeface="Calibri"/>
              <a:cs typeface="Calibri"/>
            </a:endParaRPr>
          </a:p>
          <a:p>
            <a:r>
              <a:rPr lang="en-US" dirty="0">
                <a:solidFill>
                  <a:schemeClr val="accent2"/>
                </a:solidFill>
                <a:ea typeface="+mn-lt"/>
                <a:cs typeface="+mn-lt"/>
              </a:rPr>
              <a:t>Code block outside</a:t>
            </a:r>
            <a:endParaRPr lang="en-US">
              <a:solidFill>
                <a:schemeClr val="accent2"/>
              </a:solidFill>
              <a:ea typeface="Calibri"/>
              <a:cs typeface="Calibri"/>
            </a:endParaRPr>
          </a:p>
          <a:p>
            <a:pPr algn="l"/>
            <a:endParaRPr lang="en-US" dirty="0"/>
          </a:p>
        </p:txBody>
      </p:sp>
      <p:sp>
        <p:nvSpPr>
          <p:cNvPr id="4" name="TextBox 1">
            <a:extLst>
              <a:ext uri="{FF2B5EF4-FFF2-40B4-BE49-F238E27FC236}">
                <a16:creationId xmlns:a16="http://schemas.microsoft.com/office/drawing/2014/main" id="{C3A99909-88D8-F6E9-25C5-344D613E8B6C}"/>
              </a:ext>
            </a:extLst>
          </p:cNvPr>
          <p:cNvSpPr txBox="1"/>
          <p:nvPr/>
        </p:nvSpPr>
        <p:spPr>
          <a:xfrm>
            <a:off x="6395802" y="924394"/>
            <a:ext cx="4884295" cy="5232202"/>
          </a:xfrm>
          <a:prstGeom prst="rect">
            <a:avLst/>
          </a:prstGeom>
          <a:solidFill>
            <a:schemeClr val="accent1">
              <a:lumMod val="20000"/>
              <a:lumOff val="80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ea typeface="+mn-lt"/>
                <a:cs typeface="+mn-lt"/>
              </a:rPr>
              <a:t>Example</a:t>
            </a:r>
            <a:endParaRPr lang="en-US" sz="2800" b="1" dirty="0"/>
          </a:p>
          <a:p>
            <a:endParaRPr lang="en-US"/>
          </a:p>
          <a:p>
            <a:r>
              <a:rPr lang="en-US" dirty="0">
                <a:solidFill>
                  <a:schemeClr val="accent2"/>
                </a:solidFill>
                <a:ea typeface="+mn-lt"/>
                <a:cs typeface="+mn-lt"/>
              </a:rPr>
              <a:t># Example for ELIF Statement</a:t>
            </a:r>
            <a:endParaRPr lang="en-US">
              <a:solidFill>
                <a:schemeClr val="accent2"/>
              </a:solidFill>
              <a:ea typeface="Calibri"/>
              <a:cs typeface="Calibri"/>
            </a:endParaRPr>
          </a:p>
          <a:p>
            <a:r>
              <a:rPr lang="en-US" dirty="0">
                <a:solidFill>
                  <a:schemeClr val="accent2"/>
                </a:solidFill>
                <a:ea typeface="+mn-lt"/>
                <a:cs typeface="+mn-lt"/>
              </a:rPr>
              <a:t># When one of the Condition is True</a:t>
            </a:r>
            <a:endParaRPr lang="en-US">
              <a:solidFill>
                <a:schemeClr val="accent2"/>
              </a:solidFill>
              <a:ea typeface="Calibri"/>
              <a:cs typeface="Calibri"/>
            </a:endParaRPr>
          </a:p>
          <a:p>
            <a:r>
              <a:rPr lang="en-US" dirty="0">
                <a:solidFill>
                  <a:schemeClr val="accent2"/>
                </a:solidFill>
                <a:ea typeface="+mn-lt"/>
                <a:cs typeface="+mn-lt"/>
              </a:rPr>
              <a:t>number = 90</a:t>
            </a:r>
            <a:endParaRPr lang="en-US">
              <a:solidFill>
                <a:schemeClr val="accent2"/>
              </a:solidFill>
              <a:ea typeface="Calibri"/>
              <a:cs typeface="Calibri"/>
            </a:endParaRPr>
          </a:p>
          <a:p>
            <a:r>
              <a:rPr lang="en-US" dirty="0">
                <a:solidFill>
                  <a:schemeClr val="accent2"/>
                </a:solidFill>
                <a:ea typeface="+mn-lt"/>
                <a:cs typeface="+mn-lt"/>
              </a:rPr>
              <a:t>if number == 0:</a:t>
            </a:r>
            <a:endParaRPr lang="en-US">
              <a:solidFill>
                <a:schemeClr val="accent2"/>
              </a:solidFill>
              <a:ea typeface="Calibri"/>
              <a:cs typeface="Calibri"/>
            </a:endParaRPr>
          </a:p>
          <a:p>
            <a:r>
              <a:rPr lang="en-US" dirty="0">
                <a:solidFill>
                  <a:schemeClr val="accent2"/>
                </a:solidFill>
                <a:ea typeface="+mn-lt"/>
                <a:cs typeface="+mn-lt"/>
              </a:rPr>
              <a:t>         print(</a:t>
            </a:r>
            <a:r>
              <a:rPr lang="en-US" dirty="0" err="1">
                <a:solidFill>
                  <a:schemeClr val="accent2"/>
                </a:solidFill>
                <a:ea typeface="+mn-lt"/>
                <a:cs typeface="+mn-lt"/>
              </a:rPr>
              <a:t>number,”Condition</a:t>
            </a:r>
            <a:r>
              <a:rPr lang="en-US" dirty="0">
                <a:solidFill>
                  <a:schemeClr val="accent2"/>
                </a:solidFill>
                <a:ea typeface="+mn-lt"/>
                <a:cs typeface="+mn-lt"/>
              </a:rPr>
              <a:t> 1 is true”)</a:t>
            </a:r>
            <a:endParaRPr lang="en-US">
              <a:solidFill>
                <a:schemeClr val="accent2"/>
              </a:solidFill>
              <a:ea typeface="Calibri"/>
              <a:cs typeface="Calibri"/>
            </a:endParaRPr>
          </a:p>
          <a:p>
            <a:r>
              <a:rPr lang="en-US" dirty="0" err="1">
                <a:solidFill>
                  <a:schemeClr val="accent2"/>
                </a:solidFill>
                <a:ea typeface="+mn-lt"/>
                <a:cs typeface="+mn-lt"/>
              </a:rPr>
              <a:t>elif</a:t>
            </a:r>
            <a:r>
              <a:rPr lang="en-US" dirty="0">
                <a:solidFill>
                  <a:schemeClr val="accent2"/>
                </a:solidFill>
                <a:ea typeface="+mn-lt"/>
                <a:cs typeface="+mn-lt"/>
              </a:rPr>
              <a:t> number == 30:</a:t>
            </a:r>
            <a:endParaRPr lang="en-US">
              <a:solidFill>
                <a:schemeClr val="accent2"/>
              </a:solidFill>
              <a:ea typeface="Calibri"/>
              <a:cs typeface="Calibri"/>
            </a:endParaRPr>
          </a:p>
          <a:p>
            <a:r>
              <a:rPr lang="en-US" dirty="0">
                <a:solidFill>
                  <a:schemeClr val="accent2"/>
                </a:solidFill>
                <a:ea typeface="+mn-lt"/>
                <a:cs typeface="+mn-lt"/>
              </a:rPr>
              <a:t>         print(</a:t>
            </a:r>
            <a:r>
              <a:rPr lang="en-US" dirty="0" err="1">
                <a:solidFill>
                  <a:schemeClr val="accent2"/>
                </a:solidFill>
                <a:ea typeface="+mn-lt"/>
                <a:cs typeface="+mn-lt"/>
              </a:rPr>
              <a:t>number,”Condition</a:t>
            </a:r>
            <a:r>
              <a:rPr lang="en-US" dirty="0">
                <a:solidFill>
                  <a:schemeClr val="accent2"/>
                </a:solidFill>
                <a:ea typeface="+mn-lt"/>
                <a:cs typeface="+mn-lt"/>
              </a:rPr>
              <a:t> 2 is true”)</a:t>
            </a:r>
            <a:endParaRPr lang="en-US">
              <a:solidFill>
                <a:schemeClr val="accent2"/>
              </a:solidFill>
              <a:ea typeface="Calibri"/>
              <a:cs typeface="Calibri"/>
            </a:endParaRPr>
          </a:p>
          <a:p>
            <a:r>
              <a:rPr lang="en-US" dirty="0" err="1">
                <a:solidFill>
                  <a:schemeClr val="accent2"/>
                </a:solidFill>
                <a:ea typeface="+mn-lt"/>
                <a:cs typeface="+mn-lt"/>
              </a:rPr>
              <a:t>elif</a:t>
            </a:r>
            <a:r>
              <a:rPr lang="en-US" dirty="0">
                <a:solidFill>
                  <a:schemeClr val="accent2"/>
                </a:solidFill>
                <a:ea typeface="+mn-lt"/>
                <a:cs typeface="+mn-lt"/>
              </a:rPr>
              <a:t> number == 60:</a:t>
            </a:r>
            <a:endParaRPr lang="en-US">
              <a:solidFill>
                <a:schemeClr val="accent2"/>
              </a:solidFill>
              <a:ea typeface="Calibri"/>
              <a:cs typeface="Calibri"/>
            </a:endParaRPr>
          </a:p>
          <a:p>
            <a:r>
              <a:rPr lang="en-US" dirty="0">
                <a:solidFill>
                  <a:schemeClr val="accent2"/>
                </a:solidFill>
                <a:ea typeface="+mn-lt"/>
                <a:cs typeface="+mn-lt"/>
              </a:rPr>
              <a:t>         print(</a:t>
            </a:r>
            <a:r>
              <a:rPr lang="en-US" dirty="0" err="1">
                <a:solidFill>
                  <a:schemeClr val="accent2"/>
                </a:solidFill>
                <a:ea typeface="+mn-lt"/>
                <a:cs typeface="+mn-lt"/>
              </a:rPr>
              <a:t>number,”Condition</a:t>
            </a:r>
            <a:r>
              <a:rPr lang="en-US" dirty="0">
                <a:solidFill>
                  <a:schemeClr val="accent2"/>
                </a:solidFill>
                <a:ea typeface="+mn-lt"/>
                <a:cs typeface="+mn-lt"/>
              </a:rPr>
              <a:t> 3 is true”)</a:t>
            </a:r>
            <a:endParaRPr lang="en-US">
              <a:solidFill>
                <a:schemeClr val="accent2"/>
              </a:solidFill>
              <a:ea typeface="Calibri"/>
              <a:cs typeface="Calibri"/>
            </a:endParaRPr>
          </a:p>
          <a:p>
            <a:r>
              <a:rPr lang="en-US" dirty="0" err="1">
                <a:solidFill>
                  <a:schemeClr val="accent2"/>
                </a:solidFill>
                <a:ea typeface="+mn-lt"/>
                <a:cs typeface="+mn-lt"/>
              </a:rPr>
              <a:t>elif</a:t>
            </a:r>
            <a:r>
              <a:rPr lang="en-US" dirty="0">
                <a:solidFill>
                  <a:schemeClr val="accent2"/>
                </a:solidFill>
                <a:ea typeface="+mn-lt"/>
                <a:cs typeface="+mn-lt"/>
              </a:rPr>
              <a:t> number == 90:</a:t>
            </a:r>
            <a:endParaRPr lang="en-US">
              <a:solidFill>
                <a:schemeClr val="accent2"/>
              </a:solidFill>
              <a:ea typeface="Calibri"/>
              <a:cs typeface="Calibri"/>
            </a:endParaRPr>
          </a:p>
          <a:p>
            <a:r>
              <a:rPr lang="en-US" dirty="0">
                <a:solidFill>
                  <a:schemeClr val="accent2"/>
                </a:solidFill>
                <a:ea typeface="+mn-lt"/>
                <a:cs typeface="+mn-lt"/>
              </a:rPr>
              <a:t>         print(</a:t>
            </a:r>
            <a:r>
              <a:rPr lang="en-US" dirty="0" err="1">
                <a:solidFill>
                  <a:schemeClr val="accent2"/>
                </a:solidFill>
                <a:ea typeface="+mn-lt"/>
                <a:cs typeface="+mn-lt"/>
              </a:rPr>
              <a:t>number,”Condition</a:t>
            </a:r>
            <a:r>
              <a:rPr lang="en-US" dirty="0">
                <a:solidFill>
                  <a:schemeClr val="accent2"/>
                </a:solidFill>
                <a:ea typeface="+mn-lt"/>
                <a:cs typeface="+mn-lt"/>
              </a:rPr>
              <a:t> 4 is true”)</a:t>
            </a:r>
            <a:endParaRPr lang="en-US">
              <a:solidFill>
                <a:schemeClr val="accent2"/>
              </a:solidFill>
              <a:ea typeface="Calibri"/>
              <a:cs typeface="Calibri"/>
            </a:endParaRPr>
          </a:p>
          <a:p>
            <a:r>
              <a:rPr lang="en-US" dirty="0">
                <a:solidFill>
                  <a:schemeClr val="accent2"/>
                </a:solidFill>
                <a:ea typeface="+mn-lt"/>
                <a:cs typeface="+mn-lt"/>
              </a:rPr>
              <a:t>else:</a:t>
            </a:r>
            <a:endParaRPr lang="en-US">
              <a:solidFill>
                <a:schemeClr val="accent2"/>
              </a:solidFill>
              <a:ea typeface="Calibri"/>
              <a:cs typeface="Calibri"/>
            </a:endParaRPr>
          </a:p>
          <a:p>
            <a:r>
              <a:rPr lang="en-US" dirty="0">
                <a:solidFill>
                  <a:schemeClr val="accent2"/>
                </a:solidFill>
                <a:ea typeface="+mn-lt"/>
                <a:cs typeface="+mn-lt"/>
              </a:rPr>
              <a:t>         print(</a:t>
            </a:r>
            <a:r>
              <a:rPr lang="en-US" dirty="0" err="1">
                <a:solidFill>
                  <a:schemeClr val="accent2"/>
                </a:solidFill>
                <a:ea typeface="+mn-lt"/>
                <a:cs typeface="+mn-lt"/>
              </a:rPr>
              <a:t>number,”None</a:t>
            </a:r>
            <a:r>
              <a:rPr lang="en-US" dirty="0">
                <a:solidFill>
                  <a:schemeClr val="accent2"/>
                </a:solidFill>
                <a:ea typeface="+mn-lt"/>
                <a:cs typeface="+mn-lt"/>
              </a:rPr>
              <a:t> of the Conditions are true”)</a:t>
            </a:r>
            <a:endParaRPr lang="en-US">
              <a:solidFill>
                <a:schemeClr val="accent2"/>
              </a:solidFill>
              <a:ea typeface="Calibri"/>
              <a:cs typeface="Calibri"/>
            </a:endParaRPr>
          </a:p>
          <a:p>
            <a:r>
              <a:rPr lang="en-US" dirty="0">
                <a:solidFill>
                  <a:schemeClr val="accent2"/>
                </a:solidFill>
                <a:ea typeface="+mn-lt"/>
                <a:cs typeface="+mn-lt"/>
              </a:rPr>
              <a:t>print(“Outside </a:t>
            </a:r>
            <a:r>
              <a:rPr lang="en-US" dirty="0" err="1">
                <a:solidFill>
                  <a:schemeClr val="accent2"/>
                </a:solidFill>
                <a:ea typeface="+mn-lt"/>
                <a:cs typeface="+mn-lt"/>
              </a:rPr>
              <a:t>elif</a:t>
            </a:r>
            <a:r>
              <a:rPr lang="en-US" dirty="0">
                <a:solidFill>
                  <a:schemeClr val="accent2"/>
                </a:solidFill>
                <a:ea typeface="+mn-lt"/>
                <a:cs typeface="+mn-lt"/>
              </a:rPr>
              <a:t> block”)</a:t>
            </a:r>
            <a:endParaRPr lang="en-US" dirty="0">
              <a:solidFill>
                <a:schemeClr val="accent2"/>
              </a:solidFill>
            </a:endParaRPr>
          </a:p>
          <a:p>
            <a:pPr algn="l"/>
            <a:endParaRPr lang="en-US" dirty="0"/>
          </a:p>
        </p:txBody>
      </p:sp>
    </p:spTree>
    <p:extLst>
      <p:ext uri="{BB962C8B-B14F-4D97-AF65-F5344CB8AC3E}">
        <p14:creationId xmlns:p14="http://schemas.microsoft.com/office/powerpoint/2010/main" val="28202827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632</cp:revision>
  <dcterms:created xsi:type="dcterms:W3CDTF">2023-01-07T17:42:26Z</dcterms:created>
  <dcterms:modified xsi:type="dcterms:W3CDTF">2023-01-09T18:39:53Z</dcterms:modified>
</cp:coreProperties>
</file>