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A2D63-BE36-49A7-9101-76270D90A450}" v="2" dt="2023-01-09T18:38:20.404"/>
    <p1510:client id="{95E20C29-63A6-45EC-A7B8-AA5A643662EF}" v="44" dt="2023-01-08T21:44:58.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5561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405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054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8863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4167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725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0746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75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645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847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617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342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10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159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956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10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272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867087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hyperlink" Target="http://ebbyshark.deviantart.com/art/Butterflies-for-Powerpoint-2-73992426?q=boost%3Apopular%20powerpoint&amp;qo=4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vionastacyciliaweb.blogspot.com/2016/01/geburtstag-hintergrundbilde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5" descr="A picture containing text, blackboard, fabric, ocean floor&#10;&#10;Description automatically generated">
            <a:extLst>
              <a:ext uri="{FF2B5EF4-FFF2-40B4-BE49-F238E27FC236}">
                <a16:creationId xmlns:a16="http://schemas.microsoft.com/office/drawing/2014/main" id="{B6F7810D-AD92-F835-9AF2-191E1B2E7D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640" r="3681"/>
          <a:stretch/>
        </p:blipFill>
        <p:spPr>
          <a:xfrm>
            <a:off x="2787391" y="975"/>
            <a:ext cx="9401433" cy="6858000"/>
          </a:xfrm>
          <a:prstGeom prst="rect">
            <a:avLst/>
          </a:prstGeom>
        </p:spPr>
      </p:pic>
      <p:pic>
        <p:nvPicPr>
          <p:cNvPr id="2" name="Picture 2" descr="A picture containing text, electronics&#10;&#10;Description automatically generated">
            <a:extLst>
              <a:ext uri="{FF2B5EF4-FFF2-40B4-BE49-F238E27FC236}">
                <a16:creationId xmlns:a16="http://schemas.microsoft.com/office/drawing/2014/main" id="{DAA3A0B5-FF05-B7D8-B3A6-4A980FA0474B}"/>
              </a:ext>
            </a:extLst>
          </p:cNvPr>
          <p:cNvPicPr>
            <a:picLocks noChangeAspect="1"/>
          </p:cNvPicPr>
          <p:nvPr/>
        </p:nvPicPr>
        <p:blipFill rotWithShape="1">
          <a:blip r:embed="rId5"/>
          <a:srcRect/>
          <a:stretch/>
        </p:blipFill>
        <p:spPr>
          <a:xfrm>
            <a:off x="20" y="10"/>
            <a:ext cx="12191980" cy="6857990"/>
          </a:xfrm>
          <a:custGeom>
            <a:avLst/>
            <a:gdLst/>
            <a:ahLst/>
            <a:cxnLst/>
            <a:rect l="l" t="t" r="r" b="b"/>
            <a:pathLst>
              <a:path w="12192000" h="6858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p:spPr>
      </p:pic>
      <p:sp>
        <p:nvSpPr>
          <p:cNvPr id="10" name="Freeform 95">
            <a:extLst>
              <a:ext uri="{FF2B5EF4-FFF2-40B4-BE49-F238E27FC236}">
                <a16:creationId xmlns:a16="http://schemas.microsoft.com/office/drawing/2014/main" id="{5EFCEEFE-DD72-4E23-A203-092AB1A62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6555" y="-18287"/>
            <a:ext cx="9373908" cy="6920069"/>
          </a:xfrm>
          <a:custGeom>
            <a:avLst/>
            <a:gdLst>
              <a:gd name="connsiteX0" fmla="*/ 9363722 w 9373908"/>
              <a:gd name="connsiteY0" fmla="*/ 0 h 6920069"/>
              <a:gd name="connsiteX1" fmla="*/ 9373908 w 9373908"/>
              <a:gd name="connsiteY1" fmla="*/ 0 h 6920069"/>
              <a:gd name="connsiteX2" fmla="*/ 9373908 w 9373908"/>
              <a:gd name="connsiteY2" fmla="*/ 8011 h 6920069"/>
              <a:gd name="connsiteX3" fmla="*/ 4704244 w 9373908"/>
              <a:gd name="connsiteY3" fmla="*/ 0 h 6920069"/>
              <a:gd name="connsiteX4" fmla="*/ 7874983 w 9373908"/>
              <a:gd name="connsiteY4" fmla="*/ 0 h 6920069"/>
              <a:gd name="connsiteX5" fmla="*/ 7995423 w 9373908"/>
              <a:gd name="connsiteY5" fmla="*/ 47488 h 6920069"/>
              <a:gd name="connsiteX6" fmla="*/ 9236208 w 9373908"/>
              <a:gd name="connsiteY6" fmla="*/ 841557 h 6920069"/>
              <a:gd name="connsiteX7" fmla="*/ 9373908 w 9373908"/>
              <a:gd name="connsiteY7" fmla="*/ 972842 h 6920069"/>
              <a:gd name="connsiteX8" fmla="*/ 9373908 w 9373908"/>
              <a:gd name="connsiteY8" fmla="*/ 6920069 h 6920069"/>
              <a:gd name="connsiteX9" fmla="*/ 2950722 w 9373908"/>
              <a:gd name="connsiteY9" fmla="*/ 6920069 h 6920069"/>
              <a:gd name="connsiteX10" fmla="*/ 2907977 w 9373908"/>
              <a:gd name="connsiteY10" fmla="*/ 6873037 h 6920069"/>
              <a:gd name="connsiteX11" fmla="*/ 1907260 w 9373908"/>
              <a:gd name="connsiteY11" fmla="*/ 4085454 h 6920069"/>
              <a:gd name="connsiteX12" fmla="*/ 4583804 w 9373908"/>
              <a:gd name="connsiteY12" fmla="*/ 47488 h 6920069"/>
              <a:gd name="connsiteX13" fmla="*/ 1505505 w 9373908"/>
              <a:gd name="connsiteY13" fmla="*/ 0 h 6920069"/>
              <a:gd name="connsiteX14" fmla="*/ 3189581 w 9373908"/>
              <a:gd name="connsiteY14" fmla="*/ 0 h 6920069"/>
              <a:gd name="connsiteX15" fmla="*/ 3020368 w 9373908"/>
              <a:gd name="connsiteY15" fmla="*/ 133076 h 6920069"/>
              <a:gd name="connsiteX16" fmla="*/ 1157455 w 9373908"/>
              <a:gd name="connsiteY16" fmla="*/ 4086267 h 6920069"/>
              <a:gd name="connsiteX17" fmla="*/ 1898579 w 9373908"/>
              <a:gd name="connsiteY17" fmla="*/ 6742753 h 6920069"/>
              <a:gd name="connsiteX18" fmla="*/ 2012168 w 9373908"/>
              <a:gd name="connsiteY18" fmla="*/ 6920069 h 6920069"/>
              <a:gd name="connsiteX19" fmla="*/ 679265 w 9373908"/>
              <a:gd name="connsiteY19" fmla="*/ 6920069 h 6920069"/>
              <a:gd name="connsiteX20" fmla="*/ 618946 w 9373908"/>
              <a:gd name="connsiteY20" fmla="*/ 6802210 h 6920069"/>
              <a:gd name="connsiteX21" fmla="*/ 0 w 9373908"/>
              <a:gd name="connsiteY21" fmla="*/ 4078975 h 6920069"/>
              <a:gd name="connsiteX22" fmla="*/ 1433282 w 9373908"/>
              <a:gd name="connsiteY22" fmla="*/ 83440 h 69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73908" h="6920069">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2">
            <a:extLst>
              <a:ext uri="{FF2B5EF4-FFF2-40B4-BE49-F238E27FC236}">
                <a16:creationId xmlns:a16="http://schemas.microsoft.com/office/drawing/2014/main" id="{DEC6EF82-26C1-4CDF-8BFF-7FC14DFA9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9765"/>
            <a:ext cx="12188825" cy="6856214"/>
          </a:xfrm>
          <a:prstGeom prst="rect">
            <a:avLst/>
          </a:prstGeom>
        </p:spPr>
      </p:pic>
      <p:sp>
        <p:nvSpPr>
          <p:cNvPr id="14" name="Freeform 5">
            <a:extLst>
              <a:ext uri="{FF2B5EF4-FFF2-40B4-BE49-F238E27FC236}">
                <a16:creationId xmlns:a16="http://schemas.microsoft.com/office/drawing/2014/main" id="{2A73F40A-89D3-430B-96F3-4FFB3CC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5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6">
            <a:extLst>
              <a:ext uri="{FF2B5EF4-FFF2-40B4-BE49-F238E27FC236}">
                <a16:creationId xmlns:a16="http://schemas.microsoft.com/office/drawing/2014/main" id="{DDDAB8F9-1413-4BD9-A13E-F29031C67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0670D30-D930-4E35-94EF-5AC76259CB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E72E515A-2321-4486-A503-0B6860C37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34F854-2E35-4433-B563-031237E225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EA20E1-1B1F-4718-8611-4D705DA6A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5C7776-9A78-4ADF-BED2-827D5B2C8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6EA3BB-AD9A-48B1-ABDB-0E67F1D641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A04349-9A76-46B8-8885-27957E0D1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717560-8933-409F-AEEE-79B06FFA2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507435-678A-418A-BCE4-CC33754465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EBA63E-1016-4258-BD9C-394BB1378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40478B-C370-4884-BFD4-8A648D323E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4D0837-91D1-4C02-8B4D-71C7318FDB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6756D4-FC73-438C-A4A7-951A6FF85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3F5C97-0C74-48B9-8718-C0E6D3B3A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AA7DE7-BB99-4EF3-94AF-2D606A165C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72929B-60E1-4F26-8C88-73F46CA53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92962A-79AF-41BE-A05F-3E14B058D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847879-8EED-451E-9A4F-532014D155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FD3CFED-4222-4D82-8AED-6254F471AA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120F0A-6A8F-40FB-B6AB-8496DC5386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9604492-AD9D-4E31-9E60-1F598B063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B1E8F5-056B-4CBB-AE96-6C938CEC55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2D64BCD-3916-4556-849C-547416705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F1E26-AB60-428F-A18A-F11D90653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D02561A-046A-424E-8296-C2F4213634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318123-B452-464C-BFF0-E72F2DEB23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469AB11-B7D0-42C7-AAA1-59E3306D45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D20F9C4-74CF-4467-98C9-3B345D46C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F0E850-EA86-49EF-B5D5-C8DFDC42EB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AE2C6D4-1026-4276-B537-D90468AD74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F32F1D9-6012-4783-BC20-6787E2FC58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9094F34-F61D-4DD6-9D3C-8E227DC126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F9993E-2A00-44BE-97DF-1B79EDFA63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FAB5E35-26FD-4DEF-BFEA-E41DAEA612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77C55-2C68-4941-A9AC-A361B5A47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219097-A76D-4C64-B243-24FCC03EEB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0A5088-478C-4E14-BF9B-2B97A7FE2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3AA72A-C390-4262-A92D-3ECD74F50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B5647CF-1C96-414A-86D7-4AAB346D8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F07F7C6-83D2-4F91-99EA-ACEC9B3FA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07A693-D2B3-440B-9F2C-7FF227264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EF2FCC9-5EB6-4D82-8EAA-AF0360C49C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39E4434-AB62-4CF5-9C81-22F31D04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D94322C-5AE2-49D5-8C62-008AD665CF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532BC2-9913-4A1D-8C7B-FFC7A0573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4920F66-DAC3-4646-A965-812F15624E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F5EE4C8-1633-4200-903D-D03E81664C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2EA397-717E-4C34-AEA1-300765841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39F266-BA14-4C34-BA38-0AB5CCAC6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B3489F2-2961-4D1A-B4ED-B359C45CC3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7CFBED6-7E85-4840-B5D4-DAF04C1DA4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8F7F6C-4EC3-4FE6-A40F-B38D0A9F05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0F7A3C1-64E6-4813-B819-1707F16D6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C978CCC-7B43-4968-99E1-08FF52C8E7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CB3B4D3-AA71-43BF-974F-72A1414953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72EBB7D-DFA1-46AF-AD50-1DA620A67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4DA7E93-BCCA-4DD9-AF67-8851F050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0A65D8-4915-4191-A031-38586B30B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7062D70-7539-4A27-881A-0CB203F25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A9C6FFD-83BA-4229-9B3A-25AC1BE10E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A9739D-8598-4E98-B364-905FCC92E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A4DCF91-BB2A-4291-A628-24488AA8A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90CD88A-66F6-4356-8019-8DB616B05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A0FD277-DE3D-4EF9-9DD9-A2C9F56733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3FB331-C05D-4365-8295-0049E601DE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8E2D59-BB9E-462B-A07B-C6DE06685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6C7F98-80D3-4527-9622-850705590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913576F-76CD-4034-B992-4358E98FA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EFDBD9-4583-4098-86DF-15E980E75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B0F640A-1C24-40BA-8ED3-5238CA88D3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8D06C8F-4217-401A-83FA-AF08BC985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66EB2DB-EAE1-4392-95EA-F032BEA6F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E76CF8E-3B2D-46DB-9CC7-9C92B37AB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57CA79E-A553-4489-9B15-429F60725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7CDCC1C-F388-4C80-A084-FB0DFF1A19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69AAC8D-7017-404E-B266-231E393A2D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509CA1-4436-49E1-81B2-22A77B0EF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CEA7B68-A5BC-4029-BA94-58ED55F39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9A7E9D0-60EF-4917-A1A2-0F7BD760A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F38D4F8-5C38-A59C-E3D0-2D64DF06609B}"/>
              </a:ext>
            </a:extLst>
          </p:cNvPr>
          <p:cNvSpPr txBox="1"/>
          <p:nvPr/>
        </p:nvSpPr>
        <p:spPr>
          <a:xfrm>
            <a:off x="8666490" y="3425172"/>
            <a:ext cx="2283179" cy="830997"/>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latin typeface="Arial"/>
                <a:cs typeface="Calibri"/>
              </a:rPr>
              <a:t>Python</a:t>
            </a:r>
          </a:p>
        </p:txBody>
      </p:sp>
      <p:sp>
        <p:nvSpPr>
          <p:cNvPr id="7" name="TextBox 6">
            <a:extLst>
              <a:ext uri="{FF2B5EF4-FFF2-40B4-BE49-F238E27FC236}">
                <a16:creationId xmlns:a16="http://schemas.microsoft.com/office/drawing/2014/main" id="{A04AB0E3-5D1D-9E7A-D86E-AC1A6420B51A}"/>
              </a:ext>
            </a:extLst>
          </p:cNvPr>
          <p:cNvSpPr txBox="1"/>
          <p:nvPr/>
        </p:nvSpPr>
        <p:spPr>
          <a:xfrm>
            <a:off x="6732679" y="1881022"/>
            <a:ext cx="51363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Arial"/>
                <a:cs typeface="Calibri"/>
              </a:rPr>
              <a:t>Loop statements   in</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A4A8332-6151-481A-9DEC-D3D2FA1A2A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3" name="Picture 4" descr="Background pattern&#10;&#10;Description automatically generated">
            <a:extLst>
              <a:ext uri="{FF2B5EF4-FFF2-40B4-BE49-F238E27FC236}">
                <a16:creationId xmlns:a16="http://schemas.microsoft.com/office/drawing/2014/main" id="{147A881B-55F4-AD6A-5144-88EA1D664387}"/>
              </a:ext>
            </a:extLst>
          </p:cNvPr>
          <p:cNvPicPr>
            <a:picLocks noChangeAspect="1"/>
          </p:cNvPicPr>
          <p:nvPr/>
        </p:nvPicPr>
        <p:blipFill rotWithShape="1">
          <a:blip r:embed="rId4">
            <a:alphaModFix amt="20000"/>
          </a:blip>
          <a:srcRect l="20566" r="15538"/>
          <a:stretch/>
        </p:blipFill>
        <p:spPr>
          <a:xfrm>
            <a:off x="2187224" y="975"/>
            <a:ext cx="7790158" cy="6858000"/>
          </a:xfrm>
          <a:custGeom>
            <a:avLst/>
            <a:gdLst/>
            <a:ahLst/>
            <a:cxnLst/>
            <a:rect l="l" t="t" r="r" b="b"/>
            <a:pathLst>
              <a:path w="7790158" h="6858000">
                <a:moveTo>
                  <a:pt x="3903123" y="706025"/>
                </a:moveTo>
                <a:cubicBezTo>
                  <a:pt x="5405084" y="706025"/>
                  <a:pt x="6622664" y="1923605"/>
                  <a:pt x="6622664" y="3425567"/>
                </a:cubicBezTo>
                <a:cubicBezTo>
                  <a:pt x="6622664" y="4927529"/>
                  <a:pt x="5405084" y="6145109"/>
                  <a:pt x="3903123" y="6145109"/>
                </a:cubicBezTo>
                <a:cubicBezTo>
                  <a:pt x="2401162" y="6145109"/>
                  <a:pt x="1183582" y="4927529"/>
                  <a:pt x="1183582" y="3425567"/>
                </a:cubicBezTo>
                <a:cubicBezTo>
                  <a:pt x="1183582" y="1923605"/>
                  <a:pt x="2401162" y="706025"/>
                  <a:pt x="3903123" y="706025"/>
                </a:cubicBezTo>
                <a:close/>
                <a:moveTo>
                  <a:pt x="3895079" y="246880"/>
                </a:moveTo>
                <a:cubicBezTo>
                  <a:pt x="2140580" y="246880"/>
                  <a:pt x="718278" y="1670253"/>
                  <a:pt x="718278" y="3426071"/>
                </a:cubicBezTo>
                <a:cubicBezTo>
                  <a:pt x="718278" y="5181890"/>
                  <a:pt x="2140580" y="6605263"/>
                  <a:pt x="3895079" y="6605263"/>
                </a:cubicBezTo>
                <a:cubicBezTo>
                  <a:pt x="5649578" y="6605263"/>
                  <a:pt x="7071880" y="5181890"/>
                  <a:pt x="7071880" y="3426071"/>
                </a:cubicBezTo>
                <a:cubicBezTo>
                  <a:pt x="7071880" y="1670253"/>
                  <a:pt x="5649578" y="246880"/>
                  <a:pt x="3895079" y="246880"/>
                </a:cubicBezTo>
                <a:close/>
                <a:moveTo>
                  <a:pt x="2033749" y="0"/>
                </a:moveTo>
                <a:lnTo>
                  <a:pt x="5756410" y="0"/>
                </a:lnTo>
                <a:lnTo>
                  <a:pt x="5894703" y="75716"/>
                </a:lnTo>
                <a:cubicBezTo>
                  <a:pt x="7030162" y="756804"/>
                  <a:pt x="7790158" y="2000354"/>
                  <a:pt x="7790158" y="3421546"/>
                </a:cubicBezTo>
                <a:cubicBezTo>
                  <a:pt x="7790158" y="4834329"/>
                  <a:pt x="7039129" y="6071567"/>
                  <a:pt x="5914820" y="6755228"/>
                </a:cubicBezTo>
                <a:lnTo>
                  <a:pt x="5731097" y="6858000"/>
                </a:lnTo>
                <a:lnTo>
                  <a:pt x="2059063" y="6858000"/>
                </a:lnTo>
                <a:lnTo>
                  <a:pt x="1875339" y="6755228"/>
                </a:lnTo>
                <a:cubicBezTo>
                  <a:pt x="751029" y="6071567"/>
                  <a:pt x="0" y="4834329"/>
                  <a:pt x="0" y="3421546"/>
                </a:cubicBezTo>
                <a:cubicBezTo>
                  <a:pt x="0" y="2000354"/>
                  <a:pt x="759997" y="756804"/>
                  <a:pt x="1895456" y="75716"/>
                </a:cubicBezTo>
                <a:close/>
              </a:path>
            </a:pathLst>
          </a:custGeom>
        </p:spPr>
      </p:pic>
      <p:pic>
        <p:nvPicPr>
          <p:cNvPr id="5" name="Picture 5">
            <a:extLst>
              <a:ext uri="{FF2B5EF4-FFF2-40B4-BE49-F238E27FC236}">
                <a16:creationId xmlns:a16="http://schemas.microsoft.com/office/drawing/2014/main" id="{B98216E0-34E9-AD5E-A0A2-7BD2DAA06F42}"/>
              </a:ext>
            </a:extLst>
          </p:cNvPr>
          <p:cNvPicPr>
            <a:picLocks noChangeAspect="1"/>
          </p:cNvPicPr>
          <p:nvPr/>
        </p:nvPicPr>
        <p:blipFill rotWithShape="1">
          <a:blip r:embed="rId5">
            <a:alphaModFix amt="20000"/>
          </a:blip>
          <a:srcRect/>
          <a:stretch/>
        </p:blipFill>
        <p:spPr>
          <a:xfrm>
            <a:off x="-12472" y="10"/>
            <a:ext cx="12191980" cy="6857990"/>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1" y="5182864"/>
                  <a:pt x="2905501" y="3427045"/>
                </a:cubicBezTo>
                <a:cubicBezTo>
                  <a:pt x="2905501" y="1671227"/>
                  <a:pt x="4327804" y="247854"/>
                  <a:pt x="6082303" y="247854"/>
                </a:cubicBezTo>
                <a:close/>
                <a:moveTo>
                  <a:pt x="7947654" y="0"/>
                </a:moveTo>
                <a:lnTo>
                  <a:pt x="12192000" y="0"/>
                </a:lnTo>
                <a:lnTo>
                  <a:pt x="12192000" y="6858000"/>
                </a:lnTo>
                <a:lnTo>
                  <a:pt x="7923439" y="6858000"/>
                </a:lnTo>
                <a:lnTo>
                  <a:pt x="7938929" y="6850061"/>
                </a:lnTo>
                <a:cubicBezTo>
                  <a:pt x="9153123" y="6189975"/>
                  <a:pt x="9977382" y="4902578"/>
                  <a:pt x="9977382" y="3422520"/>
                </a:cubicBezTo>
                <a:cubicBezTo>
                  <a:pt x="9977382" y="2009738"/>
                  <a:pt x="9226353" y="772500"/>
                  <a:pt x="8102044" y="88839"/>
                </a:cubicBezTo>
                <a:close/>
                <a:moveTo>
                  <a:pt x="0" y="0"/>
                </a:moveTo>
                <a:lnTo>
                  <a:pt x="4216953" y="0"/>
                </a:lnTo>
                <a:lnTo>
                  <a:pt x="4062563" y="88839"/>
                </a:lnTo>
                <a:cubicBezTo>
                  <a:pt x="2938253" y="772500"/>
                  <a:pt x="2187224" y="2009738"/>
                  <a:pt x="2187224" y="3422520"/>
                </a:cubicBezTo>
                <a:cubicBezTo>
                  <a:pt x="2187224" y="4902578"/>
                  <a:pt x="3011483" y="6189975"/>
                  <a:pt x="4225677" y="6850061"/>
                </a:cubicBezTo>
                <a:lnTo>
                  <a:pt x="4241167" y="6858000"/>
                </a:lnTo>
                <a:lnTo>
                  <a:pt x="0" y="6858000"/>
                </a:lnTo>
                <a:close/>
              </a:path>
            </a:pathLst>
          </a:custGeom>
          <a:ln w="60325" cmpd="dbl">
            <a:solidFill>
              <a:schemeClr val="tx1">
                <a:alpha val="30000"/>
              </a:schemeClr>
            </a:solidFill>
          </a:ln>
        </p:spPr>
      </p:pic>
      <p:sp>
        <p:nvSpPr>
          <p:cNvPr id="19" name="Rounded Rectangle 6">
            <a:extLst>
              <a:ext uri="{FF2B5EF4-FFF2-40B4-BE49-F238E27FC236}">
                <a16:creationId xmlns:a16="http://schemas.microsoft.com/office/drawing/2014/main" id="{74BB7005-AE3F-4F78-994F-B8C765662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oundRect">
            <a:avLst>
              <a:gd name="adj" fmla="val 8234"/>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itle 1">
            <a:extLst>
              <a:ext uri="{FF2B5EF4-FFF2-40B4-BE49-F238E27FC236}">
                <a16:creationId xmlns:a16="http://schemas.microsoft.com/office/drawing/2014/main" id="{F1A3BF6E-F5F3-21BA-26FE-078D2CB56FC7}"/>
              </a:ext>
            </a:extLst>
          </p:cNvPr>
          <p:cNvSpPr>
            <a:spLocks noGrp="1"/>
          </p:cNvSpPr>
          <p:nvPr>
            <p:ph type="title"/>
          </p:nvPr>
        </p:nvSpPr>
        <p:spPr>
          <a:xfrm>
            <a:off x="332299" y="1041804"/>
            <a:ext cx="3994845" cy="873419"/>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p>
            <a:pPr algn="ctr"/>
            <a:r>
              <a:rPr lang="en-US" sz="4800" dirty="0">
                <a:latin typeface="Comic Sans MS"/>
              </a:rPr>
              <a:t>Contents:</a:t>
            </a:r>
          </a:p>
        </p:txBody>
      </p:sp>
      <p:sp>
        <p:nvSpPr>
          <p:cNvPr id="6" name="TextBox 5">
            <a:extLst>
              <a:ext uri="{FF2B5EF4-FFF2-40B4-BE49-F238E27FC236}">
                <a16:creationId xmlns:a16="http://schemas.microsoft.com/office/drawing/2014/main" id="{457BFCCE-3E8C-B882-B330-4569FDCBCF5B}"/>
              </a:ext>
            </a:extLst>
          </p:cNvPr>
          <p:cNvSpPr txBox="1"/>
          <p:nvPr/>
        </p:nvSpPr>
        <p:spPr>
          <a:xfrm>
            <a:off x="1861278" y="2123606"/>
            <a:ext cx="647075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2800" b="1" dirty="0">
                <a:cs typeface="Calibri"/>
              </a:rPr>
              <a:t>Loops in python</a:t>
            </a:r>
            <a:endParaRPr lang="en-US"/>
          </a:p>
          <a:p>
            <a:pPr marL="514350" indent="-514350">
              <a:buAutoNum type="arabicPeriod"/>
            </a:pPr>
            <a:r>
              <a:rPr lang="en-US" sz="2800" b="1" dirty="0">
                <a:cs typeface="Calibri"/>
              </a:rPr>
              <a:t>While Loop, using else with While loop</a:t>
            </a:r>
          </a:p>
          <a:p>
            <a:pPr marL="514350" indent="-514350">
              <a:buAutoNum type="arabicPeriod"/>
            </a:pPr>
            <a:r>
              <a:rPr lang="en-US" sz="2800" b="1" dirty="0">
                <a:cs typeface="Calibri"/>
              </a:rPr>
              <a:t>For Loop in python</a:t>
            </a:r>
          </a:p>
          <a:p>
            <a:pPr marL="514350" indent="-514350">
              <a:buAutoNum type="arabicPeriod"/>
            </a:pPr>
            <a:r>
              <a:rPr lang="en-US" sz="2800" b="1" dirty="0">
                <a:cs typeface="Calibri"/>
              </a:rPr>
              <a:t>Range() function</a:t>
            </a:r>
          </a:p>
          <a:p>
            <a:pPr marL="514350" indent="-514350">
              <a:buAutoNum type="arabicPeriod"/>
            </a:pPr>
            <a:endParaRPr lang="en-US" sz="2800" b="1" dirty="0">
              <a:cs typeface="Calibri"/>
            </a:endParaRPr>
          </a:p>
        </p:txBody>
      </p:sp>
    </p:spTree>
    <p:extLst>
      <p:ext uri="{BB962C8B-B14F-4D97-AF65-F5344CB8AC3E}">
        <p14:creationId xmlns:p14="http://schemas.microsoft.com/office/powerpoint/2010/main" val="3500896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7D7834-9887-2D95-C0BC-09FAC5669D94}"/>
              </a:ext>
            </a:extLst>
          </p:cNvPr>
          <p:cNvSpPr txBox="1"/>
          <p:nvPr/>
        </p:nvSpPr>
        <p:spPr>
          <a:xfrm>
            <a:off x="685801" y="1446550"/>
            <a:ext cx="3708191" cy="61931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7500" lnSpcReduction="20000"/>
          </a:bodyPr>
          <a:lstStyle/>
          <a:p>
            <a:pPr defTabSz="457200">
              <a:spcBef>
                <a:spcPct val="0"/>
              </a:spcBef>
              <a:spcAft>
                <a:spcPts val="1000"/>
              </a:spcAft>
              <a:buClr>
                <a:schemeClr val="tx1"/>
              </a:buClr>
              <a:buSzPct val="100000"/>
            </a:pPr>
            <a:r>
              <a:rPr lang="en-US" sz="3600" b="1" cap="all" dirty="0">
                <a:ln w="3175" cmpd="sng">
                  <a:noFill/>
                </a:ln>
                <a:latin typeface="Comic Sans MS"/>
                <a:ea typeface="+mj-ea"/>
                <a:cs typeface="+mj-cs"/>
              </a:rPr>
              <a:t>Loops in Python</a:t>
            </a:r>
          </a:p>
        </p:txBody>
      </p:sp>
      <p:sp>
        <p:nvSpPr>
          <p:cNvPr id="8" name="TextBox 7">
            <a:extLst>
              <a:ext uri="{FF2B5EF4-FFF2-40B4-BE49-F238E27FC236}">
                <a16:creationId xmlns:a16="http://schemas.microsoft.com/office/drawing/2014/main" id="{D1D29784-2F8E-7A39-B667-8996F4ADA69B}"/>
              </a:ext>
            </a:extLst>
          </p:cNvPr>
          <p:cNvSpPr txBox="1"/>
          <p:nvPr/>
        </p:nvSpPr>
        <p:spPr>
          <a:xfrm>
            <a:off x="685801" y="2142067"/>
            <a:ext cx="5219699"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buFont typeface="Arial"/>
              <a:buChar char="•"/>
            </a:pPr>
            <a:r>
              <a:rPr lang="en-US"/>
              <a:t>In python, if we want to execute group of statements multiple times then we are going to use Iterative statements.</a:t>
            </a:r>
          </a:p>
          <a:p>
            <a:pPr defTabSz="457200">
              <a:spcAft>
                <a:spcPts val="1000"/>
              </a:spcAft>
              <a:buClr>
                <a:schemeClr val="tx1"/>
              </a:buClr>
              <a:buSzPct val="100000"/>
              <a:buFont typeface="Arial"/>
              <a:buChar char="•"/>
            </a:pPr>
            <a:r>
              <a:rPr lang="en-US"/>
              <a:t>A rule which applies repeatedly on any condition or statement is called Iterative statements.</a:t>
            </a:r>
          </a:p>
          <a:p>
            <a:pPr defTabSz="457200">
              <a:spcAft>
                <a:spcPts val="1000"/>
              </a:spcAft>
              <a:buClr>
                <a:schemeClr val="tx1"/>
              </a:buClr>
              <a:buSzPct val="100000"/>
              <a:buFont typeface="Arial"/>
              <a:buChar char="•"/>
            </a:pPr>
            <a:endParaRPr lang="en-US"/>
          </a:p>
          <a:p>
            <a:pPr defTabSz="457200">
              <a:spcAft>
                <a:spcPts val="1000"/>
              </a:spcAft>
              <a:buClr>
                <a:schemeClr val="tx1"/>
              </a:buClr>
              <a:buSzPct val="100000"/>
              <a:buFont typeface="Arial"/>
              <a:buChar char="•"/>
            </a:pPr>
            <a:r>
              <a:rPr lang="en-US"/>
              <a:t>The looping simplifies the complex problems into the easy ones.</a:t>
            </a:r>
          </a:p>
          <a:p>
            <a:pPr defTabSz="457200">
              <a:spcAft>
                <a:spcPts val="1000"/>
              </a:spcAft>
              <a:buClr>
                <a:schemeClr val="tx1"/>
              </a:buClr>
              <a:buSzPct val="100000"/>
              <a:buFont typeface="Arial"/>
              <a:buChar char="•"/>
            </a:pPr>
            <a:r>
              <a:rPr lang="en-US"/>
              <a:t>It enables us to alter the flow of the program so that instead of writing the same code again and again, we can repeat the same code for finite number of times </a:t>
            </a:r>
          </a:p>
        </p:txBody>
      </p:sp>
      <p:pic>
        <p:nvPicPr>
          <p:cNvPr id="5" name="Picture 5">
            <a:extLst>
              <a:ext uri="{FF2B5EF4-FFF2-40B4-BE49-F238E27FC236}">
                <a16:creationId xmlns:a16="http://schemas.microsoft.com/office/drawing/2014/main" id="{B105CD9C-3B74-FD1D-C4CF-09AD3F32C39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5159" r="1"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10" descr="Diagram&#10;&#10;Description automatically generated">
            <a:extLst>
              <a:ext uri="{FF2B5EF4-FFF2-40B4-BE49-F238E27FC236}">
                <a16:creationId xmlns:a16="http://schemas.microsoft.com/office/drawing/2014/main" id="{E194DB41-0AA2-9128-C889-77B04DC693D3}"/>
              </a:ext>
            </a:extLst>
          </p:cNvPr>
          <p:cNvPicPr>
            <a:picLocks noChangeAspect="1"/>
          </p:cNvPicPr>
          <p:nvPr/>
        </p:nvPicPr>
        <p:blipFill>
          <a:blip r:embed="rId5"/>
          <a:stretch>
            <a:fillRect/>
          </a:stretch>
        </p:blipFill>
        <p:spPr>
          <a:xfrm>
            <a:off x="6432756" y="679009"/>
            <a:ext cx="4943165" cy="5106692"/>
          </a:xfrm>
          <a:prstGeom prst="rect">
            <a:avLst/>
          </a:prstGeom>
        </p:spPr>
      </p:pic>
    </p:spTree>
    <p:extLst>
      <p:ext uri="{BB962C8B-B14F-4D97-AF65-F5344CB8AC3E}">
        <p14:creationId xmlns:p14="http://schemas.microsoft.com/office/powerpoint/2010/main" val="35708885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41" name="Rectangle 4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envelope&#10;&#10;Description automatically generated">
            <a:extLst>
              <a:ext uri="{FF2B5EF4-FFF2-40B4-BE49-F238E27FC236}">
                <a16:creationId xmlns:a16="http://schemas.microsoft.com/office/drawing/2014/main" id="{1E34E981-F708-AAB2-4FBC-B4C3AB0D1824}"/>
              </a:ext>
            </a:extLst>
          </p:cNvPr>
          <p:cNvPicPr>
            <a:picLocks noChangeAspect="1"/>
          </p:cNvPicPr>
          <p:nvPr/>
        </p:nvPicPr>
        <p:blipFill rotWithShape="1">
          <a:blip r:embed="rId3">
            <a:alphaModFix amt="35000"/>
          </a:blip>
          <a:srcRect t="8008" b="7723"/>
          <a:stretch/>
        </p:blipFill>
        <p:spPr>
          <a:xfrm>
            <a:off x="-137390" y="-62449"/>
            <a:ext cx="12191980" cy="6857990"/>
          </a:xfrm>
          <a:prstGeom prst="rect">
            <a:avLst/>
          </a:prstGeom>
        </p:spPr>
      </p:pic>
      <p:pic>
        <p:nvPicPr>
          <p:cNvPr id="43" name="Picture 4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TextBox 3">
            <a:extLst>
              <a:ext uri="{FF2B5EF4-FFF2-40B4-BE49-F238E27FC236}">
                <a16:creationId xmlns:a16="http://schemas.microsoft.com/office/drawing/2014/main" id="{D623C310-4917-0657-63FE-0C5591A96C0A}"/>
              </a:ext>
            </a:extLst>
          </p:cNvPr>
          <p:cNvSpPr txBox="1"/>
          <p:nvPr/>
        </p:nvSpPr>
        <p:spPr>
          <a:xfrm>
            <a:off x="3475217" y="165447"/>
            <a:ext cx="4961694" cy="822513"/>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r" defTabSz="457200">
              <a:spcBef>
                <a:spcPct val="0"/>
              </a:spcBef>
              <a:spcAft>
                <a:spcPts val="600"/>
              </a:spcAft>
            </a:pPr>
            <a:r>
              <a:rPr lang="en-US" sz="5400" cap="all" dirty="0">
                <a:ln w="3175" cmpd="sng">
                  <a:noFill/>
                </a:ln>
                <a:latin typeface="Arial"/>
                <a:ea typeface="+mj-ea"/>
                <a:cs typeface="Arial"/>
              </a:rPr>
              <a:t>While Loop:</a:t>
            </a:r>
            <a:endParaRPr lang="en-US" sz="5400" cap="all">
              <a:ln w="3175" cmpd="sng">
                <a:noFill/>
              </a:ln>
              <a:latin typeface="Arial"/>
              <a:ea typeface="Calibri Light"/>
              <a:cs typeface="Arial"/>
            </a:endParaRPr>
          </a:p>
        </p:txBody>
      </p:sp>
      <p:sp>
        <p:nvSpPr>
          <p:cNvPr id="7" name="TextBox 6">
            <a:extLst>
              <a:ext uri="{FF2B5EF4-FFF2-40B4-BE49-F238E27FC236}">
                <a16:creationId xmlns:a16="http://schemas.microsoft.com/office/drawing/2014/main" id="{E1F63996-E318-C5E6-DA41-781210FC7FA0}"/>
              </a:ext>
            </a:extLst>
          </p:cNvPr>
          <p:cNvSpPr txBox="1"/>
          <p:nvPr/>
        </p:nvSpPr>
        <p:spPr>
          <a:xfrm>
            <a:off x="1449050" y="1086785"/>
            <a:ext cx="9406327" cy="1015663"/>
          </a:xfrm>
          <a:prstGeom prst="rect">
            <a:avLst/>
          </a:prstGeom>
          <a:solidFill>
            <a:schemeClr val="accent6">
              <a:lumMod val="40000"/>
              <a:lumOff val="6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In python, a while loop is used to execute a block of statements repeatedly until a given condition is satisfied. And when the condition becomes false, the line immediately after the loop in the program is executed.</a:t>
            </a:r>
            <a:endParaRPr lang="en-US" sz="2000">
              <a:solidFill>
                <a:schemeClr val="bg1"/>
              </a:solidFill>
              <a:ea typeface="Calibri"/>
              <a:cs typeface="Calibri"/>
            </a:endParaRPr>
          </a:p>
        </p:txBody>
      </p:sp>
      <p:sp>
        <p:nvSpPr>
          <p:cNvPr id="8" name="TextBox 7">
            <a:extLst>
              <a:ext uri="{FF2B5EF4-FFF2-40B4-BE49-F238E27FC236}">
                <a16:creationId xmlns:a16="http://schemas.microsoft.com/office/drawing/2014/main" id="{DC5E7612-FDC4-ADA6-D8F3-A095290FE582}"/>
              </a:ext>
            </a:extLst>
          </p:cNvPr>
          <p:cNvSpPr txBox="1"/>
          <p:nvPr/>
        </p:nvSpPr>
        <p:spPr>
          <a:xfrm>
            <a:off x="1261671" y="2310983"/>
            <a:ext cx="2161082" cy="1138773"/>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60000"/>
                    <a:lumOff val="40000"/>
                  </a:schemeClr>
                </a:solidFill>
                <a:ea typeface="Calibri"/>
                <a:cs typeface="Calibri"/>
              </a:rPr>
              <a:t>Syntax:-</a:t>
            </a:r>
          </a:p>
          <a:p>
            <a:r>
              <a:rPr lang="en-US" sz="2000" dirty="0">
                <a:solidFill>
                  <a:schemeClr val="bg1"/>
                </a:solidFill>
                <a:ea typeface="+mn-lt"/>
                <a:cs typeface="+mn-lt"/>
              </a:rPr>
              <a:t>while expression:
    statement(s)</a:t>
            </a:r>
          </a:p>
        </p:txBody>
      </p:sp>
      <p:sp>
        <p:nvSpPr>
          <p:cNvPr id="9" name="TextBox 8">
            <a:extLst>
              <a:ext uri="{FF2B5EF4-FFF2-40B4-BE49-F238E27FC236}">
                <a16:creationId xmlns:a16="http://schemas.microsoft.com/office/drawing/2014/main" id="{7AEC7D55-C9FB-4821-1D24-72CA412F6A3F}"/>
              </a:ext>
            </a:extLst>
          </p:cNvPr>
          <p:cNvSpPr txBox="1"/>
          <p:nvPr/>
        </p:nvSpPr>
        <p:spPr>
          <a:xfrm>
            <a:off x="5958590" y="2310984"/>
            <a:ext cx="2773181" cy="2062103"/>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lumMod val="60000"/>
                    <a:lumOff val="40000"/>
                  </a:schemeClr>
                </a:solidFill>
                <a:ea typeface="Calibri"/>
                <a:cs typeface="Calibri"/>
              </a:rPr>
              <a:t>Examples:-</a:t>
            </a:r>
          </a:p>
          <a:p>
            <a:r>
              <a:rPr lang="en-US" sz="2000" dirty="0">
                <a:solidFill>
                  <a:schemeClr val="bg1"/>
                </a:solidFill>
                <a:ea typeface="+mn-lt"/>
                <a:cs typeface="+mn-lt"/>
              </a:rPr>
              <a:t># while loop</a:t>
            </a:r>
            <a:endParaRPr lang="en-US" sz="2000">
              <a:solidFill>
                <a:schemeClr val="bg1"/>
              </a:solidFill>
              <a:ea typeface="Calibri"/>
              <a:cs typeface="Calibri"/>
            </a:endParaRPr>
          </a:p>
          <a:p>
            <a:r>
              <a:rPr lang="en-US" sz="2000" dirty="0">
                <a:solidFill>
                  <a:schemeClr val="bg1"/>
                </a:solidFill>
                <a:ea typeface="+mn-lt"/>
                <a:cs typeface="+mn-lt"/>
              </a:rPr>
              <a:t>count = 0</a:t>
            </a:r>
            <a:endParaRPr lang="en-US" sz="2000">
              <a:solidFill>
                <a:schemeClr val="bg1"/>
              </a:solidFill>
              <a:ea typeface="Calibri"/>
              <a:cs typeface="Calibri"/>
            </a:endParaRPr>
          </a:p>
          <a:p>
            <a:r>
              <a:rPr lang="en-US" sz="2000" dirty="0">
                <a:solidFill>
                  <a:schemeClr val="bg1"/>
                </a:solidFill>
                <a:ea typeface="+mn-lt"/>
                <a:cs typeface="+mn-lt"/>
              </a:rPr>
              <a:t>while (count &lt; 3):   </a:t>
            </a:r>
            <a:endParaRPr lang="en-US" sz="2000">
              <a:solidFill>
                <a:schemeClr val="bg1"/>
              </a:solidFill>
              <a:ea typeface="Calibri"/>
              <a:cs typeface="Calibri"/>
            </a:endParaRPr>
          </a:p>
          <a:p>
            <a:r>
              <a:rPr lang="en-US" sz="2000" dirty="0">
                <a:solidFill>
                  <a:schemeClr val="bg1"/>
                </a:solidFill>
                <a:ea typeface="+mn-lt"/>
                <a:cs typeface="+mn-lt"/>
              </a:rPr>
              <a:t>    count = count + 1</a:t>
            </a:r>
            <a:endParaRPr lang="en-US" sz="2000">
              <a:solidFill>
                <a:schemeClr val="bg1"/>
              </a:solidFill>
              <a:ea typeface="Calibri"/>
              <a:cs typeface="Calibri"/>
            </a:endParaRPr>
          </a:p>
          <a:p>
            <a:r>
              <a:rPr lang="en-US" sz="2000" dirty="0">
                <a:solidFill>
                  <a:schemeClr val="bg1"/>
                </a:solidFill>
                <a:ea typeface="+mn-lt"/>
                <a:cs typeface="+mn-lt"/>
              </a:rPr>
              <a:t>    print("Hello world")</a:t>
            </a:r>
            <a:endParaRPr lang="en-US" sz="2000">
              <a:solidFill>
                <a:schemeClr val="bg1"/>
              </a:solidFill>
              <a:ea typeface="Calibri"/>
              <a:cs typeface="Calibri"/>
            </a:endParaRPr>
          </a:p>
        </p:txBody>
      </p:sp>
    </p:spTree>
    <p:extLst>
      <p:ext uri="{BB962C8B-B14F-4D97-AF65-F5344CB8AC3E}">
        <p14:creationId xmlns:p14="http://schemas.microsoft.com/office/powerpoint/2010/main" val="1999395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1A9C99-FD39-4971-A548-0B9E5A2A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Logo, company name&#10;&#10;Description automatically generated">
            <a:extLst>
              <a:ext uri="{FF2B5EF4-FFF2-40B4-BE49-F238E27FC236}">
                <a16:creationId xmlns:a16="http://schemas.microsoft.com/office/drawing/2014/main" id="{5316D843-2C3B-BDE3-EB46-9AB178EE707E}"/>
              </a:ext>
            </a:extLst>
          </p:cNvPr>
          <p:cNvPicPr>
            <a:picLocks noChangeAspect="1"/>
          </p:cNvPicPr>
          <p:nvPr/>
        </p:nvPicPr>
        <p:blipFill rotWithShape="1">
          <a:blip r:embed="rId3">
            <a:alphaModFix amt="20000"/>
          </a:blip>
          <a:srcRect t="13656" r="9091" b="22423"/>
          <a:stretch/>
        </p:blipFill>
        <p:spPr>
          <a:xfrm>
            <a:off x="-74931" y="62469"/>
            <a:ext cx="12191980" cy="6857990"/>
          </a:xfrm>
          <a:prstGeom prst="rect">
            <a:avLst/>
          </a:prstGeom>
        </p:spPr>
      </p:pic>
      <p:pic>
        <p:nvPicPr>
          <p:cNvPr id="23" name="Picture 22">
            <a:extLst>
              <a:ext uri="{FF2B5EF4-FFF2-40B4-BE49-F238E27FC236}">
                <a16:creationId xmlns:a16="http://schemas.microsoft.com/office/drawing/2014/main" id="{6DAB2DF7-34C9-45C2-BB70-6797ACA67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extBox 1">
            <a:extLst>
              <a:ext uri="{FF2B5EF4-FFF2-40B4-BE49-F238E27FC236}">
                <a16:creationId xmlns:a16="http://schemas.microsoft.com/office/drawing/2014/main" id="{7AE3BBF3-46C2-4BDC-6342-D9E1AC45818A}"/>
              </a:ext>
            </a:extLst>
          </p:cNvPr>
          <p:cNvSpPr txBox="1"/>
          <p:nvPr/>
        </p:nvSpPr>
        <p:spPr>
          <a:xfrm>
            <a:off x="136162" y="297303"/>
            <a:ext cx="6808606" cy="781711"/>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horz"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0"/>
              </a:spcBef>
              <a:spcAft>
                <a:spcPts val="600"/>
              </a:spcAft>
            </a:pPr>
            <a:r>
              <a:rPr lang="en-US" sz="4000" cap="all" dirty="0">
                <a:ln w="3175" cmpd="sng">
                  <a:noFill/>
                </a:ln>
                <a:solidFill>
                  <a:schemeClr val="accent2">
                    <a:lumMod val="75000"/>
                  </a:schemeClr>
                </a:solidFill>
                <a:latin typeface="+mj-lt"/>
                <a:ea typeface="+mj-ea"/>
                <a:cs typeface="+mj-cs"/>
              </a:rPr>
              <a:t>Using else with while Loop:</a:t>
            </a:r>
            <a:endParaRPr lang="en-US" sz="4000" cap="all">
              <a:ln w="3175" cmpd="sng">
                <a:noFill/>
              </a:ln>
              <a:solidFill>
                <a:schemeClr val="accent2">
                  <a:lumMod val="75000"/>
                </a:schemeClr>
              </a:solidFill>
              <a:latin typeface="+mj-lt"/>
              <a:ea typeface="Calibri Light"/>
              <a:cs typeface="Calibri Light"/>
            </a:endParaRPr>
          </a:p>
        </p:txBody>
      </p:sp>
      <p:sp>
        <p:nvSpPr>
          <p:cNvPr id="9" name="TextBox 8">
            <a:extLst>
              <a:ext uri="{FF2B5EF4-FFF2-40B4-BE49-F238E27FC236}">
                <a16:creationId xmlns:a16="http://schemas.microsoft.com/office/drawing/2014/main" id="{642D5956-9885-951C-ACFD-ACAF30E4D722}"/>
              </a:ext>
            </a:extLst>
          </p:cNvPr>
          <p:cNvSpPr txBox="1"/>
          <p:nvPr/>
        </p:nvSpPr>
        <p:spPr>
          <a:xfrm>
            <a:off x="136161" y="992820"/>
            <a:ext cx="10793491" cy="1812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buClr>
                <a:schemeClr val="tx1"/>
              </a:buClr>
              <a:buSzPct val="100000"/>
              <a:buFont typeface="Arial"/>
              <a:buChar char="•"/>
            </a:pPr>
            <a:r>
              <a:rPr lang="en-US" sz="2000" b="1" dirty="0">
                <a:solidFill>
                  <a:schemeClr val="bg1"/>
                </a:solidFill>
                <a:ea typeface="+mn-lt"/>
                <a:cs typeface="+mn-lt"/>
              </a:rPr>
              <a:t>As discussed above, while loop executes the block until a condition is satisfied. When the condition becomes false, the statement immediately after the loop is executed. </a:t>
            </a:r>
          </a:p>
          <a:p>
            <a:pPr defTabSz="457200">
              <a:buClr>
                <a:srgbClr val="FFFFFF"/>
              </a:buClr>
              <a:buSzPct val="100000"/>
              <a:buFont typeface="Arial"/>
              <a:buChar char="•"/>
            </a:pPr>
            <a:r>
              <a:rPr lang="en-US" sz="2000" b="1" dirty="0">
                <a:solidFill>
                  <a:schemeClr val="bg1"/>
                </a:solidFill>
                <a:ea typeface="+mn-lt"/>
                <a:cs typeface="+mn-lt"/>
              </a:rPr>
              <a:t>The else clause is only executed when your while condition becomes false. If you break out of the loop, or if an exception is raised, it won’t be executed. </a:t>
            </a:r>
          </a:p>
          <a:p>
            <a:pPr defTabSz="457200">
              <a:spcAft>
                <a:spcPts val="1000"/>
              </a:spcAft>
              <a:buClr>
                <a:prstClr val="white"/>
              </a:buClr>
              <a:buSzPct val="100000"/>
            </a:pPr>
            <a:endParaRPr lang="en-US" sz="2000" b="1" dirty="0">
              <a:solidFill>
                <a:schemeClr val="bg1"/>
              </a:solidFill>
              <a:ea typeface="Calibri"/>
              <a:cs typeface="Calibri"/>
            </a:endParaRPr>
          </a:p>
        </p:txBody>
      </p:sp>
      <p:sp>
        <p:nvSpPr>
          <p:cNvPr id="10" name="TextBox 9">
            <a:extLst>
              <a:ext uri="{FF2B5EF4-FFF2-40B4-BE49-F238E27FC236}">
                <a16:creationId xmlns:a16="http://schemas.microsoft.com/office/drawing/2014/main" id="{B354C557-C6DE-72C9-1955-18E07CBF0DCC}"/>
              </a:ext>
            </a:extLst>
          </p:cNvPr>
          <p:cNvSpPr txBox="1"/>
          <p:nvPr/>
        </p:nvSpPr>
        <p:spPr>
          <a:xfrm>
            <a:off x="349770" y="2660753"/>
            <a:ext cx="3610131" cy="1754326"/>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2">
                    <a:lumMod val="75000"/>
                  </a:schemeClr>
                </a:solidFill>
                <a:ea typeface="Calibri"/>
                <a:cs typeface="Calibri"/>
              </a:rPr>
              <a:t>Syntax:-</a:t>
            </a:r>
          </a:p>
          <a:p>
            <a:r>
              <a:rPr lang="en-US" sz="2000" dirty="0">
                <a:ea typeface="+mn-lt"/>
                <a:cs typeface="+mn-lt"/>
              </a:rPr>
              <a:t>while condition:
     # execute these statements
else:
     # execute these statements</a:t>
            </a:r>
            <a:endParaRPr lang="en-US" sz="2000" dirty="0"/>
          </a:p>
        </p:txBody>
      </p:sp>
      <p:sp>
        <p:nvSpPr>
          <p:cNvPr id="11" name="TextBox 10">
            <a:extLst>
              <a:ext uri="{FF2B5EF4-FFF2-40B4-BE49-F238E27FC236}">
                <a16:creationId xmlns:a16="http://schemas.microsoft.com/office/drawing/2014/main" id="{C1851364-6695-778F-F51F-4F652487F499}"/>
              </a:ext>
            </a:extLst>
          </p:cNvPr>
          <p:cNvSpPr txBox="1"/>
          <p:nvPr/>
        </p:nvSpPr>
        <p:spPr>
          <a:xfrm>
            <a:off x="6545704" y="2660753"/>
            <a:ext cx="3272853" cy="273921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lumMod val="75000"/>
                  </a:schemeClr>
                </a:solidFill>
                <a:ea typeface="Calibri"/>
                <a:cs typeface="Calibri"/>
              </a:rPr>
              <a:t>Example:-</a:t>
            </a:r>
          </a:p>
          <a:p>
            <a:r>
              <a:rPr lang="en-US" dirty="0">
                <a:ea typeface="+mn-lt"/>
                <a:cs typeface="+mn-lt"/>
              </a:rPr>
              <a:t># combining else with while</a:t>
            </a:r>
            <a:endParaRPr lang="en-US" dirty="0"/>
          </a:p>
          <a:p>
            <a:r>
              <a:rPr lang="en-US" dirty="0">
                <a:ea typeface="+mn-lt"/>
                <a:cs typeface="+mn-lt"/>
              </a:rPr>
              <a:t>count = 0</a:t>
            </a:r>
            <a:endParaRPr lang="en-US" dirty="0"/>
          </a:p>
          <a:p>
            <a:r>
              <a:rPr lang="en-US" dirty="0">
                <a:ea typeface="+mn-lt"/>
                <a:cs typeface="+mn-lt"/>
              </a:rPr>
              <a:t>while (count &lt; 3):</a:t>
            </a:r>
            <a:endParaRPr lang="en-US" dirty="0"/>
          </a:p>
          <a:p>
            <a:r>
              <a:rPr lang="en-US" dirty="0">
                <a:ea typeface="+mn-lt"/>
                <a:cs typeface="+mn-lt"/>
              </a:rPr>
              <a:t>    count = count + 1</a:t>
            </a:r>
            <a:endParaRPr lang="en-US" dirty="0"/>
          </a:p>
          <a:p>
            <a:r>
              <a:rPr lang="en-US" dirty="0">
                <a:ea typeface="+mn-lt"/>
                <a:cs typeface="+mn-lt"/>
              </a:rPr>
              <a:t>    print("Hello world")</a:t>
            </a:r>
            <a:endParaRPr lang="en-US" dirty="0"/>
          </a:p>
          <a:p>
            <a:r>
              <a:rPr lang="en-US" dirty="0">
                <a:ea typeface="+mn-lt"/>
                <a:cs typeface="+mn-lt"/>
              </a:rPr>
              <a:t>else:</a:t>
            </a:r>
            <a:endParaRPr lang="en-US" dirty="0"/>
          </a:p>
          <a:p>
            <a:r>
              <a:rPr lang="en-US" dirty="0">
                <a:ea typeface="+mn-lt"/>
                <a:cs typeface="+mn-lt"/>
              </a:rPr>
              <a:t>    print("In Else Block")</a:t>
            </a:r>
            <a:endParaRPr lang="en-US" dirty="0"/>
          </a:p>
          <a:p>
            <a:endParaRPr lang="en-US" dirty="0">
              <a:ea typeface="Calibri"/>
              <a:cs typeface="Calibri"/>
            </a:endParaRPr>
          </a:p>
        </p:txBody>
      </p:sp>
    </p:spTree>
    <p:extLst>
      <p:ext uri="{BB962C8B-B14F-4D97-AF65-F5344CB8AC3E}">
        <p14:creationId xmlns:p14="http://schemas.microsoft.com/office/powerpoint/2010/main" val="984688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7" name="Rectangle 16">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letter&#10;&#10;Description automatically generated">
            <a:extLst>
              <a:ext uri="{FF2B5EF4-FFF2-40B4-BE49-F238E27FC236}">
                <a16:creationId xmlns:a16="http://schemas.microsoft.com/office/drawing/2014/main" id="{BF843385-B0D7-1DE2-7969-11C5DD783F9D}"/>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7" name="TextBox 6">
            <a:extLst>
              <a:ext uri="{FF2B5EF4-FFF2-40B4-BE49-F238E27FC236}">
                <a16:creationId xmlns:a16="http://schemas.microsoft.com/office/drawing/2014/main" id="{97F1B3A1-AB67-EF94-BA98-74738638C030}"/>
              </a:ext>
            </a:extLst>
          </p:cNvPr>
          <p:cNvSpPr txBox="1"/>
          <p:nvPr/>
        </p:nvSpPr>
        <p:spPr>
          <a:xfrm>
            <a:off x="2685737" y="1686393"/>
            <a:ext cx="7157803" cy="2862322"/>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a:rPr>
              <a:t>The For loop statement in Python supports repeated execution of a statement or block of statements that is controlled by an </a:t>
            </a:r>
            <a:r>
              <a:rPr lang="en-US" sz="2000" dirty="0" err="1">
                <a:cs typeface="Calibri"/>
              </a:rPr>
              <a:t>iterable</a:t>
            </a:r>
            <a:r>
              <a:rPr lang="en-US" sz="2000" dirty="0">
                <a:cs typeface="Calibri"/>
              </a:rPr>
              <a:t> expression.</a:t>
            </a:r>
            <a:endParaRPr lang="en-US" sz="2000">
              <a:cs typeface="Calibri"/>
            </a:endParaRPr>
          </a:p>
          <a:p>
            <a:pPr marL="285750" indent="-285750">
              <a:buFont typeface="Arial"/>
              <a:buChar char="•"/>
            </a:pPr>
            <a:r>
              <a:rPr lang="en-US" sz="2000" dirty="0">
                <a:cs typeface="Calibri"/>
              </a:rPr>
              <a:t>A For loop lets you execute a block of similar code operations, over and over again , until a condition is met.</a:t>
            </a:r>
          </a:p>
          <a:p>
            <a:pPr marL="285750" indent="-285750">
              <a:buFont typeface="Arial"/>
              <a:buChar char="•"/>
            </a:pPr>
            <a:r>
              <a:rPr lang="en-US" sz="2000" dirty="0">
                <a:cs typeface="Calibri"/>
              </a:rPr>
              <a:t>A for loop can Iterate over every item in a list or go through every single character in a string and won't stop until it has gone through every single character. It reduce repetitiveness in your code.</a:t>
            </a:r>
          </a:p>
        </p:txBody>
      </p:sp>
      <p:sp>
        <p:nvSpPr>
          <p:cNvPr id="8" name="TextBox 7">
            <a:extLst>
              <a:ext uri="{FF2B5EF4-FFF2-40B4-BE49-F238E27FC236}">
                <a16:creationId xmlns:a16="http://schemas.microsoft.com/office/drawing/2014/main" id="{1DF12D14-C7C0-0474-FD87-B8CD46C9B9EA}"/>
              </a:ext>
            </a:extLst>
          </p:cNvPr>
          <p:cNvSpPr txBox="1"/>
          <p:nvPr/>
        </p:nvSpPr>
        <p:spPr>
          <a:xfrm>
            <a:off x="2218302" y="260312"/>
            <a:ext cx="7757812" cy="923330"/>
          </a:xfrm>
          <a:prstGeom prst="rect">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Bef>
                <a:spcPct val="0"/>
              </a:spcBef>
              <a:spcAft>
                <a:spcPts val="600"/>
              </a:spcAft>
            </a:pPr>
            <a:r>
              <a:rPr lang="en-US" sz="5400" b="1" cap="all" dirty="0">
                <a:latin typeface="Arial"/>
                <a:ea typeface="+mn-lt"/>
                <a:cs typeface="+mn-lt"/>
              </a:rPr>
              <a:t>For Loop in Python</a:t>
            </a:r>
            <a:endParaRPr lang="en-US" sz="5400">
              <a:latin typeface="Arial"/>
              <a:ea typeface="+mn-lt"/>
              <a:cs typeface="+mn-lt"/>
            </a:endParaRPr>
          </a:p>
        </p:txBody>
      </p:sp>
    </p:spTree>
    <p:extLst>
      <p:ext uri="{BB962C8B-B14F-4D97-AF65-F5344CB8AC3E}">
        <p14:creationId xmlns:p14="http://schemas.microsoft.com/office/powerpoint/2010/main" val="38304984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6D208839-7407-44E6-AAD8-EA89D18CD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B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A1E8CC-C82D-4421-893C-5FA2C6073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4" descr="A picture containing wooden, plant, wood, vegetable&#10;&#10;Description automatically generated">
            <a:extLst>
              <a:ext uri="{FF2B5EF4-FFF2-40B4-BE49-F238E27FC236}">
                <a16:creationId xmlns:a16="http://schemas.microsoft.com/office/drawing/2014/main" id="{C7CA0EA5-E521-DBD9-878A-B2ED82C2898C}"/>
              </a:ext>
            </a:extLst>
          </p:cNvPr>
          <p:cNvPicPr>
            <a:picLocks noChangeAspect="1"/>
          </p:cNvPicPr>
          <p:nvPr/>
        </p:nvPicPr>
        <p:blipFill rotWithShape="1">
          <a:blip r:embed="rId3"/>
          <a:srcRect r="1" b="22889"/>
          <a:stretch/>
        </p:blipFill>
        <p:spPr>
          <a:xfrm>
            <a:off x="643467" y="643467"/>
            <a:ext cx="10905066" cy="5571066"/>
          </a:xfrm>
          <a:prstGeom prst="rect">
            <a:avLst/>
          </a:prstGeom>
          <a:effectLst>
            <a:innerShdw blurRad="114300">
              <a:prstClr val="black"/>
            </a:innerShdw>
          </a:effectLst>
        </p:spPr>
      </p:pic>
      <p:sp>
        <p:nvSpPr>
          <p:cNvPr id="15" name="TextBox 1">
            <a:extLst>
              <a:ext uri="{FF2B5EF4-FFF2-40B4-BE49-F238E27FC236}">
                <a16:creationId xmlns:a16="http://schemas.microsoft.com/office/drawing/2014/main" id="{4B5F89CF-3773-A44C-08C4-0B7C140D8595}"/>
              </a:ext>
            </a:extLst>
          </p:cNvPr>
          <p:cNvSpPr txBox="1"/>
          <p:nvPr/>
        </p:nvSpPr>
        <p:spPr>
          <a:xfrm>
            <a:off x="762001" y="3560164"/>
            <a:ext cx="3547672" cy="1508105"/>
          </a:xfrm>
          <a:prstGeom prst="rect">
            <a:avLst/>
          </a:prstGeom>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3200" b="1" dirty="0">
                <a:solidFill>
                  <a:schemeClr val="bg2">
                    <a:lumMod val="60000"/>
                    <a:lumOff val="40000"/>
                  </a:schemeClr>
                </a:solidFill>
                <a:cs typeface="Calibri"/>
              </a:rPr>
              <a:t>Syntax:-</a:t>
            </a:r>
          </a:p>
          <a:p>
            <a:r>
              <a:rPr lang="en-US" sz="2000" dirty="0">
                <a:ea typeface="+mn-lt"/>
                <a:cs typeface="+mn-lt"/>
              </a:rPr>
              <a:t>for value in sequence:  </a:t>
            </a:r>
            <a:endParaRPr lang="en-US" dirty="0">
              <a:cs typeface="Calibri" panose="020F0502020204030204"/>
            </a:endParaRPr>
          </a:p>
          <a:p>
            <a:r>
              <a:rPr lang="en-US" sz="2000" dirty="0">
                <a:ea typeface="+mn-lt"/>
                <a:cs typeface="+mn-lt"/>
              </a:rPr>
              <a:t>    { code block }  </a:t>
            </a:r>
            <a:endParaRPr lang="en-US" dirty="0">
              <a:cs typeface="Calibri" panose="020F0502020204030204"/>
            </a:endParaRPr>
          </a:p>
          <a:p>
            <a:endParaRPr lang="en-US" sz="2000" dirty="0">
              <a:cs typeface="Calibri"/>
            </a:endParaRPr>
          </a:p>
        </p:txBody>
      </p:sp>
      <p:sp>
        <p:nvSpPr>
          <p:cNvPr id="17" name="TextBox 1">
            <a:extLst>
              <a:ext uri="{FF2B5EF4-FFF2-40B4-BE49-F238E27FC236}">
                <a16:creationId xmlns:a16="http://schemas.microsoft.com/office/drawing/2014/main" id="{812E2F8E-E409-8D63-730A-A2B088048366}"/>
              </a:ext>
            </a:extLst>
          </p:cNvPr>
          <p:cNvSpPr txBox="1"/>
          <p:nvPr/>
        </p:nvSpPr>
        <p:spPr>
          <a:xfrm>
            <a:off x="5983574" y="3560164"/>
            <a:ext cx="4790405" cy="1754326"/>
          </a:xfrm>
          <a:prstGeom prst="rect">
            <a:avLst/>
          </a:prstGeom>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b="1" dirty="0">
                <a:solidFill>
                  <a:schemeClr val="bg2">
                    <a:lumMod val="60000"/>
                    <a:lumOff val="40000"/>
                  </a:schemeClr>
                </a:solidFill>
                <a:cs typeface="Calibri"/>
              </a:rPr>
              <a:t>Example:-</a:t>
            </a:r>
          </a:p>
          <a:p>
            <a:r>
              <a:rPr lang="en-US" sz="2000" dirty="0">
                <a:cs typeface="Calibri"/>
              </a:rPr>
              <a:t>#example for iterating a string using for loop</a:t>
            </a:r>
            <a:endParaRPr lang="en-US" sz="2800" b="1" dirty="0">
              <a:cs typeface="Calibri"/>
            </a:endParaRPr>
          </a:p>
          <a:p>
            <a:r>
              <a:rPr lang="en-US" sz="2000" dirty="0">
                <a:cs typeface="Calibri"/>
              </a:rPr>
              <a:t>fruit="apple"</a:t>
            </a:r>
            <a:endParaRPr lang="en-US" sz="2800" b="1" dirty="0">
              <a:cs typeface="Calibri"/>
            </a:endParaRPr>
          </a:p>
          <a:p>
            <a:r>
              <a:rPr lang="en-US" sz="2000" dirty="0">
                <a:cs typeface="Calibri"/>
              </a:rPr>
              <a:t>for </a:t>
            </a:r>
            <a:r>
              <a:rPr lang="en-US" sz="2000" dirty="0" err="1">
                <a:cs typeface="Calibri"/>
              </a:rPr>
              <a:t>i</a:t>
            </a:r>
            <a:r>
              <a:rPr lang="en-US" sz="2000" dirty="0">
                <a:cs typeface="Calibri"/>
              </a:rPr>
              <a:t> in fruit:</a:t>
            </a:r>
          </a:p>
          <a:p>
            <a:r>
              <a:rPr lang="en-US" sz="2000" dirty="0">
                <a:cs typeface="Calibri"/>
              </a:rPr>
              <a:t>    Print(</a:t>
            </a:r>
            <a:r>
              <a:rPr lang="en-US" sz="2000" dirty="0" err="1">
                <a:cs typeface="Calibri"/>
              </a:rPr>
              <a:t>i</a:t>
            </a:r>
            <a:r>
              <a:rPr lang="en-US" sz="2000" dirty="0">
                <a:cs typeface="Calibri"/>
              </a:rPr>
              <a:t>)</a:t>
            </a:r>
          </a:p>
        </p:txBody>
      </p:sp>
      <p:sp>
        <p:nvSpPr>
          <p:cNvPr id="19" name="TextBox 1">
            <a:extLst>
              <a:ext uri="{FF2B5EF4-FFF2-40B4-BE49-F238E27FC236}">
                <a16:creationId xmlns:a16="http://schemas.microsoft.com/office/drawing/2014/main" id="{4C4F7ECD-2C04-17EA-9C3A-3CB6389A04D9}"/>
              </a:ext>
            </a:extLst>
          </p:cNvPr>
          <p:cNvSpPr txBox="1"/>
          <p:nvPr/>
        </p:nvSpPr>
        <p:spPr>
          <a:xfrm>
            <a:off x="764498" y="752560"/>
            <a:ext cx="6585627" cy="959923"/>
          </a:xfrm>
          <a:prstGeom prst="rect">
            <a:avLst/>
          </a:prstGeom>
          <a:ln>
            <a:solidFill>
              <a:schemeClr val="bg2"/>
            </a:solidFill>
          </a:ln>
        </p:spPr>
        <p:style>
          <a:lnRef idx="3">
            <a:schemeClr val="lt1"/>
          </a:lnRef>
          <a:fillRef idx="1">
            <a:schemeClr val="accent5"/>
          </a:fillRef>
          <a:effectRef idx="1">
            <a:schemeClr val="accent5"/>
          </a:effectRef>
          <a:fontRef idx="minor">
            <a:schemeClr val="lt1"/>
          </a:fontRef>
        </p:style>
        <p:txBody>
          <a:bodyPr rot="0" spcFirstLastPara="0" vert="horz" lIns="91440" tIns="457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457200">
              <a:spcBef>
                <a:spcPct val="0"/>
              </a:spcBef>
              <a:spcAft>
                <a:spcPts val="1000"/>
              </a:spcAft>
              <a:buClr>
                <a:schemeClr val="tx1"/>
              </a:buClr>
              <a:buSzPct val="100000"/>
            </a:pPr>
            <a:r>
              <a:rPr lang="en-US" sz="5400" b="1" cap="all" dirty="0">
                <a:ln w="3175" cmpd="sng">
                  <a:noFill/>
                </a:ln>
                <a:latin typeface="+mj-lt"/>
                <a:ea typeface="+mj-ea"/>
                <a:cs typeface="+mj-cs"/>
              </a:rPr>
              <a:t>For loop in python</a:t>
            </a:r>
            <a:endParaRPr lang="en-US" sz="5400" b="1" cap="all">
              <a:ln w="3175" cmpd="sng">
                <a:noFill/>
              </a:ln>
              <a:latin typeface="+mj-lt"/>
              <a:ea typeface="+mj-ea"/>
              <a:cs typeface="Calibri Light"/>
            </a:endParaRPr>
          </a:p>
        </p:txBody>
      </p:sp>
    </p:spTree>
    <p:extLst>
      <p:ext uri="{BB962C8B-B14F-4D97-AF65-F5344CB8AC3E}">
        <p14:creationId xmlns:p14="http://schemas.microsoft.com/office/powerpoint/2010/main" val="36454435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B02F5231-A20F-3D51-1B30-35FB24693B7A}"/>
              </a:ext>
            </a:extLst>
          </p:cNvPr>
          <p:cNvSpPr txBox="1"/>
          <p:nvPr/>
        </p:nvSpPr>
        <p:spPr>
          <a:xfrm>
            <a:off x="533259" y="78558"/>
            <a:ext cx="4580832" cy="669014"/>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fontScale="85000" lnSpcReduction="10000"/>
          </a:bodyPr>
          <a:lstStyle/>
          <a:p>
            <a:pPr algn="r" defTabSz="457200">
              <a:spcBef>
                <a:spcPct val="0"/>
              </a:spcBef>
              <a:spcAft>
                <a:spcPts val="600"/>
              </a:spcAft>
            </a:pPr>
            <a:r>
              <a:rPr lang="en-US" sz="4000" cap="all" dirty="0">
                <a:ln w="3175" cmpd="sng">
                  <a:noFill/>
                </a:ln>
                <a:latin typeface="Arial"/>
                <a:ea typeface="+mj-ea"/>
                <a:cs typeface="Arial"/>
              </a:rPr>
              <a:t>Range() Function:</a:t>
            </a:r>
          </a:p>
        </p:txBody>
      </p:sp>
      <p:pic>
        <p:nvPicPr>
          <p:cNvPr id="5" name="Picture 5" descr="A picture containing text&#10;&#10;Description automatically generated">
            <a:extLst>
              <a:ext uri="{FF2B5EF4-FFF2-40B4-BE49-F238E27FC236}">
                <a16:creationId xmlns:a16="http://schemas.microsoft.com/office/drawing/2014/main" id="{C4A6D6DD-964A-C785-C6C4-68D896203599}"/>
              </a:ext>
            </a:extLst>
          </p:cNvPr>
          <p:cNvPicPr>
            <a:picLocks noChangeAspect="1"/>
          </p:cNvPicPr>
          <p:nvPr/>
        </p:nvPicPr>
        <p:blipFill rotWithShape="1">
          <a:blip r:embed="rId4"/>
          <a:srcRect t="45668" r="1" b="1"/>
          <a:stretch/>
        </p:blipFill>
        <p:spPr>
          <a:xfrm>
            <a:off x="423195" y="895353"/>
            <a:ext cx="11358101" cy="567439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4E1500AD-B631-33A7-ADAD-08B65BC5550A}"/>
              </a:ext>
            </a:extLst>
          </p:cNvPr>
          <p:cNvSpPr txBox="1"/>
          <p:nvPr/>
        </p:nvSpPr>
        <p:spPr>
          <a:xfrm>
            <a:off x="986852" y="1224196"/>
            <a:ext cx="9431311" cy="707886"/>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cs typeface="Calibri"/>
              </a:rPr>
              <a:t>The range() function is used to generate the sequence of the numbers. If we pass the range(10), it will generate the numbers from 0 to 9. </a:t>
            </a:r>
          </a:p>
        </p:txBody>
      </p:sp>
      <p:sp>
        <p:nvSpPr>
          <p:cNvPr id="7" name="TextBox 6">
            <a:extLst>
              <a:ext uri="{FF2B5EF4-FFF2-40B4-BE49-F238E27FC236}">
                <a16:creationId xmlns:a16="http://schemas.microsoft.com/office/drawing/2014/main" id="{56845BA0-D0CC-293E-ECB6-FE88ACFD02C9}"/>
              </a:ext>
            </a:extLst>
          </p:cNvPr>
          <p:cNvSpPr txBox="1"/>
          <p:nvPr/>
        </p:nvSpPr>
        <p:spPr>
          <a:xfrm>
            <a:off x="986852" y="2161081"/>
            <a:ext cx="3385278" cy="769441"/>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bg1"/>
                </a:solidFill>
                <a:cs typeface="Calibri"/>
              </a:rPr>
              <a:t>Syntax:-</a:t>
            </a:r>
          </a:p>
          <a:p>
            <a:r>
              <a:rPr lang="en-US" sz="2000" dirty="0">
                <a:solidFill>
                  <a:schemeClr val="bg1"/>
                </a:solidFill>
                <a:cs typeface="Calibri"/>
              </a:rPr>
              <a:t>Range(start, stop, step size)</a:t>
            </a:r>
          </a:p>
        </p:txBody>
      </p:sp>
      <p:sp>
        <p:nvSpPr>
          <p:cNvPr id="8" name="TextBox 7">
            <a:extLst>
              <a:ext uri="{FF2B5EF4-FFF2-40B4-BE49-F238E27FC236}">
                <a16:creationId xmlns:a16="http://schemas.microsoft.com/office/drawing/2014/main" id="{ED20D454-A87D-0A96-61A7-0D9209079B95}"/>
              </a:ext>
            </a:extLst>
          </p:cNvPr>
          <p:cNvSpPr txBox="1"/>
          <p:nvPr/>
        </p:nvSpPr>
        <p:spPr>
          <a:xfrm>
            <a:off x="1111770" y="3085475"/>
            <a:ext cx="6970426" cy="292387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cs typeface="Calibri"/>
              </a:rPr>
              <a:t>Example:- </a:t>
            </a:r>
            <a:endParaRPr lang="en-US" sz="2400" b="1">
              <a:solidFill>
                <a:schemeClr val="bg1"/>
              </a:solidFill>
              <a:cs typeface="Calibri"/>
            </a:endParaRPr>
          </a:p>
          <a:p>
            <a:r>
              <a:rPr lang="en-US" sz="2000" dirty="0">
                <a:solidFill>
                  <a:schemeClr val="bg1"/>
                </a:solidFill>
                <a:cs typeface="Calibri"/>
              </a:rPr>
              <a:t>#for printing the range of numbers from 0-9</a:t>
            </a:r>
            <a:endParaRPr lang="en-US" sz="2400" b="1" dirty="0">
              <a:solidFill>
                <a:schemeClr val="bg1"/>
              </a:solidFill>
              <a:cs typeface="Calibri"/>
            </a:endParaRPr>
          </a:p>
          <a:p>
            <a:r>
              <a:rPr lang="en-US" sz="2000" dirty="0">
                <a:solidFill>
                  <a:schemeClr val="bg1"/>
                </a:solidFill>
                <a:cs typeface="Calibri"/>
              </a:rPr>
              <a:t>print(range(10))</a:t>
            </a:r>
            <a:endParaRPr lang="en-US" sz="2000">
              <a:solidFill>
                <a:schemeClr val="bg1"/>
              </a:solidFill>
              <a:cs typeface="Calibri"/>
            </a:endParaRPr>
          </a:p>
          <a:p>
            <a:endParaRPr lang="en-US" sz="2000" dirty="0">
              <a:solidFill>
                <a:schemeClr val="bg1"/>
              </a:solidFill>
              <a:cs typeface="Calibri"/>
            </a:endParaRPr>
          </a:p>
          <a:p>
            <a:r>
              <a:rPr lang="en-US" sz="2000" dirty="0">
                <a:solidFill>
                  <a:schemeClr val="bg1"/>
                </a:solidFill>
                <a:cs typeface="Calibri"/>
              </a:rPr>
              <a:t>#printing 10th multiple table</a:t>
            </a:r>
          </a:p>
          <a:p>
            <a:r>
              <a:rPr lang="en-US" sz="2000" dirty="0">
                <a:solidFill>
                  <a:schemeClr val="bg1"/>
                </a:solidFill>
                <a:cs typeface="Calibri"/>
              </a:rPr>
              <a:t>n=int(10)</a:t>
            </a:r>
            <a:endParaRPr lang="en-US" dirty="0">
              <a:solidFill>
                <a:schemeClr val="bg1"/>
              </a:solidFill>
              <a:cs typeface="Calibri"/>
            </a:endParaRPr>
          </a:p>
          <a:p>
            <a:r>
              <a:rPr lang="en-US" sz="2000" dirty="0">
                <a:solidFill>
                  <a:schemeClr val="bg1"/>
                </a:solidFill>
                <a:cs typeface="Calibri"/>
              </a:rPr>
              <a:t>for </a:t>
            </a:r>
            <a:r>
              <a:rPr lang="en-US" sz="2000" dirty="0" err="1">
                <a:solidFill>
                  <a:schemeClr val="bg1"/>
                </a:solidFill>
                <a:cs typeface="Calibri"/>
              </a:rPr>
              <a:t>i</a:t>
            </a:r>
            <a:r>
              <a:rPr lang="en-US" sz="2000" dirty="0">
                <a:solidFill>
                  <a:schemeClr val="bg1"/>
                </a:solidFill>
                <a:cs typeface="Calibri"/>
              </a:rPr>
              <a:t> in range(1,11):</a:t>
            </a:r>
            <a:endParaRPr lang="en-US" dirty="0">
              <a:solidFill>
                <a:schemeClr val="bg1"/>
              </a:solidFill>
              <a:cs typeface="Calibri"/>
            </a:endParaRPr>
          </a:p>
          <a:p>
            <a:r>
              <a:rPr lang="en-US" sz="2000" dirty="0">
                <a:solidFill>
                  <a:schemeClr val="bg1"/>
                </a:solidFill>
                <a:cs typeface="Calibri"/>
              </a:rPr>
              <a:t>    c=n*</a:t>
            </a:r>
            <a:r>
              <a:rPr lang="en-US" sz="2000" dirty="0" err="1">
                <a:solidFill>
                  <a:schemeClr val="bg1"/>
                </a:solidFill>
                <a:cs typeface="Calibri"/>
              </a:rPr>
              <a:t>i</a:t>
            </a:r>
          </a:p>
          <a:p>
            <a:r>
              <a:rPr lang="en-US" sz="2000" dirty="0">
                <a:solidFill>
                  <a:schemeClr val="bg1"/>
                </a:solidFill>
                <a:cs typeface="Calibri"/>
              </a:rPr>
              <a:t>    print(n,"x",</a:t>
            </a:r>
            <a:r>
              <a:rPr lang="en-US" sz="2000" dirty="0" err="1">
                <a:solidFill>
                  <a:schemeClr val="bg1"/>
                </a:solidFill>
                <a:cs typeface="Calibri"/>
              </a:rPr>
              <a:t>i</a:t>
            </a:r>
            <a:r>
              <a:rPr lang="en-US" sz="2000" dirty="0">
                <a:solidFill>
                  <a:schemeClr val="bg1"/>
                </a:solidFill>
                <a:cs typeface="Calibri"/>
              </a:rPr>
              <a:t>,"=",c)</a:t>
            </a:r>
          </a:p>
        </p:txBody>
      </p:sp>
    </p:spTree>
    <p:extLst>
      <p:ext uri="{BB962C8B-B14F-4D97-AF65-F5344CB8AC3E}">
        <p14:creationId xmlns:p14="http://schemas.microsoft.com/office/powerpoint/2010/main" val="1320226738"/>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 name="Picture 2" descr="A picture containing blur&#10;&#10;Description automatically generated">
            <a:extLst>
              <a:ext uri="{FF2B5EF4-FFF2-40B4-BE49-F238E27FC236}">
                <a16:creationId xmlns:a16="http://schemas.microsoft.com/office/drawing/2014/main" id="{281CF9AC-CFF7-4439-8CF8-44DA2B0FF929}"/>
              </a:ext>
            </a:extLst>
          </p:cNvPr>
          <p:cNvPicPr>
            <a:picLocks noChangeAspect="1"/>
          </p:cNvPicPr>
          <p:nvPr/>
        </p:nvPicPr>
        <p:blipFill rotWithShape="1">
          <a:blip r:embed="rId4"/>
          <a:srcRect t="11491" b="4239"/>
          <a:stretch/>
        </p:blipFill>
        <p:spPr>
          <a:xfrm>
            <a:off x="20" y="10"/>
            <a:ext cx="12191980" cy="6857990"/>
          </a:xfrm>
          <a:prstGeom prst="rect">
            <a:avLst/>
          </a:prstGeom>
          <a:solidFill>
            <a:srgbClr val="FFFFFF">
              <a:shade val="85000"/>
            </a:srgbClr>
          </a:solidFill>
          <a:scene3d>
            <a:camera prst="orthographicFront">
              <a:rot lat="0" lon="0" rev="360000"/>
            </a:camera>
            <a:lightRig rig="twoPt" dir="t">
              <a:rot lat="0" lon="0" rev="7200000"/>
            </a:lightRig>
          </a:scene3d>
          <a:sp3d contourW="12700">
            <a:bevelT w="25400" h="19050"/>
            <a:contourClr>
              <a:srgbClr val="969696"/>
            </a:contourClr>
          </a:sp3d>
        </p:spPr>
      </p:pic>
      <p:pic>
        <p:nvPicPr>
          <p:cNvPr id="16" name="Picture 15">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3" name="TextBox 2">
            <a:extLst>
              <a:ext uri="{FF2B5EF4-FFF2-40B4-BE49-F238E27FC236}">
                <a16:creationId xmlns:a16="http://schemas.microsoft.com/office/drawing/2014/main" id="{BD81D118-64D7-87A0-B0F3-D7F14D6002C1}"/>
              </a:ext>
            </a:extLst>
          </p:cNvPr>
          <p:cNvSpPr txBox="1"/>
          <p:nvPr/>
        </p:nvSpPr>
        <p:spPr>
          <a:xfrm>
            <a:off x="1922991" y="2298700"/>
            <a:ext cx="8347076" cy="159595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4800" b="1" cap="all">
                <a:ln w="3175" cmpd="sng">
                  <a:noFill/>
                </a:ln>
                <a:latin typeface="+mj-lt"/>
                <a:ea typeface="+mj-ea"/>
                <a:cs typeface="+mj-cs"/>
              </a:rPr>
              <a:t>Thank You</a:t>
            </a:r>
          </a:p>
        </p:txBody>
      </p:sp>
    </p:spTree>
    <p:extLst>
      <p:ext uri="{BB962C8B-B14F-4D97-AF65-F5344CB8AC3E}">
        <p14:creationId xmlns:p14="http://schemas.microsoft.com/office/powerpoint/2010/main" val="252616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Ded Linux</cp:lastModifiedBy>
  <cp:revision>727</cp:revision>
  <dcterms:created xsi:type="dcterms:W3CDTF">2023-01-08T08:11:27Z</dcterms:created>
  <dcterms:modified xsi:type="dcterms:W3CDTF">2023-01-09T18:38:46Z</dcterms:modified>
</cp:coreProperties>
</file>