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60"/>
  </p:notesMasterIdLst>
  <p:sldIdLst>
    <p:sldId id="256" r:id="rId2"/>
    <p:sldId id="333" r:id="rId3"/>
    <p:sldId id="334" r:id="rId4"/>
    <p:sldId id="257" r:id="rId5"/>
    <p:sldId id="332" r:id="rId6"/>
    <p:sldId id="258" r:id="rId7"/>
    <p:sldId id="259" r:id="rId8"/>
    <p:sldId id="347" r:id="rId9"/>
    <p:sldId id="305" r:id="rId10"/>
    <p:sldId id="306" r:id="rId11"/>
    <p:sldId id="307" r:id="rId12"/>
    <p:sldId id="335" r:id="rId13"/>
    <p:sldId id="309" r:id="rId14"/>
    <p:sldId id="261" r:id="rId15"/>
    <p:sldId id="310" r:id="rId16"/>
    <p:sldId id="262" r:id="rId17"/>
    <p:sldId id="311" r:id="rId18"/>
    <p:sldId id="340" r:id="rId19"/>
    <p:sldId id="312" r:id="rId20"/>
    <p:sldId id="341" r:id="rId21"/>
    <p:sldId id="313" r:id="rId22"/>
    <p:sldId id="303" r:id="rId23"/>
    <p:sldId id="316" r:id="rId24"/>
    <p:sldId id="342" r:id="rId25"/>
    <p:sldId id="315" r:id="rId26"/>
    <p:sldId id="314" r:id="rId27"/>
    <p:sldId id="344" r:id="rId28"/>
    <p:sldId id="320" r:id="rId29"/>
    <p:sldId id="345" r:id="rId30"/>
    <p:sldId id="322" r:id="rId31"/>
    <p:sldId id="267" r:id="rId32"/>
    <p:sldId id="304" r:id="rId33"/>
    <p:sldId id="321" r:id="rId34"/>
    <p:sldId id="325" r:id="rId35"/>
    <p:sldId id="268" r:id="rId36"/>
    <p:sldId id="269" r:id="rId37"/>
    <p:sldId id="302" r:id="rId38"/>
    <p:sldId id="326" r:id="rId39"/>
    <p:sldId id="266" r:id="rId40"/>
    <p:sldId id="273" r:id="rId41"/>
    <p:sldId id="339" r:id="rId42"/>
    <p:sldId id="275" r:id="rId43"/>
    <p:sldId id="277" r:id="rId44"/>
    <p:sldId id="336" r:id="rId45"/>
    <p:sldId id="337" r:id="rId46"/>
    <p:sldId id="338" r:id="rId47"/>
    <p:sldId id="327" r:id="rId48"/>
    <p:sldId id="279" r:id="rId49"/>
    <p:sldId id="280" r:id="rId50"/>
    <p:sldId id="281" r:id="rId51"/>
    <p:sldId id="329" r:id="rId52"/>
    <p:sldId id="328" r:id="rId53"/>
    <p:sldId id="284" r:id="rId54"/>
    <p:sldId id="285" r:id="rId55"/>
    <p:sldId id="286" r:id="rId56"/>
    <p:sldId id="346" r:id="rId57"/>
    <p:sldId id="330" r:id="rId58"/>
    <p:sldId id="331" r:id="rId5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87986" autoAdjust="0"/>
  </p:normalViewPr>
  <p:slideViewPr>
    <p:cSldViewPr>
      <p:cViewPr varScale="1">
        <p:scale>
          <a:sx n="101" d="100"/>
          <a:sy n="101" d="100"/>
        </p:scale>
        <p:origin x="19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D4CA8-961F-4C5A-9199-624EBDEA8A02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E78B4-5793-4356-B8BB-3CC6B2E1C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021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o-project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3" Type="http://schemas.openxmlformats.org/officeDocument/2006/relationships/hyperlink" Target="https://ru.wikipedia.org/wiki/A_Sharp" TargetMode="External"/><Relationship Id="rId18" Type="http://schemas.openxmlformats.org/officeDocument/2006/relationships/hyperlink" Target="https://ru.wikipedia.org/wiki/Component_Pascal" TargetMode="External"/><Relationship Id="rId26" Type="http://schemas.openxmlformats.org/officeDocument/2006/relationships/hyperlink" Target="https://ru.wikipedia.org/wiki/IronRuby" TargetMode="External"/><Relationship Id="rId39" Type="http://schemas.openxmlformats.org/officeDocument/2006/relationships/hyperlink" Target="https://ru.wikipedia.org/wiki/Prolog" TargetMode="External"/><Relationship Id="rId21" Type="http://schemas.openxmlformats.org/officeDocument/2006/relationships/hyperlink" Target="https://ru.wikipedia.org/wiki/Delphi_(%D1%8F%D0%B7%D1%8B%D0%BA_%D0%BF%D1%80%D0%BE%D0%B3%D1%80%D0%B0%D0%BC%D0%BC%D0%B8%D1%80%D0%BE%D0%B2%D0%B0%D0%BD%D0%B8%D1%8F)" TargetMode="External"/><Relationship Id="rId34" Type="http://schemas.openxmlformats.org/officeDocument/2006/relationships/hyperlink" Target="https://ru.wikipedia.org/w/index.php?title=Oberon_for_.NET&amp;action=edit&amp;redlink=1" TargetMode="External"/><Relationship Id="rId42" Type="http://schemas.openxmlformats.org/officeDocument/2006/relationships/hyperlink" Target="https://ru.wikipedia.org/wiki/Zonnon" TargetMode="External"/><Relationship Id="rId7" Type="http://schemas.openxmlformats.org/officeDocument/2006/relationships/hyperlink" Target="https://ru.wikipedia.org/wiki/JScript_.NET" TargetMode="External"/><Relationship Id="rId2" Type="http://schemas.openxmlformats.org/officeDocument/2006/relationships/slide" Target="../slides/slide11.xml"/><Relationship Id="rId16" Type="http://schemas.openxmlformats.org/officeDocument/2006/relationships/hyperlink" Target="https://ru.wikipedia.org/wiki/Python" TargetMode="External"/><Relationship Id="rId20" Type="http://schemas.openxmlformats.org/officeDocument/2006/relationships/hyperlink" Target="https://ru.wikipedia.org/wiki/Pascal" TargetMode="External"/><Relationship Id="rId29" Type="http://schemas.openxmlformats.org/officeDocument/2006/relationships/hyperlink" Target="https://ru.wikipedia.org/w/index.php?title=Lexico&amp;action=edit&amp;redlink=1" TargetMode="External"/><Relationship Id="rId41" Type="http://schemas.openxmlformats.org/officeDocument/2006/relationships/hyperlink" Target="https://ru.wikipedia.org/wiki/Smalltalk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Visual_Basic_.NET" TargetMode="External"/><Relationship Id="rId11" Type="http://schemas.openxmlformats.org/officeDocument/2006/relationships/hyperlink" Target="https://ru.wikipedia.org/wiki/ML" TargetMode="External"/><Relationship Id="rId24" Type="http://schemas.openxmlformats.org/officeDocument/2006/relationships/hyperlink" Target="https://ru.wikipedia.org/wiki/%D0%A4%D0%BE%D1%80%D1%82%D1%80%D0%B0%D0%BD" TargetMode="External"/><Relationship Id="rId32" Type="http://schemas.openxmlformats.org/officeDocument/2006/relationships/hyperlink" Target="https://ru.wikipedia.org/wiki/Mondrian" TargetMode="External"/><Relationship Id="rId37" Type="http://schemas.openxmlformats.org/officeDocument/2006/relationships/hyperlink" Target="https://ru.wikipedia.org/wiki/PHP" TargetMode="External"/><Relationship Id="rId40" Type="http://schemas.openxmlformats.org/officeDocument/2006/relationships/hyperlink" Target="https://ru.wikipedia.org/wiki/RPG_(%D1%8F%D0%B7%D1%8B%D0%BA_%D0%BF%D1%80%D0%BE%D0%B3%D1%80%D0%B0%D0%BC%D0%BC%D0%B8%D1%80%D0%BE%D0%B2%D0%B0%D0%BD%D0%B8%D1%8F)" TargetMode="External"/><Relationship Id="rId5" Type="http://schemas.openxmlformats.org/officeDocument/2006/relationships/hyperlink" Target="https://ru.wikipedia.org/wiki/Visual_J_Sharp" TargetMode="External"/><Relationship Id="rId15" Type="http://schemas.openxmlformats.org/officeDocument/2006/relationships/hyperlink" Target="https://ru.wikipedia.org/wiki/Boo" TargetMode="External"/><Relationship Id="rId23" Type="http://schemas.openxmlformats.org/officeDocument/2006/relationships/hyperlink" Target="https://ru.wikipedia.org/wiki/Forth_(%D1%8F%D0%B7%D1%8B%D0%BA_%D0%BF%D1%80%D0%BE%D0%B3%D1%80%D0%B0%D0%BC%D0%BC%D0%B8%D1%80%D0%BE%D0%B2%D0%B0%D0%BD%D0%B8%D1%8F)" TargetMode="External"/><Relationship Id="rId28" Type="http://schemas.openxmlformats.org/officeDocument/2006/relationships/hyperlink" Target="https://ru.wikipedia.org/wiki/IronPython" TargetMode="External"/><Relationship Id="rId36" Type="http://schemas.openxmlformats.org/officeDocument/2006/relationships/hyperlink" Target="https://ru.wikipedia.org/wiki/Perl" TargetMode="External"/><Relationship Id="rId10" Type="http://schemas.openxmlformats.org/officeDocument/2006/relationships/hyperlink" Target="https://ru.wikipedia.org/wiki/F_Sharp" TargetMode="External"/><Relationship Id="rId19" Type="http://schemas.openxmlformats.org/officeDocument/2006/relationships/hyperlink" Target="https://ru.wikipedia.org/wiki/%D0%9E%D0%B1%D0%B5%D1%80%D0%BE%D0%BD_(%D1%8F%D0%B7%D1%8B%D0%BA_%D0%BF%D1%80%D0%BE%D0%B3%D1%80%D0%B0%D0%BC%D0%BC%D0%B8%D1%80%D0%BE%D0%B2%D0%B0%D0%BD%D0%B8%D1%8F)" TargetMode="External"/><Relationship Id="rId31" Type="http://schemas.openxmlformats.org/officeDocument/2006/relationships/hyperlink" Target="https://ru.wikipedia.org/wiki/Mercury_(%D1%8F%D0%B7%D1%8B%D0%BA_%D0%BF%D1%80%D0%BE%D0%B3%D1%80%D0%B0%D0%BC%D0%BC%D0%B8%D1%80%D0%BE%D0%B2%D0%B0%D0%BD%D0%B8%D1%8F)" TargetMode="External"/><Relationship Id="rId4" Type="http://schemas.openxmlformats.org/officeDocument/2006/relationships/hyperlink" Target="https://ru.wikipedia.org/wiki/C_Sharp" TargetMode="External"/><Relationship Id="rId9" Type="http://schemas.openxmlformats.org/officeDocument/2006/relationships/hyperlink" Target="https://ru.wikipedia.org/wiki/Managed_C_Plus_Plus" TargetMode="External"/><Relationship Id="rId14" Type="http://schemas.openxmlformats.org/officeDocument/2006/relationships/hyperlink" Target="https://ru.wikipedia.org/wiki/%D0%90%D0%9F%D0%9B_(%D1%8F%D0%B7%D1%8B%D0%BA_%D0%BF%D1%80%D0%BE%D0%B3%D1%80%D0%B0%D0%BC%D0%BC%D0%B8%D1%80%D0%BE%D0%B2%D0%B0%D0%BD%D0%B8%D1%8F)" TargetMode="External"/><Relationship Id="rId22" Type="http://schemas.openxmlformats.org/officeDocument/2006/relationships/hyperlink" Target="https://ru.wikipedia.org/wiki/%D0%AD%D0%B9%D1%84%D0%B5%D0%BB%D1%8C_(%D1%8F%D0%B7%D1%8B%D0%BA_%D0%BF%D1%80%D0%BE%D0%B3%D1%80%D0%B0%D0%BC%D0%BC%D0%B8%D1%80%D0%BE%D0%B2%D0%B0%D0%BD%D0%B8%D1%8F)" TargetMode="External"/><Relationship Id="rId27" Type="http://schemas.openxmlformats.org/officeDocument/2006/relationships/hyperlink" Target="https://ru.wikipedia.org/wiki/Ruby" TargetMode="External"/><Relationship Id="rId30" Type="http://schemas.openxmlformats.org/officeDocument/2006/relationships/hyperlink" Target="https://ru.wikipedia.org/wiki/Lisp" TargetMode="External"/><Relationship Id="rId35" Type="http://schemas.openxmlformats.org/officeDocument/2006/relationships/hyperlink" Target="https://ru.wikipedia.org/wiki/Oxygene_(%D1%8F%D0%B7%D1%8B%D0%BA_%D0%BF%D1%80%D0%BE%D0%B3%D1%80%D0%B0%D0%BC%D0%BC%D0%B8%D1%80%D0%BE%D0%B2%D0%B0%D0%BD%D0%B8%D1%8F)" TargetMode="External"/><Relationship Id="rId8" Type="http://schemas.openxmlformats.org/officeDocument/2006/relationships/hyperlink" Target="https://ru.wikipedia.org/wiki/C++/CLI" TargetMode="External"/><Relationship Id="rId3" Type="http://schemas.openxmlformats.org/officeDocument/2006/relationships/hyperlink" Target="https://ru.wikipedia.org/wiki/Microsoft_Visual_Studio" TargetMode="External"/><Relationship Id="rId12" Type="http://schemas.openxmlformats.org/officeDocument/2006/relationships/hyperlink" Target="https://ru.wikipedia.org/wiki/%D0%90%D0%B4%D0%B0_(%D1%8F%D0%B7%D1%8B%D0%BA_%D0%BF%D1%80%D0%BE%D0%B3%D1%80%D0%B0%D0%BC%D0%BC%D0%B8%D1%80%D0%BE%D0%B2%D0%B0%D0%BD%D0%B8%D1%8F)" TargetMode="External"/><Relationship Id="rId17" Type="http://schemas.openxmlformats.org/officeDocument/2006/relationships/hyperlink" Target="https://ru.wikipedia.org/wiki/COBOL" TargetMode="External"/><Relationship Id="rId25" Type="http://schemas.openxmlformats.org/officeDocument/2006/relationships/hyperlink" Target="https://ru.wikipedia.org/wiki/Haskell" TargetMode="External"/><Relationship Id="rId33" Type="http://schemas.openxmlformats.org/officeDocument/2006/relationships/hyperlink" Target="https://ru.wikipedia.org/wiki/Nemerle" TargetMode="External"/><Relationship Id="rId38" Type="http://schemas.openxmlformats.org/officeDocument/2006/relationships/hyperlink" Target="https://ru.wikipedia.org/wiki/PascalABC.NET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“Microsoft is a registered trademark of Microsoft Corporation in the United States and other countries.”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78B4-5793-4356-B8BB-3CC6B2E1C96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815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78B4-5793-4356-B8BB-3CC6B2E1C967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65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System.Numerics.BigInteger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(System.Numerics.dll) –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</a:t>
            </a:r>
            <a:r>
              <a:rPr lang="ru-R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ограниченное целое число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System.Numerics.Complex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(System.Numerics.dll)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комплексное число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78B4-5793-4356-B8BB-3CC6B2E1C967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534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78B4-5793-4356-B8BB-3CC6B2E1C967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33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https://www.microsoft.com/learning/ru-ru/visual-studio-certification.aspx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78B4-5793-4356-B8BB-3CC6B2E1C96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58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78B4-5793-4356-B8BB-3CC6B2E1C96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464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https://docs.microsoft.com/ru-ru/dotnet/framework/</a:t>
            </a:r>
          </a:p>
          <a:p>
            <a:r>
              <a:rPr lang="en-US" dirty="0"/>
              <a:t>https://docs.microsoft.com/ru-ru/dotnet/core/</a:t>
            </a:r>
          </a:p>
          <a:p>
            <a:r>
              <a:rPr lang="en-US" dirty="0"/>
              <a:t>https://docs.microsoft.com/ru-ru/dotnet/standard/net-standard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http://www.mono-project.com</a:t>
            </a:r>
            <a:endParaRPr lang="en-US" dirty="0"/>
          </a:p>
          <a:p>
            <a:r>
              <a:rPr lang="en-US" dirty="0"/>
              <a:t>https://docs.microsoft.com/ru-ru/xamarin/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E78B4-5793-4356-B8BB-3CC6B2E1C96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441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https://ru.wikipedia.org/wiki/.NET_Framework</a:t>
            </a:r>
          </a:p>
          <a:p>
            <a:pPr rtl="0"/>
            <a:r>
              <a:rPr lang="ru-RU" dirty="0"/>
              <a:t>Языки, поставляемые вместе с </a:t>
            </a:r>
            <a:r>
              <a:rPr lang="ru-RU" dirty="0" err="1">
                <a:hlinkClick r:id="rId3" tooltip="Microsoft Visual Studio"/>
              </a:rPr>
              <a:t>Microsoft</a:t>
            </a:r>
            <a:r>
              <a:rPr lang="ru-RU" dirty="0">
                <a:hlinkClick r:id="rId3" tooltip="Microsoft Visual Studio"/>
              </a:rPr>
              <a:t> </a:t>
            </a:r>
            <a:r>
              <a:rPr lang="ru-RU" dirty="0" err="1">
                <a:hlinkClick r:id="rId3" tooltip="Microsoft Visual Studio"/>
              </a:rPr>
              <a:t>Visual</a:t>
            </a:r>
            <a:r>
              <a:rPr lang="ru-RU" dirty="0">
                <a:hlinkClick r:id="rId3" tooltip="Microsoft Visual Studio"/>
              </a:rPr>
              <a:t> </a:t>
            </a:r>
            <a:r>
              <a:rPr lang="ru-RU" dirty="0" err="1">
                <a:hlinkClick r:id="rId3" tooltip="Microsoft Visual Studio"/>
              </a:rPr>
              <a:t>Studio</a:t>
            </a:r>
            <a:r>
              <a:rPr lang="ru-RU" dirty="0"/>
              <a:t>:</a:t>
            </a:r>
          </a:p>
          <a:p>
            <a:pPr rtl="0"/>
            <a:r>
              <a:rPr lang="ru-RU" dirty="0">
                <a:hlinkClick r:id="rId4" tooltip="C Sharp"/>
              </a:rPr>
              <a:t>C#</a:t>
            </a:r>
            <a:endParaRPr lang="ru-RU" dirty="0"/>
          </a:p>
          <a:p>
            <a:pPr rtl="0"/>
            <a:r>
              <a:rPr lang="ru-RU" dirty="0">
                <a:hlinkClick r:id="rId5" tooltip="Visual J Sharp"/>
              </a:rPr>
              <a:t>J#</a:t>
            </a:r>
            <a:r>
              <a:rPr lang="ru-RU" dirty="0"/>
              <a:t> — последний раз был включён в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2005</a:t>
            </a:r>
          </a:p>
          <a:p>
            <a:pPr rtl="0"/>
            <a:r>
              <a:rPr lang="ru-RU" dirty="0">
                <a:hlinkClick r:id="rId6" tooltip="Visual Basic .NET"/>
              </a:rPr>
              <a:t>VB .NET</a:t>
            </a:r>
            <a:endParaRPr lang="ru-RU" dirty="0"/>
          </a:p>
          <a:p>
            <a:pPr rtl="0"/>
            <a:r>
              <a:rPr lang="ru-RU" dirty="0" err="1">
                <a:hlinkClick r:id="rId7" tooltip="JScript .NET"/>
              </a:rPr>
              <a:t>JScript</a:t>
            </a:r>
            <a:r>
              <a:rPr lang="ru-RU" dirty="0">
                <a:hlinkClick r:id="rId7" tooltip="JScript .NET"/>
              </a:rPr>
              <a:t> .NET</a:t>
            </a:r>
            <a:endParaRPr lang="ru-RU" dirty="0"/>
          </a:p>
          <a:p>
            <a:pPr rtl="0"/>
            <a:r>
              <a:rPr lang="ru-RU" dirty="0">
                <a:hlinkClick r:id="rId8" tooltip="C++/CLI"/>
              </a:rPr>
              <a:t>C++/CLI</a:t>
            </a:r>
            <a:r>
              <a:rPr lang="ru-RU" dirty="0"/>
              <a:t> — новая версия </a:t>
            </a:r>
            <a:r>
              <a:rPr lang="ru-RU" dirty="0" err="1">
                <a:hlinkClick r:id="rId9" tooltip="Managed C Plus Plus"/>
              </a:rPr>
              <a:t>Managed</a:t>
            </a:r>
            <a:r>
              <a:rPr lang="ru-RU" dirty="0">
                <a:hlinkClick r:id="rId9" tooltip="Managed C Plus Plus"/>
              </a:rPr>
              <a:t> C++</a:t>
            </a:r>
            <a:endParaRPr lang="ru-RU" dirty="0"/>
          </a:p>
          <a:p>
            <a:pPr rtl="0"/>
            <a:r>
              <a:rPr lang="ru-RU" dirty="0">
                <a:hlinkClick r:id="rId10" tooltip="F Sharp"/>
              </a:rPr>
              <a:t>F#</a:t>
            </a:r>
            <a:r>
              <a:rPr lang="ru-RU" dirty="0"/>
              <a:t> — член семейства языков программирования </a:t>
            </a:r>
            <a:r>
              <a:rPr lang="ru-RU" dirty="0">
                <a:hlinkClick r:id="rId11" tooltip="ML"/>
              </a:rPr>
              <a:t>ML</a:t>
            </a:r>
            <a:r>
              <a:rPr lang="ru-RU" dirty="0"/>
              <a:t>, включён в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2010</a:t>
            </a:r>
          </a:p>
          <a:p>
            <a:pPr rtl="0"/>
            <a:r>
              <a:rPr lang="ru-RU" dirty="0"/>
              <a:t>Не встроенные, но активно поддерживаемые:</a:t>
            </a:r>
          </a:p>
          <a:p>
            <a:pPr rtl="0"/>
            <a:r>
              <a:rPr lang="ru-RU" dirty="0"/>
              <a:t>Поддерживающие .NET не активно.</a:t>
            </a:r>
          </a:p>
          <a:p>
            <a:pPr rtl="0"/>
            <a:r>
              <a:rPr lang="ru-RU" dirty="0" err="1">
                <a:hlinkClick r:id="rId12" tooltip="Ада (язык программирования)"/>
              </a:rPr>
              <a:t>Ada</a:t>
            </a:r>
            <a:r>
              <a:rPr lang="ru-RU" dirty="0"/>
              <a:t> — см. </a:t>
            </a:r>
            <a:r>
              <a:rPr lang="ru-RU" dirty="0">
                <a:hlinkClick r:id="rId13" tooltip="A Sharp"/>
              </a:rPr>
              <a:t>A#</a:t>
            </a:r>
            <a:endParaRPr lang="ru-RU" dirty="0"/>
          </a:p>
          <a:p>
            <a:pPr rtl="0"/>
            <a:r>
              <a:rPr lang="ru-RU" dirty="0">
                <a:hlinkClick r:id="rId14" tooltip="АПЛ (язык программирования)"/>
              </a:rPr>
              <a:t>APL</a:t>
            </a:r>
            <a:endParaRPr lang="ru-RU" dirty="0"/>
          </a:p>
          <a:p>
            <a:pPr rtl="0"/>
            <a:r>
              <a:rPr lang="ru-RU" dirty="0" err="1">
                <a:hlinkClick r:id="rId15" tooltip="Boo"/>
              </a:rPr>
              <a:t>Boo</a:t>
            </a:r>
            <a:r>
              <a:rPr lang="ru-RU" dirty="0"/>
              <a:t>, основан на </a:t>
            </a:r>
            <a:r>
              <a:rPr lang="ru-RU" dirty="0" err="1">
                <a:hlinkClick r:id="rId16" tooltip="Python"/>
              </a:rPr>
              <a:t>Python</a:t>
            </a:r>
            <a:endParaRPr lang="ru-RU" dirty="0"/>
          </a:p>
          <a:p>
            <a:pPr rtl="0"/>
            <a:r>
              <a:rPr lang="ru-RU" dirty="0">
                <a:hlinkClick r:id="rId17" tooltip="COBOL"/>
              </a:rPr>
              <a:t>COBOL</a:t>
            </a:r>
            <a:endParaRPr lang="ru-RU" dirty="0"/>
          </a:p>
          <a:p>
            <a:pPr rtl="0"/>
            <a:r>
              <a:rPr lang="ru-RU" dirty="0" err="1">
                <a:hlinkClick r:id="rId18" tooltip="Component Pascal"/>
              </a:rPr>
              <a:t>Component</a:t>
            </a:r>
            <a:r>
              <a:rPr lang="ru-RU" dirty="0">
                <a:hlinkClick r:id="rId18" tooltip="Component Pascal"/>
              </a:rPr>
              <a:t> </a:t>
            </a:r>
            <a:r>
              <a:rPr lang="ru-RU" dirty="0" err="1">
                <a:hlinkClick r:id="rId18" tooltip="Component Pascal"/>
              </a:rPr>
              <a:t>Pascal</a:t>
            </a:r>
            <a:r>
              <a:rPr lang="ru-RU" dirty="0"/>
              <a:t> (ближе к </a:t>
            </a:r>
            <a:r>
              <a:rPr lang="ru-RU" dirty="0" err="1">
                <a:hlinkClick r:id="rId19" tooltip="Оберон (язык программирования)"/>
              </a:rPr>
              <a:t>Oberon</a:t>
            </a:r>
            <a:r>
              <a:rPr lang="ru-RU" dirty="0"/>
              <a:t> чем к </a:t>
            </a:r>
            <a:r>
              <a:rPr lang="ru-RU" dirty="0" err="1">
                <a:hlinkClick r:id="rId20" tooltip="Pascal"/>
              </a:rPr>
              <a:t>Pascal</a:t>
            </a:r>
            <a:r>
              <a:rPr lang="ru-RU" dirty="0"/>
              <a:t>)</a:t>
            </a:r>
          </a:p>
          <a:p>
            <a:pPr rtl="0"/>
            <a:r>
              <a:rPr lang="ru-RU" dirty="0" err="1">
                <a:hlinkClick r:id="rId21" tooltip="Delphi (язык программирования)"/>
              </a:rPr>
              <a:t>Delphi</a:t>
            </a:r>
            <a:r>
              <a:rPr lang="ru-RU" dirty="0"/>
              <a:t>: </a:t>
            </a:r>
            <a:r>
              <a:rPr lang="ru-RU" dirty="0" err="1"/>
              <a:t>Delphi</a:t>
            </a:r>
            <a:r>
              <a:rPr lang="ru-RU" dirty="0"/>
              <a:t> 8, </a:t>
            </a:r>
            <a:r>
              <a:rPr lang="ru-RU" dirty="0" err="1"/>
              <a:t>Delphi</a:t>
            </a:r>
            <a:r>
              <a:rPr lang="ru-RU" dirty="0"/>
              <a:t> 2005—2010, </a:t>
            </a:r>
            <a:r>
              <a:rPr lang="ru-RU" dirty="0" err="1"/>
              <a:t>Delphi</a:t>
            </a:r>
            <a:r>
              <a:rPr lang="ru-RU" dirty="0"/>
              <a:t> XE</a:t>
            </a:r>
          </a:p>
          <a:p>
            <a:pPr rtl="0"/>
            <a:r>
              <a:rPr lang="ru-RU" dirty="0" err="1">
                <a:hlinkClick r:id="rId22" tooltip="Эйфель (язык программирования)"/>
              </a:rPr>
              <a:t>Eiffel</a:t>
            </a:r>
            <a:endParaRPr lang="ru-RU" dirty="0"/>
          </a:p>
          <a:p>
            <a:pPr rtl="0"/>
            <a:r>
              <a:rPr lang="ru-RU" dirty="0" err="1">
                <a:hlinkClick r:id="rId23" tooltip="Forth (язык программирования)"/>
              </a:rPr>
              <a:t>Forth</a:t>
            </a:r>
            <a:endParaRPr lang="ru-RU" dirty="0"/>
          </a:p>
          <a:p>
            <a:pPr rtl="0"/>
            <a:r>
              <a:rPr lang="ru-RU" dirty="0">
                <a:hlinkClick r:id="rId24" tooltip="Фортран"/>
              </a:rPr>
              <a:t>FORTRAN</a:t>
            </a:r>
            <a:endParaRPr lang="ru-RU" dirty="0"/>
          </a:p>
          <a:p>
            <a:pPr rtl="0"/>
            <a:r>
              <a:rPr lang="ru-RU" dirty="0" err="1">
                <a:hlinkClick r:id="rId25" tooltip="Haskell"/>
              </a:rPr>
              <a:t>Haskell</a:t>
            </a:r>
            <a:endParaRPr lang="ru-RU" dirty="0"/>
          </a:p>
          <a:p>
            <a:pPr rtl="0"/>
            <a:r>
              <a:rPr lang="ru-RU" dirty="0" err="1">
                <a:hlinkClick r:id="rId26" tooltip="IronRuby"/>
              </a:rPr>
              <a:t>IronRuby</a:t>
            </a:r>
            <a:r>
              <a:rPr lang="ru-RU" dirty="0"/>
              <a:t> — реализация языка </a:t>
            </a:r>
            <a:r>
              <a:rPr lang="ru-RU" dirty="0" err="1">
                <a:hlinkClick r:id="rId27" tooltip="Ruby"/>
              </a:rPr>
              <a:t>Ruby</a:t>
            </a:r>
            <a:endParaRPr lang="ru-RU" dirty="0"/>
          </a:p>
          <a:p>
            <a:pPr rtl="0"/>
            <a:r>
              <a:rPr lang="ru-RU" dirty="0" err="1">
                <a:hlinkClick r:id="rId28" tooltip="IronPython"/>
              </a:rPr>
              <a:t>IronPython</a:t>
            </a:r>
            <a:r>
              <a:rPr lang="ru-RU" dirty="0"/>
              <a:t> — реализация языка </a:t>
            </a:r>
            <a:r>
              <a:rPr lang="ru-RU" dirty="0" err="1">
                <a:hlinkClick r:id="rId16" tooltip="Python"/>
              </a:rPr>
              <a:t>Python</a:t>
            </a:r>
            <a:endParaRPr lang="ru-RU" dirty="0"/>
          </a:p>
          <a:p>
            <a:pPr rtl="0"/>
            <a:r>
              <a:rPr lang="ru-RU" dirty="0" err="1">
                <a:hlinkClick r:id="rId29" tooltip="Lexico (страница отсутствует)"/>
              </a:rPr>
              <a:t>Lexico</a:t>
            </a:r>
            <a:endParaRPr lang="ru-RU" dirty="0"/>
          </a:p>
          <a:p>
            <a:pPr rtl="0"/>
            <a:r>
              <a:rPr lang="ru-RU" dirty="0" err="1">
                <a:hlinkClick r:id="rId30" tooltip="Lisp"/>
              </a:rPr>
              <a:t>Lisp</a:t>
            </a:r>
            <a:endParaRPr lang="ru-RU" dirty="0"/>
          </a:p>
          <a:p>
            <a:pPr rtl="0"/>
            <a:r>
              <a:rPr lang="ru-RU" dirty="0" err="1">
                <a:hlinkClick r:id="rId31" tooltip="Mercury (язык программирования)"/>
              </a:rPr>
              <a:t>Mercury</a:t>
            </a:r>
            <a:endParaRPr lang="ru-RU" dirty="0"/>
          </a:p>
          <a:p>
            <a:pPr rtl="0"/>
            <a:r>
              <a:rPr lang="ru-RU" dirty="0" err="1">
                <a:hlinkClick r:id="rId32" tooltip="Mondrian"/>
              </a:rPr>
              <a:t>Mondrian</a:t>
            </a:r>
            <a:endParaRPr lang="ru-RU" dirty="0"/>
          </a:p>
          <a:p>
            <a:pPr rtl="0"/>
            <a:r>
              <a:rPr lang="ru-RU" dirty="0" err="1">
                <a:hlinkClick r:id="rId33" tooltip="Nemerle"/>
              </a:rPr>
              <a:t>Nemerle</a:t>
            </a:r>
            <a:r>
              <a:rPr lang="ru-RU" dirty="0"/>
              <a:t> — гибридный функционально/императивный язык</a:t>
            </a:r>
          </a:p>
          <a:p>
            <a:pPr rtl="0"/>
            <a:r>
              <a:rPr lang="ru-RU" dirty="0" err="1">
                <a:hlinkClick r:id="rId34" tooltip="Oberon for .NET (страница отсутствует)"/>
              </a:rPr>
              <a:t>Oberon</a:t>
            </a:r>
            <a:r>
              <a:rPr lang="ru-RU" dirty="0">
                <a:hlinkClick r:id="rId34" tooltip="Oberon for .NET (страница отсутствует)"/>
              </a:rPr>
              <a:t> </a:t>
            </a:r>
            <a:r>
              <a:rPr lang="ru-RU" dirty="0" err="1">
                <a:hlinkClick r:id="rId34" tooltip="Oberon for .NET (страница отсутствует)"/>
              </a:rPr>
              <a:t>for</a:t>
            </a:r>
            <a:r>
              <a:rPr lang="ru-RU" dirty="0">
                <a:hlinkClick r:id="rId34" tooltip="Oberon for .NET (страница отсутствует)"/>
              </a:rPr>
              <a:t> .NET</a:t>
            </a:r>
            <a:r>
              <a:rPr lang="ru-RU" dirty="0"/>
              <a:t> (ETH) — незначительные расширения для .NET. Проект приостановлен.</a:t>
            </a:r>
          </a:p>
          <a:p>
            <a:pPr rtl="0"/>
            <a:r>
              <a:rPr lang="ru-RU" dirty="0" err="1">
                <a:hlinkClick r:id="rId35" tooltip="Oxygene (язык программирования)"/>
              </a:rPr>
              <a:t>Oxygene</a:t>
            </a:r>
            <a:endParaRPr lang="ru-RU" dirty="0"/>
          </a:p>
          <a:p>
            <a:pPr rtl="0"/>
            <a:r>
              <a:rPr lang="ru-RU" dirty="0" err="1">
                <a:hlinkClick r:id="rId36" tooltip="Perl"/>
              </a:rPr>
              <a:t>Perl</a:t>
            </a:r>
            <a:endParaRPr lang="ru-RU" dirty="0"/>
          </a:p>
          <a:p>
            <a:pPr rtl="0"/>
            <a:r>
              <a:rPr lang="ru-RU" dirty="0">
                <a:hlinkClick r:id="rId37" tooltip="PHP"/>
              </a:rPr>
              <a:t>PHP</a:t>
            </a:r>
            <a:endParaRPr lang="ru-RU" dirty="0"/>
          </a:p>
          <a:p>
            <a:pPr rtl="0"/>
            <a:r>
              <a:rPr lang="ru-RU" dirty="0">
                <a:hlinkClick r:id="rId38" tooltip="PascalABC.NET"/>
              </a:rPr>
              <a:t>PascalABC.NET</a:t>
            </a:r>
            <a:endParaRPr lang="ru-RU" dirty="0"/>
          </a:p>
          <a:p>
            <a:pPr rtl="0"/>
            <a:r>
              <a:rPr lang="ru-RU" dirty="0" err="1">
                <a:hlinkClick r:id="rId39" tooltip="Prolog"/>
              </a:rPr>
              <a:t>Prolog</a:t>
            </a:r>
            <a:endParaRPr lang="ru-RU" dirty="0"/>
          </a:p>
          <a:p>
            <a:pPr rtl="0"/>
            <a:r>
              <a:rPr lang="ru-RU" dirty="0">
                <a:hlinkClick r:id="rId40" tooltip="RPG (язык программирования)"/>
              </a:rPr>
              <a:t>RPG</a:t>
            </a:r>
            <a:endParaRPr lang="ru-RU" dirty="0"/>
          </a:p>
          <a:p>
            <a:pPr rtl="0"/>
            <a:r>
              <a:rPr lang="ru-RU" dirty="0" err="1">
                <a:hlinkClick r:id="rId41" tooltip="Smalltalk"/>
              </a:rPr>
              <a:t>Smalltalk</a:t>
            </a:r>
            <a:endParaRPr lang="ru-RU" dirty="0"/>
          </a:p>
          <a:p>
            <a:pPr rtl="0"/>
            <a:r>
              <a:rPr lang="ru-RU" dirty="0" err="1">
                <a:hlinkClick r:id="rId42" tooltip="Zonnon"/>
              </a:rPr>
              <a:t>Zonnon</a:t>
            </a:r>
            <a:r>
              <a:rPr lang="ru-RU" dirty="0"/>
              <a:t> — полностью интегрируется в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78B4-5793-4356-B8BB-3CC6B2E1C96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234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https://docs.microsoft.com/ru-ru/dotnet/framework/migration-guide/versions-and-dependencies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E78B4-5793-4356-B8BB-3CC6B2E1C96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135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Ngen.exe </a:t>
            </a:r>
            <a:r>
              <a:rPr lang="ru-RU" dirty="0"/>
              <a:t>из </a:t>
            </a:r>
            <a:r>
              <a:rPr lang="en-US" dirty="0"/>
              <a:t>SDK</a:t>
            </a:r>
            <a:r>
              <a:rPr lang="ru-RU" baseline="0" dirty="0"/>
              <a:t> – Принудительная компиляция в машинный код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78B4-5793-4356-B8BB-3CC6B2E1C96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291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Ngen.exe </a:t>
            </a:r>
            <a:r>
              <a:rPr lang="ru-RU" dirty="0"/>
              <a:t>из </a:t>
            </a:r>
            <a:r>
              <a:rPr lang="en-US" dirty="0"/>
              <a:t>SDK</a:t>
            </a:r>
            <a:r>
              <a:rPr lang="ru-RU" baseline="0" dirty="0"/>
              <a:t> – Принудительная компиляция в машинный код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78B4-5793-4356-B8BB-3CC6B2E1C96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304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VBCalculator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Calculator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Function Add(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ByVal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As Integer,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ByVal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As Integer) As Integer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x + 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End Function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End Class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Namespace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78B4-5793-4356-B8BB-3CC6B2E1C967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5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Группа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Полилиния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1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BD19A24-8E13-473B-9F9E-E04C5CE01ED2}" type="datetimeFigureOut">
              <a:rPr lang="ru-RU"/>
              <a:pPr>
                <a:defRPr/>
              </a:pPr>
              <a:t>07.10.2018</a:t>
            </a:fld>
            <a:endParaRPr lang="ru-RU"/>
          </a:p>
        </p:txBody>
      </p:sp>
      <p:sp>
        <p:nvSpPr>
          <p:cNvPr id="12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E0DBC4F-2AED-49F0-8BDE-B7C6E8CBDC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8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F3894-BA7C-4E26-B945-53C2F697663D}" type="datetimeFigureOut">
              <a:rPr lang="ru-RU"/>
              <a:pPr>
                <a:defRPr/>
              </a:pPr>
              <a:t>07.10.2018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6E1EE-83D2-4BC4-B320-E8A24A8612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6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54DD2-94B7-4B3A-9D51-6A778CE417F3}" type="datetimeFigureOut">
              <a:rPr lang="ru-RU"/>
              <a:pPr>
                <a:defRPr/>
              </a:pPr>
              <a:t>07.10.2018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73F8D-68F8-4FDB-9D2F-0BDE3F7FB4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26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8D966-C17E-4F52-A6B0-A9FB0BC61651}" type="datetimeFigureOut">
              <a:rPr lang="ru-RU"/>
              <a:pPr>
                <a:defRPr/>
              </a:pPr>
              <a:t>07.10.2018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1CB3D-9707-4B6E-9E46-D84A8E74B5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90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шивка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Нашивка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EEF80CA-0E7D-4BEC-9A96-44F87DE209AC}" type="datetimeFigureOut">
              <a:rPr lang="ru-RU"/>
              <a:pPr>
                <a:defRPr/>
              </a:pPr>
              <a:t>07.10.2018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92092B-1F05-45AB-856A-B62604114C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04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1BE943-AE1F-4EE0-B90E-5974EACE2D3C}" type="datetimeFigureOut">
              <a:rPr lang="ru-RU"/>
              <a:pPr>
                <a:defRPr/>
              </a:pPr>
              <a:t>07.10.2018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78ABE18-B50D-406E-AC9A-F01E87056A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370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B911E48-811D-4964-A1EE-CA1C63DE65BB}" type="datetimeFigureOut">
              <a:rPr lang="ru-RU"/>
              <a:pPr>
                <a:defRPr/>
              </a:pPr>
              <a:t>07.10.2018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9C7D6F-1418-449D-B810-421A8A0734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038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2C0129-CB8C-4755-865C-23A26E01D858}" type="datetimeFigureOut">
              <a:rPr lang="ru-RU"/>
              <a:pPr>
                <a:defRPr/>
              </a:pPr>
              <a:t>07.10.2018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1F27097-8B65-4F49-B437-DF740D7DDE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02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9B7B5-269C-48B4-9BF9-BC2558963965}" type="datetimeFigureOut">
              <a:rPr lang="ru-RU"/>
              <a:pPr>
                <a:defRPr/>
              </a:pPr>
              <a:t>07.10.2018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E5E8B-9D82-4FE0-AE07-BF008FCE9E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01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0A13FA-048D-49B3-BBCB-48836122EC79}" type="datetimeFigureOut">
              <a:rPr lang="ru-RU"/>
              <a:pPr>
                <a:defRPr/>
              </a:pPr>
              <a:t>07.10.2018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06CB68-42B5-4DF8-A51C-C494173512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219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Полилиния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Прямоугольный треугольник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Нашивка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Нашивка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DD92A90-FF2F-4B7E-9217-73B8DE3F6E6D}" type="datetimeFigureOut">
              <a:rPr lang="ru-RU"/>
              <a:pPr>
                <a:defRPr/>
              </a:pPr>
              <a:t>07.10.2018</a:t>
            </a:fld>
            <a:endParaRPr lang="ru-RU"/>
          </a:p>
        </p:txBody>
      </p:sp>
      <p:sp>
        <p:nvSpPr>
          <p:cNvPr id="12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65DBD9C-6E96-44AE-9576-D9060BEC19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609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33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69F9D99-C54A-46C7-B505-8157CE782C00}" type="datetimeFigureOut">
              <a:rPr lang="ru-RU"/>
              <a:pPr>
                <a:defRPr/>
              </a:pPr>
              <a:t>07.10.2018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9368D46-FCE5-4C5A-A432-53700BC53A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9" r:id="rId2"/>
    <p:sldLayoutId id="2147483854" r:id="rId3"/>
    <p:sldLayoutId id="2147483855" r:id="rId4"/>
    <p:sldLayoutId id="2147483856" r:id="rId5"/>
    <p:sldLayoutId id="2147483857" r:id="rId6"/>
    <p:sldLayoutId id="2147483850" r:id="rId7"/>
    <p:sldLayoutId id="2147483858" r:id="rId8"/>
    <p:sldLayoutId id="2147483859" r:id="rId9"/>
    <p:sldLayoutId id="2147483851" r:id="rId10"/>
    <p:sldLayoutId id="214748385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o-projec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ist_of_CLI_languages" TargetMode="External"/><Relationship Id="rId4" Type="http://schemas.openxmlformats.org/officeDocument/2006/relationships/hyperlink" Target="https://github.com/dotnet/corecl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-gate.com/products/dotnet-development/reflector/" TargetMode="External"/><Relationship Id="rId2" Type="http://schemas.openxmlformats.org/officeDocument/2006/relationships/hyperlink" Target="https://www.jetbrains.com/decompiler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referencesource.microsoft.com/" TargetMode="External"/><Relationship Id="rId3" Type="http://schemas.openxmlformats.org/officeDocument/2006/relationships/hyperlink" Target="http://www.ozon.ru/context/detail/id/19916784/" TargetMode="External"/><Relationship Id="rId7" Type="http://schemas.openxmlformats.org/officeDocument/2006/relationships/hyperlink" Target="https://docs.microsoft.com/ru-ru/dot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zon.ru/context/detail/id/21236101/" TargetMode="External"/><Relationship Id="rId5" Type="http://schemas.openxmlformats.org/officeDocument/2006/relationships/hyperlink" Target="https://www.ozon.ru/context/detail/id/145563645/" TargetMode="External"/><Relationship Id="rId4" Type="http://schemas.openxmlformats.org/officeDocument/2006/relationships/hyperlink" Target="https://www.ozon.ru/context/detail/id/146756705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sudotnet.ru/" TargetMode="External"/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ru-ru/xamarin/" TargetMode="External"/><Relationship Id="rId3" Type="http://schemas.openxmlformats.org/officeDocument/2006/relationships/hyperlink" Target="https://docs.microsoft.com/ru-ru/dotnet/framework/" TargetMode="External"/><Relationship Id="rId7" Type="http://schemas.openxmlformats.org/officeDocument/2006/relationships/hyperlink" Target="https://docs.microsoft.com/ru-ru/dotnet/standard/net-standar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core" TargetMode="External"/><Relationship Id="rId5" Type="http://schemas.openxmlformats.org/officeDocument/2006/relationships/hyperlink" Target="https://github.com/dotnet/coreclr/blob/master/LICENSE.TXT" TargetMode="External"/><Relationship Id="rId4" Type="http://schemas.openxmlformats.org/officeDocument/2006/relationships/hyperlink" Target="https://docs.microsoft.com/ru-ru/dotnet/core/" TargetMode="External"/><Relationship Id="rId9" Type="http://schemas.openxmlformats.org/officeDocument/2006/relationships/hyperlink" Target="http://www.mono-project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Разработка приложений на платформе .NET</a:t>
            </a:r>
            <a:r>
              <a:rPr lang="en-US" dirty="0"/>
              <a:t> 4.</a:t>
            </a:r>
            <a:r>
              <a:rPr lang="ru-RU" dirty="0"/>
              <a:t>7.2</a:t>
            </a:r>
            <a:br>
              <a:rPr lang="ru-RU" dirty="0"/>
            </a:br>
            <a:endParaRPr lang="ru-RU" dirty="0"/>
          </a:p>
        </p:txBody>
      </p:sp>
      <p:sp>
        <p:nvSpPr>
          <p:cNvPr id="1024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ru-RU" dirty="0"/>
              <a:t>Шаталов Юрий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dirty="0"/>
              <a:t>Язык С. Использование </a:t>
            </a:r>
            <a:r>
              <a:rPr lang="en-US" sz="1600" dirty="0"/>
              <a:t>Win API</a:t>
            </a:r>
          </a:p>
          <a:p>
            <a:pPr lvl="1"/>
            <a:r>
              <a:rPr lang="ru-RU" sz="1400" dirty="0"/>
              <a:t>Процедурный стиль</a:t>
            </a:r>
          </a:p>
          <a:p>
            <a:pPr lvl="1"/>
            <a:r>
              <a:rPr lang="ru-RU" sz="1400" dirty="0"/>
              <a:t>Не объектный</a:t>
            </a:r>
          </a:p>
          <a:p>
            <a:pPr lvl="1"/>
            <a:r>
              <a:rPr lang="ru-RU" sz="1400" dirty="0"/>
              <a:t>Сложный </a:t>
            </a:r>
            <a:r>
              <a:rPr lang="en-US" sz="1400" dirty="0"/>
              <a:t>API</a:t>
            </a:r>
          </a:p>
          <a:p>
            <a:r>
              <a:rPr lang="ru-RU" sz="1600" dirty="0"/>
              <a:t>Язык </a:t>
            </a:r>
            <a:r>
              <a:rPr lang="en-US" sz="1600" dirty="0"/>
              <a:t>C++. </a:t>
            </a:r>
            <a:r>
              <a:rPr lang="ru-RU" sz="1600" dirty="0"/>
              <a:t>Использование различных оберток над </a:t>
            </a:r>
            <a:r>
              <a:rPr lang="en-US" sz="1600" dirty="0"/>
              <a:t>Win API</a:t>
            </a:r>
            <a:endParaRPr lang="ru-RU" sz="1600" dirty="0"/>
          </a:p>
          <a:p>
            <a:pPr lvl="1"/>
            <a:r>
              <a:rPr lang="ru-RU" sz="1400" dirty="0"/>
              <a:t>Сложная работа с указателями</a:t>
            </a:r>
          </a:p>
          <a:p>
            <a:pPr lvl="1"/>
            <a:r>
              <a:rPr lang="ru-RU" sz="1400" dirty="0"/>
              <a:t>Ручное управление памятью</a:t>
            </a:r>
          </a:p>
          <a:p>
            <a:pPr lvl="1"/>
            <a:r>
              <a:rPr lang="ru-RU" sz="1400" dirty="0"/>
              <a:t>Переносимость, оптимизация</a:t>
            </a:r>
          </a:p>
          <a:p>
            <a:r>
              <a:rPr lang="en-US" sz="1600" dirty="0"/>
              <a:t>Visual Basic</a:t>
            </a:r>
            <a:r>
              <a:rPr lang="ru-RU" sz="1600" dirty="0"/>
              <a:t> 6</a:t>
            </a:r>
            <a:endParaRPr lang="en-US" sz="1600" dirty="0"/>
          </a:p>
          <a:p>
            <a:pPr lvl="1"/>
            <a:r>
              <a:rPr lang="ru-RU" sz="1400" dirty="0"/>
              <a:t>Нет классического наследования</a:t>
            </a:r>
          </a:p>
          <a:p>
            <a:pPr lvl="1"/>
            <a:r>
              <a:rPr lang="ru-RU" sz="1400" dirty="0"/>
              <a:t>Трудности с многопоточностью</a:t>
            </a:r>
            <a:endParaRPr lang="en-US" sz="1400" dirty="0"/>
          </a:p>
          <a:p>
            <a:r>
              <a:rPr lang="en-US" sz="1600" dirty="0"/>
              <a:t>Java</a:t>
            </a:r>
          </a:p>
          <a:p>
            <a:pPr lvl="1"/>
            <a:r>
              <a:rPr lang="ru-RU" sz="1400" dirty="0"/>
              <a:t>Подразумевает использования только языка </a:t>
            </a:r>
            <a:r>
              <a:rPr lang="ru-RU" sz="1400" dirty="0" err="1"/>
              <a:t>Java</a:t>
            </a:r>
            <a:endParaRPr lang="en-US" sz="1400" dirty="0"/>
          </a:p>
          <a:p>
            <a:r>
              <a:rPr lang="en-US" sz="1600" dirty="0"/>
              <a:t>COM</a:t>
            </a:r>
          </a:p>
          <a:p>
            <a:pPr lvl="1"/>
            <a:r>
              <a:rPr lang="ru-RU" sz="1400" dirty="0"/>
              <a:t>Нет наследования</a:t>
            </a:r>
          </a:p>
          <a:p>
            <a:pPr lvl="1"/>
            <a:r>
              <a:rPr lang="ru-RU" sz="1400" dirty="0"/>
              <a:t>Не гарантии совместимость типов</a:t>
            </a:r>
          </a:p>
          <a:p>
            <a:pPr lvl="1"/>
            <a:r>
              <a:rPr lang="ru-RU" sz="1400" dirty="0"/>
              <a:t>Необходимость регистрации в реестре</a:t>
            </a:r>
          </a:p>
          <a:p>
            <a:pPr lvl="1"/>
            <a:r>
              <a:rPr lang="ru-RU" sz="1400" dirty="0"/>
              <a:t>Невозможность использования разных версий одного и того же модуля</a:t>
            </a:r>
          </a:p>
          <a:p>
            <a:endParaRPr lang="en-US" sz="11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Предыстория</a:t>
            </a:r>
          </a:p>
        </p:txBody>
      </p:sp>
    </p:spTree>
    <p:extLst>
      <p:ext uri="{BB962C8B-B14F-4D97-AF65-F5344CB8AC3E}">
        <p14:creationId xmlns:p14="http://schemas.microsoft.com/office/powerpoint/2010/main" val="308923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81138"/>
            <a:ext cx="8568952" cy="4756174"/>
          </a:xfrm>
        </p:spPr>
        <p:txBody>
          <a:bodyPr/>
          <a:lstStyle/>
          <a:p>
            <a:r>
              <a:rPr lang="ru-RU" sz="1600" dirty="0"/>
              <a:t>Кроссплатформенность</a:t>
            </a:r>
            <a:endParaRPr lang="en-US" sz="1600" dirty="0"/>
          </a:p>
          <a:p>
            <a:pPr lvl="1"/>
            <a:r>
              <a:rPr lang="ru-RU" sz="1200" dirty="0"/>
              <a:t>Разные версии </a:t>
            </a:r>
            <a:r>
              <a:rPr lang="en-US" sz="1200" dirty="0"/>
              <a:t>Windows</a:t>
            </a:r>
          </a:p>
          <a:p>
            <a:pPr lvl="1"/>
            <a:r>
              <a:rPr lang="ru-RU" sz="1200" dirty="0"/>
              <a:t>Частично клоны </a:t>
            </a:r>
            <a:r>
              <a:rPr lang="en-US" sz="1200" dirty="0"/>
              <a:t>Unix </a:t>
            </a:r>
            <a:r>
              <a:rPr lang="en-US" sz="1200" dirty="0">
                <a:hlinkClick r:id="rId3"/>
              </a:rPr>
              <a:t>http://www.mono-project.com</a:t>
            </a:r>
            <a:endParaRPr lang="en-US" sz="1200" dirty="0"/>
          </a:p>
          <a:p>
            <a:pPr lvl="1"/>
            <a:r>
              <a:rPr lang="en-US" sz="1200" dirty="0"/>
              <a:t>Mac OS </a:t>
            </a:r>
            <a:r>
              <a:rPr lang="en-US" sz="1200" dirty="0">
                <a:hlinkClick r:id="rId3"/>
              </a:rPr>
              <a:t>http://www.mono-project.com</a:t>
            </a:r>
            <a:endParaRPr lang="en-US" sz="1200" dirty="0"/>
          </a:p>
          <a:p>
            <a:pPr lvl="1"/>
            <a:r>
              <a:rPr lang="en-US" sz="1200" dirty="0"/>
              <a:t>.NET Core (Core CLR). Open Source </a:t>
            </a:r>
            <a:r>
              <a:rPr lang="en-US" sz="1200" dirty="0">
                <a:hlinkClick r:id="rId4"/>
              </a:rPr>
              <a:t>https://github.com/dotnet/coreclr</a:t>
            </a:r>
            <a:endParaRPr lang="ru-RU" sz="1200" dirty="0"/>
          </a:p>
          <a:p>
            <a:pPr lvl="1"/>
            <a:r>
              <a:rPr lang="en-US" sz="1200" dirty="0"/>
              <a:t>Xamarin</a:t>
            </a:r>
          </a:p>
          <a:p>
            <a:r>
              <a:rPr lang="ru-RU" sz="1600" dirty="0"/>
              <a:t>Поддержка нескольких языков программирования</a:t>
            </a:r>
          </a:p>
          <a:p>
            <a:pPr lvl="1"/>
            <a:r>
              <a:rPr lang="en-US" sz="1400" dirty="0"/>
              <a:t>C#, VB.NET, JScript.NET, Managed C++ (C++/CLI), F#</a:t>
            </a:r>
            <a:endParaRPr lang="ru-RU" sz="1400" dirty="0"/>
          </a:p>
          <a:p>
            <a:pPr lvl="1"/>
            <a:r>
              <a:rPr lang="en-US" sz="1400" dirty="0">
                <a:hlinkClick r:id="rId5"/>
              </a:rPr>
              <a:t>https://en.wikipedia.org/wiki/List_of_CLI_languages</a:t>
            </a:r>
            <a:endParaRPr lang="ru-RU" sz="1400" dirty="0"/>
          </a:p>
          <a:p>
            <a:r>
              <a:rPr lang="ru-RU" sz="1600" dirty="0"/>
              <a:t>Общая среда выполнения для различных языков программирования</a:t>
            </a:r>
          </a:p>
          <a:p>
            <a:pPr lvl="1"/>
            <a:r>
              <a:rPr lang="ru-RU" sz="1400" dirty="0"/>
              <a:t>Прозрачное межязыковое взаимодействие</a:t>
            </a:r>
          </a:p>
          <a:p>
            <a:r>
              <a:rPr lang="ru-RU" sz="1600" dirty="0"/>
              <a:t>Библиотека базовых классов</a:t>
            </a:r>
            <a:r>
              <a:rPr lang="en-US" sz="1600" dirty="0"/>
              <a:t> </a:t>
            </a:r>
          </a:p>
          <a:p>
            <a:pPr lvl="1"/>
            <a:r>
              <a:rPr lang="en-US" sz="1200" dirty="0"/>
              <a:t>Web, Mobile, Desktop, Services, Data Access, Cloud, …</a:t>
            </a:r>
            <a:endParaRPr lang="ru-RU" sz="1200" dirty="0"/>
          </a:p>
          <a:p>
            <a:r>
              <a:rPr lang="ru-RU" sz="1600" dirty="0"/>
              <a:t>Упрощенная работа с памятью</a:t>
            </a:r>
          </a:p>
          <a:p>
            <a:r>
              <a:rPr lang="ru-RU" sz="1600" dirty="0"/>
              <a:t>Простое развертывание (не нужна регистрация в реестре)</a:t>
            </a:r>
          </a:p>
          <a:p>
            <a:r>
              <a:rPr lang="ru-RU" sz="1600" dirty="0"/>
              <a:t>Безопасность</a:t>
            </a:r>
          </a:p>
          <a:p>
            <a:r>
              <a:rPr lang="ru-RU" sz="1600" dirty="0"/>
              <a:t>Взаимодействие со старым кодом (</a:t>
            </a:r>
            <a:r>
              <a:rPr lang="en-US" sz="1600" dirty="0"/>
              <a:t>native, COM </a:t>
            </a:r>
            <a:r>
              <a:rPr lang="ru-RU" sz="1600" dirty="0"/>
              <a:t>и т.д.)</a:t>
            </a:r>
          </a:p>
          <a:p>
            <a:endParaRPr lang="ru-RU" sz="1600" dirty="0"/>
          </a:p>
          <a:p>
            <a:r>
              <a:rPr lang="ru-RU" sz="1600" dirty="0"/>
              <a:t>                                                 Быстрое написание сложных программ</a:t>
            </a:r>
          </a:p>
          <a:p>
            <a:endParaRPr lang="ru-RU" sz="1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дает платформа </a:t>
            </a:r>
            <a:r>
              <a:rPr lang="en-US" dirty="0"/>
              <a:t>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10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ru-RU" dirty="0"/>
              <a:t>Версии</a:t>
            </a:r>
            <a:r>
              <a:rPr lang="en-US" dirty="0"/>
              <a:t> .NET Framework 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366978"/>
              </p:ext>
            </p:extLst>
          </p:nvPr>
        </p:nvGraphicFramePr>
        <p:xfrm>
          <a:off x="107504" y="1124744"/>
          <a:ext cx="8856984" cy="547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78596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/>
                        <a:t>Версия</a:t>
                      </a:r>
                      <a:r>
                        <a:rPr lang="en-US" sz="1100" dirty="0"/>
                        <a:t> .NET</a:t>
                      </a:r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Год</a:t>
                      </a:r>
                      <a:r>
                        <a:rPr lang="ru-RU" sz="1100" baseline="0" dirty="0"/>
                        <a:t> </a:t>
                      </a:r>
                      <a:r>
                        <a:rPr lang="ru-RU" sz="1100" dirty="0"/>
                        <a:t>выхода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По умолчанию в версиях </a:t>
                      </a:r>
                      <a:r>
                        <a:rPr lang="en-US" sz="1100" dirty="0"/>
                        <a:t>Windows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Нововведения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Visual Studio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Версия </a:t>
                      </a:r>
                      <a:r>
                        <a:rPr lang="en-US" sz="1100" dirty="0"/>
                        <a:t>C#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.NET Framework</a:t>
                      </a:r>
                      <a:r>
                        <a:rPr lang="ru-RU" sz="1100" dirty="0"/>
                        <a:t> 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2002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Visual Studio .NET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.NET Framework</a:t>
                      </a:r>
                      <a:r>
                        <a:rPr lang="ru-RU" sz="1100" dirty="0"/>
                        <a:t> 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2003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Windows Server 2003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Visual Studio .NET 2003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1.2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.NET Framework</a:t>
                      </a:r>
                      <a:r>
                        <a:rPr lang="ru-RU" sz="1100" dirty="0"/>
                        <a:t> 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Обобщенные типы,</a:t>
                      </a:r>
                      <a:r>
                        <a:rPr lang="ru-RU" sz="1100" baseline="0" dirty="0"/>
                        <a:t> анонимные методы</a:t>
                      </a:r>
                      <a:r>
                        <a:rPr lang="en-US" sz="1100" baseline="0" dirty="0"/>
                        <a:t>, x64 </a:t>
                      </a:r>
                      <a:r>
                        <a:rPr lang="ru-RU" sz="1100" baseline="0" dirty="0"/>
                        <a:t>и </a:t>
                      </a:r>
                      <a:r>
                        <a:rPr lang="en-US" sz="1100" baseline="0" dirty="0"/>
                        <a:t>IA-64.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Visual Studio 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.NET Framework</a:t>
                      </a:r>
                      <a:r>
                        <a:rPr lang="ru-RU" sz="1100" dirty="0"/>
                        <a:t> 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2006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Windows Vista, </a:t>
                      </a:r>
                      <a:endParaRPr lang="ru-RU" sz="1100" dirty="0"/>
                    </a:p>
                    <a:p>
                      <a:r>
                        <a:rPr lang="en-US" sz="1100" dirty="0"/>
                        <a:t>Windows Server 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WPF,</a:t>
                      </a:r>
                      <a:r>
                        <a:rPr lang="en-US" sz="1100" baseline="0" dirty="0"/>
                        <a:t> WCF, WF</a:t>
                      </a:r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Visual Studio 2005 + </a:t>
                      </a:r>
                      <a:r>
                        <a:rPr lang="ru-RU" sz="1100"/>
                        <a:t>расширения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C#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.NET Framework</a:t>
                      </a:r>
                      <a:r>
                        <a:rPr lang="ru-RU" sz="1100" dirty="0"/>
                        <a:t>  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2007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Windows 7,</a:t>
                      </a:r>
                      <a:endParaRPr lang="ru-RU" sz="1100" dirty="0"/>
                    </a:p>
                    <a:p>
                      <a:r>
                        <a:rPr lang="en-US" sz="1100" dirty="0"/>
                        <a:t>Windows Server 2008 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LINQ, ADO.NET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Entity Framework,</a:t>
                      </a:r>
                    </a:p>
                    <a:p>
                      <a:r>
                        <a:rPr lang="ru-RU" sz="1100" dirty="0"/>
                        <a:t>ASP.NET AJAX 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Visual Studio 2008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.NET Framework</a:t>
                      </a:r>
                      <a:r>
                        <a:rPr lang="ru-RU" sz="1100" dirty="0"/>
                        <a:t> 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Dynamic, PLINQ</a:t>
                      </a:r>
                      <a:r>
                        <a:rPr lang="en-US" sz="1100" baseline="0" dirty="0"/>
                        <a:t>,</a:t>
                      </a:r>
                      <a:endParaRPr lang="en-US" sz="1100" dirty="0"/>
                    </a:p>
                    <a:p>
                      <a:r>
                        <a:rPr lang="en-US" sz="1100" baseline="0" dirty="0"/>
                        <a:t>F#, W</a:t>
                      </a:r>
                      <a:r>
                        <a:rPr lang="en-US" sz="1100" dirty="0"/>
                        <a:t>indows Azure Apps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Visual Studio 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C#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.NET Framework</a:t>
                      </a:r>
                      <a:r>
                        <a:rPr lang="ru-RU" sz="1100" dirty="0"/>
                        <a:t> 4.5</a:t>
                      </a:r>
                      <a:r>
                        <a:rPr lang="en-US" sz="1100" dirty="0"/>
                        <a:t>, 4.5.1, 4.5.2</a:t>
                      </a:r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2012</a:t>
                      </a:r>
                      <a:r>
                        <a:rPr lang="en-US" sz="1100" dirty="0"/>
                        <a:t>, 2013, 2014</a:t>
                      </a:r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Windows 8 (8.1), </a:t>
                      </a:r>
                      <a:endParaRPr lang="ru-RU" sz="1100" dirty="0"/>
                    </a:p>
                    <a:p>
                      <a:r>
                        <a:rPr lang="en-US" sz="1100" dirty="0"/>
                        <a:t>Windows Server 2012 (R2)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Windows Store Apps (Windows 8, 8.1)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Visual Studio 2012, 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.NET Framework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 4.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6, 4.6.1, 4.6.2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2015, 2016</a:t>
                      </a:r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Windows 10,</a:t>
                      </a:r>
                      <a:endParaRPr lang="ru-RU" sz="1100" dirty="0"/>
                    </a:p>
                    <a:p>
                      <a:r>
                        <a:rPr lang="en-US" sz="1100" dirty="0"/>
                        <a:t>Windows Server 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err="1"/>
                        <a:t>RyuJIT</a:t>
                      </a:r>
                      <a:r>
                        <a:rPr lang="en-US" sz="1100" baseline="0" dirty="0"/>
                        <a:t>, UWP, .NET Native, </a:t>
                      </a:r>
                      <a:r>
                        <a:rPr lang="ru-RU" sz="1100" baseline="0" dirty="0"/>
                        <a:t>поддержка экранов с высоким DPI, расширение криптографии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Visual Studio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.NET Framework</a:t>
                      </a:r>
                      <a:r>
                        <a:rPr lang="ru-RU" sz="1100" b="0" i="0" dirty="0">
                          <a:solidFill>
                            <a:schemeClr val="tx1"/>
                          </a:solidFill>
                        </a:rPr>
                        <a:t> 4.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7, 4.7.1</a:t>
                      </a:r>
                      <a:endParaRPr lang="ru-RU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2017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Windows 10 RS2-RS3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High DPI for WinForms, TLS 1.2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Visual Studio 201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C# </a:t>
                      </a:r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rgbClr val="FF0000"/>
                          </a:solidFill>
                        </a:rPr>
                        <a:t>.NET Framework</a:t>
                      </a:r>
                      <a:r>
                        <a:rPr lang="ru-RU" sz="1100" b="0" i="0" dirty="0">
                          <a:solidFill>
                            <a:srgbClr val="FF0000"/>
                          </a:solidFill>
                        </a:rPr>
                        <a:t> 4.</a:t>
                      </a:r>
                      <a:r>
                        <a:rPr lang="en-US" sz="1100" b="0" i="0" dirty="0">
                          <a:solidFill>
                            <a:srgbClr val="FF0000"/>
                          </a:solidFill>
                        </a:rPr>
                        <a:t>7.2</a:t>
                      </a:r>
                      <a:endParaRPr lang="ru-RU" sz="1100" b="0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04.</a:t>
                      </a:r>
                      <a:r>
                        <a:rPr lang="en-US" sz="1100" dirty="0"/>
                        <a:t>1</a:t>
                      </a:r>
                      <a:r>
                        <a:rPr lang="ru-RU" sz="11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Windows 10 RS4 (1803)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DI ASP.NET, </a:t>
                      </a:r>
                      <a:r>
                        <a:rPr lang="ru-RU" sz="1100" dirty="0"/>
                        <a:t>минорные изменения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Visual Studio 201</a:t>
                      </a:r>
                      <a:r>
                        <a:rPr lang="ru-RU" sz="11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(Update 15.7)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rgbClr val="FF0000"/>
                          </a:solidFill>
                        </a:rPr>
                        <a:t>С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# 7.3</a:t>
                      </a:r>
                    </a:p>
                    <a:p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(09.18)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5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72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Предыстория</a:t>
            </a:r>
          </a:p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Понятие платформы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</a:t>
            </a:r>
          </a:p>
          <a:p>
            <a:r>
              <a:rPr lang="ru-RU" dirty="0"/>
              <a:t>Первая программа на </a:t>
            </a:r>
            <a:r>
              <a:rPr lang="en-US" dirty="0"/>
              <a:t>C#</a:t>
            </a:r>
            <a:endParaRPr lang="ru-RU" dirty="0"/>
          </a:p>
          <a:p>
            <a:r>
              <a:rPr lang="ru-RU" dirty="0"/>
              <a:t>Отличия от С++</a:t>
            </a:r>
          </a:p>
          <a:p>
            <a:r>
              <a:rPr lang="ru-RU" dirty="0"/>
              <a:t>Основные типы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</a:t>
            </a:r>
          </a:p>
        </p:txBody>
      </p:sp>
    </p:spTree>
    <p:extLst>
      <p:ext uri="{BB962C8B-B14F-4D97-AF65-F5344CB8AC3E}">
        <p14:creationId xmlns:p14="http://schemas.microsoft.com/office/powerpoint/2010/main" val="205179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Содержимое 1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2"/>
          </a:xfrm>
        </p:spPr>
        <p:txBody>
          <a:bodyPr/>
          <a:lstStyle/>
          <a:p>
            <a:r>
              <a:rPr lang="ru-RU" b="1" dirty="0"/>
              <a:t>Общеязыковая среда выполнения</a:t>
            </a:r>
            <a:r>
              <a:rPr lang="en-US" b="1" dirty="0"/>
              <a:t> </a:t>
            </a:r>
            <a:br>
              <a:rPr lang="en-US" b="1" dirty="0"/>
            </a:br>
            <a:r>
              <a:rPr lang="ru-RU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Common Language Runtime </a:t>
            </a:r>
            <a:r>
              <a:rPr lang="en-US" b="1" dirty="0"/>
              <a:t>-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CLR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n-US" sz="2600" dirty="0"/>
              <a:t>MSIL JIT-</a:t>
            </a:r>
            <a:r>
              <a:rPr lang="ru-RU" sz="2600" dirty="0"/>
              <a:t>компилятор</a:t>
            </a:r>
          </a:p>
          <a:p>
            <a:pPr lvl="2"/>
            <a:r>
              <a:rPr lang="ru-RU" sz="2600" dirty="0"/>
              <a:t>Сборщик мусора</a:t>
            </a:r>
          </a:p>
          <a:p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Единая система типов </a:t>
            </a:r>
            <a:br>
              <a:rPr lang="en-US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Common Type Specification - CTS</a:t>
            </a:r>
          </a:p>
          <a:p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Общеязыковая спецификация </a:t>
            </a:r>
            <a:br>
              <a:rPr lang="en-US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Common Language Specification - CLS</a:t>
            </a:r>
          </a:p>
          <a:p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Библиотека базовых классов</a:t>
            </a:r>
            <a:br>
              <a:rPr lang="en-US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Base Class Library - BCL</a:t>
            </a:r>
          </a:p>
          <a:p>
            <a:pPr lvl="1"/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 		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Global Assembly Cache - GAC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Платформа </a:t>
            </a:r>
            <a:r>
              <a:rPr lang="en-US" dirty="0"/>
              <a:t>.NET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Common Language Runtime </a:t>
            </a:r>
            <a:r>
              <a:rPr lang="en-US" b="1" dirty="0"/>
              <a:t>-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CLR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/>
              <a:t>Виртуальная исполняющая среда</a:t>
            </a:r>
          </a:p>
          <a:p>
            <a:r>
              <a:rPr lang="ru-RU" dirty="0"/>
              <a:t>Запускается при старте вашего приложения</a:t>
            </a:r>
          </a:p>
          <a:p>
            <a:r>
              <a:rPr lang="ru-RU" dirty="0"/>
              <a:t>Отвечает за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Загрузку сборок</a:t>
            </a:r>
            <a:endParaRPr lang="en-US" dirty="0"/>
          </a:p>
          <a:p>
            <a:pPr lvl="1"/>
            <a:r>
              <a:rPr lang="en-US" dirty="0"/>
              <a:t>Just In Time </a:t>
            </a:r>
            <a:r>
              <a:rPr lang="ru-RU" dirty="0"/>
              <a:t>компиляцию</a:t>
            </a:r>
          </a:p>
          <a:p>
            <a:pPr lvl="1"/>
            <a:r>
              <a:rPr lang="ru-RU" dirty="0"/>
              <a:t>Управление памятью</a:t>
            </a:r>
          </a:p>
          <a:p>
            <a:pPr lvl="1"/>
            <a:r>
              <a:rPr lang="ru-RU" dirty="0"/>
              <a:t>Управление безопасностью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Общеязыковая среда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626039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228600"/>
            <a:ext cx="8382000" cy="750888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0" hangingPunct="0">
              <a:defRPr/>
            </a:pPr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MSIL-</a:t>
            </a:r>
            <a:r>
              <a:rPr lang="ru-RU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компиляция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71500" y="979488"/>
            <a:ext cx="2362200" cy="616744"/>
          </a:xfrm>
          <a:prstGeom prst="flowChartAlternateProcess">
            <a:avLst/>
          </a:prstGeom>
          <a:gradFill rotWithShape="0">
            <a:gsLst>
              <a:gs pos="0">
                <a:schemeClr val="accent2">
                  <a:gamma/>
                  <a:shade val="63529"/>
                  <a:invGamma/>
                  <a:alpha val="70000"/>
                </a:schemeClr>
              </a:gs>
              <a:gs pos="50000">
                <a:schemeClr val="accent2">
                  <a:alpha val="70000"/>
                </a:schemeClr>
              </a:gs>
              <a:gs pos="100000">
                <a:schemeClr val="accent2">
                  <a:gamma/>
                  <a:shade val="63529"/>
                  <a:invGamma/>
                  <a:alpha val="70000"/>
                </a:schemeClr>
              </a:gs>
            </a:gsLst>
            <a:lin ang="27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 err="1"/>
              <a:t>HelloWorld.cs</a:t>
            </a:r>
            <a:endParaRPr lang="ru-RU" b="1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352800" y="979488"/>
            <a:ext cx="2362200" cy="621506"/>
          </a:xfrm>
          <a:prstGeom prst="flowChartAlternateProcess">
            <a:avLst/>
          </a:prstGeom>
          <a:gradFill rotWithShape="0">
            <a:gsLst>
              <a:gs pos="0">
                <a:schemeClr val="hlink">
                  <a:gamma/>
                  <a:shade val="63529"/>
                  <a:invGamma/>
                  <a:alpha val="70000"/>
                </a:schemeClr>
              </a:gs>
              <a:gs pos="50000">
                <a:schemeClr val="hlink">
                  <a:alpha val="70000"/>
                </a:schemeClr>
              </a:gs>
              <a:gs pos="100000">
                <a:schemeClr val="hlink">
                  <a:gamma/>
                  <a:shade val="63529"/>
                  <a:invGamma/>
                  <a:alpha val="70000"/>
                </a:schemeClr>
              </a:gs>
            </a:gsLst>
            <a:lin ang="27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 err="1"/>
              <a:t>HelloWorld.vb</a:t>
            </a:r>
            <a:endParaRPr lang="ru-RU" b="1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96000" y="979488"/>
            <a:ext cx="2362200" cy="621506"/>
          </a:xfrm>
          <a:prstGeom prst="flowChartAlternateProcess">
            <a:avLst/>
          </a:prstGeom>
          <a:gradFill rotWithShape="0">
            <a:gsLst>
              <a:gs pos="0">
                <a:srgbClr val="F61504">
                  <a:gamma/>
                  <a:shade val="63529"/>
                  <a:invGamma/>
                  <a:alpha val="70000"/>
                </a:srgbClr>
              </a:gs>
              <a:gs pos="50000">
                <a:srgbClr val="F61504">
                  <a:alpha val="70000"/>
                </a:srgbClr>
              </a:gs>
              <a:gs pos="100000">
                <a:srgbClr val="F61504">
                  <a:gamma/>
                  <a:shade val="63529"/>
                  <a:invGamma/>
                  <a:alpha val="70000"/>
                </a:srgbClr>
              </a:gs>
            </a:gsLst>
            <a:lin ang="27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/>
              <a:t>HelloWorld.js</a:t>
            </a:r>
            <a:endParaRPr lang="ru-RU" b="1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447800" y="1600994"/>
            <a:ext cx="533400" cy="3810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2">
                  <a:gamma/>
                  <a:shade val="63529"/>
                  <a:invGamma/>
                  <a:alpha val="70000"/>
                </a:schemeClr>
              </a:gs>
              <a:gs pos="50000">
                <a:schemeClr val="accent2">
                  <a:alpha val="70000"/>
                </a:schemeClr>
              </a:gs>
              <a:gs pos="100000">
                <a:schemeClr val="accent2">
                  <a:gamma/>
                  <a:shade val="63529"/>
                  <a:invGamma/>
                  <a:alpha val="70000"/>
                </a:schemeClr>
              </a:gs>
            </a:gsLst>
            <a:lin ang="27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b="1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267200" y="1600994"/>
            <a:ext cx="533400" cy="3810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hlink">
                  <a:gamma/>
                  <a:shade val="63529"/>
                  <a:invGamma/>
                  <a:alpha val="70000"/>
                </a:schemeClr>
              </a:gs>
              <a:gs pos="50000">
                <a:schemeClr val="hlink">
                  <a:alpha val="70000"/>
                </a:schemeClr>
              </a:gs>
              <a:gs pos="100000">
                <a:schemeClr val="hlink">
                  <a:gamma/>
                  <a:shade val="63529"/>
                  <a:invGamma/>
                  <a:alpha val="70000"/>
                </a:schemeClr>
              </a:gs>
            </a:gsLst>
            <a:lin ang="27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b="1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7086600" y="1600994"/>
            <a:ext cx="533400" cy="3810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9C0D03">
                  <a:alpha val="70000"/>
                </a:srgbClr>
              </a:gs>
              <a:gs pos="50000">
                <a:srgbClr val="F61504">
                  <a:alpha val="70000"/>
                </a:srgbClr>
              </a:gs>
              <a:gs pos="100000">
                <a:srgbClr val="9C0D03">
                  <a:alpha val="70000"/>
                </a:srgbClr>
              </a:gs>
            </a:gsLst>
            <a:lin ang="27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b="1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85800" y="2000007"/>
            <a:ext cx="2133600" cy="608186"/>
          </a:xfrm>
          <a:prstGeom prst="flowChartPredefinedProcess">
            <a:avLst/>
          </a:prstGeom>
          <a:gradFill rotWithShape="0">
            <a:gsLst>
              <a:gs pos="0">
                <a:schemeClr val="accent2">
                  <a:gamma/>
                  <a:shade val="63529"/>
                  <a:invGamma/>
                  <a:alpha val="70000"/>
                </a:schemeClr>
              </a:gs>
              <a:gs pos="50000">
                <a:schemeClr val="accent2">
                  <a:alpha val="70000"/>
                </a:schemeClr>
              </a:gs>
              <a:gs pos="100000">
                <a:schemeClr val="accent2">
                  <a:gamma/>
                  <a:shade val="63529"/>
                  <a:invGamma/>
                  <a:alpha val="70000"/>
                </a:schemeClr>
              </a:gs>
            </a:gsLst>
            <a:lin ang="27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/>
              <a:t>csc.exe</a:t>
            </a:r>
            <a:endParaRPr lang="ru-RU" b="1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3429000" y="2000007"/>
            <a:ext cx="2133600" cy="608186"/>
          </a:xfrm>
          <a:prstGeom prst="flowChartPredefinedProcess">
            <a:avLst/>
          </a:prstGeom>
          <a:gradFill rotWithShape="0">
            <a:gsLst>
              <a:gs pos="0">
                <a:schemeClr val="hlink">
                  <a:gamma/>
                  <a:shade val="63529"/>
                  <a:invGamma/>
                  <a:alpha val="70000"/>
                </a:schemeClr>
              </a:gs>
              <a:gs pos="50000">
                <a:schemeClr val="hlink">
                  <a:alpha val="70000"/>
                </a:schemeClr>
              </a:gs>
              <a:gs pos="100000">
                <a:schemeClr val="hlink">
                  <a:gamma/>
                  <a:shade val="63529"/>
                  <a:invGamma/>
                  <a:alpha val="70000"/>
                </a:schemeClr>
              </a:gs>
            </a:gsLst>
            <a:lin ang="27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/>
              <a:t>vbc.exe</a:t>
            </a:r>
            <a:endParaRPr lang="ru-RU" b="1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248400" y="2000007"/>
            <a:ext cx="2133600" cy="608186"/>
          </a:xfrm>
          <a:prstGeom prst="flowChartPredefinedProcess">
            <a:avLst/>
          </a:prstGeom>
          <a:gradFill rotWithShape="0">
            <a:gsLst>
              <a:gs pos="0">
                <a:srgbClr val="F61504">
                  <a:gamma/>
                  <a:shade val="63529"/>
                  <a:invGamma/>
                  <a:alpha val="70000"/>
                </a:srgbClr>
              </a:gs>
              <a:gs pos="50000">
                <a:srgbClr val="F61504">
                  <a:alpha val="70000"/>
                </a:srgbClr>
              </a:gs>
              <a:gs pos="100000">
                <a:srgbClr val="F61504">
                  <a:gamma/>
                  <a:shade val="63529"/>
                  <a:invGamma/>
                  <a:alpha val="70000"/>
                </a:srgbClr>
              </a:gs>
            </a:gsLst>
            <a:lin ang="27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/>
              <a:t>jsc.exe</a:t>
            </a:r>
            <a:endParaRPr lang="ru-RU" b="1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1447800" y="2608193"/>
            <a:ext cx="533400" cy="3810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folHlink">
                  <a:gamma/>
                  <a:shade val="63529"/>
                  <a:invGamma/>
                  <a:alpha val="70000"/>
                </a:schemeClr>
              </a:gs>
              <a:gs pos="50000">
                <a:schemeClr val="folHlink">
                  <a:alpha val="70000"/>
                </a:schemeClr>
              </a:gs>
              <a:gs pos="100000">
                <a:schemeClr val="folHlink">
                  <a:gamma/>
                  <a:shade val="63529"/>
                  <a:invGamma/>
                  <a:alpha val="70000"/>
                </a:schemeClr>
              </a:gs>
            </a:gsLst>
            <a:lin ang="27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b="1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4267200" y="2608193"/>
            <a:ext cx="533400" cy="3810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folHlink">
                  <a:gamma/>
                  <a:shade val="63529"/>
                  <a:invGamma/>
                  <a:alpha val="70000"/>
                </a:schemeClr>
              </a:gs>
              <a:gs pos="50000">
                <a:schemeClr val="folHlink">
                  <a:alpha val="70000"/>
                </a:schemeClr>
              </a:gs>
              <a:gs pos="100000">
                <a:schemeClr val="folHlink">
                  <a:gamma/>
                  <a:shade val="63529"/>
                  <a:invGamma/>
                  <a:alpha val="70000"/>
                </a:schemeClr>
              </a:gs>
            </a:gsLst>
            <a:lin ang="27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b="1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7086600" y="2608193"/>
            <a:ext cx="533400" cy="3810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folHlink">
                  <a:gamma/>
                  <a:shade val="63529"/>
                  <a:invGamma/>
                  <a:alpha val="70000"/>
                </a:schemeClr>
              </a:gs>
              <a:gs pos="50000">
                <a:schemeClr val="folHlink">
                  <a:alpha val="70000"/>
                </a:schemeClr>
              </a:gs>
              <a:gs pos="100000">
                <a:schemeClr val="folHlink">
                  <a:gamma/>
                  <a:shade val="63529"/>
                  <a:invGamma/>
                  <a:alpha val="70000"/>
                </a:schemeClr>
              </a:gs>
            </a:gsLst>
            <a:lin ang="27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b="1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685800" y="2989193"/>
            <a:ext cx="7696200" cy="666998"/>
          </a:xfrm>
          <a:prstGeom prst="flowChartAlternateProcess">
            <a:avLst/>
          </a:prstGeom>
          <a:gradFill rotWithShape="0">
            <a:gsLst>
              <a:gs pos="0">
                <a:schemeClr val="folHlink">
                  <a:gamma/>
                  <a:shade val="63529"/>
                  <a:invGamma/>
                  <a:alpha val="70000"/>
                </a:schemeClr>
              </a:gs>
              <a:gs pos="50000">
                <a:schemeClr val="folHlink">
                  <a:alpha val="70000"/>
                </a:schemeClr>
              </a:gs>
              <a:gs pos="100000">
                <a:schemeClr val="folHlink">
                  <a:gamma/>
                  <a:shade val="63529"/>
                  <a:invGamma/>
                  <a:alpha val="70000"/>
                </a:schemeClr>
              </a:gs>
            </a:gsLst>
            <a:lin ang="27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/>
              <a:t>HelloWorld.exe</a:t>
            </a:r>
          </a:p>
          <a:p>
            <a:pPr>
              <a:defRPr/>
            </a:pPr>
            <a:r>
              <a:rPr lang="en-US" b="1" dirty="0"/>
              <a:t>C</a:t>
            </a:r>
            <a:r>
              <a:rPr lang="ru-RU" b="1" dirty="0"/>
              <a:t>одержит </a:t>
            </a:r>
            <a:r>
              <a:rPr lang="en-US" b="1" dirty="0"/>
              <a:t>MSIL-</a:t>
            </a:r>
            <a:r>
              <a:rPr lang="ru-RU" b="1" dirty="0"/>
              <a:t>код</a:t>
            </a:r>
            <a:r>
              <a:rPr lang="en-US" b="1" dirty="0"/>
              <a:t> (Microsoft Intermediate Language - MSIL)</a:t>
            </a:r>
            <a:endParaRPr lang="ru-RU" b="1" dirty="0"/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647700" y="4037191"/>
            <a:ext cx="7696200" cy="604118"/>
          </a:xfrm>
          <a:prstGeom prst="flowChartPredefinedProcess">
            <a:avLst/>
          </a:prstGeom>
          <a:gradFill rotWithShape="0">
            <a:gsLst>
              <a:gs pos="0">
                <a:schemeClr val="folHlink">
                  <a:gamma/>
                  <a:shade val="63529"/>
                  <a:invGamma/>
                  <a:alpha val="70000"/>
                </a:schemeClr>
              </a:gs>
              <a:gs pos="50000">
                <a:schemeClr val="folHlink">
                  <a:alpha val="70000"/>
                </a:schemeClr>
              </a:gs>
              <a:gs pos="100000">
                <a:schemeClr val="folHlink">
                  <a:gamma/>
                  <a:shade val="63529"/>
                  <a:invGamma/>
                  <a:alpha val="70000"/>
                </a:schemeClr>
              </a:gs>
            </a:gsLst>
            <a:lin ang="27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/>
              <a:t>JIT-</a:t>
            </a:r>
            <a:r>
              <a:rPr lang="ru-RU" b="1" dirty="0"/>
              <a:t>компилятор (</a:t>
            </a:r>
            <a:r>
              <a:rPr lang="en-US" b="1" dirty="0"/>
              <a:t>Just In Time - JIT</a:t>
            </a:r>
            <a:r>
              <a:rPr lang="ru-RU" b="1" dirty="0"/>
              <a:t>)</a:t>
            </a: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4229100" y="3656191"/>
            <a:ext cx="533400" cy="3810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folHlink">
                  <a:gamma/>
                  <a:shade val="63529"/>
                  <a:invGamma/>
                  <a:alpha val="70000"/>
                </a:schemeClr>
              </a:gs>
              <a:gs pos="50000">
                <a:schemeClr val="folHlink">
                  <a:alpha val="70000"/>
                </a:schemeClr>
              </a:gs>
              <a:gs pos="100000">
                <a:schemeClr val="folHlink">
                  <a:gamma/>
                  <a:shade val="63529"/>
                  <a:invGamma/>
                  <a:alpha val="70000"/>
                </a:schemeClr>
              </a:gs>
            </a:gsLst>
            <a:lin ang="27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b="1"/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4267200" y="4641309"/>
            <a:ext cx="533400" cy="3810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folHlink">
                  <a:gamma/>
                  <a:shade val="63529"/>
                  <a:invGamma/>
                  <a:alpha val="70000"/>
                </a:schemeClr>
              </a:gs>
              <a:gs pos="50000">
                <a:schemeClr val="folHlink">
                  <a:alpha val="70000"/>
                </a:schemeClr>
              </a:gs>
              <a:gs pos="100000">
                <a:schemeClr val="folHlink">
                  <a:gamma/>
                  <a:shade val="63529"/>
                  <a:invGamma/>
                  <a:alpha val="70000"/>
                </a:schemeClr>
              </a:gs>
            </a:gsLst>
            <a:lin ang="27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b="1"/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685800" y="5022309"/>
            <a:ext cx="7696200" cy="617438"/>
          </a:xfrm>
          <a:prstGeom prst="flowChartAlternateProcess">
            <a:avLst/>
          </a:prstGeom>
          <a:gradFill rotWithShape="0">
            <a:gsLst>
              <a:gs pos="0">
                <a:schemeClr val="folHlink">
                  <a:gamma/>
                  <a:shade val="63529"/>
                  <a:invGamma/>
                  <a:alpha val="70000"/>
                </a:schemeClr>
              </a:gs>
              <a:gs pos="50000">
                <a:schemeClr val="folHlink">
                  <a:alpha val="70000"/>
                </a:schemeClr>
              </a:gs>
              <a:gs pos="100000">
                <a:schemeClr val="folHlink">
                  <a:gamma/>
                  <a:shade val="63529"/>
                  <a:invGamma/>
                  <a:alpha val="70000"/>
                </a:schemeClr>
              </a:gs>
            </a:gsLst>
            <a:lin ang="27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 b="1" dirty="0"/>
              <a:t>Коды операций процессора (</a:t>
            </a:r>
            <a:r>
              <a:rPr lang="en-US" b="1" dirty="0"/>
              <a:t>x86, x64, ARM </a:t>
            </a:r>
            <a:r>
              <a:rPr lang="ru-RU" b="1" dirty="0"/>
              <a:t>и т.д.)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4305300" y="5639747"/>
            <a:ext cx="533400" cy="3810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folHlink">
                  <a:gamma/>
                  <a:shade val="63529"/>
                  <a:invGamma/>
                  <a:alpha val="70000"/>
                </a:schemeClr>
              </a:gs>
              <a:gs pos="50000">
                <a:schemeClr val="folHlink">
                  <a:alpha val="70000"/>
                </a:schemeClr>
              </a:gs>
              <a:gs pos="100000">
                <a:schemeClr val="folHlink">
                  <a:gamma/>
                  <a:shade val="63529"/>
                  <a:invGamma/>
                  <a:alpha val="70000"/>
                </a:schemeClr>
              </a:gs>
            </a:gsLst>
            <a:lin ang="27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b="1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723900" y="6020747"/>
            <a:ext cx="7696200" cy="617438"/>
          </a:xfrm>
          <a:prstGeom prst="flowChartAlternateProcess">
            <a:avLst/>
          </a:prstGeom>
          <a:gradFill rotWithShape="0">
            <a:gsLst>
              <a:gs pos="0">
                <a:schemeClr val="folHlink">
                  <a:gamma/>
                  <a:shade val="63529"/>
                  <a:invGamma/>
                  <a:alpha val="70000"/>
                </a:schemeClr>
              </a:gs>
              <a:gs pos="50000">
                <a:schemeClr val="folHlink">
                  <a:alpha val="70000"/>
                </a:schemeClr>
              </a:gs>
              <a:gs pos="100000">
                <a:schemeClr val="folHlink">
                  <a:gamma/>
                  <a:shade val="63529"/>
                  <a:invGamma/>
                  <a:alpha val="70000"/>
                </a:schemeClr>
              </a:gs>
            </a:gsLst>
            <a:lin ang="27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b="1" dirty="0"/>
              <a:t>Выполнение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" decel="10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" decel="10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" decel="1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659830"/>
          </a:xfrm>
        </p:spPr>
        <p:txBody>
          <a:bodyPr/>
          <a:lstStyle/>
          <a:p>
            <a:r>
              <a:rPr lang="ru-RU" sz="2000" dirty="0"/>
              <a:t>Программный код компилируется в промежуточный код </a:t>
            </a:r>
            <a:br>
              <a:rPr lang="ru-RU" sz="2000" dirty="0"/>
            </a:br>
            <a:r>
              <a:rPr lang="en-US" sz="2000" dirty="0"/>
              <a:t>(Intermediate Language</a:t>
            </a:r>
            <a:r>
              <a:rPr lang="ru-RU" sz="2000" dirty="0"/>
              <a:t> –</a:t>
            </a:r>
            <a:r>
              <a:rPr lang="en-US" sz="2000" dirty="0"/>
              <a:t> IL, MSIL, CIL)</a:t>
            </a:r>
            <a:endParaRPr lang="ru-RU" sz="2000" dirty="0"/>
          </a:p>
          <a:p>
            <a:r>
              <a:rPr lang="en-US" sz="2000" dirty="0"/>
              <a:t>CLR – </a:t>
            </a:r>
            <a:r>
              <a:rPr lang="ru-RU" sz="2000" dirty="0"/>
              <a:t>не интерпретатор</a:t>
            </a:r>
            <a:r>
              <a:rPr lang="en-US" sz="2000" dirty="0"/>
              <a:t>. </a:t>
            </a:r>
            <a:r>
              <a:rPr lang="ru-RU" sz="2000" dirty="0"/>
              <a:t>Компиляция происходит 1 раз. Повторно не компилируется, а используется уже откомпилированный код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 </a:t>
            </a:r>
            <a:r>
              <a:rPr lang="ru-RU" dirty="0"/>
              <a:t>компиляция и </a:t>
            </a:r>
            <a:r>
              <a:rPr lang="en-US" dirty="0"/>
              <a:t>CLR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74831" y="3284984"/>
            <a:ext cx="775593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2437" indent="-342900">
              <a:buFont typeface="Arial" pitchFamily="34" charset="0"/>
              <a:buChar char="•"/>
            </a:pPr>
            <a:r>
              <a:rPr lang="ru-RU" sz="2000" dirty="0"/>
              <a:t>Более медленный старт и работа приложения</a:t>
            </a:r>
          </a:p>
          <a:p>
            <a:pPr marL="452437" indent="-342900">
              <a:buFont typeface="Arial" pitchFamily="34" charset="0"/>
              <a:buChar char="•"/>
            </a:pPr>
            <a:endParaRPr lang="ru-RU" sz="2000" dirty="0"/>
          </a:p>
          <a:p>
            <a:pPr marL="452437" indent="-342900">
              <a:buFont typeface="Arial" pitchFamily="34" charset="0"/>
              <a:buChar char="•"/>
            </a:pPr>
            <a:r>
              <a:rPr lang="ru-RU" sz="2000" dirty="0"/>
              <a:t>Экономия памяти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/>
              <a:t>Код на </a:t>
            </a:r>
            <a:r>
              <a:rPr lang="en-US" dirty="0"/>
              <a:t>IL </a:t>
            </a:r>
            <a:r>
              <a:rPr lang="ru-RU" dirty="0"/>
              <a:t>обычно занимает меньше места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/>
              <a:t>Компилируется только тот код, который выполняется</a:t>
            </a:r>
          </a:p>
          <a:p>
            <a:pPr marL="452437" indent="-342900">
              <a:buFont typeface="Arial" pitchFamily="34" charset="0"/>
              <a:buChar char="•"/>
            </a:pPr>
            <a:r>
              <a:rPr lang="en-US" sz="2000" dirty="0"/>
              <a:t>JIT </a:t>
            </a:r>
            <a:r>
              <a:rPr lang="ru-RU" sz="2000" dirty="0"/>
              <a:t>компилятор получает высоко оптимизированный код (заточенный под конкретную аппаратную модель)</a:t>
            </a:r>
          </a:p>
          <a:p>
            <a:pPr marL="452437" indent="-342900">
              <a:buFont typeface="Arial" pitchFamily="34" charset="0"/>
              <a:buChar char="•"/>
            </a:pPr>
            <a:r>
              <a:rPr lang="en-US" sz="2000" dirty="0"/>
              <a:t>CLR </a:t>
            </a:r>
            <a:r>
              <a:rPr lang="ru-RU" sz="2000" dirty="0"/>
              <a:t>отслеживает частоту вызова и может производить оптимизацию налету</a:t>
            </a:r>
          </a:p>
          <a:p>
            <a:endParaRPr lang="ru-RU" dirty="0"/>
          </a:p>
        </p:txBody>
      </p:sp>
      <p:sp>
        <p:nvSpPr>
          <p:cNvPr id="8" name="Плюс 7"/>
          <p:cNvSpPr/>
          <p:nvPr/>
        </p:nvSpPr>
        <p:spPr>
          <a:xfrm>
            <a:off x="382136" y="3933056"/>
            <a:ext cx="288032" cy="288032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Минус 8"/>
          <p:cNvSpPr/>
          <p:nvPr/>
        </p:nvSpPr>
        <p:spPr>
          <a:xfrm>
            <a:off x="416381" y="3329849"/>
            <a:ext cx="288116" cy="316265"/>
          </a:xfrm>
          <a:prstGeom prst="mathMin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78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Common Language Runtime 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CLR</a:t>
            </a:r>
            <a:endParaRPr lang="ru-RU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Отвечает за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lvl="1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Загрузку сборок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Just In Time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компиляцию</a:t>
            </a:r>
          </a:p>
          <a:p>
            <a:pPr lvl="1"/>
            <a:r>
              <a:rPr lang="ru-RU" b="1" u="sng" dirty="0"/>
              <a:t>Управление памятью</a:t>
            </a:r>
          </a:p>
          <a:p>
            <a:pPr lvl="1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Управление безопасностью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Общеязыковая среда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879524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1052736"/>
            <a:ext cx="8496944" cy="504610"/>
          </a:xfrm>
        </p:spPr>
        <p:txBody>
          <a:bodyPr/>
          <a:lstStyle/>
          <a:p>
            <a:r>
              <a:rPr lang="ru-RU" sz="2400" dirty="0"/>
              <a:t>Автоматическая сборка мусора</a:t>
            </a:r>
          </a:p>
          <a:p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5884" y="116632"/>
            <a:ext cx="8229600" cy="1143000"/>
          </a:xfrm>
        </p:spPr>
        <p:txBody>
          <a:bodyPr/>
          <a:lstStyle/>
          <a:p>
            <a:r>
              <a:rPr lang="ru-RU" dirty="0"/>
              <a:t>Управление памятью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0600" y="1459957"/>
            <a:ext cx="3744416" cy="2714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// 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Утечка памяти в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C</a:t>
            </a:r>
          </a:p>
          <a:p>
            <a:pPr>
              <a:defRPr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char *f(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a) </a:t>
            </a:r>
            <a:endParaRPr lang="ru-RU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  char *p = (char)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malloc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(…);</a:t>
            </a:r>
          </a:p>
          <a:p>
            <a:pPr>
              <a:defRPr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  …</a:t>
            </a:r>
          </a:p>
          <a:p>
            <a:pPr>
              <a:defRPr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  return p;</a:t>
            </a:r>
          </a:p>
          <a:p>
            <a:pPr>
              <a:defRPr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void g(){ f(1); }</a:t>
            </a:r>
            <a:endParaRPr lang="ru-RU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22736" y="1459956"/>
            <a:ext cx="3248056" cy="132194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51311" y="1507137"/>
            <a:ext cx="144549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функция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f():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44876" y="1880831"/>
            <a:ext cx="789465" cy="4801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“text”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979924" y="1877025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char *p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874784" y="2086575"/>
            <a:ext cx="762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27009" y="2817268"/>
            <a:ext cx="3243783" cy="13573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12275" y="2923433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функция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g():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90829" y="3229224"/>
            <a:ext cx="897557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“text”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874784" y="3479257"/>
            <a:ext cx="762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6179584" y="3326857"/>
            <a:ext cx="152400" cy="304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6179584" y="3326857"/>
            <a:ext cx="152400" cy="304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55576" y="4373441"/>
            <a:ext cx="77768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ru-RU" b="1" dirty="0"/>
              <a:t>Сборщик мусора (</a:t>
            </a:r>
            <a:r>
              <a:rPr lang="en-US" b="1" dirty="0">
                <a:solidFill>
                  <a:srgbClr val="00B050"/>
                </a:solidFill>
              </a:rPr>
              <a:t>Garbage Collector </a:t>
            </a:r>
            <a:r>
              <a:rPr lang="ru-RU" b="1" dirty="0"/>
              <a:t>-</a:t>
            </a:r>
            <a:r>
              <a:rPr lang="en-US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GC</a:t>
            </a:r>
            <a:r>
              <a:rPr lang="en-US" b="1" dirty="0"/>
              <a:t>)</a:t>
            </a:r>
            <a:r>
              <a:rPr lang="ru-RU" b="1" dirty="0"/>
              <a:t> </a:t>
            </a:r>
            <a:r>
              <a:rPr lang="ru-RU" dirty="0"/>
              <a:t>отслеживает ссылки на объекты.</a:t>
            </a:r>
            <a:r>
              <a:rPr lang="en-US" dirty="0"/>
              <a:t> </a:t>
            </a:r>
            <a:r>
              <a:rPr lang="ru-RU" dirty="0"/>
              <a:t>Он обнаружит, что на область памяти </a:t>
            </a:r>
            <a:r>
              <a:rPr lang="en-US" dirty="0"/>
              <a:t>p </a:t>
            </a:r>
            <a:r>
              <a:rPr lang="ru-RU" dirty="0"/>
              <a:t>больше</a:t>
            </a:r>
            <a:r>
              <a:rPr lang="en-US" dirty="0"/>
              <a:t> </a:t>
            </a:r>
            <a:r>
              <a:rPr lang="ru-RU" dirty="0"/>
              <a:t>нет ссылок и освободит эту область.</a:t>
            </a:r>
          </a:p>
        </p:txBody>
      </p:sp>
      <p:cxnSp>
        <p:nvCxnSpPr>
          <p:cNvPr id="18" name="Прямая со стрелкой 17"/>
          <p:cNvCxnSpPr>
            <a:stCxn id="16" idx="0"/>
          </p:cNvCxnSpPr>
          <p:nvPr/>
        </p:nvCxnSpPr>
        <p:spPr>
          <a:xfrm flipV="1">
            <a:off x="4644008" y="3631657"/>
            <a:ext cx="1385476" cy="74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64164" y="3495924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Утечка памяти</a:t>
            </a:r>
          </a:p>
        </p:txBody>
      </p:sp>
      <p:sp>
        <p:nvSpPr>
          <p:cNvPr id="22" name="Объект 1"/>
          <p:cNvSpPr txBox="1">
            <a:spLocks/>
          </p:cNvSpPr>
          <p:nvPr/>
        </p:nvSpPr>
        <p:spPr bwMode="auto">
          <a:xfrm>
            <a:off x="107504" y="5373217"/>
            <a:ext cx="892899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CLR </a:t>
            </a:r>
            <a:r>
              <a:rPr lang="ru-RU" sz="2400" dirty="0"/>
              <a:t>может перенести часто используемые объекты для оптимизации доступа к страницам памяти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4454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  <a:p>
            <a:pPr lvl="1"/>
            <a:r>
              <a:rPr lang="ru-RU" dirty="0"/>
              <a:t>Шаталов Юрий</a:t>
            </a:r>
          </a:p>
          <a:p>
            <a:pPr lvl="1"/>
            <a:r>
              <a:rPr lang="ru-RU" dirty="0"/>
              <a:t>Закончил отделение второго высшего на ВМК</a:t>
            </a:r>
          </a:p>
          <a:p>
            <a:pPr lvl="1"/>
            <a:r>
              <a:rPr lang="ru-RU" dirty="0"/>
              <a:t>Разработчик в крупной российской компании</a:t>
            </a:r>
          </a:p>
          <a:p>
            <a:pPr lvl="1"/>
            <a:r>
              <a:rPr lang="en-US" dirty="0"/>
              <a:t>Microsoft Certified Professional Developer (MCPD)</a:t>
            </a:r>
            <a:endParaRPr lang="ru-RU" dirty="0"/>
          </a:p>
          <a:p>
            <a:pPr lvl="1"/>
            <a:r>
              <a:rPr lang="ru-RU" dirty="0"/>
              <a:t>Курс читается 9 год. </a:t>
            </a:r>
          </a:p>
          <a:p>
            <a:pPr lvl="2"/>
            <a:r>
              <a:rPr lang="ru-RU" dirty="0"/>
              <a:t>Изменяется от года к году</a:t>
            </a:r>
          </a:p>
          <a:p>
            <a:pPr lvl="2"/>
            <a:r>
              <a:rPr lang="ru-RU" dirty="0"/>
              <a:t>Рассказ о современном положении дел</a:t>
            </a:r>
          </a:p>
          <a:p>
            <a:pPr lvl="1"/>
            <a:r>
              <a:rPr lang="en-US" dirty="0"/>
              <a:t>e-mail</a:t>
            </a:r>
          </a:p>
          <a:p>
            <a:pPr lvl="1"/>
            <a:r>
              <a:rPr lang="ru-RU" dirty="0"/>
              <a:t>Давайте общаться на ты и по именам</a:t>
            </a:r>
          </a:p>
          <a:p>
            <a:pPr marL="109537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Знакомство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85" y="5943600"/>
            <a:ext cx="1524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94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Common Language Runtime 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CLR</a:t>
            </a:r>
            <a:endParaRPr lang="ru-RU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Отвечает за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lvl="1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Загрузку сборок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Just In Time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компиляцию</a:t>
            </a:r>
          </a:p>
          <a:p>
            <a:pPr lvl="1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Управление памятью</a:t>
            </a:r>
          </a:p>
          <a:p>
            <a:pPr lvl="1"/>
            <a:r>
              <a:rPr lang="ru-RU" dirty="0"/>
              <a:t>Управление безопасностью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Общеязыковая среда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351046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259632"/>
            <a:ext cx="8229600" cy="4108102"/>
          </a:xfrm>
        </p:spPr>
        <p:txBody>
          <a:bodyPr/>
          <a:lstStyle/>
          <a:p>
            <a:r>
              <a:rPr lang="ru-RU" sz="2000" dirty="0"/>
              <a:t>Независимая единица кода</a:t>
            </a:r>
          </a:p>
          <a:p>
            <a:r>
              <a:rPr lang="ru-RU" sz="2000" dirty="0"/>
              <a:t>Файл с расширением </a:t>
            </a:r>
            <a:r>
              <a:rPr lang="en-US" sz="2000" dirty="0" err="1"/>
              <a:t>dll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dirty="0"/>
              <a:t>exe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  <a:p>
            <a:r>
              <a:rPr lang="ru-RU" sz="2000" dirty="0"/>
              <a:t>Состоит из:</a:t>
            </a:r>
          </a:p>
          <a:p>
            <a:pPr lvl="1"/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Манифеста</a:t>
            </a:r>
          </a:p>
          <a:p>
            <a:pPr lvl="2"/>
            <a:r>
              <a:rPr lang="ru-RU" sz="1800" dirty="0"/>
              <a:t>Содержит информацию о текущей версии сборки, культуре, </a:t>
            </a:r>
            <a:r>
              <a:rPr lang="ru-RU" sz="1800" u="sng" dirty="0"/>
              <a:t>перечень ссылок на все внешние сборки, необходимые для работы сборки</a:t>
            </a:r>
          </a:p>
          <a:p>
            <a:pPr lvl="1"/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Метаданных типов</a:t>
            </a:r>
          </a:p>
          <a:p>
            <a:pPr lvl="2"/>
            <a:r>
              <a:rPr lang="ru-RU" sz="1800" dirty="0"/>
              <a:t>Описание всех типов внутри сборки, их публичных членов</a:t>
            </a:r>
          </a:p>
          <a:p>
            <a:pPr lvl="1"/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Промежуточного кода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(IL)</a:t>
            </a:r>
            <a:endParaRPr lang="ru-RU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Ресурсов</a:t>
            </a:r>
          </a:p>
          <a:p>
            <a:r>
              <a:rPr lang="ru-RU" sz="2000" dirty="0"/>
              <a:t>Благодаря </a:t>
            </a:r>
            <a:r>
              <a:rPr lang="ru-RU" sz="2000" dirty="0" err="1"/>
              <a:t>самоописанию</a:t>
            </a:r>
            <a:r>
              <a:rPr lang="ru-RU" sz="2000" dirty="0"/>
              <a:t>, значительно упрощает повторное использование (не нужна сложная </a:t>
            </a:r>
            <a:r>
              <a:rPr lang="en-US" sz="2000" dirty="0"/>
              <a:t>COM</a:t>
            </a:r>
            <a:r>
              <a:rPr lang="ru-RU" sz="2000" dirty="0"/>
              <a:t> инфраструктура)</a:t>
            </a:r>
            <a:endParaRPr lang="en-US" sz="2000" dirty="0"/>
          </a:p>
          <a:p>
            <a:r>
              <a:rPr lang="ru-RU" sz="2000" dirty="0"/>
              <a:t>Сборка может содержать цифровую подпись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/>
              <a:t>Сборки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39952" y="614140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Утилиты </a:t>
            </a:r>
            <a:r>
              <a:rPr lang="en-US" dirty="0"/>
              <a:t>ILDASM, </a:t>
            </a:r>
            <a:r>
              <a:rPr lang="en-US" dirty="0">
                <a:hlinkClick r:id="rId2"/>
              </a:rPr>
              <a:t>dotPeek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.NET Reflector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87517-1628-4632-8EA3-ABE6ED244F87}"/>
              </a:ext>
            </a:extLst>
          </p:cNvPr>
          <p:cNvSpPr txBox="1"/>
          <p:nvPr/>
        </p:nvSpPr>
        <p:spPr>
          <a:xfrm>
            <a:off x="4427984" y="6559316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ru-RU" sz="800" dirty="0">
                <a:solidFill>
                  <a:schemeClr val="bg1">
                    <a:lumMod val="65000"/>
                  </a:schemeClr>
                </a:solidFill>
              </a:rPr>
              <a:t>Сборка может состоять из нескольких модулей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netmodule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ru-RU" sz="800" dirty="0">
                <a:solidFill>
                  <a:schemeClr val="bg1">
                    <a:lumMod val="65000"/>
                  </a:schemeClr>
                </a:solidFill>
              </a:rPr>
              <a:t>. Не поддерживается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Visual Studio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806969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786" y="2285992"/>
            <a:ext cx="7772400" cy="1143008"/>
          </a:xfrm>
        </p:spPr>
        <p:txBody>
          <a:bodyPr/>
          <a:lstStyle/>
          <a:p>
            <a:pPr>
              <a:defRPr/>
            </a:pPr>
            <a:r>
              <a:rPr lang="ru-RU" dirty="0"/>
              <a:t>Структура .</a:t>
            </a:r>
            <a:r>
              <a:rPr lang="en-US" dirty="0"/>
              <a:t>NET </a:t>
            </a:r>
            <a:r>
              <a:rPr lang="ru-RU" dirty="0"/>
              <a:t>сборок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57438" y="4429125"/>
            <a:ext cx="6642100" cy="641350"/>
          </a:xfrm>
        </p:spPr>
        <p:txBody>
          <a:bodyPr/>
          <a:lstStyle/>
          <a:p>
            <a:pPr marR="0"/>
            <a:r>
              <a:rPr lang="ru-RU" sz="4000"/>
              <a:t>Демонстрация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 (Common Language Runtime)</a:t>
            </a:r>
          </a:p>
          <a:p>
            <a:pPr lvl="1"/>
            <a:r>
              <a:rPr lang="ru-RU" dirty="0"/>
              <a:t>Загрузка сборок</a:t>
            </a:r>
            <a:endParaRPr lang="en-US" dirty="0"/>
          </a:p>
          <a:p>
            <a:pPr lvl="1"/>
            <a:r>
              <a:rPr lang="en-US" dirty="0"/>
              <a:t>Just In Time </a:t>
            </a:r>
            <a:r>
              <a:rPr lang="ru-RU" dirty="0"/>
              <a:t>компиляция</a:t>
            </a:r>
          </a:p>
          <a:p>
            <a:pPr lvl="1"/>
            <a:r>
              <a:rPr lang="ru-RU" dirty="0"/>
              <a:t>Управление памятью</a:t>
            </a:r>
          </a:p>
          <a:p>
            <a:pPr lvl="1"/>
            <a:r>
              <a:rPr lang="ru-RU" dirty="0"/>
              <a:t>Управление безопасностью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Общеязыковая среда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133780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Содержимое 1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2"/>
          </a:xfrm>
        </p:spPr>
        <p:txBody>
          <a:bodyPr/>
          <a:lstStyle/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Общеязыковая среда выполнения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US" b="1" dirty="0"/>
            </a:br>
            <a:endParaRPr lang="ru-RU" sz="2600" dirty="0"/>
          </a:p>
          <a:p>
            <a:r>
              <a:rPr lang="ru-RU" b="1" dirty="0"/>
              <a:t>Единая система типов </a:t>
            </a:r>
            <a:br>
              <a:rPr lang="en-US" b="1" dirty="0"/>
            </a:br>
            <a:r>
              <a:rPr lang="ru-RU" b="1" dirty="0"/>
              <a:t>	</a:t>
            </a:r>
            <a:r>
              <a:rPr lang="en-US" b="1" dirty="0"/>
              <a:t>Common Type Specification - CTS</a:t>
            </a:r>
          </a:p>
          <a:p>
            <a:r>
              <a:rPr lang="ru-RU" b="1" dirty="0"/>
              <a:t>Общеязыковая спецификация </a:t>
            </a:r>
            <a:br>
              <a:rPr lang="en-US" b="1" dirty="0"/>
            </a:br>
            <a:r>
              <a:rPr lang="ru-RU" b="1" dirty="0"/>
              <a:t>	</a:t>
            </a:r>
            <a:r>
              <a:rPr lang="en-US" b="1" dirty="0"/>
              <a:t>Common Language Specification - CLS</a:t>
            </a:r>
          </a:p>
          <a:p>
            <a:endParaRPr lang="en-US" b="1" dirty="0"/>
          </a:p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Библиотека базовых классов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Base Class Library - BCL</a:t>
            </a:r>
          </a:p>
          <a:p>
            <a:pPr lvl="1"/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 	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Global Assembly Cache - GAC</a:t>
            </a:r>
            <a:endParaRPr lang="ru-RU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Платформа </a:t>
            </a:r>
            <a:r>
              <a:rPr lang="en-US" dirty="0"/>
              <a:t>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9582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285992"/>
            <a:ext cx="8496944" cy="114300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Межязыковое взаимодействие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57438" y="4429125"/>
            <a:ext cx="6642100" cy="641350"/>
          </a:xfrm>
        </p:spPr>
        <p:txBody>
          <a:bodyPr/>
          <a:lstStyle/>
          <a:p>
            <a:pPr marR="0"/>
            <a:r>
              <a:rPr lang="ru-RU" sz="400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39941616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2722010"/>
          </a:xfrm>
        </p:spPr>
        <p:txBody>
          <a:bodyPr/>
          <a:lstStyle/>
          <a:p>
            <a:r>
              <a:rPr lang="ru-RU" sz="2400" dirty="0"/>
              <a:t>Типы одинаковые на всех языках</a:t>
            </a:r>
            <a:endParaRPr lang="en-US" sz="2400" dirty="0"/>
          </a:p>
          <a:p>
            <a:r>
              <a:rPr lang="ru-RU" sz="2400" dirty="0"/>
              <a:t>Поскольку в силу особенности языков не все языки могут поддерживать все типы</a:t>
            </a:r>
            <a:r>
              <a:rPr lang="en-US" sz="2400" dirty="0"/>
              <a:t> (CTS)</a:t>
            </a:r>
            <a:r>
              <a:rPr lang="ru-RU" sz="2400" dirty="0"/>
              <a:t> выделено подмножество типов. Это подмножество типов описано в Общеязыковой спецификации </a:t>
            </a:r>
            <a:r>
              <a:rPr lang="en-US" sz="2400" dirty="0"/>
              <a:t>(CLS)</a:t>
            </a:r>
            <a:r>
              <a:rPr lang="ru-RU" sz="2400" dirty="0"/>
              <a:t>. Все типы в </a:t>
            </a:r>
            <a:r>
              <a:rPr lang="en-US" sz="2400" dirty="0"/>
              <a:t>CLS </a:t>
            </a:r>
            <a:r>
              <a:rPr lang="ru-RU" sz="2400" dirty="0"/>
              <a:t>обязаны поддерживаться всеми </a:t>
            </a:r>
            <a:r>
              <a:rPr lang="en-US" sz="2400" dirty="0"/>
              <a:t>.NET </a:t>
            </a:r>
            <a:r>
              <a:rPr lang="ru-RU" sz="2400" dirty="0"/>
              <a:t>языками.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Единая система типов </a:t>
            </a:r>
            <a:r>
              <a:rPr lang="en-US" dirty="0"/>
              <a:t>(CTS)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47665" y="4203148"/>
            <a:ext cx="2592288" cy="13681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19674" y="4437236"/>
            <a:ext cx="1728192" cy="9361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4203148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Типы описанные в </a:t>
            </a:r>
            <a:r>
              <a:rPr lang="en-US" dirty="0"/>
              <a:t>CLS </a:t>
            </a:r>
            <a:r>
              <a:rPr lang="ru-RU" dirty="0"/>
              <a:t>могут использоваться для межязыкового взаимодействия</a:t>
            </a:r>
          </a:p>
        </p:txBody>
      </p:sp>
      <p:cxnSp>
        <p:nvCxnSpPr>
          <p:cNvPr id="10" name="Прямая со стрелкой 9"/>
          <p:cNvCxnSpPr>
            <a:stCxn id="7" idx="1"/>
          </p:cNvCxnSpPr>
          <p:nvPr/>
        </p:nvCxnSpPr>
        <p:spPr>
          <a:xfrm flipH="1">
            <a:off x="4547866" y="4664813"/>
            <a:ext cx="528190" cy="50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6056" y="5373340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Могут использоваться, но не в публичных интерфейсах (если конечно нужно межязыковое взаимодействие)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 flipH="1" flipV="1">
            <a:off x="4547866" y="5571300"/>
            <a:ext cx="528189" cy="3059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520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Содержимое 1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2"/>
          </a:xfrm>
        </p:spPr>
        <p:txBody>
          <a:bodyPr/>
          <a:lstStyle/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Общеязыковая среда выполнения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ru-RU" sz="2600" dirty="0"/>
          </a:p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Единая система типов 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Общеязыковая спецификация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/>
          </a:p>
          <a:p>
            <a:r>
              <a:rPr lang="ru-RU" b="1" dirty="0"/>
              <a:t>Библиотека базовых классов</a:t>
            </a:r>
            <a:br>
              <a:rPr lang="en-US" b="1" dirty="0"/>
            </a:br>
            <a:r>
              <a:rPr lang="ru-RU" b="1" dirty="0"/>
              <a:t>	</a:t>
            </a:r>
            <a:r>
              <a:rPr lang="en-US" b="1" dirty="0"/>
              <a:t>Base Class Library - BCL</a:t>
            </a:r>
          </a:p>
          <a:p>
            <a:pPr lvl="1"/>
            <a:r>
              <a:rPr lang="ru-RU" b="1" dirty="0"/>
              <a:t> 		</a:t>
            </a:r>
            <a:r>
              <a:rPr lang="en-US" b="1" dirty="0"/>
              <a:t>Global Assembly Cache - GAC</a:t>
            </a:r>
            <a:endParaRPr lang="ru-RU" b="1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Платформа </a:t>
            </a:r>
            <a:r>
              <a:rPr lang="en-US" dirty="0"/>
              <a:t>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80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495326"/>
            <a:ext cx="8229600" cy="4525962"/>
          </a:xfrm>
        </p:spPr>
        <p:txBody>
          <a:bodyPr/>
          <a:lstStyle/>
          <a:p>
            <a:r>
              <a:rPr lang="ru-RU" dirty="0"/>
              <a:t>Расположена в </a:t>
            </a:r>
            <a:r>
              <a:rPr lang="en-US" b="1" dirty="0"/>
              <a:t>Global Assembly Cache – GAC</a:t>
            </a:r>
          </a:p>
          <a:p>
            <a:r>
              <a:rPr lang="en-US" dirty="0"/>
              <a:t>c:\Windows\Microsoft.NET\assembly </a:t>
            </a:r>
          </a:p>
          <a:p>
            <a:r>
              <a:rPr lang="en-US" dirty="0"/>
              <a:t>c:\Windows\assembly; </a:t>
            </a:r>
            <a:endParaRPr lang="ru-RU" dirty="0"/>
          </a:p>
          <a:p>
            <a:r>
              <a:rPr lang="ru-RU" dirty="0"/>
              <a:t>Может использоваться всем программами</a:t>
            </a:r>
          </a:p>
          <a:p>
            <a:r>
              <a:rPr lang="ru-RU" dirty="0"/>
              <a:t>Позволяет сохранять и использовать разные версии одной и той же сборки</a:t>
            </a:r>
          </a:p>
          <a:p>
            <a:endParaRPr lang="ru-RU" dirty="0"/>
          </a:p>
          <a:p>
            <a:r>
              <a:rPr lang="en-US" dirty="0"/>
              <a:t>mscorelib.dll – </a:t>
            </a:r>
            <a:r>
              <a:rPr lang="ru-RU" dirty="0"/>
              <a:t>основная</a:t>
            </a:r>
            <a:r>
              <a:rPr lang="en-US" dirty="0"/>
              <a:t> </a:t>
            </a:r>
            <a:r>
              <a:rPr lang="ru-RU" dirty="0"/>
              <a:t>сборка. Используется во всех программах. Содержит пространство имен </a:t>
            </a:r>
            <a:r>
              <a:rPr lang="en-US" dirty="0"/>
              <a:t>System.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Библиотека базовых классов</a:t>
            </a:r>
            <a:r>
              <a:rPr lang="en-US" dirty="0"/>
              <a:t> (BCL)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2886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Содержимое 1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2"/>
          </a:xfrm>
        </p:spPr>
        <p:txBody>
          <a:bodyPr/>
          <a:lstStyle/>
          <a:p>
            <a:r>
              <a:rPr lang="ru-RU" b="1" dirty="0"/>
              <a:t>Общеязыковая среда выполнения</a:t>
            </a:r>
            <a:r>
              <a:rPr lang="en-US" b="1" dirty="0"/>
              <a:t> </a:t>
            </a:r>
            <a:br>
              <a:rPr lang="en-US" b="1" dirty="0"/>
            </a:br>
            <a:r>
              <a:rPr lang="ru-RU" b="1" dirty="0"/>
              <a:t>  </a:t>
            </a:r>
            <a:r>
              <a:rPr lang="en-US" b="1" dirty="0"/>
              <a:t>Common Language Runtime -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CLR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n-US" sz="2600" dirty="0"/>
              <a:t>MSIL JIT-</a:t>
            </a:r>
            <a:r>
              <a:rPr lang="ru-RU" sz="2600" dirty="0"/>
              <a:t>компилятор</a:t>
            </a:r>
          </a:p>
          <a:p>
            <a:pPr lvl="2"/>
            <a:r>
              <a:rPr lang="ru-RU" sz="2600" dirty="0"/>
              <a:t>Сборщик мусора</a:t>
            </a:r>
          </a:p>
          <a:p>
            <a:r>
              <a:rPr lang="ru-RU" b="1" dirty="0"/>
              <a:t>Единая система типов </a:t>
            </a:r>
            <a:br>
              <a:rPr lang="en-US" b="1" dirty="0"/>
            </a:br>
            <a:r>
              <a:rPr lang="ru-RU" b="1" dirty="0"/>
              <a:t>	</a:t>
            </a:r>
            <a:r>
              <a:rPr lang="en-US" b="1" dirty="0"/>
              <a:t>Common Type Specification - CTS</a:t>
            </a:r>
          </a:p>
          <a:p>
            <a:r>
              <a:rPr lang="ru-RU" b="1" dirty="0"/>
              <a:t>Общеязыковая спецификация </a:t>
            </a:r>
            <a:br>
              <a:rPr lang="en-US" b="1" dirty="0"/>
            </a:br>
            <a:r>
              <a:rPr lang="ru-RU" b="1" dirty="0"/>
              <a:t>	</a:t>
            </a:r>
            <a:r>
              <a:rPr lang="en-US" b="1" dirty="0"/>
              <a:t>Common Language Specification - CLS</a:t>
            </a:r>
          </a:p>
          <a:p>
            <a:r>
              <a:rPr lang="ru-RU" b="1" dirty="0"/>
              <a:t>Библиотека базовых классов</a:t>
            </a:r>
            <a:br>
              <a:rPr lang="en-US" b="1" dirty="0"/>
            </a:br>
            <a:r>
              <a:rPr lang="ru-RU" b="1" dirty="0"/>
              <a:t>	</a:t>
            </a:r>
            <a:r>
              <a:rPr lang="en-US" b="1" dirty="0"/>
              <a:t>Base Class Library - BCL</a:t>
            </a:r>
          </a:p>
          <a:p>
            <a:pPr lvl="1"/>
            <a:r>
              <a:rPr lang="ru-RU" b="1" dirty="0"/>
              <a:t> 		</a:t>
            </a:r>
            <a:r>
              <a:rPr lang="en-US" b="1" dirty="0"/>
              <a:t>Global Assembly Cache - GAC</a:t>
            </a:r>
            <a:endParaRPr lang="ru-RU" b="1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Платформа </a:t>
            </a:r>
            <a:r>
              <a:rPr lang="en-US" dirty="0"/>
              <a:t>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28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481138"/>
            <a:ext cx="8363272" cy="4525962"/>
          </a:xfrm>
        </p:spPr>
        <p:txBody>
          <a:bodyPr/>
          <a:lstStyle/>
          <a:p>
            <a:r>
              <a:rPr lang="ru-RU" dirty="0"/>
              <a:t>О Вас</a:t>
            </a:r>
          </a:p>
          <a:p>
            <a:endParaRPr lang="ru-RU" dirty="0"/>
          </a:p>
          <a:p>
            <a:pPr lvl="1"/>
            <a:r>
              <a:rPr lang="ru-RU" dirty="0"/>
              <a:t>Представьтесь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Каково ваше отношение к </a:t>
            </a:r>
            <a:r>
              <a:rPr lang="en-US" dirty="0"/>
              <a:t>IT?</a:t>
            </a:r>
            <a:endParaRPr lang="ru-RU" dirty="0"/>
          </a:p>
          <a:p>
            <a:pPr lvl="2"/>
            <a:r>
              <a:rPr lang="en-US" dirty="0"/>
              <a:t> </a:t>
            </a:r>
            <a:r>
              <a:rPr lang="ru-RU" dirty="0"/>
              <a:t>работаете в </a:t>
            </a:r>
            <a:r>
              <a:rPr lang="en-US" dirty="0"/>
              <a:t>IT</a:t>
            </a:r>
            <a:r>
              <a:rPr lang="ru-RU" dirty="0"/>
              <a:t>, собираетесь, интересуетесь</a:t>
            </a:r>
          </a:p>
          <a:p>
            <a:pPr lvl="2"/>
            <a:endParaRPr lang="ru-RU" dirty="0"/>
          </a:p>
          <a:p>
            <a:pPr lvl="1"/>
            <a:r>
              <a:rPr lang="ru-RU" dirty="0"/>
              <a:t>Что знаете / слышали о </a:t>
            </a:r>
            <a:r>
              <a:rPr lang="en-US" dirty="0"/>
              <a:t>.NET</a:t>
            </a:r>
            <a:r>
              <a:rPr lang="ru-RU" dirty="0"/>
              <a:t>, </a:t>
            </a:r>
            <a:r>
              <a:rPr lang="en-US" dirty="0"/>
              <a:t>C# / C++</a:t>
            </a:r>
            <a:r>
              <a:rPr lang="ru-RU" dirty="0"/>
              <a:t> </a:t>
            </a:r>
            <a:r>
              <a:rPr lang="en-US" dirty="0"/>
              <a:t>/ C / Java ?</a:t>
            </a:r>
            <a:endParaRPr lang="ru-RU" dirty="0"/>
          </a:p>
          <a:p>
            <a:pPr lvl="1"/>
            <a:endParaRPr lang="ru-RU" dirty="0"/>
          </a:p>
          <a:p>
            <a:pPr lvl="1"/>
            <a:r>
              <a:rPr lang="ru-RU" dirty="0"/>
              <a:t>Что ожидаете от курса ?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Знакомство</a:t>
            </a:r>
          </a:p>
        </p:txBody>
      </p:sp>
    </p:spTree>
    <p:extLst>
      <p:ext uri="{BB962C8B-B14F-4D97-AF65-F5344CB8AC3E}">
        <p14:creationId xmlns:p14="http://schemas.microsoft.com/office/powerpoint/2010/main" val="2393405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Предыстория</a:t>
            </a:r>
          </a:p>
          <a:p>
            <a:r>
              <a:rPr lang="ru-RU" dirty="0"/>
              <a:t>Понятие платформы </a:t>
            </a:r>
            <a:r>
              <a:rPr lang="en-US" dirty="0"/>
              <a:t>.NET</a:t>
            </a:r>
          </a:p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Первая программа на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/>
              <a:t>Отличия от С++</a:t>
            </a:r>
          </a:p>
          <a:p>
            <a:r>
              <a:rPr lang="ru-RU" dirty="0"/>
              <a:t>Основные типы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</a:t>
            </a:r>
          </a:p>
        </p:txBody>
      </p:sp>
    </p:spTree>
    <p:extLst>
      <p:ext uri="{BB962C8B-B14F-4D97-AF65-F5344CB8AC3E}">
        <p14:creationId xmlns:p14="http://schemas.microsoft.com/office/powerpoint/2010/main" val="3389274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228600"/>
            <a:ext cx="8382000" cy="750888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0" hangingPunct="0">
              <a:defRPr/>
            </a:pPr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Hello, World!</a:t>
            </a:r>
            <a:endParaRPr lang="ru-RU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8496300" cy="45243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kern="0" dirty="0">
                <a:solidFill>
                  <a:srgbClr val="0078FA"/>
                </a:solidFill>
                <a:latin typeface="Courier New" pitchFamily="49" charset="0"/>
              </a:rPr>
              <a:t>using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System;</a:t>
            </a:r>
          </a:p>
          <a:p>
            <a:pPr fontAlgn="auto">
              <a:spcAft>
                <a:spcPts val="0"/>
              </a:spcAft>
              <a:defRPr/>
            </a:pPr>
            <a:endParaRPr lang="en-US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b="1" kern="0" dirty="0">
                <a:solidFill>
                  <a:srgbClr val="0078FA"/>
                </a:solidFill>
                <a:latin typeface="Courier New" pitchFamily="49" charset="0"/>
              </a:rPr>
              <a:t>namespace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Hello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b="1" kern="0" dirty="0">
                <a:solidFill>
                  <a:srgbClr val="0078FA"/>
                </a:solidFill>
                <a:latin typeface="Courier New" pitchFamily="49" charset="0"/>
              </a:rPr>
              <a:t>class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kern="0" dirty="0" err="1">
                <a:solidFill>
                  <a:srgbClr val="009999"/>
                </a:solidFill>
                <a:latin typeface="Courier New" pitchFamily="49" charset="0"/>
              </a:rPr>
              <a:t>HelloWorld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b="1" kern="0" dirty="0">
                <a:solidFill>
                  <a:srgbClr val="18536E"/>
                </a:solidFill>
                <a:latin typeface="Courier New" pitchFamily="49" charset="0"/>
              </a:rPr>
              <a:t>/// &lt;summary&gt; Entry point &lt;/summary&gt;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b="1" kern="0" dirty="0">
                <a:solidFill>
                  <a:srgbClr val="0078FA"/>
                </a:solidFill>
                <a:latin typeface="Courier New" pitchFamily="49" charset="0"/>
              </a:rPr>
              <a:t>static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kern="0" dirty="0">
                <a:solidFill>
                  <a:srgbClr val="0078FA"/>
                </a:solidFill>
                <a:latin typeface="Courier New" pitchFamily="49" charset="0"/>
              </a:rPr>
              <a:t>void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Main(</a:t>
            </a:r>
            <a:r>
              <a:rPr lang="en-US" b="1" kern="0" dirty="0">
                <a:solidFill>
                  <a:srgbClr val="0078FA"/>
                </a:solidFill>
                <a:latin typeface="Courier New" pitchFamily="49" charset="0"/>
              </a:rPr>
              <a:t>string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[] </a:t>
            </a:r>
            <a:r>
              <a:rPr lang="en-US" b="1" kern="0" dirty="0" err="1">
                <a:solidFill>
                  <a:srgbClr val="000000"/>
                </a:solidFill>
                <a:latin typeface="Courier New" pitchFamily="49" charset="0"/>
              </a:rPr>
              <a:t>args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)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  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b="1" kern="0" dirty="0" err="1">
                <a:solidFill>
                  <a:srgbClr val="009999"/>
                </a:solidFill>
                <a:latin typeface="Courier New" pitchFamily="49" charset="0"/>
              </a:rPr>
              <a:t>Console</a:t>
            </a:r>
            <a:r>
              <a:rPr lang="en-US" b="1" kern="0" dirty="0" err="1">
                <a:solidFill>
                  <a:srgbClr val="000000"/>
                </a:solidFill>
                <a:latin typeface="Courier New" pitchFamily="49" charset="0"/>
              </a:rPr>
              <a:t>.WriteLine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b="1" kern="0" dirty="0">
                <a:solidFill>
                  <a:srgbClr val="800000"/>
                </a:solidFill>
                <a:latin typeface="Courier New" pitchFamily="49" charset="0"/>
              </a:rPr>
              <a:t>"Hello, C# World!"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fontAlgn="auto">
              <a:spcAft>
                <a:spcPts val="0"/>
              </a:spcAft>
              <a:defRPr/>
            </a:pPr>
            <a:endParaRPr lang="en-US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  }  </a:t>
            </a:r>
            <a:r>
              <a:rPr lang="en-US" b="1" kern="0" dirty="0">
                <a:solidFill>
                  <a:srgbClr val="18536E"/>
                </a:solidFill>
                <a:latin typeface="Courier New" pitchFamily="49" charset="0"/>
              </a:rPr>
              <a:t>// end of Main()</a:t>
            </a:r>
          </a:p>
          <a:p>
            <a:pPr fontAlgn="auto">
              <a:spcAft>
                <a:spcPts val="0"/>
              </a:spcAft>
              <a:defRPr/>
            </a:pPr>
            <a:endParaRPr lang="en-US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}  </a:t>
            </a:r>
            <a:r>
              <a:rPr lang="en-US" b="1" kern="0" dirty="0">
                <a:solidFill>
                  <a:srgbClr val="18536E"/>
                </a:solidFill>
                <a:latin typeface="Courier New" pitchFamily="49" charset="0"/>
              </a:rPr>
              <a:t>// end of </a:t>
            </a:r>
            <a:r>
              <a:rPr lang="en-US" b="1" kern="0" dirty="0" err="1">
                <a:solidFill>
                  <a:srgbClr val="18536E"/>
                </a:solidFill>
                <a:latin typeface="Courier New" pitchFamily="49" charset="0"/>
              </a:rPr>
              <a:t>HelloWorld</a:t>
            </a:r>
            <a:endParaRPr lang="en-US" b="1" kern="0" dirty="0">
              <a:solidFill>
                <a:srgbClr val="18536E"/>
              </a:solidFill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b="1" kern="0" dirty="0">
              <a:solidFill>
                <a:srgbClr val="18536E"/>
              </a:solidFill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}  </a:t>
            </a:r>
            <a:r>
              <a:rPr lang="en-US" b="1" kern="0">
                <a:solidFill>
                  <a:srgbClr val="18536E"/>
                </a:solidFill>
                <a:latin typeface="Courier New" pitchFamily="49" charset="0"/>
              </a:rPr>
              <a:t>// namespace</a:t>
            </a:r>
            <a:endParaRPr lang="en-US" b="1" kern="0" dirty="0">
              <a:solidFill>
                <a:srgbClr val="18536E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786" y="2285992"/>
            <a:ext cx="7772400" cy="114300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Первая программа на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57438" y="4429125"/>
            <a:ext cx="6642100" cy="641350"/>
          </a:xfrm>
        </p:spPr>
        <p:txBody>
          <a:bodyPr/>
          <a:lstStyle/>
          <a:p>
            <a:pPr marR="0"/>
            <a:r>
              <a:rPr lang="ru-RU" sz="4000"/>
              <a:t>Демонстрация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340768"/>
            <a:ext cx="8661648" cy="4525962"/>
          </a:xfrm>
        </p:spPr>
        <p:txBody>
          <a:bodyPr/>
          <a:lstStyle/>
          <a:p>
            <a:r>
              <a:rPr lang="ru-RU" sz="1800" dirty="0"/>
              <a:t>Пространство имен</a:t>
            </a:r>
          </a:p>
          <a:p>
            <a:pPr lvl="1"/>
            <a:r>
              <a:rPr lang="ru-RU" sz="1600" dirty="0"/>
              <a:t>объединяет группу семантически связанных между собой типов</a:t>
            </a:r>
          </a:p>
          <a:p>
            <a:pPr lvl="1"/>
            <a:r>
              <a:rPr lang="ru-RU" sz="1600" dirty="0"/>
              <a:t>Позволяет отделять типы с одинаковыми названиями</a:t>
            </a:r>
          </a:p>
          <a:p>
            <a:r>
              <a:rPr lang="ru-RU" sz="1800" dirty="0"/>
              <a:t>Варианты метода </a:t>
            </a:r>
            <a:r>
              <a:rPr lang="en-US" sz="1800" dirty="0"/>
              <a:t>Main</a:t>
            </a:r>
          </a:p>
          <a:p>
            <a:pPr lvl="1"/>
            <a:r>
              <a:rPr lang="en-US" sz="1400" b="1" i="1" kern="0" dirty="0">
                <a:solidFill>
                  <a:srgbClr val="0078FA"/>
                </a:solidFill>
                <a:latin typeface="Courier New" pitchFamily="49" charset="0"/>
              </a:rPr>
              <a:t>static</a:t>
            </a:r>
            <a:r>
              <a:rPr lang="en-US" sz="1400" b="1" i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i="1" kern="0" dirty="0">
                <a:solidFill>
                  <a:srgbClr val="0078FA"/>
                </a:solidFill>
                <a:latin typeface="Courier New" pitchFamily="49" charset="0"/>
              </a:rPr>
              <a:t>void</a:t>
            </a:r>
            <a:r>
              <a:rPr lang="en-US" sz="1400" b="1" i="1" kern="0" dirty="0">
                <a:solidFill>
                  <a:srgbClr val="000000"/>
                </a:solidFill>
                <a:latin typeface="Courier New" pitchFamily="49" charset="0"/>
              </a:rPr>
              <a:t> Main(){…}</a:t>
            </a:r>
          </a:p>
          <a:p>
            <a:pPr lvl="1"/>
            <a:r>
              <a:rPr lang="en-US" sz="1400" b="1" i="1" kern="0" dirty="0">
                <a:solidFill>
                  <a:srgbClr val="0078FA"/>
                </a:solidFill>
                <a:latin typeface="Courier New" pitchFamily="49" charset="0"/>
              </a:rPr>
              <a:t>static</a:t>
            </a:r>
            <a:r>
              <a:rPr lang="en-US" sz="1400" b="1" i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i="1" kern="0" dirty="0" err="1">
                <a:solidFill>
                  <a:srgbClr val="0078FA"/>
                </a:solidFill>
                <a:latin typeface="Courier New" pitchFamily="49" charset="0"/>
              </a:rPr>
              <a:t>int</a:t>
            </a:r>
            <a:r>
              <a:rPr lang="en-US" sz="1400" b="1" i="1" kern="0" dirty="0">
                <a:solidFill>
                  <a:srgbClr val="000000"/>
                </a:solidFill>
                <a:latin typeface="Courier New" pitchFamily="49" charset="0"/>
              </a:rPr>
              <a:t> Main(){… return 0; }</a:t>
            </a:r>
          </a:p>
          <a:p>
            <a:pPr lvl="1"/>
            <a:r>
              <a:rPr lang="en-US" sz="1400" b="1" i="1" kern="0" dirty="0">
                <a:solidFill>
                  <a:srgbClr val="0078FA"/>
                </a:solidFill>
                <a:latin typeface="Courier New" pitchFamily="49" charset="0"/>
              </a:rPr>
              <a:t>static</a:t>
            </a:r>
            <a:r>
              <a:rPr lang="en-US" sz="1400" b="1" i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i="1" kern="0" dirty="0">
                <a:solidFill>
                  <a:srgbClr val="0078FA"/>
                </a:solidFill>
                <a:latin typeface="Courier New" pitchFamily="49" charset="0"/>
              </a:rPr>
              <a:t>void</a:t>
            </a:r>
            <a:r>
              <a:rPr lang="en-US" sz="1400" b="1" i="1" kern="0" dirty="0">
                <a:solidFill>
                  <a:srgbClr val="000000"/>
                </a:solidFill>
                <a:latin typeface="Courier New" pitchFamily="49" charset="0"/>
              </a:rPr>
              <a:t> Main(</a:t>
            </a:r>
            <a:r>
              <a:rPr lang="en-US" sz="1400" b="1" i="1" kern="0" dirty="0">
                <a:solidFill>
                  <a:srgbClr val="0078FA"/>
                </a:solidFill>
                <a:latin typeface="Courier New" pitchFamily="49" charset="0"/>
              </a:rPr>
              <a:t>string</a:t>
            </a:r>
            <a:r>
              <a:rPr lang="en-US" sz="1400" b="1" i="1" kern="0" dirty="0">
                <a:solidFill>
                  <a:srgbClr val="000000"/>
                </a:solidFill>
                <a:latin typeface="Courier New" pitchFamily="49" charset="0"/>
              </a:rPr>
              <a:t>[] </a:t>
            </a:r>
            <a:r>
              <a:rPr lang="en-US" sz="1400" b="1" i="1" kern="0" dirty="0" err="1">
                <a:solidFill>
                  <a:srgbClr val="000000"/>
                </a:solidFill>
                <a:latin typeface="Courier New" pitchFamily="49" charset="0"/>
              </a:rPr>
              <a:t>args</a:t>
            </a:r>
            <a:r>
              <a:rPr lang="en-US" sz="1400" b="1" i="1" kern="0" dirty="0">
                <a:solidFill>
                  <a:srgbClr val="000000"/>
                </a:solidFill>
                <a:latin typeface="Courier New" pitchFamily="49" charset="0"/>
              </a:rPr>
              <a:t>){…}</a:t>
            </a:r>
          </a:p>
          <a:p>
            <a:pPr lvl="1"/>
            <a:r>
              <a:rPr lang="en-US" sz="1400" b="1" i="1" kern="0" dirty="0">
                <a:solidFill>
                  <a:srgbClr val="0078FA"/>
                </a:solidFill>
                <a:latin typeface="Courier New" pitchFamily="49" charset="0"/>
              </a:rPr>
              <a:t>static</a:t>
            </a:r>
            <a:r>
              <a:rPr lang="en-US" sz="1400" b="1" i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i="1" kern="0" dirty="0" err="1">
                <a:solidFill>
                  <a:srgbClr val="0078FA"/>
                </a:solidFill>
                <a:latin typeface="Courier New" pitchFamily="49" charset="0"/>
              </a:rPr>
              <a:t>int</a:t>
            </a:r>
            <a:r>
              <a:rPr lang="en-US" sz="1400" b="1" i="1" kern="0" dirty="0">
                <a:solidFill>
                  <a:srgbClr val="000000"/>
                </a:solidFill>
                <a:latin typeface="Courier New" pitchFamily="49" charset="0"/>
              </a:rPr>
              <a:t> Main(</a:t>
            </a:r>
            <a:r>
              <a:rPr lang="en-US" sz="1400" b="1" i="1" kern="0" dirty="0">
                <a:solidFill>
                  <a:srgbClr val="0078FA"/>
                </a:solidFill>
                <a:latin typeface="Courier New" pitchFamily="49" charset="0"/>
              </a:rPr>
              <a:t>string</a:t>
            </a:r>
            <a:r>
              <a:rPr lang="en-US" sz="1400" b="1" i="1" kern="0" dirty="0">
                <a:solidFill>
                  <a:srgbClr val="000000"/>
                </a:solidFill>
                <a:latin typeface="Courier New" pitchFamily="49" charset="0"/>
              </a:rPr>
              <a:t>[] </a:t>
            </a:r>
            <a:r>
              <a:rPr lang="en-US" sz="1400" b="1" i="1" kern="0" dirty="0" err="1">
                <a:solidFill>
                  <a:srgbClr val="000000"/>
                </a:solidFill>
                <a:latin typeface="Courier New" pitchFamily="49" charset="0"/>
              </a:rPr>
              <a:t>args</a:t>
            </a:r>
            <a:r>
              <a:rPr lang="en-US" sz="1400" b="1" i="1" kern="0" dirty="0">
                <a:solidFill>
                  <a:srgbClr val="000000"/>
                </a:solidFill>
                <a:latin typeface="Courier New" pitchFamily="49" charset="0"/>
              </a:rPr>
              <a:t>){… return 0; }</a:t>
            </a:r>
            <a:endParaRPr lang="en-US" sz="1400" i="1" dirty="0"/>
          </a:p>
          <a:p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/>
              <a:t>позволяет сократить полное название типа </a:t>
            </a:r>
            <a:r>
              <a:rPr lang="en-US" sz="1800" dirty="0"/>
              <a:t>(</a:t>
            </a:r>
            <a:r>
              <a:rPr lang="en-US" sz="1800" dirty="0" err="1"/>
              <a:t>System.Console</a:t>
            </a:r>
            <a:r>
              <a:rPr lang="en-US" sz="1800" dirty="0"/>
              <a:t>). </a:t>
            </a:r>
            <a:r>
              <a:rPr lang="ru-RU" sz="1800" dirty="0"/>
              <a:t>Как бы объединяет пространства имен</a:t>
            </a:r>
            <a:r>
              <a:rPr lang="ru-RU" sz="1400" dirty="0"/>
              <a:t>*</a:t>
            </a:r>
            <a:r>
              <a:rPr lang="ru-RU" sz="1800" dirty="0"/>
              <a:t> с текущим </a:t>
            </a:r>
            <a:r>
              <a:rPr lang="ru-RU" sz="1400" dirty="0"/>
              <a:t>(*или тип в </a:t>
            </a:r>
            <a:r>
              <a:rPr lang="en-US" sz="1400" dirty="0"/>
              <a:t>C# 6</a:t>
            </a:r>
            <a:r>
              <a:rPr lang="ru-RU" sz="1400" dirty="0"/>
              <a:t>)</a:t>
            </a:r>
          </a:p>
          <a:p>
            <a:r>
              <a:rPr lang="en-US" sz="1800" dirty="0"/>
              <a:t>.NET </a:t>
            </a:r>
            <a:r>
              <a:rPr lang="ru-RU" sz="1800" dirty="0"/>
              <a:t>использует </a:t>
            </a:r>
            <a:r>
              <a:rPr lang="en-US" sz="1800" dirty="0"/>
              <a:t>Unicode</a:t>
            </a:r>
            <a:r>
              <a:rPr lang="ru-RU" sz="1800" dirty="0"/>
              <a:t>. </a:t>
            </a:r>
          </a:p>
          <a:p>
            <a:pPr lvl="1"/>
            <a:r>
              <a:rPr lang="ru-RU" sz="1400" dirty="0"/>
              <a:t>Название типов можно заводить и на русском языке (но не рекомендуется)</a:t>
            </a:r>
          </a:p>
          <a:p>
            <a:r>
              <a:rPr lang="ru-RU" sz="1800" dirty="0"/>
              <a:t>Языки для </a:t>
            </a:r>
            <a:r>
              <a:rPr lang="en-US" sz="1800" dirty="0"/>
              <a:t>.NET </a:t>
            </a:r>
            <a:r>
              <a:rPr lang="ru-RU" sz="1800" dirty="0"/>
              <a:t>чувствительны к регистру</a:t>
            </a:r>
            <a:endParaRPr lang="en-US" sz="1800" dirty="0"/>
          </a:p>
          <a:p>
            <a:pPr lvl="1"/>
            <a:r>
              <a:rPr lang="ru-RU" sz="1400" dirty="0" err="1"/>
              <a:t>Main</a:t>
            </a:r>
            <a:r>
              <a:rPr lang="ru-RU" sz="1400" dirty="0"/>
              <a:t>() и </a:t>
            </a:r>
            <a:r>
              <a:rPr lang="ru-RU" sz="1400" dirty="0" err="1"/>
              <a:t>main</a:t>
            </a:r>
            <a:r>
              <a:rPr lang="ru-RU" sz="1400" dirty="0"/>
              <a:t>() разные методы</a:t>
            </a:r>
          </a:p>
          <a:p>
            <a:r>
              <a:rPr lang="ru-RU" sz="1800" dirty="0"/>
              <a:t>Вывод на консоль</a:t>
            </a:r>
            <a:r>
              <a:rPr lang="en-US" sz="1800" dirty="0"/>
              <a:t>:</a:t>
            </a:r>
            <a:r>
              <a:rPr lang="ru-RU" sz="1800" dirty="0"/>
              <a:t> </a:t>
            </a:r>
            <a:r>
              <a:rPr lang="en-US" sz="1800" i="1" dirty="0" err="1"/>
              <a:t>System.Console.WriteLine</a:t>
            </a:r>
            <a:r>
              <a:rPr lang="en-US" sz="1800" i="1" dirty="0"/>
              <a:t>(“</a:t>
            </a:r>
            <a:r>
              <a:rPr lang="ru-RU" sz="1800" i="1" dirty="0"/>
              <a:t>текст</a:t>
            </a:r>
            <a:r>
              <a:rPr lang="en-US" sz="1800" i="1" dirty="0"/>
              <a:t>”)</a:t>
            </a:r>
            <a:endParaRPr lang="ru-RU" sz="1800" i="1" dirty="0"/>
          </a:p>
          <a:p>
            <a:r>
              <a:rPr lang="ru-RU" sz="1800" dirty="0"/>
              <a:t>Чтение данных с консоли</a:t>
            </a:r>
            <a:r>
              <a:rPr lang="en-US" sz="1800" dirty="0"/>
              <a:t>:</a:t>
            </a:r>
            <a:r>
              <a:rPr lang="ru-RU" sz="1800" dirty="0"/>
              <a:t> </a:t>
            </a:r>
            <a:r>
              <a:rPr lang="en-US" sz="1800" i="1" dirty="0"/>
              <a:t>string s = </a:t>
            </a:r>
            <a:r>
              <a:rPr lang="en-US" sz="1800" i="1" dirty="0" err="1"/>
              <a:t>System.Console.ReadLine</a:t>
            </a:r>
            <a:r>
              <a:rPr lang="en-US" sz="1800" i="1" dirty="0"/>
              <a:t>()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Замечания</a:t>
            </a:r>
          </a:p>
        </p:txBody>
      </p:sp>
    </p:spTree>
    <p:extLst>
      <p:ext uri="{BB962C8B-B14F-4D97-AF65-F5344CB8AC3E}">
        <p14:creationId xmlns:p14="http://schemas.microsoft.com/office/powerpoint/2010/main" val="188265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Предыстория</a:t>
            </a:r>
          </a:p>
          <a:p>
            <a:r>
              <a:rPr lang="ru-RU" dirty="0"/>
              <a:t>Понятие платформы </a:t>
            </a:r>
            <a:r>
              <a:rPr lang="en-US" dirty="0"/>
              <a:t>.NET</a:t>
            </a:r>
          </a:p>
          <a:p>
            <a:r>
              <a:rPr lang="ru-RU" dirty="0"/>
              <a:t>Первая программа на </a:t>
            </a:r>
            <a:r>
              <a:rPr lang="en-US" dirty="0"/>
              <a:t>C#</a:t>
            </a:r>
            <a:endParaRPr lang="ru-RU" dirty="0"/>
          </a:p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Отличия от С++</a:t>
            </a:r>
          </a:p>
          <a:p>
            <a:r>
              <a:rPr lang="ru-RU" dirty="0"/>
              <a:t>Основные типы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</a:t>
            </a:r>
          </a:p>
        </p:txBody>
      </p:sp>
    </p:spTree>
    <p:extLst>
      <p:ext uri="{BB962C8B-B14F-4D97-AF65-F5344CB8AC3E}">
        <p14:creationId xmlns:p14="http://schemas.microsoft.com/office/powerpoint/2010/main" val="609464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57166"/>
            <a:ext cx="8382000" cy="750888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0" hangingPunct="0">
              <a:defRPr/>
            </a:pPr>
            <a:r>
              <a:rPr lang="ru-RU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Отличия от С</a:t>
            </a:r>
            <a:endParaRPr 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5078" y="1268760"/>
            <a:ext cx="8606159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ru-RU" sz="2400" dirty="0">
                <a:latin typeface="+mn-lt"/>
                <a:cs typeface="+mn-cs"/>
              </a:rPr>
              <a:t>Не нужны заголовочные файлы и вообще заголовки.</a:t>
            </a:r>
            <a:r>
              <a:rPr lang="en-US" sz="2400" dirty="0">
                <a:latin typeface="+mn-lt"/>
                <a:cs typeface="+mn-cs"/>
              </a:rPr>
              <a:t>  </a:t>
            </a:r>
            <a:r>
              <a:rPr lang="ru-RU" sz="2400" dirty="0">
                <a:latin typeface="+mn-lt"/>
                <a:cs typeface="+mn-cs"/>
              </a:rPr>
              <a:t>Сборки сами себя </a:t>
            </a:r>
            <a:r>
              <a:rPr lang="ru-RU" sz="2400" dirty="0" err="1">
                <a:latin typeface="+mn-lt"/>
                <a:cs typeface="+mn-cs"/>
              </a:rPr>
              <a:t>описавают</a:t>
            </a:r>
            <a:endParaRPr lang="ru-RU" sz="2400" dirty="0">
              <a:latin typeface="+mn-lt"/>
              <a:cs typeface="+mn-cs"/>
            </a:endParaRP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ru-RU" sz="2400" dirty="0"/>
              <a:t>Указателей </a:t>
            </a:r>
            <a:r>
              <a:rPr lang="ru-RU" sz="2400" b="1" i="1" dirty="0"/>
              <a:t>«нет». </a:t>
            </a:r>
            <a:r>
              <a:rPr lang="ru-RU" sz="2400" dirty="0"/>
              <a:t>Но есть ссылки</a:t>
            </a: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ru-RU" sz="2400" dirty="0"/>
              <a:t>Нормальный строковый тип</a:t>
            </a:r>
            <a:r>
              <a:rPr lang="en-US" sz="2400" dirty="0"/>
              <a:t> </a:t>
            </a:r>
            <a:r>
              <a:rPr lang="en-US" sz="2400" b="1" dirty="0"/>
              <a:t>string</a:t>
            </a: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ru-RU" sz="2400" dirty="0"/>
              <a:t>Логический тип </a:t>
            </a:r>
            <a:r>
              <a:rPr lang="en-US" sz="2400" b="1" dirty="0" err="1"/>
              <a:t>bool</a:t>
            </a:r>
            <a:endParaRPr lang="en-US" sz="2400" b="1" dirty="0"/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ru-RU" sz="2400" dirty="0">
                <a:latin typeface="+mn-lt"/>
                <a:cs typeface="+mn-cs"/>
              </a:rPr>
              <a:t>Нет глобальных полей и функций</a:t>
            </a:r>
          </a:p>
          <a:p>
            <a:pPr marL="620713" lvl="1" indent="-22860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ru-RU" sz="2000" dirty="0">
                <a:latin typeface="+mn-lt"/>
                <a:cs typeface="+mn-cs"/>
              </a:rPr>
              <a:t>Любое поле/метод – член класса</a:t>
            </a: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ru-RU" sz="2400" dirty="0">
                <a:latin typeface="+mn-lt"/>
                <a:cs typeface="+mn-cs"/>
              </a:rPr>
              <a:t>Нет «провала» в </a:t>
            </a:r>
            <a:r>
              <a:rPr lang="en-US" sz="2400" b="1" dirty="0">
                <a:latin typeface="+mn-lt"/>
                <a:cs typeface="+mn-cs"/>
              </a:rPr>
              <a:t>switch</a:t>
            </a:r>
            <a:r>
              <a:rPr lang="en-US" sz="2400" dirty="0">
                <a:latin typeface="+mn-lt"/>
                <a:cs typeface="+mn-cs"/>
              </a:rPr>
              <a:t>()</a:t>
            </a:r>
            <a:r>
              <a:rPr lang="en-US" sz="2400" b="1" dirty="0">
                <a:latin typeface="+mn-lt"/>
                <a:cs typeface="+mn-cs"/>
              </a:rPr>
              <a:t> </a:t>
            </a:r>
            <a:r>
              <a:rPr lang="en-US" sz="2400" dirty="0">
                <a:latin typeface="+mn-lt"/>
                <a:cs typeface="+mn-cs"/>
              </a:rPr>
              <a:t>{}</a:t>
            </a:r>
            <a:endParaRPr lang="ru-RU" sz="2400" dirty="0">
              <a:latin typeface="+mn-lt"/>
              <a:cs typeface="+mn-cs"/>
            </a:endParaRP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ru-RU" sz="2400" dirty="0">
                <a:latin typeface="+mn-lt"/>
                <a:cs typeface="+mn-cs"/>
              </a:rPr>
              <a:t>Имеет атрибуты, что позволяет использовать </a:t>
            </a:r>
            <a:r>
              <a:rPr lang="ru-RU" sz="2400" dirty="0" err="1">
                <a:latin typeface="+mn-lt"/>
                <a:cs typeface="+mn-cs"/>
              </a:rPr>
              <a:t>аспектноориенированное</a:t>
            </a:r>
            <a:r>
              <a:rPr lang="ru-RU" sz="2400" dirty="0">
                <a:latin typeface="+mn-lt"/>
                <a:cs typeface="+mn-cs"/>
              </a:rPr>
              <a:t> программирование</a:t>
            </a:r>
          </a:p>
          <a:p>
            <a: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ru-RU" sz="2400" dirty="0">
                <a:latin typeface="+mn-lt"/>
                <a:cs typeface="+mn-cs"/>
              </a:rPr>
              <a:t>Контекст вычислений</a:t>
            </a:r>
          </a:p>
          <a:p>
            <a:pPr marL="620713" lvl="1" indent="-22860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n-US" sz="2000" b="1" dirty="0">
                <a:latin typeface="+mn-lt"/>
                <a:cs typeface="+mn-cs"/>
              </a:rPr>
              <a:t>checked / unchecked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Логический тип </a:t>
            </a:r>
            <a:r>
              <a:rPr lang="en-US" dirty="0" err="1"/>
              <a:t>bool</a:t>
            </a:r>
            <a:endParaRPr lang="en-US" dirty="0"/>
          </a:p>
        </p:txBody>
      </p:sp>
      <p:sp>
        <p:nvSpPr>
          <p:cNvPr id="25603" name="Rectangle 10"/>
          <p:cNvSpPr>
            <a:spLocks noChangeArrowheads="1"/>
          </p:cNvSpPr>
          <p:nvPr/>
        </p:nvSpPr>
        <p:spPr bwMode="auto">
          <a:xfrm>
            <a:off x="381000" y="1066800"/>
            <a:ext cx="8382000" cy="2647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hlink"/>
                </a:solidFill>
              </a:rPr>
              <a:t>while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ru-RU" i="1" dirty="0">
                <a:solidFill>
                  <a:srgbClr val="000000"/>
                </a:solidFill>
              </a:rPr>
              <a:t>условие</a:t>
            </a:r>
            <a:r>
              <a:rPr lang="en-US" i="1" dirty="0">
                <a:solidFill>
                  <a:srgbClr val="000000"/>
                </a:solidFill>
              </a:rPr>
              <a:t>-</a:t>
            </a:r>
            <a:r>
              <a:rPr lang="ru-RU" i="1" dirty="0">
                <a:solidFill>
                  <a:srgbClr val="000000"/>
                </a:solidFill>
              </a:rPr>
              <a:t>продолжения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ru-RU" i="1" dirty="0">
                <a:solidFill>
                  <a:srgbClr val="000000"/>
                </a:solidFill>
              </a:rPr>
              <a:t>оператор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endParaRPr lang="ru-RU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chemeClr val="hlink"/>
                </a:solidFill>
              </a:rPr>
              <a:t>do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    </a:t>
            </a:r>
            <a:r>
              <a:rPr lang="ru-RU" i="1" dirty="0">
                <a:solidFill>
                  <a:srgbClr val="000000"/>
                </a:solidFill>
              </a:rPr>
              <a:t>оператор</a:t>
            </a:r>
            <a:endParaRPr lang="en-US" i="1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while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ru-RU" dirty="0">
                <a:solidFill>
                  <a:srgbClr val="000000"/>
                </a:solidFill>
              </a:rPr>
              <a:t>условие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ru-RU" dirty="0">
                <a:solidFill>
                  <a:srgbClr val="000000"/>
                </a:solidFill>
              </a:rPr>
              <a:t>продолжения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604" name="Rectangle 11"/>
          <p:cNvSpPr>
            <a:spLocks noChangeArrowheads="1"/>
          </p:cNvSpPr>
          <p:nvPr/>
        </p:nvSpPr>
        <p:spPr bwMode="auto">
          <a:xfrm>
            <a:off x="357188" y="3857625"/>
            <a:ext cx="3581400" cy="1828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hlink"/>
                </a:solidFill>
              </a:rPr>
              <a:t>if 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ru-RU" i="1">
                <a:solidFill>
                  <a:srgbClr val="000000"/>
                </a:solidFill>
              </a:rPr>
              <a:t>условие</a:t>
            </a:r>
            <a:r>
              <a:rPr lang="ru-RU">
                <a:solidFill>
                  <a:srgbClr val="000000"/>
                </a:solidFill>
              </a:rPr>
              <a:t>)</a:t>
            </a:r>
          </a:p>
          <a:p>
            <a:r>
              <a:rPr lang="en-US">
                <a:solidFill>
                  <a:srgbClr val="000000"/>
                </a:solidFill>
              </a:rPr>
              <a:t>   </a:t>
            </a:r>
            <a:r>
              <a:rPr lang="ru-RU">
                <a:solidFill>
                  <a:srgbClr val="000000"/>
                </a:solidFill>
              </a:rPr>
              <a:t> </a:t>
            </a:r>
            <a:r>
              <a:rPr lang="ru-RU" i="1">
                <a:solidFill>
                  <a:srgbClr val="000000"/>
                </a:solidFill>
              </a:rPr>
              <a:t>оператор1</a:t>
            </a:r>
          </a:p>
          <a:p>
            <a:r>
              <a:rPr lang="en-US">
                <a:solidFill>
                  <a:schemeClr val="hlink"/>
                </a:solidFill>
              </a:rPr>
              <a:t>else</a:t>
            </a:r>
          </a:p>
          <a:p>
            <a:r>
              <a:rPr lang="en-US">
                <a:solidFill>
                  <a:srgbClr val="000000"/>
                </a:solidFill>
              </a:rPr>
              <a:t>   </a:t>
            </a:r>
            <a:r>
              <a:rPr lang="ru-RU">
                <a:solidFill>
                  <a:srgbClr val="000000"/>
                </a:solidFill>
              </a:rPr>
              <a:t> </a:t>
            </a:r>
            <a:r>
              <a:rPr lang="ru-RU" i="1">
                <a:solidFill>
                  <a:srgbClr val="000000"/>
                </a:solidFill>
              </a:rPr>
              <a:t>оператор2</a:t>
            </a: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25605" name="Rectangle 12"/>
          <p:cNvSpPr>
            <a:spLocks noChangeArrowheads="1"/>
          </p:cNvSpPr>
          <p:nvPr/>
        </p:nvSpPr>
        <p:spPr bwMode="auto">
          <a:xfrm>
            <a:off x="4143375" y="3857625"/>
            <a:ext cx="4572000" cy="1828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hlink"/>
                </a:solidFill>
              </a:rPr>
              <a:t>if 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ru-RU" i="1">
                <a:solidFill>
                  <a:srgbClr val="000000"/>
                </a:solidFill>
              </a:rPr>
              <a:t>условие</a:t>
            </a:r>
            <a:r>
              <a:rPr lang="ru-RU">
                <a:solidFill>
                  <a:srgbClr val="000000"/>
                </a:solidFill>
              </a:rPr>
              <a:t>)</a:t>
            </a:r>
          </a:p>
          <a:p>
            <a:r>
              <a:rPr lang="ru-RU">
                <a:solidFill>
                  <a:srgbClr val="000000"/>
                </a:solidFill>
              </a:rPr>
              <a:t>    </a:t>
            </a:r>
            <a:r>
              <a:rPr lang="ru-RU" i="1">
                <a:solidFill>
                  <a:srgbClr val="000000"/>
                </a:solidFill>
              </a:rPr>
              <a:t>оператор</a:t>
            </a:r>
          </a:p>
          <a:p>
            <a:endParaRPr lang="ru-RU" i="1">
              <a:solidFill>
                <a:srgbClr val="000000"/>
              </a:solidFill>
            </a:endParaRPr>
          </a:p>
          <a:p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25606" name="Text Box 13"/>
          <p:cNvSpPr txBox="1">
            <a:spLocks noChangeArrowheads="1"/>
          </p:cNvSpPr>
          <p:nvPr/>
        </p:nvSpPr>
        <p:spPr bwMode="auto">
          <a:xfrm>
            <a:off x="5257800" y="2057400"/>
            <a:ext cx="3124200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int</a:t>
            </a:r>
            <a:r>
              <a:rPr lang="en-US">
                <a:solidFill>
                  <a:srgbClr val="000000"/>
                </a:solidFill>
              </a:rPr>
              <a:t> i = 10;</a:t>
            </a:r>
          </a:p>
          <a:p>
            <a:pPr eaLnBrk="1" hangingPunct="1"/>
            <a:r>
              <a:rPr lang="en-US">
                <a:solidFill>
                  <a:schemeClr val="hlink"/>
                </a:solidFill>
              </a:rPr>
              <a:t>while </a:t>
            </a:r>
            <a:r>
              <a:rPr lang="en-US">
                <a:solidFill>
                  <a:srgbClr val="000000"/>
                </a:solidFill>
              </a:rPr>
              <a:t>(i--)</a:t>
            </a:r>
            <a:r>
              <a:rPr lang="ru-RU">
                <a:solidFill>
                  <a:srgbClr val="000000"/>
                </a:solidFill>
              </a:rPr>
              <a:t>  </a:t>
            </a:r>
            <a:r>
              <a:rPr lang="en-US">
                <a:solidFill>
                  <a:srgbClr val="000000"/>
                </a:solidFill>
              </a:rPr>
              <a:t>// </a:t>
            </a:r>
            <a:r>
              <a:rPr lang="ru-RU">
                <a:solidFill>
                  <a:srgbClr val="000000"/>
                </a:solidFill>
              </a:rPr>
              <a:t>ошибка!</a:t>
            </a:r>
            <a:endParaRPr lang="en-US">
              <a:solidFill>
                <a:srgbClr val="000000"/>
              </a:solidFill>
            </a:endParaRPr>
          </a:p>
          <a:p>
            <a:pPr eaLnBrk="1" hangingPunct="1"/>
            <a:r>
              <a:rPr lang="en-US">
                <a:solidFill>
                  <a:srgbClr val="000000"/>
                </a:solidFill>
              </a:rPr>
              <a:t>    </a:t>
            </a:r>
            <a:r>
              <a:rPr lang="en-US">
                <a:solidFill>
                  <a:srgbClr val="009999"/>
                </a:solidFill>
              </a:rPr>
              <a:t>Console</a:t>
            </a:r>
            <a:r>
              <a:rPr lang="en-US">
                <a:solidFill>
                  <a:srgbClr val="000000"/>
                </a:solidFill>
              </a:rPr>
              <a:t>.Write(i);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25607" name="Rectangle 14"/>
          <p:cNvSpPr>
            <a:spLocks noChangeArrowheads="1"/>
          </p:cNvSpPr>
          <p:nvPr/>
        </p:nvSpPr>
        <p:spPr bwMode="auto">
          <a:xfrm>
            <a:off x="5105400" y="1219200"/>
            <a:ext cx="3429000" cy="213360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25608" name="Text Box 15"/>
          <p:cNvSpPr txBox="1">
            <a:spLocks noChangeArrowheads="1"/>
          </p:cNvSpPr>
          <p:nvPr/>
        </p:nvSpPr>
        <p:spPr bwMode="auto">
          <a:xfrm>
            <a:off x="5029200" y="1219200"/>
            <a:ext cx="342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rgbClr val="000000"/>
                </a:solidFill>
              </a:rPr>
              <a:t>Условие должно иметь логический тип!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21643" y="580793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только тип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Оператор </a:t>
            </a:r>
            <a:r>
              <a:rPr lang="en-US" dirty="0"/>
              <a:t>switch</a:t>
            </a:r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17004" y="1268760"/>
            <a:ext cx="8382000" cy="3312368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kern="0" dirty="0">
                <a:solidFill>
                  <a:srgbClr val="0078FA"/>
                </a:solidFill>
                <a:latin typeface="Courier New" pitchFamily="49" charset="0"/>
              </a:rPr>
              <a:t>switch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(day) {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kern="0" dirty="0">
                <a:solidFill>
                  <a:srgbClr val="0078FA"/>
                </a:solidFill>
                <a:latin typeface="Courier New" pitchFamily="49" charset="0"/>
              </a:rPr>
              <a:t>case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1: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b="1" kern="0" dirty="0" err="1">
                <a:solidFill>
                  <a:srgbClr val="009999"/>
                </a:solidFill>
                <a:latin typeface="Courier New" pitchFamily="49" charset="0"/>
              </a:rPr>
              <a:t>Console</a:t>
            </a:r>
            <a:r>
              <a:rPr lang="en-US" b="1" kern="0" dirty="0" err="1">
                <a:solidFill>
                  <a:srgbClr val="000000"/>
                </a:solidFill>
                <a:latin typeface="Courier New" pitchFamily="49" charset="0"/>
              </a:rPr>
              <a:t>.Write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b="1" kern="0" dirty="0">
                <a:solidFill>
                  <a:srgbClr val="800000"/>
                </a:solidFill>
                <a:latin typeface="Courier New" pitchFamily="49" charset="0"/>
              </a:rPr>
              <a:t>“</a:t>
            </a:r>
            <a:r>
              <a:rPr lang="ru-RU" b="1" kern="0" dirty="0">
                <a:solidFill>
                  <a:srgbClr val="800000"/>
                </a:solidFill>
                <a:latin typeface="Courier New" pitchFamily="49" charset="0"/>
              </a:rPr>
              <a:t>Понедельник</a:t>
            </a:r>
            <a:r>
              <a:rPr lang="en-US" b="1" kern="0" dirty="0">
                <a:solidFill>
                  <a:srgbClr val="800000"/>
                </a:solidFill>
                <a:latin typeface="Courier New" pitchFamily="49" charset="0"/>
              </a:rPr>
              <a:t>”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b="1" kern="0" dirty="0">
                <a:solidFill>
                  <a:srgbClr val="0078FA"/>
                </a:solidFill>
                <a:latin typeface="Courier New" pitchFamily="49" charset="0"/>
              </a:rPr>
              <a:t>break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kern="0" dirty="0">
                <a:solidFill>
                  <a:srgbClr val="0078FA"/>
                </a:solidFill>
                <a:latin typeface="Courier New" pitchFamily="49" charset="0"/>
              </a:rPr>
              <a:t>case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2: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kern="0" dirty="0">
                <a:solidFill>
                  <a:srgbClr val="0078FA"/>
                </a:solidFill>
                <a:latin typeface="Courier New" pitchFamily="49" charset="0"/>
              </a:rPr>
              <a:t>case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3: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b="1" kern="0" dirty="0" err="1">
                <a:solidFill>
                  <a:srgbClr val="009999"/>
                </a:solidFill>
                <a:latin typeface="Courier New" pitchFamily="49" charset="0"/>
              </a:rPr>
              <a:t>Console</a:t>
            </a:r>
            <a:r>
              <a:rPr lang="en-US" b="1" kern="0" dirty="0" err="1">
                <a:solidFill>
                  <a:srgbClr val="000000"/>
                </a:solidFill>
                <a:latin typeface="Courier New" pitchFamily="49" charset="0"/>
              </a:rPr>
              <a:t>.Write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b="1" kern="0" dirty="0">
                <a:solidFill>
                  <a:srgbClr val="800000"/>
                </a:solidFill>
                <a:latin typeface="Courier New" pitchFamily="49" charset="0"/>
              </a:rPr>
              <a:t>“</a:t>
            </a:r>
            <a:r>
              <a:rPr lang="ru-RU" b="1" kern="0" dirty="0">
                <a:solidFill>
                  <a:srgbClr val="800000"/>
                </a:solidFill>
                <a:latin typeface="Courier New" pitchFamily="49" charset="0"/>
              </a:rPr>
              <a:t>Вторник</a:t>
            </a:r>
            <a:r>
              <a:rPr lang="en-US" b="1" kern="0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ru-RU" b="1" kern="0" dirty="0">
                <a:solidFill>
                  <a:srgbClr val="800000"/>
                </a:solidFill>
                <a:latin typeface="Courier New" pitchFamily="49" charset="0"/>
              </a:rPr>
              <a:t>или среда</a:t>
            </a:r>
            <a:r>
              <a:rPr lang="en-US" b="1" kern="0" dirty="0">
                <a:solidFill>
                  <a:srgbClr val="800000"/>
                </a:solidFill>
                <a:latin typeface="Courier New" pitchFamily="49" charset="0"/>
              </a:rPr>
              <a:t>”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b="1" kern="0" dirty="0">
                <a:solidFill>
                  <a:srgbClr val="0078FA"/>
                </a:solidFill>
                <a:latin typeface="Courier New" pitchFamily="49" charset="0"/>
              </a:rPr>
              <a:t>break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kern="0" dirty="0">
                <a:solidFill>
                  <a:srgbClr val="0078FA"/>
                </a:solidFill>
                <a:latin typeface="Courier New" pitchFamily="49" charset="0"/>
              </a:rPr>
              <a:t>default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b="1" kern="0" dirty="0" err="1">
                <a:solidFill>
                  <a:srgbClr val="009999"/>
                </a:solidFill>
                <a:latin typeface="Courier New" pitchFamily="49" charset="0"/>
              </a:rPr>
              <a:t>Console</a:t>
            </a:r>
            <a:r>
              <a:rPr lang="en-US" b="1" kern="0" dirty="0" err="1">
                <a:solidFill>
                  <a:srgbClr val="000000"/>
                </a:solidFill>
                <a:latin typeface="Courier New" pitchFamily="49" charset="0"/>
              </a:rPr>
              <a:t>.Write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b="1" kern="0" dirty="0">
                <a:solidFill>
                  <a:srgbClr val="800000"/>
                </a:solidFill>
                <a:latin typeface="Courier New" pitchFamily="49" charset="0"/>
              </a:rPr>
              <a:t>“</a:t>
            </a:r>
            <a:r>
              <a:rPr lang="ru-RU" b="1" kern="0" dirty="0">
                <a:solidFill>
                  <a:srgbClr val="800000"/>
                </a:solidFill>
                <a:latin typeface="Courier New" pitchFamily="49" charset="0"/>
              </a:rPr>
              <a:t>Другой день недели</a:t>
            </a:r>
            <a:r>
              <a:rPr lang="en-US" b="1" kern="0" dirty="0">
                <a:solidFill>
                  <a:srgbClr val="800000"/>
                </a:solidFill>
                <a:latin typeface="Courier New" pitchFamily="49" charset="0"/>
              </a:rPr>
              <a:t>”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b="1" kern="0" dirty="0">
                <a:solidFill>
                  <a:srgbClr val="0078FA"/>
                </a:solidFill>
                <a:latin typeface="Courier New" pitchFamily="49" charset="0"/>
              </a:rPr>
              <a:t>break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11560" y="4653136"/>
            <a:ext cx="8712968" cy="14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ru-RU" sz="2000" dirty="0"/>
              <a:t>Каждая альтернатива должна завершаться </a:t>
            </a:r>
            <a:r>
              <a:rPr lang="en-US" sz="2000" dirty="0"/>
              <a:t>break, return</a:t>
            </a:r>
            <a:r>
              <a:rPr lang="ru-RU" sz="2000" dirty="0"/>
              <a:t>,</a:t>
            </a:r>
            <a:r>
              <a:rPr lang="en-US" sz="2000" dirty="0"/>
              <a:t> throw, continue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ru-RU" sz="2000" dirty="0" err="1"/>
              <a:t>switch</a:t>
            </a:r>
            <a:r>
              <a:rPr lang="ru-RU" sz="2000" dirty="0"/>
              <a:t>() работает и со строками</a:t>
            </a:r>
            <a:r>
              <a:rPr lang="en-US" sz="2000" dirty="0"/>
              <a:t>, </a:t>
            </a:r>
            <a:r>
              <a:rPr lang="ru-RU" sz="2000" dirty="0"/>
              <a:t>и с другими типами при использовании </a:t>
            </a:r>
            <a:r>
              <a:rPr lang="en-US" sz="2000" dirty="0"/>
              <a:t>pattern matching (C# 7)</a:t>
            </a:r>
            <a:endParaRPr lang="ru-RU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Предыстория</a:t>
            </a:r>
          </a:p>
          <a:p>
            <a:r>
              <a:rPr lang="ru-RU" dirty="0"/>
              <a:t>Понятие платформы </a:t>
            </a:r>
            <a:r>
              <a:rPr lang="en-US" dirty="0"/>
              <a:t>.NET</a:t>
            </a:r>
          </a:p>
          <a:p>
            <a:r>
              <a:rPr lang="ru-RU" dirty="0"/>
              <a:t>Первая программа на </a:t>
            </a:r>
            <a:r>
              <a:rPr lang="en-US" dirty="0"/>
              <a:t>C#</a:t>
            </a:r>
            <a:endParaRPr lang="ru-RU" dirty="0"/>
          </a:p>
          <a:p>
            <a:r>
              <a:rPr lang="ru-RU" dirty="0"/>
              <a:t>Отличия от С++</a:t>
            </a:r>
          </a:p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типы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</a:t>
            </a:r>
          </a:p>
        </p:txBody>
      </p:sp>
    </p:spTree>
    <p:extLst>
      <p:ext uri="{BB962C8B-B14F-4D97-AF65-F5344CB8AC3E}">
        <p14:creationId xmlns:p14="http://schemas.microsoft.com/office/powerpoint/2010/main" val="1204063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Каждая переменная и экземпляр объекта в системе относится к четко определенному типу</a:t>
            </a:r>
            <a:r>
              <a:rPr lang="en-US" dirty="0"/>
              <a:t> !!!</a:t>
            </a:r>
            <a:endParaRPr lang="ru-RU" dirty="0"/>
          </a:p>
          <a:p>
            <a:r>
              <a:rPr lang="ru-RU" dirty="0"/>
              <a:t>Все типы происходят от одного корневого предка – типа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  <a:p>
            <a:endParaRPr lang="en-US" sz="2400" b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537" indent="0" algn="r">
              <a:buNone/>
            </a:pPr>
            <a:r>
              <a:rPr lang="en-US" sz="1200" i="1" baseline="30000" dirty="0"/>
              <a:t>* </a:t>
            </a:r>
            <a:r>
              <a:rPr lang="en-US" sz="1200" i="1" dirty="0"/>
              <a:t>- </a:t>
            </a:r>
            <a:r>
              <a:rPr lang="ru-RU" sz="1200" i="1" dirty="0"/>
              <a:t>точнее приводятся к типу </a:t>
            </a:r>
            <a:r>
              <a:rPr lang="en-US" sz="1200" i="1" dirty="0"/>
              <a:t>object</a:t>
            </a:r>
            <a:endParaRPr lang="ru-RU" sz="1400" i="1" baseline="30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Строгая типизация</a:t>
            </a:r>
            <a:r>
              <a:rPr lang="en-US" dirty="0"/>
              <a:t> </a:t>
            </a:r>
            <a:r>
              <a:rPr lang="ru-RU" dirty="0"/>
              <a:t>в</a:t>
            </a:r>
            <a:r>
              <a:rPr lang="en-US" dirty="0"/>
              <a:t> C#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23528" y="1481138"/>
            <a:ext cx="8712968" cy="4525962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  <a:defRPr/>
            </a:pPr>
            <a:r>
              <a:rPr lang="ru-RU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семестр</a:t>
            </a:r>
            <a:endParaRPr lang="ru-RU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defRPr/>
            </a:pPr>
            <a:r>
              <a:rPr lang="ru-RU" sz="2000" dirty="0"/>
              <a:t>Основы программирования на языке С# 7.</a:t>
            </a:r>
            <a:r>
              <a:rPr lang="en-US" sz="2000" dirty="0"/>
              <a:t>3</a:t>
            </a:r>
            <a:r>
              <a:rPr lang="ru-RU" sz="2000" dirty="0"/>
              <a:t> в среде .NET </a:t>
            </a:r>
            <a:r>
              <a:rPr lang="en-US" sz="2000" dirty="0"/>
              <a:t>Framework</a:t>
            </a:r>
            <a:r>
              <a:rPr lang="ru-RU" sz="2000" dirty="0"/>
              <a:t> 4.</a:t>
            </a:r>
            <a:r>
              <a:rPr lang="en-US" sz="2000" dirty="0"/>
              <a:t>7</a:t>
            </a:r>
            <a:r>
              <a:rPr lang="ru-RU" sz="2000" dirty="0"/>
              <a:t>.2</a:t>
            </a:r>
            <a:endParaRPr lang="en-US" sz="2000" dirty="0"/>
          </a:p>
          <a:p>
            <a:pPr eaLnBrk="1" hangingPunct="1">
              <a:defRPr/>
            </a:pPr>
            <a:endParaRPr lang="ru-RU" sz="1800" dirty="0"/>
          </a:p>
          <a:p>
            <a:pPr eaLnBrk="1" hangingPunct="1">
              <a:buFont typeface="Wingdings 3" pitchFamily="18" charset="2"/>
              <a:buNone/>
              <a:defRPr/>
            </a:pP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ru-RU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семестр</a:t>
            </a:r>
            <a:endParaRPr lang="ru-RU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defRPr/>
            </a:pPr>
            <a:r>
              <a:rPr lang="ru-RU" sz="2000" dirty="0"/>
              <a:t>Разработка </a:t>
            </a:r>
            <a:r>
              <a:rPr lang="en-US" sz="2000" dirty="0"/>
              <a:t>Windows </a:t>
            </a:r>
            <a:r>
              <a:rPr lang="ru-RU" sz="2000" dirty="0"/>
              <a:t>приложений на платформе</a:t>
            </a:r>
            <a:r>
              <a:rPr lang="en-US" sz="2000" dirty="0"/>
              <a:t> Microsoft .NET</a:t>
            </a:r>
            <a:r>
              <a:rPr lang="ru-RU" sz="2000" dirty="0"/>
              <a:t>.</a:t>
            </a:r>
            <a:r>
              <a:rPr lang="en-US" sz="2000" dirty="0"/>
              <a:t> </a:t>
            </a:r>
            <a:endParaRPr lang="ru-RU" sz="2000" dirty="0"/>
          </a:p>
          <a:p>
            <a:pPr lvl="1" eaLnBrk="1" hangingPunct="1">
              <a:defRPr/>
            </a:pPr>
            <a:r>
              <a:rPr lang="en-US" sz="1600" dirty="0"/>
              <a:t>Windows Presentation Foundation</a:t>
            </a:r>
            <a:r>
              <a:rPr lang="ru-RU" sz="1600" dirty="0"/>
              <a:t> (</a:t>
            </a:r>
            <a:r>
              <a:rPr lang="en-US" sz="1600" dirty="0"/>
              <a:t>WPF)</a:t>
            </a:r>
          </a:p>
          <a:p>
            <a:pPr eaLnBrk="1" hangingPunct="1">
              <a:defRPr/>
            </a:pPr>
            <a:r>
              <a:rPr lang="ru-RU" sz="2000" dirty="0"/>
              <a:t>Доступ к данным и манипуляция данными</a:t>
            </a:r>
          </a:p>
          <a:p>
            <a:pPr lvl="1" eaLnBrk="1" hangingPunct="1">
              <a:defRPr/>
            </a:pPr>
            <a:r>
              <a:rPr lang="en-US" sz="1600" dirty="0"/>
              <a:t>ADO</a:t>
            </a:r>
            <a:r>
              <a:rPr lang="ru-RU" sz="1600" dirty="0"/>
              <a:t>.</a:t>
            </a:r>
            <a:r>
              <a:rPr lang="en-US" sz="1600" dirty="0"/>
              <a:t>NET, LINQ, ADO.NET Entity Framework</a:t>
            </a:r>
            <a:endParaRPr lang="ru-RU" sz="1600" dirty="0"/>
          </a:p>
          <a:p>
            <a:pPr eaLnBrk="1" hangingPunct="1">
              <a:defRPr/>
            </a:pPr>
            <a:r>
              <a:rPr lang="ru-RU" sz="2000" dirty="0"/>
              <a:t>Разработка распределенных приложений</a:t>
            </a:r>
          </a:p>
          <a:p>
            <a:pPr lvl="1" eaLnBrk="1" hangingPunct="1">
              <a:defRPr/>
            </a:pPr>
            <a:r>
              <a:rPr lang="ru-RU" sz="1600" dirty="0"/>
              <a:t> </a:t>
            </a:r>
            <a:r>
              <a:rPr lang="en-US" sz="1600" dirty="0"/>
              <a:t>Windows Communication Foundation (WCF).</a:t>
            </a:r>
          </a:p>
          <a:p>
            <a:pPr eaLnBrk="1" hangingPunct="1">
              <a:defRPr/>
            </a:pPr>
            <a:r>
              <a:rPr lang="ru-RU" sz="2000" dirty="0"/>
              <a:t>Разработка </a:t>
            </a:r>
            <a:r>
              <a:rPr lang="en-US" sz="2000" dirty="0"/>
              <a:t>Web</a:t>
            </a:r>
            <a:r>
              <a:rPr lang="ru-RU" sz="2000" dirty="0"/>
              <a:t>-приложений на платформе .</a:t>
            </a:r>
            <a:r>
              <a:rPr lang="en-US" sz="2000" dirty="0"/>
              <a:t>NET</a:t>
            </a:r>
            <a:endParaRPr lang="ru-RU" sz="2000" dirty="0"/>
          </a:p>
          <a:p>
            <a:pPr lvl="1" eaLnBrk="1" hangingPunct="1">
              <a:defRPr/>
            </a:pPr>
            <a:r>
              <a:rPr lang="en-US" sz="1600" dirty="0"/>
              <a:t>ASP</a:t>
            </a:r>
            <a:r>
              <a:rPr lang="ru-RU" sz="1600" dirty="0"/>
              <a:t>.</a:t>
            </a:r>
            <a:r>
              <a:rPr lang="en-US" sz="1600" dirty="0"/>
              <a:t>NET</a:t>
            </a:r>
            <a:r>
              <a:rPr lang="ru-RU" sz="1600" dirty="0"/>
              <a:t> </a:t>
            </a:r>
            <a:r>
              <a:rPr lang="en-US" sz="1600" dirty="0"/>
              <a:t>MVC</a:t>
            </a:r>
            <a:endParaRPr lang="ru-RU" sz="1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/>
              <a:t>Программа курса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pPr>
              <a:defRPr/>
            </a:pPr>
            <a:r>
              <a:rPr lang="ru-RU"/>
              <a:t>Типы в </a:t>
            </a:r>
            <a:r>
              <a:rPr lang="en-US"/>
              <a:t>C#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779838" y="1412875"/>
            <a:ext cx="1944687" cy="5762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ru-RU" sz="2000" dirty="0"/>
              <a:t>Типы в </a:t>
            </a:r>
            <a:r>
              <a:rPr lang="en-US" sz="2000" dirty="0"/>
              <a:t>C#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258888" y="2492375"/>
            <a:ext cx="2305050" cy="5762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ru-RU" sz="2000"/>
              <a:t>Ссылочные типы</a:t>
            </a:r>
            <a:endParaRPr lang="en-US" sz="2000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867400" y="2492375"/>
            <a:ext cx="2087563" cy="5762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ru-RU" sz="2000"/>
              <a:t>Типы-значения</a:t>
            </a:r>
            <a:endParaRPr lang="en-US" sz="2000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27008" y="3280200"/>
            <a:ext cx="1247775" cy="5762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ru-RU" sz="2000" dirty="0"/>
              <a:t>Массивы</a:t>
            </a:r>
            <a:endParaRPr lang="en-US" sz="2000" dirty="0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429617" y="3274253"/>
            <a:ext cx="1081087" cy="5762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ru-RU" sz="2000" dirty="0"/>
              <a:t>Классы</a:t>
            </a:r>
            <a:endParaRPr lang="en-US" sz="2000" dirty="0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364377" y="4116172"/>
            <a:ext cx="1731963" cy="5762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ru-RU" sz="2000" dirty="0"/>
              <a:t>Интерфейсы</a:t>
            </a:r>
            <a:endParaRPr lang="en-US" sz="2000" dirty="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374783" y="4869161"/>
            <a:ext cx="1368425" cy="5762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ru-RU" sz="2000"/>
              <a:t>Делегаты</a:t>
            </a:r>
            <a:endParaRPr lang="en-US" sz="2000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4862157" y="3280199"/>
            <a:ext cx="1483942" cy="5762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ru-RU" sz="2000"/>
              <a:t>Структуры</a:t>
            </a:r>
            <a:endParaRPr lang="en-US" sz="2000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6287732" y="4126980"/>
            <a:ext cx="1956676" cy="5762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ru-RU" sz="2000"/>
              <a:t>Простые типы</a:t>
            </a:r>
            <a:endParaRPr lang="en-US" sz="2000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7183930" y="3280198"/>
            <a:ext cx="1928812" cy="5762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ru-RU" sz="2000"/>
              <a:t>Перечисления</a:t>
            </a:r>
            <a:endParaRPr lang="en-US" sz="2000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596259" y="4126980"/>
            <a:ext cx="1081087" cy="5762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ru-RU" sz="2000" dirty="0"/>
              <a:t>Строки</a:t>
            </a:r>
            <a:endParaRPr lang="en-US" sz="2000" dirty="0"/>
          </a:p>
        </p:txBody>
      </p:sp>
      <p:cxnSp>
        <p:nvCxnSpPr>
          <p:cNvPr id="26640" name="AutoShape 16"/>
          <p:cNvCxnSpPr>
            <a:cxnSpLocks noChangeShapeType="1"/>
            <a:stCxn id="26629" idx="1"/>
            <a:endCxn id="26630" idx="0"/>
          </p:cNvCxnSpPr>
          <p:nvPr/>
        </p:nvCxnSpPr>
        <p:spPr bwMode="auto">
          <a:xfrm rot="10800000" flipV="1">
            <a:off x="2411413" y="1701800"/>
            <a:ext cx="1368425" cy="790575"/>
          </a:xfrm>
          <a:prstGeom prst="bentConnector2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641" name="AutoShape 17"/>
          <p:cNvCxnSpPr>
            <a:cxnSpLocks noChangeShapeType="1"/>
            <a:stCxn id="26629" idx="3"/>
            <a:endCxn id="26631" idx="0"/>
          </p:cNvCxnSpPr>
          <p:nvPr/>
        </p:nvCxnSpPr>
        <p:spPr bwMode="auto">
          <a:xfrm>
            <a:off x="5724525" y="1701800"/>
            <a:ext cx="1187450" cy="790575"/>
          </a:xfrm>
          <a:prstGeom prst="bentConnector2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642" name="AutoShape 18"/>
          <p:cNvCxnSpPr>
            <a:cxnSpLocks noChangeShapeType="1"/>
            <a:stCxn id="26630" idx="1"/>
            <a:endCxn id="26632" idx="0"/>
          </p:cNvCxnSpPr>
          <p:nvPr/>
        </p:nvCxnSpPr>
        <p:spPr bwMode="auto">
          <a:xfrm rot="10800000" flipV="1">
            <a:off x="750896" y="2780506"/>
            <a:ext cx="507992" cy="499693"/>
          </a:xfrm>
          <a:prstGeom prst="bentConnector2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45" name="AutoShape 21"/>
          <p:cNvCxnSpPr>
            <a:cxnSpLocks noChangeShapeType="1"/>
            <a:stCxn id="26630" idx="2"/>
            <a:endCxn id="26634" idx="0"/>
          </p:cNvCxnSpPr>
          <p:nvPr/>
        </p:nvCxnSpPr>
        <p:spPr bwMode="auto">
          <a:xfrm>
            <a:off x="2411413" y="3068638"/>
            <a:ext cx="818946" cy="1047534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46" name="AutoShape 22"/>
          <p:cNvCxnSpPr>
            <a:cxnSpLocks noChangeShapeType="1"/>
            <a:stCxn id="26630" idx="2"/>
            <a:endCxn id="26639" idx="0"/>
          </p:cNvCxnSpPr>
          <p:nvPr/>
        </p:nvCxnSpPr>
        <p:spPr bwMode="auto">
          <a:xfrm flipH="1">
            <a:off x="1136803" y="3068638"/>
            <a:ext cx="1274610" cy="1058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47" name="AutoShape 23"/>
          <p:cNvCxnSpPr>
            <a:cxnSpLocks noChangeShapeType="1"/>
            <a:stCxn id="26631" idx="1"/>
            <a:endCxn id="26636" idx="0"/>
          </p:cNvCxnSpPr>
          <p:nvPr/>
        </p:nvCxnSpPr>
        <p:spPr bwMode="auto">
          <a:xfrm rot="10800000" flipV="1">
            <a:off x="5604128" y="2780507"/>
            <a:ext cx="263272" cy="499692"/>
          </a:xfrm>
          <a:prstGeom prst="bentConnector2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648" name="AutoShape 24"/>
          <p:cNvCxnSpPr>
            <a:cxnSpLocks noChangeShapeType="1"/>
            <a:stCxn id="26631" idx="3"/>
            <a:endCxn id="26638" idx="0"/>
          </p:cNvCxnSpPr>
          <p:nvPr/>
        </p:nvCxnSpPr>
        <p:spPr bwMode="auto">
          <a:xfrm>
            <a:off x="7954963" y="2780507"/>
            <a:ext cx="193373" cy="499691"/>
          </a:xfrm>
          <a:prstGeom prst="bentConnector2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49" name="AutoShape 25"/>
          <p:cNvCxnSpPr>
            <a:cxnSpLocks noChangeShapeType="1"/>
            <a:stCxn id="26631" idx="2"/>
            <a:endCxn id="26637" idx="0"/>
          </p:cNvCxnSpPr>
          <p:nvPr/>
        </p:nvCxnSpPr>
        <p:spPr bwMode="auto">
          <a:xfrm>
            <a:off x="6911182" y="3068638"/>
            <a:ext cx="354888" cy="1058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4829791" y="4869161"/>
            <a:ext cx="1902449" cy="5762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000"/>
              <a:t>Nullable types</a:t>
            </a:r>
          </a:p>
        </p:txBody>
      </p:sp>
      <p:cxnSp>
        <p:nvCxnSpPr>
          <p:cNvPr id="26651" name="AutoShape 27"/>
          <p:cNvCxnSpPr>
            <a:cxnSpLocks noChangeShapeType="1"/>
            <a:stCxn id="26631" idx="2"/>
            <a:endCxn id="26650" idx="0"/>
          </p:cNvCxnSpPr>
          <p:nvPr/>
        </p:nvCxnSpPr>
        <p:spPr bwMode="auto">
          <a:xfrm flipH="1">
            <a:off x="5781016" y="3068638"/>
            <a:ext cx="1130166" cy="1800523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70162" y="6165304"/>
            <a:ext cx="518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* - условная схема, поскольку все ссылочные типы (кроме интерфейсов) – классы, все типы значения - структуры</a:t>
            </a:r>
          </a:p>
        </p:txBody>
      </p:sp>
      <p:cxnSp>
        <p:nvCxnSpPr>
          <p:cNvPr id="15" name="Прямая со стрелкой 14"/>
          <p:cNvCxnSpPr>
            <a:stCxn id="26630" idx="2"/>
            <a:endCxn id="26635" idx="0"/>
          </p:cNvCxnSpPr>
          <p:nvPr/>
        </p:nvCxnSpPr>
        <p:spPr>
          <a:xfrm flipH="1">
            <a:off x="2058996" y="3068638"/>
            <a:ext cx="352417" cy="18005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26630" idx="3"/>
            <a:endCxn id="26633" idx="0"/>
          </p:cNvCxnSpPr>
          <p:nvPr/>
        </p:nvCxnSpPr>
        <p:spPr>
          <a:xfrm>
            <a:off x="3563938" y="2780507"/>
            <a:ext cx="406223" cy="49374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361779"/>
              </p:ext>
            </p:extLst>
          </p:nvPr>
        </p:nvGraphicFramePr>
        <p:xfrm>
          <a:off x="457200" y="1481138"/>
          <a:ext cx="8229600" cy="25908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Признак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Ссылки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Значения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Переменная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Ссылка на объект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Сам объект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Память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Куча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тек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или куча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Присваивание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Копирование ссылки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Копирование объекта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Значение по умолчанию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0, 0.0, ‘\0’, false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Ссылки и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081608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786" y="2285992"/>
            <a:ext cx="7772400" cy="1143008"/>
          </a:xfrm>
        </p:spPr>
        <p:txBody>
          <a:bodyPr/>
          <a:lstStyle/>
          <a:p>
            <a:pPr>
              <a:defRPr/>
            </a:pPr>
            <a:r>
              <a:rPr lang="ru-RU" dirty="0"/>
              <a:t>Ссылки и значения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57438" y="4429125"/>
            <a:ext cx="6642100" cy="641350"/>
          </a:xfrm>
        </p:spPr>
        <p:txBody>
          <a:bodyPr/>
          <a:lstStyle/>
          <a:p>
            <a:pPr marR="0"/>
            <a:r>
              <a:rPr lang="ru-RU" sz="4000"/>
              <a:t>Демонстрация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Самые важные типы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7638"/>
            <a:ext cx="8410575" cy="4035425"/>
          </a:xfrm>
        </p:spPr>
        <p:txBody>
          <a:bodyPr/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32-</a:t>
            </a:r>
            <a:r>
              <a:rPr lang="ru-RU" sz="2400" dirty="0"/>
              <a:t>битное целое (</a:t>
            </a:r>
            <a:r>
              <a:rPr lang="en-US" sz="2400" dirty="0"/>
              <a:t>System.Int32)</a:t>
            </a:r>
            <a:endParaRPr lang="ru-RU" sz="2400" dirty="0"/>
          </a:p>
          <a:p>
            <a:r>
              <a:rPr lang="hu-HU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/>
              <a:t>– логический тип</a:t>
            </a:r>
            <a:r>
              <a:rPr lang="en-US" sz="2400" dirty="0"/>
              <a:t> (</a:t>
            </a:r>
            <a:r>
              <a:rPr lang="en-US" sz="2400" dirty="0" err="1"/>
              <a:t>System.Boolean</a:t>
            </a:r>
            <a:r>
              <a:rPr lang="en-US" sz="2400" dirty="0"/>
              <a:t>)</a:t>
            </a:r>
            <a:r>
              <a:rPr lang="ru-RU" sz="2400" dirty="0"/>
              <a:t>. Значения только </a:t>
            </a:r>
            <a:r>
              <a:rPr lang="en-US" sz="2400" b="1" dirty="0">
                <a:solidFill>
                  <a:srgbClr val="0070C0"/>
                </a:solidFill>
              </a:rPr>
              <a:t>true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>
                <a:solidFill>
                  <a:srgbClr val="0070C0"/>
                </a:solidFill>
              </a:rPr>
              <a:t>false</a:t>
            </a:r>
            <a:endParaRPr lang="ru-RU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</a:t>
            </a:r>
            <a:r>
              <a:rPr lang="ru-RU" sz="2400" dirty="0"/>
              <a:t>вещественные типы</a:t>
            </a:r>
            <a:r>
              <a:rPr lang="en-US" sz="2400" dirty="0"/>
              <a:t> (</a:t>
            </a:r>
            <a:r>
              <a:rPr lang="en-US" sz="2400" dirty="0" err="1"/>
              <a:t>System.Single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/>
              <a:t>System.Double</a:t>
            </a:r>
            <a:r>
              <a:rPr lang="en-US" sz="2400" dirty="0"/>
              <a:t>)</a:t>
            </a:r>
            <a:endParaRPr lang="ru-RU" sz="2400" dirty="0"/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</a:t>
            </a:r>
            <a:r>
              <a:rPr lang="ru-RU" sz="2400" dirty="0"/>
              <a:t>символьный тип </a:t>
            </a:r>
            <a:r>
              <a:rPr lang="en-US" sz="2400" dirty="0"/>
              <a:t>Unicode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</a:t>
            </a:r>
            <a:r>
              <a:rPr lang="ru-RU" sz="2400" dirty="0"/>
              <a:t>строка текста (</a:t>
            </a:r>
            <a:r>
              <a:rPr lang="en-US" sz="2400" dirty="0"/>
              <a:t>Unicode</a:t>
            </a:r>
            <a:r>
              <a:rPr lang="ru-RU" sz="2400" dirty="0"/>
              <a:t>)</a:t>
            </a:r>
            <a:endParaRPr lang="en-US" sz="2400" dirty="0"/>
          </a:p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DateTime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</a:t>
            </a:r>
            <a:r>
              <a:rPr lang="ru-RU" sz="2400" dirty="0"/>
              <a:t>дата и время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505874"/>
              </p:ext>
            </p:extLst>
          </p:nvPr>
        </p:nvGraphicFramePr>
        <p:xfrm>
          <a:off x="395536" y="1412776"/>
          <a:ext cx="8352928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9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7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Тип (С</a:t>
                      </a:r>
                      <a:r>
                        <a:rPr lang="en-US" sz="1400" dirty="0"/>
                        <a:t>#)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Полное название типа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Диапазон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Размер (бит)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sbyte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</a:rPr>
                        <a:t>System.Sbyte</a:t>
                      </a:r>
                      <a:endParaRPr lang="ru-RU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-128 </a:t>
                      </a:r>
                      <a:r>
                        <a:rPr lang="ru-RU" sz="1400" dirty="0"/>
                        <a:t>до</a:t>
                      </a:r>
                      <a:r>
                        <a:rPr lang="en-US" sz="1400" dirty="0"/>
                        <a:t> 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Знаковое целое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</a:rPr>
                        <a:t>System.Byte</a:t>
                      </a:r>
                      <a:endParaRPr lang="ru-RU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</a:t>
                      </a:r>
                      <a:r>
                        <a:rPr lang="ru-RU" sz="1400" dirty="0"/>
                        <a:t>до</a:t>
                      </a:r>
                      <a:r>
                        <a:rPr lang="en-US" sz="1400" dirty="0"/>
                        <a:t> 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Без знаковое целое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System.Int16</a:t>
                      </a:r>
                      <a:endParaRPr lang="ru-RU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-32 768 </a:t>
                      </a:r>
                      <a:r>
                        <a:rPr lang="ru-RU" sz="1400" dirty="0"/>
                        <a:t>до</a:t>
                      </a:r>
                      <a:r>
                        <a:rPr lang="en-US" sz="1400" dirty="0"/>
                        <a:t> 32 767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Знаковое целое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16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ushort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System.UInt16</a:t>
                      </a:r>
                      <a:endParaRPr lang="ru-RU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</a:t>
                      </a:r>
                      <a:r>
                        <a:rPr lang="ru-RU" sz="1400" dirty="0"/>
                        <a:t>до</a:t>
                      </a:r>
                      <a:r>
                        <a:rPr lang="en-US" sz="1400" dirty="0"/>
                        <a:t> 65 535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Без знаковое целое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16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System.Int32</a:t>
                      </a:r>
                      <a:endParaRPr lang="ru-RU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-2 147 483 648 </a:t>
                      </a:r>
                      <a:r>
                        <a:rPr lang="ru-RU" sz="1400" dirty="0"/>
                        <a:t>до</a:t>
                      </a:r>
                      <a:r>
                        <a:rPr lang="en-US" sz="1400" dirty="0"/>
                        <a:t> </a:t>
                      </a:r>
                    </a:p>
                    <a:p>
                      <a:r>
                        <a:rPr lang="en-US" sz="1400" dirty="0"/>
                        <a:t>  2 147 483 647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Знаковое целое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32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uint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System.UInt32</a:t>
                      </a:r>
                      <a:endParaRPr lang="ru-RU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</a:t>
                      </a:r>
                      <a:r>
                        <a:rPr lang="ru-RU" sz="1400" dirty="0"/>
                        <a:t>до</a:t>
                      </a:r>
                      <a:r>
                        <a:rPr lang="en-US" sz="1400" dirty="0"/>
                        <a:t> 4 294 967 295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Без знаковое целое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32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System.Int64</a:t>
                      </a:r>
                      <a:endParaRPr lang="ru-RU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-9</a:t>
                      </a:r>
                      <a:r>
                        <a:rPr lang="ru-RU" sz="1400" dirty="0"/>
                        <a:t> * 10</a:t>
                      </a:r>
                      <a:r>
                        <a:rPr lang="ru-RU" sz="1400" baseline="30000" dirty="0"/>
                        <a:t>19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до</a:t>
                      </a:r>
                      <a:r>
                        <a:rPr lang="en-US" sz="1400" dirty="0"/>
                        <a:t> 9</a:t>
                      </a:r>
                      <a:r>
                        <a:rPr lang="ru-RU" sz="1400" dirty="0"/>
                        <a:t> * 10</a:t>
                      </a:r>
                      <a:r>
                        <a:rPr lang="ru-RU" sz="1400" baseline="30000" dirty="0"/>
                        <a:t>19</a:t>
                      </a:r>
                      <a:r>
                        <a:rPr lang="en-US" sz="1400" dirty="0"/>
                        <a:t>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Знаковое целое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64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ulong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System.UInt64</a:t>
                      </a:r>
                      <a:endParaRPr lang="ru-RU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</a:t>
                      </a:r>
                      <a:r>
                        <a:rPr lang="ru-RU" sz="1400" dirty="0"/>
                        <a:t>до</a:t>
                      </a:r>
                      <a:r>
                        <a:rPr lang="ru-RU" sz="1400" baseline="0" dirty="0"/>
                        <a:t> 18 * </a:t>
                      </a:r>
                      <a:r>
                        <a:rPr lang="ru-RU" sz="1400" dirty="0"/>
                        <a:t>10</a:t>
                      </a:r>
                      <a:r>
                        <a:rPr lang="ru-RU" sz="1400" baseline="30000" dirty="0"/>
                        <a:t>19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Без знаковое целое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64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</a:rPr>
                        <a:t>System.Char</a:t>
                      </a:r>
                      <a:endParaRPr lang="ru-RU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U+0000 </a:t>
                      </a:r>
                      <a:r>
                        <a:rPr lang="ru-RU" sz="1400" dirty="0"/>
                        <a:t>до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U+ffff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Символ в </a:t>
                      </a:r>
                      <a:r>
                        <a:rPr lang="en-US" sz="1400" dirty="0"/>
                        <a:t>Unicode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16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Простые</a:t>
            </a:r>
            <a:r>
              <a:rPr lang="en-US" dirty="0"/>
              <a:t> </a:t>
            </a:r>
            <a:r>
              <a:rPr lang="ru-RU" dirty="0"/>
              <a:t>целые типы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8023" y="6309320"/>
            <a:ext cx="398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* Все типы – типы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326353502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503028"/>
              </p:ext>
            </p:extLst>
          </p:nvPr>
        </p:nvGraphicFramePr>
        <p:xfrm>
          <a:off x="395536" y="1412776"/>
          <a:ext cx="8424935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5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9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Тип (С</a:t>
                      </a:r>
                      <a:r>
                        <a:rPr lang="en-US" sz="1400" dirty="0"/>
                        <a:t>#)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Полное название типа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Диапазон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Точность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Размер (бит)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</a:rPr>
                        <a:t>System.Single</a:t>
                      </a:r>
                      <a:endParaRPr lang="ru-RU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±1.5 *10</a:t>
                      </a:r>
                      <a:r>
                        <a:rPr lang="en-US" sz="1400" baseline="30000" dirty="0"/>
                        <a:t>−45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до</a:t>
                      </a:r>
                      <a:r>
                        <a:rPr lang="en-US" sz="1400" dirty="0"/>
                        <a:t> ±3.4 * 10</a:t>
                      </a:r>
                      <a:r>
                        <a:rPr lang="en-US" sz="1400" baseline="30000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 знаков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</a:rPr>
                        <a:t>System.Double</a:t>
                      </a:r>
                      <a:endParaRPr 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±5.0</a:t>
                      </a:r>
                      <a:r>
                        <a:rPr lang="ru-RU" sz="1400" dirty="0"/>
                        <a:t>*</a:t>
                      </a:r>
                      <a:r>
                        <a:rPr lang="en-US" sz="1400" dirty="0"/>
                        <a:t>10</a:t>
                      </a:r>
                      <a:r>
                        <a:rPr lang="en-US" sz="1400" baseline="30000" dirty="0"/>
                        <a:t>−324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до</a:t>
                      </a:r>
                      <a:r>
                        <a:rPr lang="en-US" sz="1400" dirty="0"/>
                        <a:t> ±1.7</a:t>
                      </a:r>
                      <a:r>
                        <a:rPr lang="ru-RU" sz="1400" dirty="0"/>
                        <a:t>*</a:t>
                      </a:r>
                      <a:r>
                        <a:rPr lang="en-US" sz="1400" dirty="0"/>
                        <a:t>10</a:t>
                      </a:r>
                      <a:r>
                        <a:rPr lang="en-US" sz="1400" baseline="30000" dirty="0"/>
                        <a:t>−3</a:t>
                      </a:r>
                      <a:r>
                        <a:rPr lang="ru-RU" sz="1400" baseline="30000" dirty="0"/>
                        <a:t>08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15-16 знаков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64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decimal</a:t>
                      </a:r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1400" baseline="30000" dirty="0"/>
                        <a:t>**</a:t>
                      </a:r>
                      <a:endParaRPr lang="en-US" sz="1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</a:rPr>
                        <a:t>System.Decimal</a:t>
                      </a:r>
                      <a:endParaRPr 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(-7.9 x 10</a:t>
                      </a:r>
                      <a:r>
                        <a:rPr lang="en-US" sz="1400" baseline="30000" dirty="0"/>
                        <a:t>28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до</a:t>
                      </a:r>
                      <a:r>
                        <a:rPr lang="en-US" sz="1400" dirty="0"/>
                        <a:t> 7.9 x 10</a:t>
                      </a:r>
                      <a:r>
                        <a:rPr lang="en-US" sz="1400" baseline="30000" dirty="0"/>
                        <a:t>28</a:t>
                      </a:r>
                      <a:r>
                        <a:rPr lang="en-US" sz="1400" dirty="0"/>
                        <a:t>) / (10</a:t>
                      </a:r>
                      <a:r>
                        <a:rPr lang="en-US" sz="1400" baseline="30000" dirty="0"/>
                        <a:t>0 </a:t>
                      </a:r>
                      <a:r>
                        <a:rPr lang="ru-RU" sz="1400" baseline="30000" dirty="0"/>
                        <a:t>до</a:t>
                      </a:r>
                      <a:r>
                        <a:rPr lang="en-US" sz="1400" baseline="30000" dirty="0"/>
                        <a:t> 28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28-29 знаков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128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Вещественные типы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6165304"/>
            <a:ext cx="398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* Все типы – типы значения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077072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baseline="30000" dirty="0"/>
              <a:t>**</a:t>
            </a:r>
            <a:r>
              <a:rPr lang="ru-RU" dirty="0"/>
              <a:t> Не имеет аппаратной поддержки</a:t>
            </a:r>
          </a:p>
          <a:p>
            <a:pPr lvl="1"/>
            <a:r>
              <a:rPr lang="ru-RU" dirty="0"/>
              <a:t>   Всегда проверяет диапазон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81196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Важные типы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7638"/>
            <a:ext cx="8410575" cy="4035425"/>
          </a:xfrm>
        </p:spPr>
        <p:txBody>
          <a:bodyPr/>
          <a:lstStyle/>
          <a:p>
            <a:r>
              <a:rPr lang="hu-HU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/>
              <a:t>– логический тип</a:t>
            </a:r>
          </a:p>
          <a:p>
            <a:pPr lvl="1"/>
            <a:r>
              <a:rPr lang="en-US" sz="2000" dirty="0" err="1"/>
              <a:t>System.Boolean</a:t>
            </a:r>
            <a:endParaRPr lang="ru-RU" sz="2000" dirty="0"/>
          </a:p>
          <a:p>
            <a:pPr lvl="1"/>
            <a:r>
              <a:rPr lang="ru-RU" sz="2000" dirty="0"/>
              <a:t>Значения только </a:t>
            </a:r>
            <a:r>
              <a:rPr lang="en-US" sz="2000" b="1" dirty="0">
                <a:solidFill>
                  <a:srgbClr val="0070C0"/>
                </a:solidFill>
              </a:rPr>
              <a:t>true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70C0"/>
                </a:solidFill>
              </a:rPr>
              <a:t>false</a:t>
            </a:r>
            <a:endParaRPr lang="ru-RU" sz="2000" b="1" dirty="0">
              <a:solidFill>
                <a:srgbClr val="0070C0"/>
              </a:solidFill>
            </a:endParaRPr>
          </a:p>
          <a:p>
            <a:pPr lvl="1"/>
            <a:r>
              <a:rPr lang="ru-RU" sz="2000" dirty="0"/>
              <a:t>Тип значение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</a:t>
            </a:r>
            <a:r>
              <a:rPr lang="ru-RU" sz="2400" dirty="0"/>
              <a:t>строка текста (</a:t>
            </a:r>
            <a:r>
              <a:rPr lang="en-US" sz="2400" dirty="0"/>
              <a:t>Unicode</a:t>
            </a:r>
            <a:r>
              <a:rPr lang="ru-RU" sz="2400" dirty="0"/>
              <a:t>)</a:t>
            </a:r>
            <a:endParaRPr lang="en-US" sz="2400" dirty="0"/>
          </a:p>
          <a:p>
            <a:pPr lvl="1"/>
            <a:r>
              <a:rPr lang="en-US" sz="2000" dirty="0" err="1"/>
              <a:t>System.String</a:t>
            </a:r>
            <a:endParaRPr lang="ru-RU" sz="2000" dirty="0"/>
          </a:p>
          <a:p>
            <a:pPr lvl="1"/>
            <a:r>
              <a:rPr lang="ru-RU" sz="2000" dirty="0"/>
              <a:t>неограниченной длины</a:t>
            </a:r>
          </a:p>
          <a:p>
            <a:pPr lvl="1"/>
            <a:r>
              <a:rPr lang="ru-RU" sz="2000" dirty="0"/>
              <a:t>Ссылочный тип</a:t>
            </a:r>
            <a:endParaRPr lang="en-US" sz="2000" dirty="0"/>
          </a:p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DateTime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</a:t>
            </a:r>
            <a:r>
              <a:rPr lang="ru-RU" sz="2400" dirty="0"/>
              <a:t>дата и время</a:t>
            </a:r>
          </a:p>
          <a:p>
            <a:pPr lvl="1"/>
            <a:r>
              <a:rPr lang="ru-RU" sz="2000" dirty="0"/>
              <a:t>Структура (тип-значение)</a:t>
            </a:r>
          </a:p>
          <a:p>
            <a:pPr lvl="1"/>
            <a:r>
              <a:rPr lang="ru-RU" sz="2000" dirty="0"/>
              <a:t>От 1 января 1 года до 31 декабря 9999 года</a:t>
            </a:r>
          </a:p>
          <a:p>
            <a:pPr lvl="1"/>
            <a:r>
              <a:rPr lang="ru-RU" sz="2000" dirty="0"/>
              <a:t>Точность 100 </a:t>
            </a:r>
            <a:r>
              <a:rPr lang="ru-RU" sz="2000" dirty="0" err="1"/>
              <a:t>нс</a:t>
            </a:r>
            <a:endParaRPr lang="ru-RU" sz="2000" dirty="0"/>
          </a:p>
          <a:p>
            <a:pPr lvl="1"/>
            <a:r>
              <a:rPr lang="ru-RU" sz="2000" dirty="0"/>
              <a:t>Работает с временными зонами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0082708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2"/>
          </a:xfrm>
        </p:spPr>
        <p:txBody>
          <a:bodyPr/>
          <a:lstStyle/>
          <a:p>
            <a:r>
              <a:rPr lang="ru-RU" sz="1400" dirty="0"/>
              <a:t>Если значение целое и оно помещается в </a:t>
            </a:r>
            <a:r>
              <a:rPr lang="en-US" sz="1400" dirty="0" err="1"/>
              <a:t>int</a:t>
            </a:r>
            <a:r>
              <a:rPr lang="en-US" sz="1400" dirty="0"/>
              <a:t> – </a:t>
            </a:r>
            <a:r>
              <a:rPr lang="ru-RU" sz="1400" dirty="0"/>
              <a:t>то подразумевается </a:t>
            </a:r>
            <a:r>
              <a:rPr lang="en-US" sz="1400" dirty="0" err="1">
                <a:solidFill>
                  <a:srgbClr val="0070C0"/>
                </a:solidFill>
              </a:rPr>
              <a:t>int</a:t>
            </a:r>
            <a:endParaRPr lang="en-US" sz="1400" dirty="0">
              <a:solidFill>
                <a:srgbClr val="0070C0"/>
              </a:solidFill>
            </a:endParaRPr>
          </a:p>
          <a:p>
            <a:pPr lvl="1"/>
            <a:r>
              <a:rPr lang="ru-RU" sz="1200" dirty="0"/>
              <a:t>5 – тип </a:t>
            </a:r>
            <a:r>
              <a:rPr lang="en-US" sz="1200" dirty="0" err="1"/>
              <a:t>int</a:t>
            </a:r>
            <a:r>
              <a:rPr lang="en-US" sz="1200" dirty="0"/>
              <a:t>		</a:t>
            </a:r>
            <a:r>
              <a:rPr lang="ru-RU" sz="1200" dirty="0"/>
              <a:t>Пример: </a:t>
            </a:r>
            <a:r>
              <a:rPr lang="en-US" sz="1200" dirty="0" err="1"/>
              <a:t>int</a:t>
            </a:r>
            <a:r>
              <a:rPr lang="en-US" sz="1200" dirty="0"/>
              <a:t> i= 45;</a:t>
            </a:r>
          </a:p>
          <a:p>
            <a:r>
              <a:rPr lang="ru-RU" sz="1400" dirty="0"/>
              <a:t>Если значение вещественное</a:t>
            </a:r>
            <a:r>
              <a:rPr lang="en-US" sz="1400" dirty="0"/>
              <a:t> – </a:t>
            </a:r>
            <a:r>
              <a:rPr lang="ru-RU" sz="1400" dirty="0"/>
              <a:t>то подразумевается </a:t>
            </a:r>
            <a:r>
              <a:rPr lang="en-US" sz="1400" dirty="0">
                <a:solidFill>
                  <a:srgbClr val="0070C0"/>
                </a:solidFill>
              </a:rPr>
              <a:t>double</a:t>
            </a:r>
          </a:p>
          <a:p>
            <a:pPr lvl="1"/>
            <a:r>
              <a:rPr lang="en-US" sz="1200" dirty="0"/>
              <a:t>5.6 – </a:t>
            </a:r>
            <a:r>
              <a:rPr lang="ru-RU" sz="1200" dirty="0"/>
              <a:t>тип </a:t>
            </a:r>
            <a:r>
              <a:rPr lang="en-US" sz="1200" dirty="0"/>
              <a:t>double	</a:t>
            </a:r>
            <a:r>
              <a:rPr lang="ru-RU" sz="1200" dirty="0"/>
              <a:t>Пример: </a:t>
            </a:r>
            <a:r>
              <a:rPr lang="en-US" sz="1200" dirty="0"/>
              <a:t>double d= 12.277;</a:t>
            </a:r>
          </a:p>
          <a:p>
            <a:r>
              <a:rPr lang="ru-RU" sz="1400" dirty="0"/>
              <a:t>Для обозначения</a:t>
            </a:r>
            <a:r>
              <a:rPr lang="en-US" sz="1400" dirty="0"/>
              <a:t> </a:t>
            </a:r>
            <a:r>
              <a:rPr lang="ru-RU" sz="1400" dirty="0"/>
              <a:t>конкретных типов служат </a:t>
            </a:r>
            <a:r>
              <a:rPr lang="en-US" sz="1400" dirty="0"/>
              <a:t>“</a:t>
            </a:r>
            <a:r>
              <a:rPr lang="ru-RU" sz="1400" dirty="0"/>
              <a:t>суффиксы</a:t>
            </a:r>
            <a:r>
              <a:rPr lang="en-US" sz="1400" dirty="0"/>
              <a:t>”</a:t>
            </a:r>
            <a:endParaRPr lang="ru-RU" sz="1400" dirty="0"/>
          </a:p>
          <a:p>
            <a:pPr lvl="1"/>
            <a:r>
              <a:rPr lang="ru-RU" sz="1200" dirty="0"/>
              <a:t>5</a:t>
            </a:r>
            <a:r>
              <a:rPr lang="en-US" sz="1200" dirty="0"/>
              <a:t>l – long</a:t>
            </a:r>
            <a:r>
              <a:rPr lang="ru-RU" sz="1200" dirty="0"/>
              <a:t>	</a:t>
            </a:r>
            <a:r>
              <a:rPr lang="en-US" sz="1200" dirty="0"/>
              <a:t>	</a:t>
            </a:r>
            <a:r>
              <a:rPr lang="ru-RU" sz="1200" dirty="0"/>
              <a:t>Пример: </a:t>
            </a:r>
            <a:r>
              <a:rPr lang="en-US" sz="1200" dirty="0"/>
              <a:t>long l = 5l;</a:t>
            </a:r>
          </a:p>
          <a:p>
            <a:pPr lvl="1"/>
            <a:r>
              <a:rPr lang="en-US" sz="1200" dirty="0"/>
              <a:t>5.4f – float	</a:t>
            </a:r>
            <a:r>
              <a:rPr lang="ru-RU" sz="1200" dirty="0"/>
              <a:t> </a:t>
            </a:r>
            <a:r>
              <a:rPr lang="en-US" sz="1200" dirty="0"/>
              <a:t>	</a:t>
            </a:r>
            <a:r>
              <a:rPr lang="ru-RU" sz="1200" dirty="0"/>
              <a:t>Пример: </a:t>
            </a:r>
            <a:r>
              <a:rPr lang="en-US" sz="1200" dirty="0"/>
              <a:t>float f = 5f;</a:t>
            </a:r>
            <a:endParaRPr lang="ru-RU" sz="1200" dirty="0"/>
          </a:p>
          <a:p>
            <a:pPr lvl="1"/>
            <a:r>
              <a:rPr lang="ru-RU" sz="1200" dirty="0"/>
              <a:t>4</a:t>
            </a:r>
            <a:r>
              <a:rPr lang="en-US" sz="1200" dirty="0"/>
              <a:t>m </a:t>
            </a:r>
            <a:r>
              <a:rPr lang="ru-RU" sz="1200" dirty="0"/>
              <a:t>– </a:t>
            </a:r>
            <a:r>
              <a:rPr lang="en-US" sz="1200" dirty="0"/>
              <a:t>decimal		</a:t>
            </a:r>
            <a:r>
              <a:rPr lang="ru-RU" sz="1200" dirty="0"/>
              <a:t>Пример: </a:t>
            </a:r>
            <a:r>
              <a:rPr lang="en-US" sz="1200" dirty="0"/>
              <a:t>decimal d = 0m;</a:t>
            </a:r>
            <a:endParaRPr lang="ru-RU" sz="1200" dirty="0"/>
          </a:p>
          <a:p>
            <a:r>
              <a:rPr lang="ru-RU" sz="1400" dirty="0"/>
              <a:t>Шестнадцатеричное число </a:t>
            </a:r>
            <a:r>
              <a:rPr lang="ru-RU" sz="1400" dirty="0">
                <a:solidFill>
                  <a:srgbClr val="0070C0"/>
                </a:solidFill>
              </a:rPr>
              <a:t>0</a:t>
            </a:r>
            <a:r>
              <a:rPr lang="en-US" sz="1400" dirty="0">
                <a:solidFill>
                  <a:srgbClr val="0070C0"/>
                </a:solidFill>
              </a:rPr>
              <a:t>x</a:t>
            </a:r>
            <a:r>
              <a:rPr lang="ru-RU" sz="1400" dirty="0"/>
              <a:t>ЧИСЛО</a:t>
            </a:r>
          </a:p>
          <a:p>
            <a:pPr lvl="1"/>
            <a:r>
              <a:rPr lang="ru-RU" sz="1200" dirty="0">
                <a:solidFill>
                  <a:srgbClr val="0070C0"/>
                </a:solidFill>
              </a:rPr>
              <a:t>0</a:t>
            </a:r>
            <a:r>
              <a:rPr lang="en-US" sz="1200" dirty="0">
                <a:solidFill>
                  <a:srgbClr val="0070C0"/>
                </a:solidFill>
              </a:rPr>
              <a:t>x</a:t>
            </a:r>
            <a:r>
              <a:rPr lang="en-US" sz="1200" dirty="0"/>
              <a:t>0099		</a:t>
            </a:r>
            <a:r>
              <a:rPr lang="ru-RU" sz="1200" dirty="0"/>
              <a:t>Пример: </a:t>
            </a:r>
            <a:r>
              <a:rPr lang="en-US" sz="1200" dirty="0" err="1"/>
              <a:t>int</a:t>
            </a:r>
            <a:r>
              <a:rPr lang="en-US" sz="1200" dirty="0"/>
              <a:t> i= 0x1234FFFF;</a:t>
            </a:r>
            <a:endParaRPr lang="ru-RU" sz="1200" dirty="0"/>
          </a:p>
          <a:p>
            <a:r>
              <a:rPr lang="ru-RU" sz="1400" dirty="0"/>
              <a:t>Восьмеричное</a:t>
            </a:r>
            <a:r>
              <a:rPr lang="en-US" sz="1400" dirty="0"/>
              <a:t> </a:t>
            </a:r>
            <a:r>
              <a:rPr lang="ru-RU" sz="1400" dirty="0"/>
              <a:t>число </a:t>
            </a:r>
            <a:r>
              <a:rPr lang="ru-RU" sz="1400" dirty="0">
                <a:solidFill>
                  <a:srgbClr val="0070C0"/>
                </a:solidFill>
              </a:rPr>
              <a:t>0</a:t>
            </a:r>
            <a:r>
              <a:rPr lang="ru-RU" sz="1400" dirty="0"/>
              <a:t>ЧИСЛО</a:t>
            </a:r>
          </a:p>
          <a:p>
            <a:pPr lvl="1"/>
            <a:r>
              <a:rPr lang="ru-RU" sz="1200" dirty="0">
                <a:solidFill>
                  <a:srgbClr val="0070C0"/>
                </a:solidFill>
              </a:rPr>
              <a:t>0</a:t>
            </a:r>
            <a:r>
              <a:rPr lang="ru-RU" sz="1200" dirty="0"/>
              <a:t>6789</a:t>
            </a:r>
            <a:r>
              <a:rPr lang="en-US" sz="1200" dirty="0"/>
              <a:t>		</a:t>
            </a:r>
            <a:r>
              <a:rPr lang="ru-RU" sz="1200" dirty="0"/>
              <a:t> Пример: </a:t>
            </a:r>
            <a:r>
              <a:rPr lang="en-US" sz="1200" dirty="0" err="1"/>
              <a:t>int</a:t>
            </a:r>
            <a:r>
              <a:rPr lang="en-US" sz="1200" dirty="0"/>
              <a:t> i= 05777;</a:t>
            </a:r>
          </a:p>
          <a:p>
            <a:r>
              <a:rPr lang="ru-RU" sz="1400" dirty="0"/>
              <a:t>Двоичное</a:t>
            </a:r>
            <a:r>
              <a:rPr lang="en-US" sz="1400" dirty="0"/>
              <a:t> </a:t>
            </a:r>
            <a:r>
              <a:rPr lang="ru-RU" sz="1400" dirty="0"/>
              <a:t>число </a:t>
            </a:r>
            <a:r>
              <a:rPr lang="ru-RU" sz="1400" dirty="0">
                <a:solidFill>
                  <a:srgbClr val="0070C0"/>
                </a:solidFill>
              </a:rPr>
              <a:t>0</a:t>
            </a:r>
            <a:r>
              <a:rPr lang="en-US" sz="1400" dirty="0">
                <a:solidFill>
                  <a:srgbClr val="0070C0"/>
                </a:solidFill>
              </a:rPr>
              <a:t>b</a:t>
            </a:r>
            <a:r>
              <a:rPr lang="ru-RU" sz="1400" dirty="0"/>
              <a:t>ЧИСЛО</a:t>
            </a:r>
            <a:r>
              <a:rPr lang="en-US" sz="1400" dirty="0"/>
              <a:t> (C# 7). </a:t>
            </a:r>
            <a:r>
              <a:rPr lang="en-US" sz="1400" dirty="0">
                <a:solidFill>
                  <a:srgbClr val="0070C0"/>
                </a:solidFill>
              </a:rPr>
              <a:t>_</a:t>
            </a:r>
            <a:r>
              <a:rPr lang="en-US" sz="1400" dirty="0"/>
              <a:t> - </a:t>
            </a:r>
            <a:r>
              <a:rPr lang="ru-RU" sz="1400" dirty="0"/>
              <a:t>разделитель разрядов (</a:t>
            </a:r>
            <a:r>
              <a:rPr lang="en-US" sz="1400" dirty="0"/>
              <a:t>C# 7</a:t>
            </a:r>
            <a:r>
              <a:rPr lang="ru-RU" sz="1400" dirty="0"/>
              <a:t>)</a:t>
            </a:r>
          </a:p>
          <a:p>
            <a:pPr lvl="1"/>
            <a:r>
              <a:rPr lang="ru-RU" sz="1200" dirty="0">
                <a:solidFill>
                  <a:srgbClr val="0070C0"/>
                </a:solidFill>
              </a:rPr>
              <a:t>0</a:t>
            </a:r>
            <a:r>
              <a:rPr lang="en-US" sz="1200" dirty="0">
                <a:solidFill>
                  <a:srgbClr val="0070C0"/>
                </a:solidFill>
              </a:rPr>
              <a:t>b</a:t>
            </a:r>
            <a:r>
              <a:rPr lang="en-US" sz="1200" dirty="0"/>
              <a:t>1010, </a:t>
            </a:r>
            <a:r>
              <a:rPr lang="en-US" sz="1200" dirty="0">
                <a:solidFill>
                  <a:srgbClr val="0070C0"/>
                </a:solidFill>
              </a:rPr>
              <a:t>0b</a:t>
            </a:r>
            <a:r>
              <a:rPr lang="en-US" sz="1200" dirty="0"/>
              <a:t>1101</a:t>
            </a:r>
            <a:r>
              <a:rPr lang="en-US" sz="1200" dirty="0">
                <a:solidFill>
                  <a:srgbClr val="0070C0"/>
                </a:solidFill>
              </a:rPr>
              <a:t>_</a:t>
            </a:r>
            <a:r>
              <a:rPr lang="en-US" sz="1200" dirty="0"/>
              <a:t>10101	     </a:t>
            </a:r>
            <a:r>
              <a:rPr lang="ru-RU" sz="1200" dirty="0"/>
              <a:t>Пример: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= 0b0111_0000_1111_0101;</a:t>
            </a:r>
            <a:endParaRPr lang="ru-RU" sz="1200" dirty="0"/>
          </a:p>
          <a:p>
            <a:pPr marL="392113" lvl="1" indent="0">
              <a:buNone/>
            </a:pPr>
            <a:endParaRPr lang="ru-RU" sz="1200" dirty="0"/>
          </a:p>
          <a:p>
            <a:r>
              <a:rPr lang="ru-RU" sz="1600" dirty="0"/>
              <a:t>Выражения. Тип выражения определяется в порядке приоритета:</a:t>
            </a:r>
          </a:p>
          <a:p>
            <a:pPr lvl="1"/>
            <a:r>
              <a:rPr lang="ru-RU" sz="1200" dirty="0"/>
              <a:t>Если в выражении присутствует </a:t>
            </a:r>
            <a:r>
              <a:rPr lang="en-US" sz="1200" dirty="0"/>
              <a:t>decimal</a:t>
            </a:r>
            <a:r>
              <a:rPr lang="ru-RU" sz="1200" dirty="0"/>
              <a:t>, то результат операции – </a:t>
            </a:r>
            <a:r>
              <a:rPr lang="en-US" sz="1200" dirty="0">
                <a:solidFill>
                  <a:srgbClr val="0070C0"/>
                </a:solidFill>
              </a:rPr>
              <a:t>decimal</a:t>
            </a:r>
          </a:p>
          <a:p>
            <a:pPr lvl="1"/>
            <a:r>
              <a:rPr lang="ru-RU" sz="1200" dirty="0"/>
              <a:t>Если присутствует вещественное число, то результат операции – </a:t>
            </a:r>
            <a:r>
              <a:rPr lang="en-US" sz="1200" dirty="0">
                <a:solidFill>
                  <a:srgbClr val="0070C0"/>
                </a:solidFill>
              </a:rPr>
              <a:t>double</a:t>
            </a:r>
          </a:p>
          <a:p>
            <a:pPr lvl="1"/>
            <a:r>
              <a:rPr lang="en-US" sz="1200" dirty="0" err="1"/>
              <a:t>ulong</a:t>
            </a:r>
            <a:r>
              <a:rPr lang="ru-RU" sz="1200" dirty="0"/>
              <a:t>, если присутствует тип </a:t>
            </a:r>
            <a:r>
              <a:rPr lang="en-US" sz="1200" dirty="0" err="1">
                <a:solidFill>
                  <a:srgbClr val="0070C0"/>
                </a:solidFill>
              </a:rPr>
              <a:t>ulong</a:t>
            </a:r>
            <a:endParaRPr lang="ru-RU" sz="1200" dirty="0">
              <a:solidFill>
                <a:srgbClr val="0070C0"/>
              </a:solidFill>
            </a:endParaRPr>
          </a:p>
          <a:p>
            <a:pPr lvl="1"/>
            <a:r>
              <a:rPr lang="en-US" sz="1200" dirty="0"/>
              <a:t>long</a:t>
            </a:r>
            <a:r>
              <a:rPr lang="ru-RU" sz="1200" dirty="0"/>
              <a:t>, если присутствует тип </a:t>
            </a:r>
            <a:r>
              <a:rPr lang="en-US" sz="1200" dirty="0">
                <a:solidFill>
                  <a:srgbClr val="0070C0"/>
                </a:solidFill>
              </a:rPr>
              <a:t>long</a:t>
            </a:r>
            <a:endParaRPr lang="ru-RU" sz="1200" dirty="0">
              <a:solidFill>
                <a:srgbClr val="0070C0"/>
              </a:solidFill>
            </a:endParaRPr>
          </a:p>
          <a:p>
            <a:pPr lvl="1"/>
            <a:r>
              <a:rPr lang="ru-RU" sz="1200" dirty="0"/>
              <a:t>Результат операции с целыми числами – </a:t>
            </a:r>
            <a:r>
              <a:rPr lang="en-US" sz="1200" dirty="0" err="1">
                <a:solidFill>
                  <a:srgbClr val="0070C0"/>
                </a:solidFill>
              </a:rPr>
              <a:t>int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Типы данных по умолчанию</a:t>
            </a:r>
          </a:p>
        </p:txBody>
      </p:sp>
    </p:spTree>
    <p:extLst>
      <p:ext uri="{BB962C8B-B14F-4D97-AF65-F5344CB8AC3E}">
        <p14:creationId xmlns:p14="http://schemas.microsoft.com/office/powerpoint/2010/main" val="22418329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Неявное приведение</a:t>
            </a:r>
            <a:r>
              <a:rPr lang="en-US"/>
              <a:t> </a:t>
            </a:r>
            <a:r>
              <a:rPr lang="ru-RU"/>
              <a:t>типов</a:t>
            </a:r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49619" y="2455667"/>
            <a:ext cx="1079500" cy="576262"/>
          </a:xfrm>
          <a:prstGeom prst="rect">
            <a:avLst/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200"/>
              <a:t>ulong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778999" y="2743798"/>
            <a:ext cx="1079500" cy="576263"/>
          </a:xfrm>
          <a:prstGeom prst="rect">
            <a:avLst/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200" dirty="0"/>
              <a:t>long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49619" y="3595707"/>
            <a:ext cx="1079500" cy="576263"/>
          </a:xfrm>
          <a:prstGeom prst="rect">
            <a:avLst/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200"/>
              <a:t>uint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778999" y="3871923"/>
            <a:ext cx="1079500" cy="576262"/>
          </a:xfrm>
          <a:prstGeom prst="rect">
            <a:avLst/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200"/>
              <a:t>int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683374" y="4800327"/>
            <a:ext cx="1079500" cy="576263"/>
          </a:xfrm>
          <a:prstGeom prst="rect">
            <a:avLst/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200" dirty="0" err="1"/>
              <a:t>ushort</a:t>
            </a:r>
            <a:endParaRPr lang="en-US" sz="2200" dirty="0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3778999" y="4798740"/>
            <a:ext cx="1079500" cy="576262"/>
          </a:xfrm>
          <a:prstGeom prst="rect">
            <a:avLst/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200" dirty="0"/>
              <a:t>short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684213" y="5733058"/>
            <a:ext cx="1079500" cy="576262"/>
          </a:xfrm>
          <a:prstGeom prst="rect">
            <a:avLst/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200"/>
              <a:t>byte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3779838" y="5731470"/>
            <a:ext cx="1079500" cy="576263"/>
          </a:xfrm>
          <a:prstGeom prst="rect">
            <a:avLst/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200" dirty="0" err="1"/>
              <a:t>sbyte</a:t>
            </a:r>
            <a:endParaRPr lang="en-US" sz="2200" dirty="0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6986919" y="3595707"/>
            <a:ext cx="1079500" cy="576263"/>
          </a:xfrm>
          <a:prstGeom prst="rect">
            <a:avLst/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200"/>
              <a:t>float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6986919" y="2455667"/>
            <a:ext cx="1079500" cy="576262"/>
          </a:xfrm>
          <a:prstGeom prst="rect">
            <a:avLst/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200"/>
              <a:t>double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3779838" y="1412875"/>
            <a:ext cx="1079500" cy="576263"/>
          </a:xfrm>
          <a:prstGeom prst="rect">
            <a:avLst/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200"/>
              <a:t>decimal</a:t>
            </a:r>
          </a:p>
        </p:txBody>
      </p:sp>
      <p:cxnSp>
        <p:nvCxnSpPr>
          <p:cNvPr id="32782" name="AutoShape 14"/>
          <p:cNvCxnSpPr>
            <a:cxnSpLocks noChangeShapeType="1"/>
            <a:stCxn id="32777" idx="0"/>
            <a:endCxn id="32775" idx="2"/>
          </p:cNvCxnSpPr>
          <p:nvPr/>
        </p:nvCxnSpPr>
        <p:spPr bwMode="auto">
          <a:xfrm flipH="1" flipV="1">
            <a:off x="1223124" y="5376590"/>
            <a:ext cx="839" cy="35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3" name="AutoShape 15"/>
          <p:cNvCxnSpPr>
            <a:cxnSpLocks noChangeShapeType="1"/>
            <a:stCxn id="32775" idx="0"/>
            <a:endCxn id="32773" idx="2"/>
          </p:cNvCxnSpPr>
          <p:nvPr/>
        </p:nvCxnSpPr>
        <p:spPr bwMode="auto">
          <a:xfrm flipH="1" flipV="1">
            <a:off x="1189369" y="4171970"/>
            <a:ext cx="33755" cy="6283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4" name="AutoShape 16"/>
          <p:cNvCxnSpPr>
            <a:cxnSpLocks noChangeShapeType="1"/>
            <a:stCxn id="32773" idx="0"/>
            <a:endCxn id="32771" idx="2"/>
          </p:cNvCxnSpPr>
          <p:nvPr/>
        </p:nvCxnSpPr>
        <p:spPr bwMode="auto">
          <a:xfrm flipV="1">
            <a:off x="1189369" y="3031929"/>
            <a:ext cx="0" cy="5637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5" name="AutoShape 17"/>
          <p:cNvCxnSpPr>
            <a:cxnSpLocks noChangeShapeType="1"/>
            <a:stCxn id="32778" idx="0"/>
            <a:endCxn id="32776" idx="2"/>
          </p:cNvCxnSpPr>
          <p:nvPr/>
        </p:nvCxnSpPr>
        <p:spPr bwMode="auto">
          <a:xfrm flipH="1" flipV="1">
            <a:off x="4318749" y="5375002"/>
            <a:ext cx="839" cy="35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6" name="AutoShape 18"/>
          <p:cNvCxnSpPr>
            <a:cxnSpLocks noChangeShapeType="1"/>
            <a:stCxn id="32776" idx="0"/>
            <a:endCxn id="32774" idx="2"/>
          </p:cNvCxnSpPr>
          <p:nvPr/>
        </p:nvCxnSpPr>
        <p:spPr bwMode="auto">
          <a:xfrm flipV="1">
            <a:off x="4318749" y="4448185"/>
            <a:ext cx="0" cy="3505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7" name="AutoShape 19"/>
          <p:cNvCxnSpPr>
            <a:cxnSpLocks noChangeShapeType="1"/>
            <a:stCxn id="32774" idx="0"/>
            <a:endCxn id="32772" idx="2"/>
          </p:cNvCxnSpPr>
          <p:nvPr/>
        </p:nvCxnSpPr>
        <p:spPr bwMode="auto">
          <a:xfrm flipV="1">
            <a:off x="4318749" y="3320061"/>
            <a:ext cx="0" cy="55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8" name="AutoShape 20"/>
          <p:cNvCxnSpPr>
            <a:cxnSpLocks noChangeShapeType="1"/>
            <a:stCxn id="32772" idx="3"/>
            <a:endCxn id="32780" idx="1"/>
          </p:cNvCxnSpPr>
          <p:nvPr/>
        </p:nvCxnSpPr>
        <p:spPr bwMode="auto">
          <a:xfrm flipV="1">
            <a:off x="4858499" y="2743798"/>
            <a:ext cx="2128420" cy="2881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AutoShape 21"/>
          <p:cNvCxnSpPr>
            <a:cxnSpLocks noChangeShapeType="1"/>
            <a:stCxn id="32774" idx="3"/>
            <a:endCxn id="32779" idx="1"/>
          </p:cNvCxnSpPr>
          <p:nvPr/>
        </p:nvCxnSpPr>
        <p:spPr bwMode="auto">
          <a:xfrm flipV="1">
            <a:off x="4858499" y="3883839"/>
            <a:ext cx="2128420" cy="2762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0" name="AutoShape 22"/>
          <p:cNvCxnSpPr>
            <a:cxnSpLocks noChangeShapeType="1"/>
            <a:stCxn id="32779" idx="0"/>
            <a:endCxn id="32780" idx="2"/>
          </p:cNvCxnSpPr>
          <p:nvPr/>
        </p:nvCxnSpPr>
        <p:spPr bwMode="auto">
          <a:xfrm flipV="1">
            <a:off x="7526669" y="3031929"/>
            <a:ext cx="0" cy="5637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1" name="AutoShape 23"/>
          <p:cNvCxnSpPr>
            <a:cxnSpLocks noChangeShapeType="1"/>
            <a:stCxn id="32773" idx="0"/>
            <a:endCxn id="32772" idx="2"/>
          </p:cNvCxnSpPr>
          <p:nvPr/>
        </p:nvCxnSpPr>
        <p:spPr bwMode="auto">
          <a:xfrm flipV="1">
            <a:off x="1189369" y="3320061"/>
            <a:ext cx="3129380" cy="2756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2" name="AutoShape 24"/>
          <p:cNvCxnSpPr>
            <a:cxnSpLocks noChangeShapeType="1"/>
            <a:stCxn id="32775" idx="0"/>
            <a:endCxn id="32774" idx="2"/>
          </p:cNvCxnSpPr>
          <p:nvPr/>
        </p:nvCxnSpPr>
        <p:spPr bwMode="auto">
          <a:xfrm flipV="1">
            <a:off x="1223124" y="4448185"/>
            <a:ext cx="3095625" cy="3521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3" name="AutoShape 25"/>
          <p:cNvCxnSpPr>
            <a:cxnSpLocks noChangeShapeType="1"/>
            <a:stCxn id="32777" idx="0"/>
            <a:endCxn id="32776" idx="2"/>
          </p:cNvCxnSpPr>
          <p:nvPr/>
        </p:nvCxnSpPr>
        <p:spPr bwMode="auto">
          <a:xfrm flipV="1">
            <a:off x="1223963" y="5375002"/>
            <a:ext cx="3094786" cy="358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2267699" y="4798740"/>
            <a:ext cx="1079500" cy="576262"/>
          </a:xfrm>
          <a:prstGeom prst="rect">
            <a:avLst/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200" dirty="0"/>
              <a:t>char</a:t>
            </a:r>
          </a:p>
        </p:txBody>
      </p:sp>
      <p:cxnSp>
        <p:nvCxnSpPr>
          <p:cNvPr id="32795" name="AutoShape 27"/>
          <p:cNvCxnSpPr>
            <a:cxnSpLocks noChangeShapeType="1"/>
            <a:stCxn id="32794" idx="0"/>
            <a:endCxn id="32774" idx="2"/>
          </p:cNvCxnSpPr>
          <p:nvPr/>
        </p:nvCxnSpPr>
        <p:spPr bwMode="auto">
          <a:xfrm flipV="1">
            <a:off x="2807449" y="4448185"/>
            <a:ext cx="1511300" cy="3505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6" name="AutoShape 28"/>
          <p:cNvCxnSpPr>
            <a:cxnSpLocks noChangeShapeType="1"/>
            <a:stCxn id="32771" idx="0"/>
            <a:endCxn id="32781" idx="2"/>
          </p:cNvCxnSpPr>
          <p:nvPr/>
        </p:nvCxnSpPr>
        <p:spPr bwMode="auto">
          <a:xfrm flipV="1">
            <a:off x="1189369" y="1989138"/>
            <a:ext cx="3130219" cy="4665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7" name="AutoShape 29"/>
          <p:cNvCxnSpPr>
            <a:cxnSpLocks noChangeShapeType="1"/>
            <a:stCxn id="32772" idx="0"/>
            <a:endCxn id="32781" idx="2"/>
          </p:cNvCxnSpPr>
          <p:nvPr/>
        </p:nvCxnSpPr>
        <p:spPr bwMode="auto">
          <a:xfrm flipV="1">
            <a:off x="4318749" y="1989138"/>
            <a:ext cx="839" cy="7546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4"/>
          <p:cNvCxnSpPr>
            <a:cxnSpLocks noChangeShapeType="1"/>
            <a:stCxn id="32794" idx="1"/>
            <a:endCxn id="32775" idx="3"/>
          </p:cNvCxnSpPr>
          <p:nvPr/>
        </p:nvCxnSpPr>
        <p:spPr bwMode="auto">
          <a:xfrm flipH="1">
            <a:off x="1762874" y="5086871"/>
            <a:ext cx="50482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23"/>
          <p:cNvCxnSpPr>
            <a:cxnSpLocks noChangeShapeType="1"/>
          </p:cNvCxnSpPr>
          <p:nvPr/>
        </p:nvCxnSpPr>
        <p:spPr bwMode="auto">
          <a:xfrm>
            <a:off x="1729119" y="3668981"/>
            <a:ext cx="527278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28"/>
          <p:cNvCxnSpPr>
            <a:cxnSpLocks noChangeShapeType="1"/>
          </p:cNvCxnSpPr>
          <p:nvPr/>
        </p:nvCxnSpPr>
        <p:spPr bwMode="auto">
          <a:xfrm flipV="1">
            <a:off x="1729119" y="2528890"/>
            <a:ext cx="5257800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68" name="TextBox 32767"/>
          <p:cNvSpPr txBox="1"/>
          <p:nvPr/>
        </p:nvSpPr>
        <p:spPr>
          <a:xfrm>
            <a:off x="5039749" y="5661248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Возможна потеря точности при: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uint</a:t>
            </a:r>
            <a:r>
              <a:rPr lang="en-US" dirty="0"/>
              <a:t>, long, </a:t>
            </a:r>
            <a:r>
              <a:rPr lang="en-US" dirty="0" err="1"/>
              <a:t>ulong</a:t>
            </a:r>
            <a:r>
              <a:rPr lang="en-US" dirty="0"/>
              <a:t> → float</a:t>
            </a:r>
          </a:p>
          <a:p>
            <a:r>
              <a:rPr lang="en-US" dirty="0"/>
              <a:t>long, </a:t>
            </a:r>
            <a:r>
              <a:rPr lang="en-US" dirty="0" err="1"/>
              <a:t>ulong</a:t>
            </a:r>
            <a:r>
              <a:rPr lang="en-US" dirty="0"/>
              <a:t> → double.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39749" y="4623462"/>
            <a:ext cx="3969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Общий принцип: тип с меньшим диапазоном преобразуется в тип с большим диапазоном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Синтаксис</a:t>
            </a:r>
            <a:r>
              <a:rPr lang="en-US"/>
              <a:t>:</a:t>
            </a:r>
            <a:endParaRPr lang="ru-RU"/>
          </a:p>
          <a:p>
            <a:pPr lvl="1"/>
            <a:r>
              <a:rPr lang="ru-RU">
                <a:latin typeface="Courier New" pitchFamily="49" charset="0"/>
              </a:rPr>
              <a:t>(</a:t>
            </a:r>
            <a:r>
              <a:rPr lang="en-US" i="1">
                <a:latin typeface="Courier New" pitchFamily="49" charset="0"/>
              </a:rPr>
              <a:t>type</a:t>
            </a:r>
            <a:r>
              <a:rPr lang="en-US">
                <a:latin typeface="Courier New" pitchFamily="49" charset="0"/>
              </a:rPr>
              <a:t>)</a:t>
            </a:r>
            <a:r>
              <a:rPr lang="en-US" i="1">
                <a:latin typeface="Courier New" pitchFamily="49" charset="0"/>
              </a:rPr>
              <a:t>expression</a:t>
            </a:r>
            <a:endParaRPr lang="ru-RU" i="1">
              <a:latin typeface="Courier New" pitchFamily="49" charset="0"/>
            </a:endParaRPr>
          </a:p>
          <a:p>
            <a:r>
              <a:rPr lang="ru-RU"/>
              <a:t>Пример:</a:t>
            </a:r>
            <a:endParaRPr lang="en-US"/>
          </a:p>
          <a:p>
            <a:pPr lvl="1">
              <a:buFont typeface="Wingdings 2" pitchFamily="18" charset="2"/>
              <a:buNone/>
            </a:pPr>
            <a:r>
              <a:rPr lang="en-US" b="1">
                <a:latin typeface="Courier New" pitchFamily="49" charset="0"/>
              </a:rPr>
              <a:t>double</a:t>
            </a:r>
            <a:r>
              <a:rPr lang="en-US">
                <a:latin typeface="Courier New" pitchFamily="49" charset="0"/>
              </a:rPr>
              <a:t> d = 5.5; </a:t>
            </a:r>
            <a:endParaRPr lang="ru-RU">
              <a:latin typeface="Courier New" pitchFamily="49" charset="0"/>
            </a:endParaRPr>
          </a:p>
          <a:p>
            <a:pPr lvl="1">
              <a:buFont typeface="Wingdings 2" pitchFamily="18" charset="2"/>
              <a:buNone/>
            </a:pPr>
            <a:r>
              <a:rPr lang="en-US" b="1">
                <a:latin typeface="Courier New" pitchFamily="49" charset="0"/>
              </a:rPr>
              <a:t>int</a:t>
            </a:r>
            <a:r>
              <a:rPr lang="en-US">
                <a:latin typeface="Courier New" pitchFamily="49" charset="0"/>
              </a:rPr>
              <a:t> i = (</a:t>
            </a:r>
            <a:r>
              <a:rPr lang="en-US" b="1">
                <a:latin typeface="Courier New" pitchFamily="49" charset="0"/>
              </a:rPr>
              <a:t>int</a:t>
            </a:r>
            <a:r>
              <a:rPr lang="en-US">
                <a:latin typeface="Courier New" pitchFamily="49" charset="0"/>
              </a:rPr>
              <a:t>)d;</a:t>
            </a:r>
          </a:p>
          <a:p>
            <a:r>
              <a:rPr lang="ru-RU"/>
              <a:t>Применяется при преобразованиях типов с возможной потерей точности</a:t>
            </a:r>
          </a:p>
          <a:p>
            <a:r>
              <a:rPr lang="ru-RU"/>
              <a:t>При «зашкаливании» результат определяется контекстом</a:t>
            </a:r>
            <a:endParaRPr lang="en-US">
              <a:latin typeface="Courier New" pitchFamily="49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Явное приведение типов</a:t>
            </a:r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17638"/>
            <a:ext cx="8507288" cy="5044206"/>
          </a:xfrm>
        </p:spPr>
        <p:txBody>
          <a:bodyPr/>
          <a:lstStyle/>
          <a:p>
            <a:r>
              <a:rPr lang="ru-RU" sz="2400" dirty="0"/>
              <a:t>В конце каждого семестра</a:t>
            </a:r>
          </a:p>
          <a:p>
            <a:pPr lvl="1"/>
            <a:r>
              <a:rPr lang="ru-RU" sz="2000" dirty="0"/>
              <a:t>Экзамен</a:t>
            </a:r>
          </a:p>
          <a:p>
            <a:pPr lvl="1"/>
            <a:r>
              <a:rPr lang="ru-RU" sz="2000" dirty="0"/>
              <a:t>Зачет</a:t>
            </a:r>
          </a:p>
          <a:p>
            <a:r>
              <a:rPr lang="ru-RU" sz="2400" dirty="0"/>
              <a:t>Для зачета необходимо сделать ВСЕ домашние работы</a:t>
            </a:r>
            <a:endParaRPr lang="en-US" sz="2400" dirty="0"/>
          </a:p>
          <a:p>
            <a:r>
              <a:rPr lang="ru-RU" sz="2400" dirty="0"/>
              <a:t>Зачет и Экзамен независимые</a:t>
            </a:r>
            <a:r>
              <a:rPr lang="en-US" sz="2400" dirty="0"/>
              <a:t>*</a:t>
            </a:r>
            <a:r>
              <a:rPr lang="ru-RU" sz="2400" dirty="0"/>
              <a:t> и необязательные</a:t>
            </a:r>
            <a:r>
              <a:rPr lang="en-US" sz="2400" dirty="0"/>
              <a:t>**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Бонус</a:t>
            </a:r>
          </a:p>
          <a:p>
            <a:pPr lvl="1"/>
            <a:r>
              <a:rPr lang="ru-RU" sz="2000" dirty="0"/>
              <a:t>При сдаче любого сертификационного экзамена </a:t>
            </a:r>
            <a:r>
              <a:rPr lang="en-US" sz="2000" dirty="0"/>
              <a:t>Microsoft</a:t>
            </a:r>
            <a:r>
              <a:rPr lang="ru-RU" sz="2000" dirty="0"/>
              <a:t> на пути к </a:t>
            </a:r>
            <a:r>
              <a:rPr lang="en-US" sz="2000" dirty="0"/>
              <a:t>MCSD </a:t>
            </a:r>
            <a:r>
              <a:rPr lang="ru-RU" sz="2000" dirty="0"/>
              <a:t>по разработке ПО - зачет и экзамен за семестр автоматом</a:t>
            </a:r>
          </a:p>
          <a:p>
            <a:pPr lvl="1"/>
            <a:r>
              <a:rPr lang="ru-RU" sz="2000" dirty="0"/>
              <a:t>При получении статуса </a:t>
            </a:r>
            <a:r>
              <a:rPr lang="en-US" sz="2000" dirty="0"/>
              <a:t>MCSD App Builder (Microsoft Certified Solutions Developer ) – </a:t>
            </a:r>
            <a:r>
              <a:rPr lang="ru-RU" sz="2000" dirty="0"/>
              <a:t>автоматом</a:t>
            </a:r>
            <a:r>
              <a:rPr lang="en-US" sz="2000" dirty="0"/>
              <a:t> </a:t>
            </a:r>
            <a:r>
              <a:rPr lang="ru-RU" sz="2000" dirty="0"/>
              <a:t>зачеты и экзамены за год</a:t>
            </a:r>
            <a:endParaRPr lang="en-US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Отчетность</a:t>
            </a:r>
          </a:p>
        </p:txBody>
      </p:sp>
    </p:spTree>
    <p:extLst>
      <p:ext uri="{BB962C8B-B14F-4D97-AF65-F5344CB8AC3E}">
        <p14:creationId xmlns:p14="http://schemas.microsoft.com/office/powerpoint/2010/main" val="23916177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Контекст</a:t>
            </a:r>
            <a:r>
              <a:rPr lang="en-US" dirty="0"/>
              <a:t> </a:t>
            </a:r>
            <a:r>
              <a:rPr lang="ru-RU" dirty="0"/>
              <a:t>проверки вычисления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7638"/>
            <a:ext cx="8410575" cy="4191000"/>
          </a:xfrm>
        </p:spPr>
        <p:txBody>
          <a:bodyPr/>
          <a:lstStyle/>
          <a:p>
            <a:r>
              <a:rPr lang="ru-RU" sz="2000" dirty="0"/>
              <a:t>2 контекста</a:t>
            </a:r>
          </a:p>
          <a:p>
            <a:pPr lvl="1"/>
            <a:r>
              <a:rPr lang="en-US" sz="1800" b="1" dirty="0"/>
              <a:t>checked</a:t>
            </a:r>
            <a:r>
              <a:rPr lang="en-US" sz="1800" dirty="0"/>
              <a:t> – </a:t>
            </a:r>
            <a:r>
              <a:rPr lang="ru-RU" sz="1800" dirty="0"/>
              <a:t>проверяет на переполнение</a:t>
            </a:r>
          </a:p>
          <a:p>
            <a:pPr lvl="1"/>
            <a:r>
              <a:rPr lang="en-US" sz="1800" b="1" dirty="0"/>
              <a:t>unchecked</a:t>
            </a:r>
            <a:r>
              <a:rPr lang="en-US" sz="1800" dirty="0"/>
              <a:t> – </a:t>
            </a:r>
            <a:r>
              <a:rPr lang="ru-RU" sz="1800" dirty="0"/>
              <a:t>не проверяет</a:t>
            </a:r>
          </a:p>
          <a:p>
            <a:pPr lvl="1"/>
            <a:endParaRPr lang="ru-RU" sz="1800" dirty="0"/>
          </a:p>
          <a:p>
            <a:r>
              <a:rPr lang="ru-RU" sz="2000" dirty="0"/>
              <a:t>Устанавливаются</a:t>
            </a:r>
          </a:p>
          <a:p>
            <a:pPr lvl="1"/>
            <a:r>
              <a:rPr lang="ru-RU" sz="1800" dirty="0"/>
              <a:t>Глобально (опции проекта)</a:t>
            </a:r>
          </a:p>
          <a:p>
            <a:pPr lvl="1"/>
            <a:r>
              <a:rPr lang="ru-RU" sz="1800" dirty="0"/>
              <a:t>Локально (блоки </a:t>
            </a:r>
            <a:r>
              <a:rPr lang="en-US" sz="1800" b="1" dirty="0"/>
              <a:t>checked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b="1" dirty="0"/>
              <a:t>unchecked</a:t>
            </a:r>
            <a:r>
              <a:rPr lang="en-US" sz="1800" dirty="0"/>
              <a:t>)</a:t>
            </a:r>
            <a:endParaRPr lang="ru-RU" sz="1800" dirty="0"/>
          </a:p>
          <a:p>
            <a:pPr lvl="1"/>
            <a:r>
              <a:rPr lang="ru-RU" sz="1800" dirty="0"/>
              <a:t>Не распространяется на вызовы функций</a:t>
            </a:r>
          </a:p>
          <a:p>
            <a:pPr lvl="1"/>
            <a:endParaRPr lang="ru-RU" sz="1800" dirty="0"/>
          </a:p>
          <a:p>
            <a:r>
              <a:rPr lang="ru-RU" sz="2000" dirty="0"/>
              <a:t>По умолчания проверка выключена.</a:t>
            </a:r>
          </a:p>
          <a:p>
            <a:pPr lvl="1"/>
            <a:r>
              <a:rPr lang="ru-RU" sz="1800" dirty="0"/>
              <a:t>Однако, если значение выражения может быть вычислено в процессе компиляции, то употребляется контекст </a:t>
            </a:r>
            <a:r>
              <a:rPr lang="ru-RU" sz="1800" dirty="0" err="1"/>
              <a:t>checked</a:t>
            </a:r>
            <a:endParaRPr lang="ru-RU" sz="1800" dirty="0"/>
          </a:p>
          <a:p>
            <a:pPr lvl="1"/>
            <a:r>
              <a:rPr lang="ru-RU" sz="1800" dirty="0" err="1"/>
              <a:t>byte</a:t>
            </a:r>
            <a:r>
              <a:rPr lang="ru-RU" sz="1800" dirty="0"/>
              <a:t> h = (</a:t>
            </a:r>
            <a:r>
              <a:rPr lang="ru-RU" sz="1800" dirty="0" err="1"/>
              <a:t>byte</a:t>
            </a:r>
            <a:r>
              <a:rPr lang="ru-RU" sz="1800" dirty="0"/>
              <a:t>) (255 + 100); // вызовет ошибку в процессе компиляции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786" y="2285992"/>
            <a:ext cx="7772400" cy="1143008"/>
          </a:xfrm>
        </p:spPr>
        <p:txBody>
          <a:bodyPr/>
          <a:lstStyle/>
          <a:p>
            <a:pPr>
              <a:defRPr/>
            </a:pPr>
            <a:r>
              <a:rPr lang="en-US" dirty="0"/>
              <a:t>Checked </a:t>
            </a:r>
            <a:r>
              <a:rPr lang="ru-RU" dirty="0"/>
              <a:t>и </a:t>
            </a:r>
            <a:r>
              <a:rPr lang="en-US" dirty="0"/>
              <a:t>unchecked</a:t>
            </a:r>
            <a:endParaRPr lang="ru-RU" dirty="0"/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57438" y="4429125"/>
            <a:ext cx="6642100" cy="641350"/>
          </a:xfrm>
        </p:spPr>
        <p:txBody>
          <a:bodyPr/>
          <a:lstStyle/>
          <a:p>
            <a:pPr marR="0"/>
            <a:r>
              <a:rPr lang="ru-RU" sz="400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67198748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84576"/>
          </a:xfrm>
        </p:spPr>
        <p:txBody>
          <a:bodyPr/>
          <a:lstStyle/>
          <a:p>
            <a:r>
              <a:rPr lang="ru-RU" sz="1400" dirty="0"/>
              <a:t>Служит для кодирования возможных значений или магических чисел</a:t>
            </a:r>
            <a:endParaRPr lang="en-US" sz="1400" dirty="0"/>
          </a:p>
          <a:p>
            <a:r>
              <a:rPr lang="en-US" sz="1400" dirty="0" err="1"/>
              <a:t>enum</a:t>
            </a:r>
            <a:r>
              <a:rPr lang="en-US" sz="1400" dirty="0"/>
              <a:t> </a:t>
            </a:r>
            <a:r>
              <a:rPr lang="en-US" sz="1400" dirty="0" err="1"/>
              <a:t>MyEnum</a:t>
            </a:r>
            <a:r>
              <a:rPr lang="en-US" sz="1400" dirty="0"/>
              <a:t> {</a:t>
            </a:r>
          </a:p>
          <a:p>
            <a:pPr lvl="1"/>
            <a:r>
              <a:rPr lang="en-US" sz="1200" dirty="0"/>
              <a:t>Monday,</a:t>
            </a:r>
          </a:p>
          <a:p>
            <a:pPr lvl="1"/>
            <a:r>
              <a:rPr lang="en-US" sz="1200" dirty="0"/>
              <a:t> Thursday,</a:t>
            </a:r>
          </a:p>
          <a:p>
            <a:pPr lvl="1"/>
            <a:r>
              <a:rPr lang="en-US" sz="1200" dirty="0"/>
              <a:t>…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 err="1"/>
              <a:t>enum</a:t>
            </a:r>
            <a:r>
              <a:rPr lang="en-US" sz="1400" dirty="0"/>
              <a:t> </a:t>
            </a:r>
            <a:r>
              <a:rPr lang="en-US" sz="1400" dirty="0" err="1"/>
              <a:t>OneMoreEnum</a:t>
            </a:r>
            <a:r>
              <a:rPr lang="en-US" sz="1400" dirty="0"/>
              <a:t> {</a:t>
            </a:r>
          </a:p>
          <a:p>
            <a:pPr lvl="1"/>
            <a:r>
              <a:rPr lang="en-US" sz="1200" dirty="0"/>
              <a:t>Monday = 2,</a:t>
            </a:r>
          </a:p>
          <a:p>
            <a:pPr lvl="1"/>
            <a:r>
              <a:rPr lang="en-US" sz="1200" dirty="0"/>
              <a:t>Thursday,</a:t>
            </a:r>
          </a:p>
          <a:p>
            <a:pPr lvl="1"/>
            <a:r>
              <a:rPr lang="ru-RU" sz="1200" dirty="0"/>
              <a:t>Среда = 4</a:t>
            </a:r>
            <a:r>
              <a:rPr lang="en-US" sz="1200" dirty="0"/>
              <a:t>,</a:t>
            </a:r>
          </a:p>
          <a:p>
            <a:pPr lvl="1"/>
            <a:r>
              <a:rPr lang="en-US" sz="1200" dirty="0"/>
              <a:t>…</a:t>
            </a:r>
            <a:r>
              <a:rPr lang="en-US" sz="1400" dirty="0"/>
              <a:t>}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Объявление</a:t>
            </a:r>
            <a:r>
              <a:rPr lang="en-US" sz="1400" dirty="0"/>
              <a:t> </a:t>
            </a:r>
            <a:r>
              <a:rPr lang="ru-RU" sz="1400" dirty="0"/>
              <a:t>и использование</a:t>
            </a:r>
            <a:r>
              <a:rPr lang="en-US" sz="1400" dirty="0"/>
              <a:t>:</a:t>
            </a:r>
            <a:endParaRPr lang="ru-RU" sz="1400" dirty="0"/>
          </a:p>
          <a:p>
            <a:pPr lvl="1"/>
            <a:r>
              <a:rPr lang="en-US" sz="1400" dirty="0" err="1"/>
              <a:t>OneMoreEnum</a:t>
            </a:r>
            <a:r>
              <a:rPr lang="ru-RU" sz="1400" dirty="0"/>
              <a:t> </a:t>
            </a:r>
            <a:r>
              <a:rPr lang="en-US" sz="1400" dirty="0"/>
              <a:t>my = </a:t>
            </a:r>
            <a:r>
              <a:rPr lang="en-US" sz="1400" dirty="0" err="1"/>
              <a:t>OneMoreEnum</a:t>
            </a:r>
            <a:r>
              <a:rPr lang="en-US" sz="1400" dirty="0"/>
              <a:t>.</a:t>
            </a:r>
            <a:r>
              <a:rPr lang="ru-RU" sz="1400" dirty="0"/>
              <a:t> Среда </a:t>
            </a:r>
            <a:r>
              <a:rPr lang="en-US" sz="1400" dirty="0"/>
              <a:t>;</a:t>
            </a:r>
          </a:p>
          <a:p>
            <a:r>
              <a:rPr lang="ru-RU" sz="1400" dirty="0"/>
              <a:t>По умолчанию </a:t>
            </a:r>
            <a:r>
              <a:rPr lang="en-US" sz="1400" dirty="0"/>
              <a:t>“</a:t>
            </a:r>
            <a:r>
              <a:rPr lang="ru-RU" sz="1400" dirty="0"/>
              <a:t>наследуются</a:t>
            </a:r>
            <a:r>
              <a:rPr lang="en-US" sz="1400" dirty="0"/>
              <a:t>”</a:t>
            </a:r>
            <a:r>
              <a:rPr lang="ru-RU" sz="1400" dirty="0"/>
              <a:t> от </a:t>
            </a:r>
            <a:r>
              <a:rPr lang="en-US" sz="1400" dirty="0" err="1"/>
              <a:t>int</a:t>
            </a:r>
            <a:r>
              <a:rPr lang="ru-RU" sz="1400" dirty="0"/>
              <a:t>, но могут </a:t>
            </a:r>
            <a:r>
              <a:rPr lang="en-US" sz="1400" dirty="0"/>
              <a:t>“</a:t>
            </a:r>
            <a:r>
              <a:rPr lang="ru-RU" sz="1400" dirty="0"/>
              <a:t>наследоваться</a:t>
            </a:r>
            <a:r>
              <a:rPr lang="en-US" sz="1400" dirty="0"/>
              <a:t>”</a:t>
            </a:r>
            <a:r>
              <a:rPr lang="ru-RU" sz="1400" dirty="0"/>
              <a:t> от другого целочисленного типа</a:t>
            </a:r>
          </a:p>
          <a:p>
            <a:r>
              <a:rPr lang="ru-RU" sz="1400" dirty="0"/>
              <a:t>Если не указано значение, то для первого по умолчанию – 0, для каждого последующего – предыдущее +1</a:t>
            </a:r>
          </a:p>
          <a:p>
            <a:r>
              <a:rPr lang="ru-RU" sz="1400" dirty="0"/>
              <a:t>Возможно приведение типов: </a:t>
            </a:r>
            <a:r>
              <a:rPr lang="en-US" sz="1400" dirty="0" err="1"/>
              <a:t>int</a:t>
            </a:r>
            <a:r>
              <a:rPr lang="en-US" sz="1400" dirty="0"/>
              <a:t> I = </a:t>
            </a:r>
            <a:r>
              <a:rPr lang="ru-RU" sz="1400" dirty="0"/>
              <a:t>(</a:t>
            </a:r>
            <a:r>
              <a:rPr lang="en-US" sz="1400" dirty="0" err="1"/>
              <a:t>int</a:t>
            </a:r>
            <a:r>
              <a:rPr lang="ru-RU" sz="1400" dirty="0"/>
              <a:t>)</a:t>
            </a:r>
            <a:r>
              <a:rPr lang="en-US" sz="1400" dirty="0"/>
              <a:t>my; </a:t>
            </a:r>
            <a:r>
              <a:rPr lang="en-US" sz="1400" dirty="0" err="1"/>
              <a:t>int</a:t>
            </a:r>
            <a:r>
              <a:rPr lang="en-US" sz="1400" dirty="0"/>
              <a:t> j = (</a:t>
            </a:r>
            <a:r>
              <a:rPr lang="en-US" sz="1400" dirty="0" err="1"/>
              <a:t>int</a:t>
            </a:r>
            <a:r>
              <a:rPr lang="en-US" sz="1400" dirty="0"/>
              <a:t>)</a:t>
            </a:r>
            <a:r>
              <a:rPr lang="en-US" sz="1400" dirty="0" err="1"/>
              <a:t>OneMoreEnum</a:t>
            </a:r>
            <a:r>
              <a:rPr lang="en-US" sz="1400" dirty="0"/>
              <a:t>.</a:t>
            </a:r>
            <a:r>
              <a:rPr lang="ru-RU" sz="1400" dirty="0"/>
              <a:t> Среда</a:t>
            </a:r>
            <a:r>
              <a:rPr lang="en-US" sz="1400" dirty="0"/>
              <a:t>;</a:t>
            </a:r>
            <a:endParaRPr lang="ru-RU" sz="1400" dirty="0"/>
          </a:p>
          <a:p>
            <a:pPr marL="392113" lvl="1" indent="0">
              <a:buNone/>
            </a:pPr>
            <a:endParaRPr lang="ru-RU" sz="1000" dirty="0"/>
          </a:p>
          <a:p>
            <a:pPr lvl="1"/>
            <a:endParaRPr lang="en-US" sz="1100" dirty="0"/>
          </a:p>
          <a:p>
            <a:endParaRPr lang="ru-RU" sz="1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95936" y="2204864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</a:t>
            </a:r>
            <a:r>
              <a:rPr lang="en-US" dirty="0"/>
              <a:t> </a:t>
            </a:r>
            <a:r>
              <a:rPr lang="ru-RU" dirty="0"/>
              <a:t>Имя </a:t>
            </a:r>
            <a:r>
              <a:rPr lang="en-US" dirty="0"/>
              <a:t>[:</a:t>
            </a:r>
            <a:r>
              <a:rPr lang="ru-RU" dirty="0"/>
              <a:t>базовый целочисленный тип</a:t>
            </a:r>
            <a:r>
              <a:rPr lang="en-US" dirty="0"/>
              <a:t>]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r>
              <a:rPr lang="en-US" dirty="0"/>
              <a:t>    </a:t>
            </a:r>
            <a:r>
              <a:rPr lang="ru-RU" dirty="0"/>
              <a:t>Имя1 </a:t>
            </a:r>
            <a:r>
              <a:rPr lang="en-US" dirty="0"/>
              <a:t>[=</a:t>
            </a:r>
            <a:r>
              <a:rPr lang="ru-RU" dirty="0"/>
              <a:t>значение1</a:t>
            </a:r>
            <a:r>
              <a:rPr lang="en-US" dirty="0"/>
              <a:t>]</a:t>
            </a:r>
          </a:p>
          <a:p>
            <a:r>
              <a:rPr lang="en-US" dirty="0"/>
              <a:t>    [, … </a:t>
            </a:r>
            <a:r>
              <a:rPr lang="ru-RU" dirty="0"/>
              <a:t>Имя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en-US" dirty="0"/>
              <a:t>[=</a:t>
            </a:r>
            <a:r>
              <a:rPr lang="ru-RU" dirty="0"/>
              <a:t>значение</a:t>
            </a:r>
            <a:r>
              <a:rPr lang="en-US" dirty="0"/>
              <a:t>N]]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57319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Массивы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7638"/>
            <a:ext cx="8410575" cy="4333875"/>
          </a:xfrm>
        </p:spPr>
        <p:txBody>
          <a:bodyPr/>
          <a:lstStyle/>
          <a:p>
            <a:r>
              <a:rPr lang="ru-RU" dirty="0"/>
              <a:t>Содержат элементы только одного типа</a:t>
            </a:r>
          </a:p>
          <a:p>
            <a:r>
              <a:rPr lang="ru-RU" dirty="0"/>
              <a:t>Длина </a:t>
            </a:r>
          </a:p>
          <a:p>
            <a:pPr lvl="1"/>
            <a:r>
              <a:rPr lang="ru-RU" dirty="0"/>
              <a:t>Задаётся при выделении</a:t>
            </a:r>
          </a:p>
          <a:p>
            <a:pPr lvl="1"/>
            <a:r>
              <a:rPr lang="ru-RU" dirty="0"/>
              <a:t>Изменить потом нельзя</a:t>
            </a:r>
          </a:p>
          <a:p>
            <a:r>
              <a:rPr lang="ru-RU" dirty="0"/>
              <a:t>Бывают</a:t>
            </a:r>
          </a:p>
          <a:p>
            <a:pPr lvl="1"/>
            <a:r>
              <a:rPr lang="ru-RU" dirty="0"/>
              <a:t>Одномерные </a:t>
            </a:r>
          </a:p>
          <a:p>
            <a:pPr lvl="1"/>
            <a:r>
              <a:rPr lang="ru-RU" dirty="0"/>
              <a:t>Многомерные</a:t>
            </a:r>
            <a:endParaRPr lang="en-US" dirty="0"/>
          </a:p>
          <a:p>
            <a:r>
              <a:rPr lang="ru-RU" dirty="0"/>
              <a:t>Допускается вложенность</a:t>
            </a:r>
            <a:endParaRPr lang="en-US" dirty="0"/>
          </a:p>
          <a:p>
            <a:r>
              <a:rPr lang="ru-RU" dirty="0"/>
              <a:t>Нумерация элементов всегда с 0</a:t>
            </a:r>
          </a:p>
          <a:p>
            <a:pPr lvl="6"/>
            <a:endParaRPr lang="ru-RU" dirty="0"/>
          </a:p>
          <a:p>
            <a:pPr lvl="6"/>
            <a:r>
              <a:rPr lang="ru-RU" dirty="0"/>
              <a:t>В С</a:t>
            </a:r>
            <a:r>
              <a:rPr lang="en-US" dirty="0"/>
              <a:t>#</a:t>
            </a:r>
            <a:r>
              <a:rPr lang="ru-RU" dirty="0"/>
              <a:t> - всегда с </a:t>
            </a:r>
            <a:r>
              <a:rPr lang="en-US" dirty="0"/>
              <a:t>0</a:t>
            </a:r>
            <a:r>
              <a:rPr lang="ru-RU" dirty="0"/>
              <a:t>, но </a:t>
            </a:r>
            <a:r>
              <a:rPr lang="en-US" dirty="0"/>
              <a:t>.NET</a:t>
            </a:r>
            <a:r>
              <a:rPr lang="ru-RU" dirty="0"/>
              <a:t> позволяет задавать массивы и с не нулевой нижней границей индекса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507288" cy="5116214"/>
          </a:xfrm>
          <a:noFill/>
        </p:spPr>
        <p:txBody>
          <a:bodyPr/>
          <a:lstStyle/>
          <a:p>
            <a:r>
              <a:rPr lang="ru-RU" sz="1600" dirty="0"/>
              <a:t>Объявление:</a:t>
            </a:r>
          </a:p>
          <a:p>
            <a:pPr lvl="1"/>
            <a:r>
              <a:rPr lang="en-US" sz="1400" i="1" dirty="0" err="1">
                <a:latin typeface="Courier New" pitchFamily="49" charset="0"/>
              </a:rPr>
              <a:t>type_name</a:t>
            </a:r>
            <a:r>
              <a:rPr lang="en-US" sz="1400" b="1" dirty="0">
                <a:latin typeface="Courier New" pitchFamily="49" charset="0"/>
              </a:rPr>
              <a:t>[]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var_name</a:t>
            </a:r>
            <a:r>
              <a:rPr lang="en-US" sz="1400" dirty="0">
                <a:latin typeface="Courier New" pitchFamily="49" charset="0"/>
              </a:rPr>
              <a:t> [</a:t>
            </a:r>
            <a:r>
              <a:rPr lang="en-US" sz="1400" b="1" dirty="0">
                <a:latin typeface="Courier New" pitchFamily="49" charset="0"/>
              </a:rPr>
              <a:t>=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init_expr</a:t>
            </a:r>
            <a:r>
              <a:rPr lang="en-US" sz="1400" dirty="0">
                <a:latin typeface="Courier New" pitchFamily="49" charset="0"/>
              </a:rPr>
              <a:t>];</a:t>
            </a:r>
          </a:p>
          <a:p>
            <a:r>
              <a:rPr lang="ru-RU" sz="1600" dirty="0"/>
              <a:t>Создание массива</a:t>
            </a:r>
            <a:r>
              <a:rPr lang="en-US" sz="1600" dirty="0"/>
              <a:t> (</a:t>
            </a:r>
            <a:r>
              <a:rPr lang="ru-RU" sz="1600" dirty="0"/>
              <a:t>обязательное задание длины массива</a:t>
            </a:r>
            <a:r>
              <a:rPr lang="en-US" sz="1600" dirty="0"/>
              <a:t>)</a:t>
            </a:r>
            <a:endParaRPr lang="ru-RU" sz="1600" dirty="0"/>
          </a:p>
          <a:p>
            <a:pPr lvl="1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[]</a:t>
            </a:r>
            <a:r>
              <a:rPr lang="ru-RU" sz="1200" dirty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arr1; // </a:t>
            </a:r>
            <a:r>
              <a:rPr lang="ru-RU" sz="1200" dirty="0">
                <a:latin typeface="Courier New" pitchFamily="49" charset="0"/>
              </a:rPr>
              <a:t>объявление переменной</a:t>
            </a:r>
            <a:endParaRPr lang="ru-RU" sz="1200" dirty="0"/>
          </a:p>
          <a:p>
            <a:pPr lvl="1"/>
            <a:r>
              <a:rPr lang="en-US" sz="1200" dirty="0">
                <a:latin typeface="Courier New" pitchFamily="49" charset="0"/>
              </a:rPr>
              <a:t>arr1 = new 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[5]; // </a:t>
            </a:r>
            <a:r>
              <a:rPr lang="ru-RU" sz="1200" dirty="0">
                <a:latin typeface="Courier New" pitchFamily="49" charset="0"/>
              </a:rPr>
              <a:t>создание массива из 5 элементов</a:t>
            </a:r>
            <a:endParaRPr lang="en-US" sz="1200" b="1" dirty="0">
              <a:latin typeface="Courier New" pitchFamily="49" charset="0"/>
            </a:endParaRPr>
          </a:p>
          <a:p>
            <a:pPr lvl="1"/>
            <a:r>
              <a:rPr lang="en-US" sz="1200" b="1" dirty="0">
                <a:latin typeface="Courier New" pitchFamily="49" charset="0"/>
              </a:rPr>
              <a:t>byte</a:t>
            </a:r>
            <a:r>
              <a:rPr lang="en-US" sz="1200" dirty="0">
                <a:latin typeface="Courier New" pitchFamily="49" charset="0"/>
              </a:rPr>
              <a:t>[]</a:t>
            </a:r>
            <a:r>
              <a:rPr lang="ru-RU" sz="1200" dirty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digits = new byte[10];</a:t>
            </a:r>
            <a:endParaRPr lang="ru-RU" sz="1200" dirty="0"/>
          </a:p>
          <a:p>
            <a:r>
              <a:rPr lang="ru-RU" sz="1600" dirty="0"/>
              <a:t>Объявление</a:t>
            </a:r>
            <a:r>
              <a:rPr lang="en-US" sz="1600" dirty="0"/>
              <a:t> </a:t>
            </a:r>
            <a:r>
              <a:rPr lang="ru-RU" sz="1600" dirty="0"/>
              <a:t>и инициализация:</a:t>
            </a:r>
          </a:p>
          <a:p>
            <a:pPr lvl="1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[]</a:t>
            </a:r>
            <a:r>
              <a:rPr lang="ru-RU" sz="1400" dirty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arr1 = new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[5]</a:t>
            </a:r>
            <a:r>
              <a:rPr lang="en-US" sz="1400" b="1" dirty="0">
                <a:latin typeface="Courier New" pitchFamily="49" charset="0"/>
              </a:rPr>
              <a:t>{</a:t>
            </a:r>
            <a:r>
              <a:rPr lang="en-US" sz="1400" dirty="0">
                <a:latin typeface="Courier New" pitchFamily="49" charset="0"/>
              </a:rPr>
              <a:t>10, 20, 30, 40, 50</a:t>
            </a:r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lvl="1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[]</a:t>
            </a:r>
            <a:r>
              <a:rPr lang="ru-RU" sz="1400" dirty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arr1 = </a:t>
            </a:r>
            <a:r>
              <a:rPr lang="en-US" sz="1400" b="1" dirty="0">
                <a:latin typeface="Courier New" pitchFamily="49" charset="0"/>
              </a:rPr>
              <a:t>{</a:t>
            </a:r>
            <a:r>
              <a:rPr lang="en-US" sz="1400" dirty="0">
                <a:latin typeface="Courier New" pitchFamily="49" charset="0"/>
              </a:rPr>
              <a:t>1, 2, 3, 4, 5</a:t>
            </a:r>
            <a:r>
              <a:rPr lang="en-US" sz="1400" b="1" dirty="0">
                <a:latin typeface="Courier New" pitchFamily="49" charset="0"/>
              </a:rPr>
              <a:t>};</a:t>
            </a:r>
            <a:r>
              <a:rPr lang="ru-RU" sz="1400" b="1" dirty="0">
                <a:latin typeface="Courier New" pitchFamily="49" charset="0"/>
              </a:rPr>
              <a:t> // </a:t>
            </a:r>
            <a:r>
              <a:rPr lang="ru-RU" sz="1400" dirty="0">
                <a:latin typeface="Courier New" pitchFamily="49" charset="0"/>
              </a:rPr>
              <a:t>длинна вычисляется автоматически</a:t>
            </a:r>
            <a:endParaRPr lang="en-US" sz="1400" dirty="0">
              <a:latin typeface="Courier New" pitchFamily="49" charset="0"/>
            </a:endParaRPr>
          </a:p>
          <a:p>
            <a:endParaRPr lang="ru-RU" sz="1600" dirty="0"/>
          </a:p>
          <a:p>
            <a:r>
              <a:rPr lang="ru-RU" sz="1600" dirty="0"/>
              <a:t>Индексация:</a:t>
            </a:r>
          </a:p>
          <a:p>
            <a:pPr lvl="1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j = arr1[2];</a:t>
            </a:r>
          </a:p>
          <a:p>
            <a:pPr lvl="1"/>
            <a:r>
              <a:rPr lang="en-US" sz="1400" dirty="0">
                <a:latin typeface="Courier New" pitchFamily="49" charset="0"/>
              </a:rPr>
              <a:t>arr1[23] = 345;</a:t>
            </a:r>
            <a:endParaRPr lang="ru-RU" sz="1400" dirty="0">
              <a:latin typeface="Courier New" pitchFamily="49" charset="0"/>
            </a:endParaRPr>
          </a:p>
          <a:p>
            <a:pPr lvl="1"/>
            <a:r>
              <a:rPr lang="ru-RU" sz="1400" dirty="0"/>
              <a:t>Компилятор добавляет квазистатическую проверку</a:t>
            </a:r>
            <a:r>
              <a:rPr lang="en-US" sz="1400" dirty="0"/>
              <a:t> </a:t>
            </a:r>
            <a:r>
              <a:rPr lang="ru-RU" sz="1400" dirty="0"/>
              <a:t>выхода из диапазона</a:t>
            </a:r>
          </a:p>
          <a:p>
            <a:pPr lvl="1"/>
            <a:r>
              <a:rPr lang="ru-RU" sz="1400" dirty="0"/>
              <a:t>Нумерация начинается с 0 (в С</a:t>
            </a:r>
            <a:r>
              <a:rPr lang="en-US" sz="1400" dirty="0"/>
              <a:t>#</a:t>
            </a:r>
            <a:r>
              <a:rPr lang="ru-RU" sz="1400" dirty="0"/>
              <a:t>)</a:t>
            </a:r>
            <a:endParaRPr lang="en-US" sz="1400" dirty="0"/>
          </a:p>
          <a:p>
            <a:r>
              <a:rPr lang="ru-RU" sz="1800" dirty="0"/>
              <a:t>Получить длину массива</a:t>
            </a:r>
          </a:p>
          <a:p>
            <a:pPr lvl="1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len</a:t>
            </a:r>
            <a:r>
              <a:rPr lang="en-US" sz="1400" dirty="0"/>
              <a:t> = arr1.Length;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Одномерные массивы</a:t>
            </a:r>
            <a:endParaRPr lang="en-US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pPr>
              <a:defRPr/>
            </a:pPr>
            <a:r>
              <a:rPr lang="ru-RU" dirty="0"/>
              <a:t>Многомерные массивы</a:t>
            </a:r>
            <a:endParaRPr lang="en-US" dirty="0"/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4359" y="1268760"/>
            <a:ext cx="8352928" cy="5256584"/>
          </a:xfrm>
          <a:noFill/>
        </p:spPr>
        <p:txBody>
          <a:bodyPr/>
          <a:lstStyle/>
          <a:p>
            <a:r>
              <a:rPr lang="ru-RU" sz="1600" b="1" dirty="0"/>
              <a:t>Прямоугольные многомерные массивы</a:t>
            </a:r>
          </a:p>
          <a:p>
            <a:pPr lvl="1"/>
            <a:r>
              <a:rPr lang="en-US" sz="1400" i="1" dirty="0" err="1">
                <a:latin typeface="Courier New" pitchFamily="49" charset="0"/>
              </a:rPr>
              <a:t>type_name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dirty="0">
                <a:latin typeface="Courier New" pitchFamily="49" charset="0"/>
              </a:rPr>
              <a:t>,…,</a:t>
            </a:r>
            <a:r>
              <a:rPr lang="en-US" sz="1400" b="1" dirty="0">
                <a:latin typeface="Courier New" pitchFamily="49" charset="0"/>
              </a:rPr>
              <a:t>]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var_name</a:t>
            </a:r>
            <a:r>
              <a:rPr lang="en-US" sz="1400" dirty="0">
                <a:latin typeface="Courier New" pitchFamily="49" charset="0"/>
              </a:rPr>
              <a:t> [ = </a:t>
            </a:r>
            <a:r>
              <a:rPr lang="en-US" sz="1400" i="1" dirty="0" err="1">
                <a:latin typeface="Courier New" pitchFamily="49" charset="0"/>
              </a:rPr>
              <a:t>init_expr</a:t>
            </a:r>
            <a:r>
              <a:rPr lang="en-US" sz="1400" dirty="0">
                <a:latin typeface="Courier New" pitchFamily="49" charset="0"/>
              </a:rPr>
              <a:t>]</a:t>
            </a:r>
            <a:endParaRPr lang="ru-RU" sz="1400" dirty="0">
              <a:latin typeface="Courier New" pitchFamily="49" charset="0"/>
            </a:endParaRPr>
          </a:p>
          <a:p>
            <a:pPr lvl="1"/>
            <a:endParaRPr lang="en-US" sz="1400" dirty="0">
              <a:latin typeface="Courier New" pitchFamily="49" charset="0"/>
            </a:endParaRPr>
          </a:p>
          <a:p>
            <a:pPr lvl="1"/>
            <a:r>
              <a:rPr lang="ru-RU" sz="1400" b="1" dirty="0">
                <a:latin typeface="Courier New" pitchFamily="49" charset="0"/>
              </a:rPr>
              <a:t>Объявление и создание массива</a:t>
            </a:r>
            <a:endParaRPr lang="en-US" sz="1400" b="1" dirty="0">
              <a:latin typeface="Courier New" pitchFamily="49" charset="0"/>
            </a:endParaRPr>
          </a:p>
          <a:p>
            <a:pPr lvl="2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[,] matrix = </a:t>
            </a:r>
            <a:r>
              <a:rPr lang="en-US" sz="1200" b="1" dirty="0">
                <a:latin typeface="Courier New" pitchFamily="49" charset="0"/>
              </a:rPr>
              <a:t>new 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[4,7];</a:t>
            </a:r>
            <a:endParaRPr lang="ru-RU" sz="1200" dirty="0">
              <a:latin typeface="Courier New" pitchFamily="49" charset="0"/>
            </a:endParaRPr>
          </a:p>
          <a:p>
            <a:pPr lvl="2"/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[, ,] matrix3d = new 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[4, 2, 3];</a:t>
            </a:r>
            <a:endParaRPr lang="ru-RU" sz="1200" dirty="0">
              <a:latin typeface="Courier New" pitchFamily="49" charset="0"/>
            </a:endParaRPr>
          </a:p>
          <a:p>
            <a:pPr lvl="1"/>
            <a:r>
              <a:rPr lang="ru-RU" sz="1400" b="1" dirty="0">
                <a:latin typeface="Courier New" pitchFamily="49" charset="0"/>
              </a:rPr>
              <a:t>Инициализация массива при создании</a:t>
            </a:r>
          </a:p>
          <a:p>
            <a:pPr lvl="2"/>
            <a:r>
              <a:rPr lang="en-US" sz="1200" dirty="0">
                <a:latin typeface="Courier New" pitchFamily="49" charset="0"/>
              </a:rPr>
              <a:t>string</a:t>
            </a:r>
            <a:r>
              <a:rPr lang="en-US" sz="1200">
                <a:latin typeface="Courier New" pitchFamily="49" charset="0"/>
              </a:rPr>
              <a:t>[,] array2d </a:t>
            </a:r>
            <a:r>
              <a:rPr lang="en-US" sz="1200" dirty="0">
                <a:latin typeface="Courier New" pitchFamily="49" charset="0"/>
              </a:rPr>
              <a:t>= new string[3, 2] { { "one", "two" }, { "three", "four" },</a:t>
            </a:r>
          </a:p>
          <a:p>
            <a:pPr lvl="1"/>
            <a:r>
              <a:rPr lang="en-US" sz="1400" dirty="0">
                <a:latin typeface="Courier New" pitchFamily="49" charset="0"/>
              </a:rPr>
              <a:t>                                        { "five", "six" } };</a:t>
            </a:r>
            <a:endParaRPr lang="ru-RU" sz="1400" dirty="0">
              <a:latin typeface="Courier New" pitchFamily="49" charset="0"/>
            </a:endParaRPr>
          </a:p>
          <a:p>
            <a:pPr lvl="1"/>
            <a:r>
              <a:rPr lang="ru-RU" sz="1400" b="1" dirty="0">
                <a:latin typeface="Courier New" pitchFamily="49" charset="0"/>
              </a:rPr>
              <a:t>Можно создать массив без указания размера. Размер вычисляется по правой части выражения</a:t>
            </a:r>
          </a:p>
          <a:p>
            <a:pPr lvl="2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[,] matrix2d = { { 1, 2 }, { 3, 4 }, { 5, 6 }, { 7, 8 } };</a:t>
            </a:r>
            <a:endParaRPr lang="ru-RU" sz="1200" b="1" dirty="0">
              <a:latin typeface="Courier New" pitchFamily="49" charset="0"/>
            </a:endParaRPr>
          </a:p>
          <a:p>
            <a:pPr lvl="2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[,] matrix2x2;</a:t>
            </a:r>
          </a:p>
          <a:p>
            <a:pPr lvl="2"/>
            <a:r>
              <a:rPr lang="en-US" sz="1200" b="1" dirty="0">
                <a:latin typeface="Courier New" pitchFamily="49" charset="0"/>
              </a:rPr>
              <a:t>array5 = new 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[,] { { 1, 2 }, { 3, 4 }, { 5, 6 }, { 7, 8 } };</a:t>
            </a:r>
            <a:endParaRPr lang="ru-RU" sz="1200" b="1" dirty="0">
              <a:latin typeface="Courier New" pitchFamily="49" charset="0"/>
            </a:endParaRPr>
          </a:p>
          <a:p>
            <a:pPr lvl="1"/>
            <a:r>
              <a:rPr lang="ru-RU" sz="1400" b="1" dirty="0">
                <a:latin typeface="Courier New" pitchFamily="49" charset="0"/>
              </a:rPr>
              <a:t>Обращение к элементам массива</a:t>
            </a:r>
            <a:endParaRPr lang="en-US" sz="1400" b="1" dirty="0">
              <a:latin typeface="Courier New" pitchFamily="49" charset="0"/>
            </a:endParaRPr>
          </a:p>
          <a:p>
            <a:pPr lvl="2"/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element = matrix[3,5];</a:t>
            </a:r>
          </a:p>
          <a:p>
            <a:pPr lvl="2"/>
            <a:r>
              <a:rPr lang="en-US" sz="1200" dirty="0">
                <a:latin typeface="Courier New" pitchFamily="49" charset="0"/>
              </a:rPr>
              <a:t>matrix[2,1] = 34;</a:t>
            </a:r>
          </a:p>
          <a:p>
            <a:pPr lvl="1"/>
            <a:r>
              <a:rPr lang="ru-RU" sz="1400" b="1" dirty="0">
                <a:latin typeface="Courier New" pitchFamily="49" charset="0"/>
              </a:rPr>
              <a:t>Получение длинны массива</a:t>
            </a:r>
          </a:p>
          <a:p>
            <a:pPr lvl="2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dimension1 = </a:t>
            </a:r>
            <a:r>
              <a:rPr lang="en-US" sz="1200" dirty="0" err="1">
                <a:latin typeface="Courier New" pitchFamily="49" charset="0"/>
              </a:rPr>
              <a:t>matrix.GetLength</a:t>
            </a:r>
            <a:r>
              <a:rPr lang="en-US" sz="1200" dirty="0">
                <a:latin typeface="Courier New" pitchFamily="49" charset="0"/>
              </a:rPr>
              <a:t>(</a:t>
            </a:r>
            <a:r>
              <a:rPr lang="ru-RU" sz="1200" dirty="0">
                <a:latin typeface="Courier New" pitchFamily="49" charset="0"/>
              </a:rPr>
              <a:t>1</a:t>
            </a:r>
            <a:r>
              <a:rPr lang="en-US" sz="1200" dirty="0">
                <a:latin typeface="Courier New" pitchFamily="49" charset="0"/>
              </a:rPr>
              <a:t>);</a:t>
            </a:r>
            <a:r>
              <a:rPr lang="ru-RU" sz="1200" dirty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// </a:t>
            </a:r>
            <a:r>
              <a:rPr lang="ru-RU" sz="1200" dirty="0">
                <a:latin typeface="Courier New" pitchFamily="49" charset="0"/>
              </a:rPr>
              <a:t>размер первого измерения</a:t>
            </a:r>
            <a:endParaRPr lang="ru-RU" sz="1200" b="1" dirty="0">
              <a:latin typeface="Courier New" pitchFamily="49" charset="0"/>
            </a:endParaRPr>
          </a:p>
          <a:p>
            <a:pPr lvl="2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dimension = </a:t>
            </a:r>
            <a:r>
              <a:rPr lang="en-US" sz="1200" dirty="0" err="1">
                <a:latin typeface="Courier New" pitchFamily="49" charset="0"/>
              </a:rPr>
              <a:t>matrix.Length</a:t>
            </a:r>
            <a:r>
              <a:rPr lang="en-US" sz="1200" dirty="0">
                <a:latin typeface="Courier New" pitchFamily="49" charset="0"/>
              </a:rPr>
              <a:t>; // </a:t>
            </a:r>
            <a:r>
              <a:rPr lang="ru-RU" sz="1200" dirty="0">
                <a:latin typeface="Courier New" pitchFamily="49" charset="0"/>
              </a:rPr>
              <a:t>Общее количество элементов в массиве</a:t>
            </a:r>
            <a:endParaRPr lang="en-US" sz="12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pPr>
              <a:defRPr/>
            </a:pPr>
            <a:r>
              <a:rPr lang="ru-RU" dirty="0"/>
              <a:t>Многомерные массивы</a:t>
            </a:r>
            <a:endParaRPr lang="en-US" dirty="0"/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712968" cy="5400600"/>
          </a:xfrm>
          <a:noFill/>
        </p:spPr>
        <p:txBody>
          <a:bodyPr/>
          <a:lstStyle/>
          <a:p>
            <a:r>
              <a:rPr lang="ru-RU" sz="1400" b="1" dirty="0"/>
              <a:t>Рваные многомерные массивы (массивы массивов)</a:t>
            </a:r>
          </a:p>
          <a:p>
            <a:pPr lvl="1"/>
            <a:r>
              <a:rPr lang="en-US" sz="1200" i="1" dirty="0" err="1">
                <a:latin typeface="Courier New" pitchFamily="49" charset="0"/>
              </a:rPr>
              <a:t>type_name</a:t>
            </a:r>
            <a:r>
              <a:rPr lang="en-US" sz="1200" b="1" dirty="0">
                <a:latin typeface="Courier New" pitchFamily="49" charset="0"/>
              </a:rPr>
              <a:t>[][]…[]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i="1" dirty="0" err="1">
                <a:latin typeface="Courier New" pitchFamily="49" charset="0"/>
              </a:rPr>
              <a:t>var_name</a:t>
            </a:r>
            <a:r>
              <a:rPr lang="en-US" sz="1200" dirty="0">
                <a:latin typeface="Courier New" pitchFamily="49" charset="0"/>
              </a:rPr>
              <a:t> [ = </a:t>
            </a:r>
            <a:r>
              <a:rPr lang="en-US" sz="1200" i="1" dirty="0" err="1">
                <a:latin typeface="Courier New" pitchFamily="49" charset="0"/>
              </a:rPr>
              <a:t>init_expr</a:t>
            </a:r>
            <a:r>
              <a:rPr lang="en-US" sz="1200" dirty="0">
                <a:latin typeface="Courier New" pitchFamily="49" charset="0"/>
              </a:rPr>
              <a:t>]</a:t>
            </a:r>
            <a:endParaRPr lang="ru-RU" sz="1200" dirty="0">
              <a:latin typeface="Courier New" pitchFamily="49" charset="0"/>
            </a:endParaRPr>
          </a:p>
          <a:p>
            <a:pPr lvl="1"/>
            <a:endParaRPr lang="en-US" sz="1000" dirty="0">
              <a:latin typeface="Courier New" pitchFamily="49" charset="0"/>
            </a:endParaRPr>
          </a:p>
          <a:p>
            <a:pPr lvl="1"/>
            <a:r>
              <a:rPr lang="ru-RU" sz="1200" b="1" dirty="0">
                <a:latin typeface="Courier New" pitchFamily="49" charset="0"/>
              </a:rPr>
              <a:t>Объявление и создание массива</a:t>
            </a:r>
            <a:endParaRPr lang="en-US" sz="1200" b="1" dirty="0">
              <a:latin typeface="Courier New" pitchFamily="49" charset="0"/>
            </a:endParaRPr>
          </a:p>
          <a:p>
            <a:pPr lvl="1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[][] matrix = </a:t>
            </a:r>
            <a:r>
              <a:rPr lang="en-US" sz="1200" b="1" dirty="0">
                <a:latin typeface="Courier New" pitchFamily="49" charset="0"/>
              </a:rPr>
              <a:t>new 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[3][];</a:t>
            </a:r>
          </a:p>
          <a:p>
            <a:pPr lvl="1"/>
            <a:r>
              <a:rPr lang="en-US" sz="1200" dirty="0">
                <a:latin typeface="Courier New" pitchFamily="49" charset="0"/>
              </a:rPr>
              <a:t>matrix[0] = new 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[3];</a:t>
            </a:r>
          </a:p>
          <a:p>
            <a:pPr lvl="1"/>
            <a:r>
              <a:rPr lang="en-US" sz="1200" dirty="0">
                <a:latin typeface="Courier New" pitchFamily="49" charset="0"/>
              </a:rPr>
              <a:t>matrix[1] = new 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[7];</a:t>
            </a:r>
          </a:p>
          <a:p>
            <a:pPr lvl="1"/>
            <a:r>
              <a:rPr lang="en-US" sz="1200" dirty="0">
                <a:latin typeface="Courier New" pitchFamily="49" charset="0"/>
              </a:rPr>
              <a:t>matrix[2] = new 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[] { 11, 22 }; // </a:t>
            </a:r>
            <a:r>
              <a:rPr lang="ru-RU" sz="1200" dirty="0">
                <a:latin typeface="Courier New" pitchFamily="49" charset="0"/>
              </a:rPr>
              <a:t>сразу заполнение измерения. Размер измерения вычисляется автоматически</a:t>
            </a:r>
          </a:p>
          <a:p>
            <a:pPr lvl="1"/>
            <a:r>
              <a:rPr lang="ru-RU" sz="1200" b="1" dirty="0">
                <a:latin typeface="Courier New" pitchFamily="49" charset="0"/>
              </a:rPr>
              <a:t>Инициализация всего массива при создании. Размеры вычисляются автоматически</a:t>
            </a:r>
          </a:p>
          <a:p>
            <a:pPr lvl="2"/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[][] </a:t>
            </a:r>
            <a:r>
              <a:rPr lang="en-US" sz="1100" b="1" dirty="0" err="1">
                <a:latin typeface="Courier New" pitchFamily="49" charset="0"/>
              </a:rPr>
              <a:t>jaggedArray</a:t>
            </a:r>
            <a:r>
              <a:rPr lang="en-US" sz="1100" b="1" dirty="0">
                <a:latin typeface="Courier New" pitchFamily="49" charset="0"/>
              </a:rPr>
              <a:t> = </a:t>
            </a:r>
          </a:p>
          <a:p>
            <a:pPr lvl="2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lvl="2"/>
            <a:r>
              <a:rPr lang="en-US" sz="1100" b="1" dirty="0">
                <a:latin typeface="Courier New" pitchFamily="49" charset="0"/>
              </a:rPr>
              <a:t>    new </a:t>
            </a:r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[] {1,3,5,7,9},</a:t>
            </a:r>
          </a:p>
          <a:p>
            <a:pPr lvl="2"/>
            <a:r>
              <a:rPr lang="en-US" sz="1100" b="1" dirty="0">
                <a:latin typeface="Courier New" pitchFamily="49" charset="0"/>
              </a:rPr>
              <a:t>    new </a:t>
            </a:r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[] {0,2,4,6},</a:t>
            </a:r>
          </a:p>
          <a:p>
            <a:pPr lvl="2"/>
            <a:r>
              <a:rPr lang="en-US" sz="1100" b="1" dirty="0">
                <a:latin typeface="Courier New" pitchFamily="49" charset="0"/>
              </a:rPr>
              <a:t>    new </a:t>
            </a:r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[] {11,22}</a:t>
            </a:r>
          </a:p>
          <a:p>
            <a:pPr lvl="2"/>
            <a:r>
              <a:rPr lang="en-US" sz="1100" b="1" dirty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  <a:p>
            <a:pPr lvl="1"/>
            <a:r>
              <a:rPr lang="ru-RU" sz="1200" b="1" dirty="0">
                <a:latin typeface="Courier New" pitchFamily="49" charset="0"/>
              </a:rPr>
              <a:t>Обращение к элементам массива</a:t>
            </a:r>
            <a:endParaRPr lang="en-US" sz="1200" b="1" dirty="0">
              <a:latin typeface="Courier New" pitchFamily="49" charset="0"/>
            </a:endParaRPr>
          </a:p>
          <a:p>
            <a:pPr lvl="2"/>
            <a:r>
              <a:rPr lang="en-US" sz="1100" dirty="0" err="1">
                <a:latin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</a:rPr>
              <a:t> element = matrix[3][5];</a:t>
            </a:r>
          </a:p>
          <a:p>
            <a:pPr lvl="2"/>
            <a:r>
              <a:rPr lang="en-US" sz="1100" dirty="0">
                <a:latin typeface="Courier New" pitchFamily="49" charset="0"/>
              </a:rPr>
              <a:t>matrix[2][1] = 34;</a:t>
            </a:r>
          </a:p>
          <a:p>
            <a:pPr lvl="1"/>
            <a:r>
              <a:rPr lang="ru-RU" sz="1200" b="1" dirty="0">
                <a:latin typeface="Courier New" pitchFamily="49" charset="0"/>
              </a:rPr>
              <a:t>Получение длинны массива</a:t>
            </a:r>
          </a:p>
          <a:p>
            <a:pPr lvl="2"/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</a:rPr>
              <a:t> dimension = </a:t>
            </a:r>
            <a:r>
              <a:rPr lang="en-US" sz="1100" dirty="0" err="1">
                <a:latin typeface="Courier New" pitchFamily="49" charset="0"/>
              </a:rPr>
              <a:t>matrix.Length</a:t>
            </a:r>
            <a:r>
              <a:rPr lang="en-US" sz="1100" dirty="0">
                <a:latin typeface="Courier New" pitchFamily="49" charset="0"/>
              </a:rPr>
              <a:t>; // </a:t>
            </a:r>
            <a:r>
              <a:rPr lang="ru-RU" sz="1100" dirty="0">
                <a:latin typeface="Courier New" pitchFamily="49" charset="0"/>
              </a:rPr>
              <a:t>количество элементов</a:t>
            </a:r>
            <a:r>
              <a:rPr lang="en-US" sz="1100" dirty="0">
                <a:latin typeface="Courier New" pitchFamily="49" charset="0"/>
              </a:rPr>
              <a:t> (</a:t>
            </a:r>
            <a:r>
              <a:rPr lang="ru-RU" sz="1100" dirty="0">
                <a:latin typeface="Courier New" pitchFamily="49" charset="0"/>
              </a:rPr>
              <a:t>массивов</a:t>
            </a:r>
            <a:r>
              <a:rPr lang="en-US" sz="1100" dirty="0">
                <a:latin typeface="Courier New" pitchFamily="49" charset="0"/>
              </a:rPr>
              <a:t>)</a:t>
            </a:r>
            <a:r>
              <a:rPr lang="ru-RU" sz="1100" dirty="0">
                <a:latin typeface="Courier New" pitchFamily="49" charset="0"/>
              </a:rPr>
              <a:t> в массиве</a:t>
            </a:r>
            <a:endParaRPr lang="en-US" sz="1100" dirty="0">
              <a:latin typeface="Courier New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7404008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786" y="2285992"/>
            <a:ext cx="7772400" cy="1143008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Массивы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57438" y="4429125"/>
            <a:ext cx="6642100" cy="641350"/>
          </a:xfrm>
        </p:spPr>
        <p:txBody>
          <a:bodyPr/>
          <a:lstStyle/>
          <a:p>
            <a:pPr marR="0"/>
            <a:r>
              <a:rPr lang="ru-RU" sz="400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945815144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Предыстория</a:t>
            </a:r>
          </a:p>
          <a:p>
            <a:r>
              <a:rPr lang="ru-RU" dirty="0"/>
              <a:t>Понятие платформы </a:t>
            </a:r>
            <a:r>
              <a:rPr lang="en-US" dirty="0"/>
              <a:t>.NET</a:t>
            </a:r>
          </a:p>
          <a:p>
            <a:r>
              <a:rPr lang="ru-RU" dirty="0"/>
              <a:t>Первая программа на </a:t>
            </a:r>
            <a:r>
              <a:rPr lang="en-US" dirty="0"/>
              <a:t>C#</a:t>
            </a:r>
            <a:endParaRPr lang="ru-RU" dirty="0"/>
          </a:p>
          <a:p>
            <a:r>
              <a:rPr lang="ru-RU" dirty="0"/>
              <a:t>Отличия от С++</a:t>
            </a:r>
          </a:p>
          <a:p>
            <a:r>
              <a:rPr lang="ru-RU" dirty="0"/>
              <a:t>Основные типы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</a:t>
            </a:r>
          </a:p>
        </p:txBody>
      </p:sp>
    </p:spTree>
    <p:extLst>
      <p:ext uri="{BB962C8B-B14F-4D97-AF65-F5344CB8AC3E}">
        <p14:creationId xmlns:p14="http://schemas.microsoft.com/office/powerpoint/2010/main" val="311324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Содержимое 1"/>
          <p:cNvSpPr>
            <a:spLocks noGrp="1"/>
          </p:cNvSpPr>
          <p:nvPr>
            <p:ph idx="1"/>
          </p:nvPr>
        </p:nvSpPr>
        <p:spPr>
          <a:xfrm>
            <a:off x="251520" y="1384524"/>
            <a:ext cx="8640960" cy="5256584"/>
          </a:xfrm>
        </p:spPr>
        <p:txBody>
          <a:bodyPr/>
          <a:lstStyle/>
          <a:p>
            <a:pPr marL="109537" indent="0" eaLnBrk="1" hangingPunct="1">
              <a:buNone/>
            </a:pPr>
            <a:r>
              <a:rPr lang="ru-RU" sz="2400" dirty="0"/>
              <a:t>Основы </a:t>
            </a:r>
            <a:r>
              <a:rPr lang="en-US" sz="2400" dirty="0"/>
              <a:t>C# </a:t>
            </a:r>
            <a:r>
              <a:rPr lang="ru-RU" sz="2400" dirty="0"/>
              <a:t>и </a:t>
            </a:r>
            <a:r>
              <a:rPr lang="en-US" sz="2400" dirty="0"/>
              <a:t>.NET</a:t>
            </a:r>
            <a:endParaRPr lang="en-US" sz="2400" dirty="0">
              <a:hlinkClick r:id="rId3"/>
            </a:endParaRPr>
          </a:p>
          <a:p>
            <a:pPr eaLnBrk="1" hangingPunct="1"/>
            <a:r>
              <a:rPr lang="ru-RU" sz="2000" dirty="0">
                <a:hlinkClick r:id="rId4"/>
              </a:rPr>
              <a:t>Э</a:t>
            </a:r>
            <a:r>
              <a:rPr lang="en-US" sz="2000" dirty="0">
                <a:hlinkClick r:id="rId4"/>
              </a:rPr>
              <a:t>.</a:t>
            </a:r>
            <a:r>
              <a:rPr lang="ru-RU" sz="2000" dirty="0">
                <a:hlinkClick r:id="rId4"/>
              </a:rPr>
              <a:t> </a:t>
            </a:r>
            <a:r>
              <a:rPr lang="ru-RU" sz="2000" dirty="0" err="1">
                <a:hlinkClick r:id="rId4"/>
              </a:rPr>
              <a:t>Троелсен</a:t>
            </a:r>
            <a:r>
              <a:rPr lang="ru-RU" sz="2000" dirty="0">
                <a:hlinkClick r:id="rId4"/>
              </a:rPr>
              <a:t>, Ф</a:t>
            </a:r>
            <a:r>
              <a:rPr lang="en-US" sz="2000" dirty="0">
                <a:hlinkClick r:id="rId4"/>
              </a:rPr>
              <a:t>.</a:t>
            </a:r>
            <a:r>
              <a:rPr lang="ru-RU" sz="2000" dirty="0">
                <a:hlinkClick r:id="rId4"/>
              </a:rPr>
              <a:t> </a:t>
            </a:r>
            <a:r>
              <a:rPr lang="ru-RU" sz="2000" dirty="0" err="1">
                <a:hlinkClick r:id="rId4"/>
              </a:rPr>
              <a:t>Джепикс</a:t>
            </a:r>
            <a:r>
              <a:rPr lang="en-US" sz="2000" dirty="0">
                <a:hlinkClick r:id="rId4"/>
              </a:rPr>
              <a:t>.</a:t>
            </a:r>
            <a:r>
              <a:rPr lang="ru-RU" sz="2000" dirty="0">
                <a:hlinkClick r:id="rId4"/>
              </a:rPr>
              <a:t> Язык программирования C# 7 и платформы .NET и .NET </a:t>
            </a:r>
            <a:r>
              <a:rPr lang="ru-RU" sz="2000" dirty="0" err="1">
                <a:hlinkClick r:id="rId4"/>
              </a:rPr>
              <a:t>Core</a:t>
            </a:r>
            <a:r>
              <a:rPr lang="en-US" sz="2000" dirty="0">
                <a:hlinkClick r:id="rId4"/>
              </a:rPr>
              <a:t> (2018)</a:t>
            </a:r>
            <a:endParaRPr lang="en-US" sz="2000" dirty="0"/>
          </a:p>
          <a:p>
            <a:pPr eaLnBrk="1" hangingPunct="1"/>
            <a:r>
              <a:rPr lang="ru-RU" sz="2000" dirty="0">
                <a:hlinkClick r:id="rId5"/>
              </a:rPr>
              <a:t>Д</a:t>
            </a:r>
            <a:r>
              <a:rPr lang="en-US" sz="2000" dirty="0">
                <a:hlinkClick r:id="rId5"/>
              </a:rPr>
              <a:t>.</a:t>
            </a:r>
            <a:r>
              <a:rPr lang="ru-RU" sz="2000" dirty="0">
                <a:hlinkClick r:id="rId5"/>
              </a:rPr>
              <a:t> </a:t>
            </a:r>
            <a:r>
              <a:rPr lang="ru-RU" sz="2000" dirty="0" err="1">
                <a:hlinkClick r:id="rId5"/>
              </a:rPr>
              <a:t>Албахари</a:t>
            </a:r>
            <a:r>
              <a:rPr lang="ru-RU" sz="2000" dirty="0">
                <a:hlinkClick r:id="rId5"/>
              </a:rPr>
              <a:t>, Б</a:t>
            </a:r>
            <a:r>
              <a:rPr lang="en-US" sz="2000" dirty="0">
                <a:hlinkClick r:id="rId5"/>
              </a:rPr>
              <a:t>.</a:t>
            </a:r>
            <a:r>
              <a:rPr lang="ru-RU" sz="2000" dirty="0">
                <a:hlinkClick r:id="rId5"/>
              </a:rPr>
              <a:t> </a:t>
            </a:r>
            <a:r>
              <a:rPr lang="ru-RU" sz="2000" dirty="0" err="1">
                <a:hlinkClick r:id="rId5"/>
              </a:rPr>
              <a:t>Албахари</a:t>
            </a:r>
            <a:r>
              <a:rPr lang="en-US" sz="2000" dirty="0">
                <a:hlinkClick r:id="rId5"/>
              </a:rPr>
              <a:t>.</a:t>
            </a:r>
            <a:r>
              <a:rPr lang="ru-RU" sz="2000" dirty="0">
                <a:hlinkClick r:id="rId5"/>
              </a:rPr>
              <a:t> C# 7.0. Справочник. Полное описание языка </a:t>
            </a:r>
            <a:r>
              <a:rPr lang="en-US" sz="2000" dirty="0">
                <a:hlinkClick r:id="rId5"/>
              </a:rPr>
              <a:t>(2018)</a:t>
            </a:r>
            <a:endParaRPr lang="en-US" sz="2000" dirty="0"/>
          </a:p>
          <a:p>
            <a:pPr eaLnBrk="1" hangingPunct="1"/>
            <a:r>
              <a:rPr lang="ru-RU" sz="2000" dirty="0">
                <a:hlinkClick r:id="rId6"/>
              </a:rPr>
              <a:t>Джеффри Рихтер</a:t>
            </a:r>
            <a:r>
              <a:rPr lang="en-US" sz="2000" dirty="0">
                <a:hlinkClick r:id="rId6"/>
              </a:rPr>
              <a:t>.</a:t>
            </a:r>
            <a:r>
              <a:rPr lang="ru-RU" sz="2000" dirty="0">
                <a:hlinkClick r:id="rId6"/>
              </a:rPr>
              <a:t> CLR </a:t>
            </a:r>
            <a:r>
              <a:rPr lang="ru-RU" sz="2000" dirty="0" err="1">
                <a:hlinkClick r:id="rId6"/>
              </a:rPr>
              <a:t>via</a:t>
            </a:r>
            <a:r>
              <a:rPr lang="ru-RU" sz="2000" dirty="0">
                <a:hlinkClick r:id="rId6"/>
              </a:rPr>
              <a:t> C#. Программирование на платформе Microsoft.NET </a:t>
            </a:r>
            <a:r>
              <a:rPr lang="ru-RU" sz="2000" dirty="0" err="1">
                <a:hlinkClick r:id="rId6"/>
              </a:rPr>
              <a:t>Framework</a:t>
            </a:r>
            <a:r>
              <a:rPr lang="ru-RU" sz="2000" dirty="0">
                <a:hlinkClick r:id="rId6"/>
              </a:rPr>
              <a:t> 4.5 на языке C#</a:t>
            </a:r>
            <a:r>
              <a:rPr lang="en-US" sz="2000" dirty="0">
                <a:hlinkClick r:id="rId6"/>
              </a:rPr>
              <a:t> (2013</a:t>
            </a:r>
            <a:r>
              <a:rPr lang="ru-RU" sz="2000" dirty="0">
                <a:hlinkClick r:id="rId6"/>
              </a:rPr>
              <a:t>/2017</a:t>
            </a:r>
            <a:r>
              <a:rPr lang="en-US" sz="2000" dirty="0">
                <a:hlinkClick r:id="rId6"/>
              </a:rPr>
              <a:t>)</a:t>
            </a:r>
            <a:endParaRPr lang="en-US" sz="2000" dirty="0"/>
          </a:p>
          <a:p>
            <a:pPr eaLnBrk="1" hangingPunct="1"/>
            <a:endParaRPr lang="ru-RU" sz="2000" dirty="0"/>
          </a:p>
          <a:p>
            <a:pPr eaLnBrk="1" hangingPunct="1"/>
            <a:r>
              <a:rPr lang="ru-RU" sz="2000" dirty="0"/>
              <a:t>Старайтесь читать литературу по </a:t>
            </a:r>
            <a:r>
              <a:rPr lang="en-US" sz="2000" dirty="0"/>
              <a:t>.NET</a:t>
            </a:r>
            <a:r>
              <a:rPr lang="ru-RU" sz="2000" dirty="0"/>
              <a:t> в оригинале (на английском языке)</a:t>
            </a:r>
          </a:p>
          <a:p>
            <a:pPr eaLnBrk="1" hangingPunct="1"/>
            <a:r>
              <a:rPr lang="en-US" sz="2000" dirty="0"/>
              <a:t>Help </a:t>
            </a:r>
            <a:r>
              <a:rPr lang="en-US" sz="2000" dirty="0">
                <a:hlinkClick r:id="rId7"/>
              </a:rPr>
              <a:t>https://docs.microsoft.com/ru-ru/dotnet/ </a:t>
            </a:r>
            <a:endParaRPr lang="en-US" sz="2000" dirty="0"/>
          </a:p>
          <a:p>
            <a:pPr eaLnBrk="1" hangingPunct="1"/>
            <a:r>
              <a:rPr lang="ru-RU" sz="2000" dirty="0"/>
              <a:t>Исходники </a:t>
            </a:r>
            <a:r>
              <a:rPr lang="en-US" sz="2000" dirty="0"/>
              <a:t>.NET </a:t>
            </a:r>
            <a:r>
              <a:rPr lang="en-US" sz="2000" dirty="0">
                <a:hlinkClick r:id="rId8"/>
              </a:rPr>
              <a:t>http://referencesource.microsoft.com/</a:t>
            </a:r>
            <a:endParaRPr lang="en-US" sz="2000" dirty="0"/>
          </a:p>
          <a:p>
            <a:pPr eaLnBrk="1" hangingPunct="1"/>
            <a:endParaRPr lang="en-US" sz="20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/>
              <a:t>Литература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Содержимое 1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96134"/>
          </a:xfrm>
        </p:spPr>
        <p:txBody>
          <a:bodyPr/>
          <a:lstStyle/>
          <a:p>
            <a:pPr eaLnBrk="1" hangingPunct="1"/>
            <a:r>
              <a:rPr lang="ru-RU" dirty="0"/>
              <a:t>Софт</a:t>
            </a:r>
          </a:p>
          <a:p>
            <a:pPr lvl="1" eaLnBrk="1" hangingPunct="1"/>
            <a:r>
              <a:rPr lang="en-US" dirty="0"/>
              <a:t>Visual Studio 2017</a:t>
            </a:r>
            <a:r>
              <a:rPr lang="ru-RU" dirty="0"/>
              <a:t>. Можно бесплатно получить лицензионную версию в комнате 705.</a:t>
            </a:r>
          </a:p>
          <a:p>
            <a:pPr lvl="1" eaLnBrk="1" hangingPunct="1"/>
            <a:r>
              <a:rPr lang="en-US" dirty="0" err="1"/>
              <a:t>Resharper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http://www.jetbrains.com/resharper/</a:t>
            </a:r>
            <a:r>
              <a:rPr lang="en-US" dirty="0"/>
              <a:t>)</a:t>
            </a:r>
            <a:r>
              <a:rPr lang="ru-RU" dirty="0"/>
              <a:t> – помогает быстрей и качественней разрабатывать</a:t>
            </a:r>
            <a:endParaRPr lang="en-US" dirty="0"/>
          </a:p>
          <a:p>
            <a:pPr lvl="1" eaLnBrk="1" hangingPunct="1"/>
            <a:endParaRPr lang="ru-RU" dirty="0"/>
          </a:p>
          <a:p>
            <a:pPr eaLnBrk="1" hangingPunct="1"/>
            <a:r>
              <a:rPr lang="ru-RU" dirty="0"/>
              <a:t>Сайт </a:t>
            </a:r>
          </a:p>
          <a:p>
            <a:pPr lvl="1" eaLnBrk="1" hangingPunct="1"/>
            <a:r>
              <a:rPr lang="en-US" dirty="0">
                <a:hlinkClick r:id="rId3"/>
              </a:rPr>
              <a:t>http://msudotnet.ru/</a:t>
            </a: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ru-RU" dirty="0"/>
              <a:t>Почта</a:t>
            </a:r>
            <a:endParaRPr lang="en-US" dirty="0"/>
          </a:p>
          <a:p>
            <a:pPr lvl="1" eaLnBrk="1" hangingPunct="1"/>
            <a:r>
              <a:rPr lang="en-US" dirty="0"/>
              <a:t>E-mail</a:t>
            </a:r>
          </a:p>
          <a:p>
            <a:pPr eaLnBrk="1" hangingPunct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/>
              <a:t>Разное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171528D-E01B-4102-B784-71ACAA7A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1138"/>
            <a:ext cx="8784976" cy="4900190"/>
          </a:xfrm>
        </p:spPr>
        <p:txBody>
          <a:bodyPr numCol="2"/>
          <a:lstStyle/>
          <a:p>
            <a:r>
              <a:rPr lang="en-US" sz="1600" dirty="0">
                <a:hlinkClick r:id="rId3"/>
              </a:rPr>
              <a:t>.NET Framework</a:t>
            </a:r>
            <a:endParaRPr lang="en-US" sz="1600" dirty="0"/>
          </a:p>
          <a:p>
            <a:pPr lvl="1"/>
            <a:r>
              <a:rPr lang="ru-RU" sz="1400" dirty="0"/>
              <a:t>Наиболее полная версия </a:t>
            </a:r>
            <a:r>
              <a:rPr lang="en-US" sz="1400" dirty="0"/>
              <a:t>.NET</a:t>
            </a:r>
          </a:p>
          <a:p>
            <a:pPr lvl="1"/>
            <a:r>
              <a:rPr lang="ru-RU" sz="1400" dirty="0"/>
              <a:t>Кроссплатформенная для </a:t>
            </a:r>
            <a:r>
              <a:rPr lang="en-US" sz="1400" dirty="0"/>
              <a:t>Windows</a:t>
            </a:r>
          </a:p>
          <a:p>
            <a:pPr lvl="1"/>
            <a:r>
              <a:rPr lang="ru-RU" sz="1400" dirty="0"/>
              <a:t>Входит в дистрибутив и обновления </a:t>
            </a:r>
            <a:r>
              <a:rPr lang="en-US" sz="1400" dirty="0"/>
              <a:t>Windows</a:t>
            </a:r>
            <a:endParaRPr lang="ru-RU" sz="1400" dirty="0"/>
          </a:p>
          <a:p>
            <a:pPr lvl="1"/>
            <a:r>
              <a:rPr lang="ru-RU" sz="1400" dirty="0"/>
              <a:t>Актуальная версия </a:t>
            </a:r>
            <a:r>
              <a:rPr lang="en-US" sz="1400" dirty="0"/>
              <a:t>.NET Framework</a:t>
            </a:r>
            <a:r>
              <a:rPr lang="ru-RU" sz="1400" dirty="0"/>
              <a:t> 4.7.2</a:t>
            </a:r>
          </a:p>
          <a:p>
            <a:endParaRPr lang="en-US" sz="1600" dirty="0"/>
          </a:p>
          <a:p>
            <a:r>
              <a:rPr lang="en-US" sz="1600" dirty="0">
                <a:hlinkClick r:id="rId4"/>
              </a:rPr>
              <a:t>.NET Core</a:t>
            </a:r>
            <a:endParaRPr lang="en-US" sz="1600" dirty="0"/>
          </a:p>
          <a:p>
            <a:pPr lvl="1"/>
            <a:r>
              <a:rPr lang="ru-RU" sz="1400" dirty="0"/>
              <a:t>Платформа разработки с </a:t>
            </a:r>
            <a:r>
              <a:rPr lang="ru-RU" sz="1400" u="sng" dirty="0">
                <a:hlinkClick r:id="rId5"/>
              </a:rPr>
              <a:t>открытым кодом</a:t>
            </a:r>
            <a:endParaRPr lang="en-US" sz="1400" u="sng" dirty="0"/>
          </a:p>
          <a:p>
            <a:pPr lvl="1"/>
            <a:r>
              <a:rPr lang="ru-RU" sz="1400" dirty="0" err="1"/>
              <a:t>Подерживается</a:t>
            </a:r>
            <a:r>
              <a:rPr lang="ru-RU" sz="1400" dirty="0"/>
              <a:t> Майкрософт и сообществом .NET на сайте </a:t>
            </a:r>
            <a:r>
              <a:rPr lang="ru-RU" sz="1400" u="sng" dirty="0" err="1">
                <a:hlinkClick r:id="rId6"/>
              </a:rPr>
              <a:t>GitHub</a:t>
            </a:r>
            <a:endParaRPr lang="ru-RU" sz="1400" dirty="0"/>
          </a:p>
          <a:p>
            <a:pPr lvl="1"/>
            <a:r>
              <a:rPr lang="ru-RU" sz="1400" dirty="0"/>
              <a:t>Кроссплатформенная: </a:t>
            </a:r>
            <a:r>
              <a:rPr lang="ru-RU" sz="1400" dirty="0" err="1"/>
              <a:t>Windows</a:t>
            </a:r>
            <a:r>
              <a:rPr lang="ru-RU" sz="1400" dirty="0"/>
              <a:t>,</a:t>
            </a:r>
            <a:r>
              <a:rPr lang="en-US" sz="1400" dirty="0"/>
              <a:t> M</a:t>
            </a:r>
            <a:r>
              <a:rPr lang="ru-RU" sz="1400" dirty="0" err="1"/>
              <a:t>acOS</a:t>
            </a:r>
            <a:r>
              <a:rPr lang="ru-RU" sz="1400" dirty="0"/>
              <a:t> и </a:t>
            </a:r>
            <a:r>
              <a:rPr lang="ru-RU" sz="1400" dirty="0" err="1"/>
              <a:t>Linux</a:t>
            </a:r>
            <a:endParaRPr lang="ru-RU" sz="1400" dirty="0"/>
          </a:p>
          <a:p>
            <a:pPr lvl="1"/>
            <a:r>
              <a:rPr lang="ru-RU" sz="1400" dirty="0"/>
              <a:t>Активно развивается</a:t>
            </a:r>
          </a:p>
          <a:p>
            <a:pPr lvl="1"/>
            <a:r>
              <a:rPr lang="ru-RU" sz="1400" dirty="0"/>
              <a:t>Актуальная версия </a:t>
            </a:r>
            <a:r>
              <a:rPr lang="en-US" sz="1400" dirty="0"/>
              <a:t>.NET Core 2.1</a:t>
            </a:r>
            <a:endParaRPr lang="ru-RU" sz="1400" dirty="0"/>
          </a:p>
          <a:p>
            <a:pPr lvl="1"/>
            <a:endParaRPr lang="ru-RU" sz="1400" dirty="0"/>
          </a:p>
          <a:p>
            <a:pPr lvl="1"/>
            <a:endParaRPr lang="ru-RU" sz="1400" dirty="0"/>
          </a:p>
          <a:p>
            <a:pPr lvl="1"/>
            <a:endParaRPr lang="ru-RU" sz="1400" dirty="0"/>
          </a:p>
          <a:p>
            <a:r>
              <a:rPr lang="en-US" sz="1600" dirty="0">
                <a:hlinkClick r:id="rId7"/>
              </a:rPr>
              <a:t>.NET Standard</a:t>
            </a:r>
            <a:endParaRPr lang="en-US" sz="1600" dirty="0"/>
          </a:p>
          <a:p>
            <a:pPr lvl="1"/>
            <a:r>
              <a:rPr lang="ru-RU" sz="1400" dirty="0"/>
              <a:t>Поддерживается всем платформами </a:t>
            </a:r>
            <a:r>
              <a:rPr lang="en-US" sz="1400" dirty="0"/>
              <a:t>.NET</a:t>
            </a:r>
          </a:p>
          <a:p>
            <a:pPr lvl="1"/>
            <a:r>
              <a:rPr lang="ru-RU" sz="1400" dirty="0"/>
              <a:t>Открытый стандарт</a:t>
            </a:r>
            <a:endParaRPr lang="en-US" sz="1400" dirty="0"/>
          </a:p>
          <a:p>
            <a:pPr lvl="1"/>
            <a:r>
              <a:rPr lang="ru-RU" sz="1400" dirty="0"/>
              <a:t>Актуальная версия </a:t>
            </a:r>
            <a:r>
              <a:rPr lang="en-US" sz="1400" dirty="0"/>
              <a:t>.NET Standard 2.0</a:t>
            </a:r>
            <a:endParaRPr lang="ru-RU" sz="1400" dirty="0"/>
          </a:p>
          <a:p>
            <a:pPr lvl="1"/>
            <a:endParaRPr lang="ru-RU" sz="1400" dirty="0"/>
          </a:p>
          <a:p>
            <a:pPr lvl="1"/>
            <a:endParaRPr lang="en-US" sz="1400" dirty="0"/>
          </a:p>
          <a:p>
            <a:r>
              <a:rPr lang="en-US" sz="1800" dirty="0">
                <a:hlinkClick r:id="rId8"/>
              </a:rPr>
              <a:t>Xamarin</a:t>
            </a:r>
            <a:endParaRPr lang="en-US" sz="1800" dirty="0"/>
          </a:p>
          <a:p>
            <a:pPr lvl="1"/>
            <a:r>
              <a:rPr lang="ru-RU" sz="1400" dirty="0"/>
              <a:t>Позволяет единым образом создавать приложения для </a:t>
            </a:r>
            <a:r>
              <a:rPr lang="en-US" sz="1400" dirty="0"/>
              <a:t>Android, iOS, Mac</a:t>
            </a:r>
          </a:p>
          <a:p>
            <a:pPr lvl="1"/>
            <a:endParaRPr lang="en-US" sz="1400" dirty="0"/>
          </a:p>
          <a:p>
            <a:r>
              <a:rPr lang="en-US" sz="1800" dirty="0">
                <a:hlinkClick r:id="rId9"/>
              </a:rPr>
              <a:t>Mono</a:t>
            </a:r>
            <a:endParaRPr lang="en-US" sz="1800" dirty="0"/>
          </a:p>
          <a:p>
            <a:pPr lvl="1"/>
            <a:r>
              <a:rPr lang="ru-RU" sz="1400" dirty="0"/>
              <a:t>Урезанная версия </a:t>
            </a:r>
            <a:r>
              <a:rPr lang="en-US" sz="1400" dirty="0"/>
              <a:t>NET </a:t>
            </a:r>
            <a:r>
              <a:rPr lang="ru-RU" sz="1400" dirty="0"/>
              <a:t>для </a:t>
            </a:r>
            <a:r>
              <a:rPr lang="en-US" sz="1400" dirty="0"/>
              <a:t>Unix </a:t>
            </a:r>
            <a:r>
              <a:rPr lang="ru-RU" sz="1400" dirty="0"/>
              <a:t>и </a:t>
            </a:r>
            <a:r>
              <a:rPr lang="en-US" sz="1400" dirty="0"/>
              <a:t>Mac</a:t>
            </a:r>
            <a:endParaRPr lang="ru-RU" sz="1400" dirty="0"/>
          </a:p>
          <a:p>
            <a:pPr lvl="1"/>
            <a:r>
              <a:rPr lang="en-US" sz="1400" dirty="0"/>
              <a:t>Open source</a:t>
            </a:r>
          </a:p>
          <a:p>
            <a:pPr lvl="1"/>
            <a:r>
              <a:rPr lang="ru-RU" sz="1400" dirty="0"/>
              <a:t>Не Майкрософт</a:t>
            </a:r>
          </a:p>
          <a:p>
            <a:pPr lvl="1"/>
            <a:endParaRPr lang="en-US" sz="1400" dirty="0"/>
          </a:p>
          <a:p>
            <a:pPr lvl="1"/>
            <a:endParaRPr lang="ru-RU" sz="1400" dirty="0"/>
          </a:p>
          <a:p>
            <a:pPr lvl="1"/>
            <a:endParaRPr lang="ru-RU" sz="14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98B3F97-61B3-480A-B7EA-FE90DE79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Разновидности </a:t>
            </a:r>
            <a:r>
              <a:rPr lang="en-US" dirty="0"/>
              <a:t>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25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Предыстория</a:t>
            </a:r>
          </a:p>
          <a:p>
            <a:r>
              <a:rPr lang="ru-RU" dirty="0"/>
              <a:t>Понятие платформы </a:t>
            </a:r>
            <a:r>
              <a:rPr lang="en-US" dirty="0"/>
              <a:t>.NET</a:t>
            </a:r>
          </a:p>
          <a:p>
            <a:r>
              <a:rPr lang="ru-RU" dirty="0"/>
              <a:t>Первая программа на </a:t>
            </a:r>
            <a:r>
              <a:rPr lang="en-US" dirty="0"/>
              <a:t>C#</a:t>
            </a:r>
            <a:endParaRPr lang="ru-RU" dirty="0"/>
          </a:p>
          <a:p>
            <a:r>
              <a:rPr lang="ru-RU" dirty="0"/>
              <a:t>Отличия от С++</a:t>
            </a:r>
            <a:endParaRPr lang="en-US" dirty="0"/>
          </a:p>
          <a:p>
            <a:r>
              <a:rPr lang="ru-RU" dirty="0"/>
              <a:t>Основные типы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</a:t>
            </a:r>
          </a:p>
        </p:txBody>
      </p:sp>
    </p:spTree>
    <p:extLst>
      <p:ext uri="{BB962C8B-B14F-4D97-AF65-F5344CB8AC3E}">
        <p14:creationId xmlns:p14="http://schemas.microsoft.com/office/powerpoint/2010/main" val="1829942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2610</TotalTime>
  <Words>3563</Words>
  <Application>Microsoft Office PowerPoint</Application>
  <PresentationFormat>Экран (4:3)</PresentationFormat>
  <Paragraphs>825</Paragraphs>
  <Slides>58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8" baseType="lpstr">
      <vt:lpstr>Arial</vt:lpstr>
      <vt:lpstr>Calibri</vt:lpstr>
      <vt:lpstr>Courier New</vt:lpstr>
      <vt:lpstr>Lucida Sans Unicode</vt:lpstr>
      <vt:lpstr>Segoe</vt:lpstr>
      <vt:lpstr>Verdana</vt:lpstr>
      <vt:lpstr>Wingdings</vt:lpstr>
      <vt:lpstr>Wingdings 2</vt:lpstr>
      <vt:lpstr>Wingdings 3</vt:lpstr>
      <vt:lpstr>Открытая</vt:lpstr>
      <vt:lpstr>Разработка приложений на платформе .NET 4.7.2 </vt:lpstr>
      <vt:lpstr>Знакомство</vt:lpstr>
      <vt:lpstr>Знакомство</vt:lpstr>
      <vt:lpstr>Программа курса</vt:lpstr>
      <vt:lpstr>Отчетность</vt:lpstr>
      <vt:lpstr>Литература</vt:lpstr>
      <vt:lpstr>Разное</vt:lpstr>
      <vt:lpstr>Разновидности .NET</vt:lpstr>
      <vt:lpstr>Сегодня</vt:lpstr>
      <vt:lpstr>Предыстория</vt:lpstr>
      <vt:lpstr>Что дает платформа .NET</vt:lpstr>
      <vt:lpstr>Версии .NET Framework </vt:lpstr>
      <vt:lpstr>Сегодня</vt:lpstr>
      <vt:lpstr>Платформа .NET</vt:lpstr>
      <vt:lpstr>Общеязыковая среда выполнения</vt:lpstr>
      <vt:lpstr>Презентация PowerPoint</vt:lpstr>
      <vt:lpstr>JIT компиляция и CLR</vt:lpstr>
      <vt:lpstr>Общеязыковая среда выполнения</vt:lpstr>
      <vt:lpstr>Управление памятью</vt:lpstr>
      <vt:lpstr>Общеязыковая среда выполнения</vt:lpstr>
      <vt:lpstr>Сборки</vt:lpstr>
      <vt:lpstr>Структура .NET сборок</vt:lpstr>
      <vt:lpstr>Общеязыковая среда выполнения</vt:lpstr>
      <vt:lpstr>Платформа .NET</vt:lpstr>
      <vt:lpstr>Межязыковое взаимодействие</vt:lpstr>
      <vt:lpstr>Единая система типов (CTS)</vt:lpstr>
      <vt:lpstr>Платформа .NET</vt:lpstr>
      <vt:lpstr>Библиотека базовых классов (BCL)</vt:lpstr>
      <vt:lpstr>Платформа .NET</vt:lpstr>
      <vt:lpstr>Сегодня</vt:lpstr>
      <vt:lpstr>Презентация PowerPoint</vt:lpstr>
      <vt:lpstr>Первая программа на C#</vt:lpstr>
      <vt:lpstr>Замечания</vt:lpstr>
      <vt:lpstr>Сегодня</vt:lpstr>
      <vt:lpstr>Презентация PowerPoint</vt:lpstr>
      <vt:lpstr>Логический тип bool</vt:lpstr>
      <vt:lpstr>Оператор switch</vt:lpstr>
      <vt:lpstr>Сегодня</vt:lpstr>
      <vt:lpstr>Строгая типизация в C#</vt:lpstr>
      <vt:lpstr>Типы в C#</vt:lpstr>
      <vt:lpstr>Ссылки и значения</vt:lpstr>
      <vt:lpstr>Ссылки и значения</vt:lpstr>
      <vt:lpstr>Самые важные типы</vt:lpstr>
      <vt:lpstr>Простые целые типы</vt:lpstr>
      <vt:lpstr>Вещественные типы</vt:lpstr>
      <vt:lpstr>Важные типы</vt:lpstr>
      <vt:lpstr>Типы данных по умолчанию</vt:lpstr>
      <vt:lpstr>Неявное приведение типов</vt:lpstr>
      <vt:lpstr>Явное приведение типов</vt:lpstr>
      <vt:lpstr>Контекст проверки вычисления</vt:lpstr>
      <vt:lpstr>Checked и unchecked</vt:lpstr>
      <vt:lpstr>Перечисление</vt:lpstr>
      <vt:lpstr>Массивы</vt:lpstr>
      <vt:lpstr>Одномерные массивы</vt:lpstr>
      <vt:lpstr>Многомерные массивы</vt:lpstr>
      <vt:lpstr>Многомерные массивы</vt:lpstr>
      <vt:lpstr>Массивы</vt:lpstr>
      <vt:lpstr>Сегодня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на платформе .NET</dc:title>
  <dc:creator>Шаталов Юрий</dc:creator>
  <cp:lastModifiedBy>Yura</cp:lastModifiedBy>
  <cp:revision>240</cp:revision>
  <dcterms:created xsi:type="dcterms:W3CDTF">2010-09-17T19:19:31Z</dcterms:created>
  <dcterms:modified xsi:type="dcterms:W3CDTF">2018-10-07T19:47:32Z</dcterms:modified>
</cp:coreProperties>
</file>