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5"/>
  </p:notesMasterIdLst>
  <p:sldIdLst>
    <p:sldId id="256" r:id="rId2"/>
    <p:sldId id="327" r:id="rId3"/>
    <p:sldId id="441" r:id="rId4"/>
    <p:sldId id="398" r:id="rId5"/>
    <p:sldId id="399" r:id="rId6"/>
    <p:sldId id="396" r:id="rId7"/>
    <p:sldId id="400" r:id="rId8"/>
    <p:sldId id="401" r:id="rId9"/>
    <p:sldId id="402" r:id="rId10"/>
    <p:sldId id="403" r:id="rId11"/>
    <p:sldId id="404" r:id="rId12"/>
    <p:sldId id="407" r:id="rId13"/>
    <p:sldId id="405" r:id="rId14"/>
    <p:sldId id="408" r:id="rId15"/>
    <p:sldId id="409" r:id="rId16"/>
    <p:sldId id="412" r:id="rId17"/>
    <p:sldId id="423" r:id="rId18"/>
    <p:sldId id="413" r:id="rId19"/>
    <p:sldId id="424" r:id="rId20"/>
    <p:sldId id="414" r:id="rId21"/>
    <p:sldId id="416" r:id="rId22"/>
    <p:sldId id="417" r:id="rId23"/>
    <p:sldId id="418" r:id="rId24"/>
    <p:sldId id="425" r:id="rId25"/>
    <p:sldId id="420" r:id="rId26"/>
    <p:sldId id="426" r:id="rId27"/>
    <p:sldId id="448" r:id="rId28"/>
    <p:sldId id="449" r:id="rId29"/>
    <p:sldId id="450" r:id="rId30"/>
    <p:sldId id="447" r:id="rId31"/>
    <p:sldId id="446" r:id="rId32"/>
    <p:sldId id="445" r:id="rId33"/>
    <p:sldId id="45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8973" autoAdjust="0"/>
  </p:normalViewPr>
  <p:slideViewPr>
    <p:cSldViewPr>
      <p:cViewPr varScale="1">
        <p:scale>
          <a:sx n="90" d="100"/>
          <a:sy n="90" d="100"/>
        </p:scale>
        <p:origin x="22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7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Разрешение</a:t>
            </a:r>
            <a:r>
              <a:rPr lang="ru-RU" baseline="0" dirty="0"/>
              <a:t> </a:t>
            </a:r>
            <a:r>
              <a:rPr lang="en-US" baseline="0" dirty="0"/>
              <a:t>generic </a:t>
            </a:r>
            <a:r>
              <a:rPr lang="ru-RU" baseline="0" dirty="0"/>
              <a:t>типов</a:t>
            </a:r>
            <a:endParaRPr lang="en-US" dirty="0"/>
          </a:p>
          <a:p>
            <a:r>
              <a:rPr lang="en-US" dirty="0" err="1"/>
              <a:t>GetType</a:t>
            </a:r>
            <a:r>
              <a:rPr lang="en-US" dirty="0"/>
              <a:t>(List`1)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GetType</a:t>
            </a:r>
            <a:r>
              <a:rPr lang="en-US" dirty="0"/>
              <a:t>(Dictionary`2)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</a:t>
            </a:r>
            <a:r>
              <a:rPr lang="en-US" dirty="0"/>
              <a:t>`</a:t>
            </a:r>
            <a:r>
              <a:rPr lang="en-US" baseline="0" dirty="0"/>
              <a:t> </a:t>
            </a:r>
            <a:r>
              <a:rPr lang="ru-RU" baseline="0" dirty="0"/>
              <a:t>следует количество типов параметров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49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8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8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8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8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1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ru-RU" dirty="0"/>
              <a:t>заголовок: </a:t>
            </a:r>
            <a:r>
              <a:rPr lang="en-US" dirty="0"/>
              <a:t>dumpbin.exe</a:t>
            </a:r>
            <a:r>
              <a:rPr lang="en-US" baseline="0" dirty="0"/>
              <a:t> /headers Vectors.dll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</a:t>
            </a:r>
            <a:r>
              <a:rPr lang="ru-RU" dirty="0"/>
              <a:t>заголовок: </a:t>
            </a:r>
            <a:r>
              <a:rPr lang="en-US" dirty="0"/>
              <a:t>dumpbin.exe</a:t>
            </a:r>
            <a:r>
              <a:rPr lang="en-US" baseline="0" dirty="0"/>
              <a:t> /</a:t>
            </a:r>
            <a:r>
              <a:rPr lang="en-US" baseline="0" dirty="0" err="1"/>
              <a:t>clrheader</a:t>
            </a:r>
            <a:r>
              <a:rPr lang="en-US" baseline="0" dirty="0"/>
              <a:t> Vectors.dll</a:t>
            </a:r>
            <a:endParaRPr lang="ru-RU" dirty="0"/>
          </a:p>
          <a:p>
            <a:r>
              <a:rPr lang="ru-RU" dirty="0"/>
              <a:t>Все</a:t>
            </a:r>
            <a:r>
              <a:rPr lang="ru-RU" baseline="0" dirty="0"/>
              <a:t> остальное: </a:t>
            </a:r>
            <a:r>
              <a:rPr lang="en-US" dirty="0"/>
              <a:t>Ildasm.exe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15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ru-RU" dirty="0"/>
              <a:t>заголовок: </a:t>
            </a:r>
            <a:r>
              <a:rPr lang="en-US" dirty="0"/>
              <a:t>dumpbin.exe</a:t>
            </a:r>
            <a:r>
              <a:rPr lang="en-US" baseline="0" dirty="0"/>
              <a:t> /headers Vectors.dll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</a:t>
            </a:r>
            <a:r>
              <a:rPr lang="ru-RU" dirty="0"/>
              <a:t>заголовок: </a:t>
            </a:r>
            <a:r>
              <a:rPr lang="en-US" dirty="0"/>
              <a:t>dumpbin.exe</a:t>
            </a:r>
            <a:r>
              <a:rPr lang="en-US" baseline="0" dirty="0"/>
              <a:t> /</a:t>
            </a:r>
            <a:r>
              <a:rPr lang="en-US" baseline="0" dirty="0" err="1"/>
              <a:t>clrheader</a:t>
            </a:r>
            <a:r>
              <a:rPr lang="en-US" baseline="0" dirty="0"/>
              <a:t> Vectors.dll</a:t>
            </a:r>
            <a:endParaRPr lang="ru-RU" dirty="0"/>
          </a:p>
          <a:p>
            <a:r>
              <a:rPr lang="ru-RU" dirty="0"/>
              <a:t>Все</a:t>
            </a:r>
            <a:r>
              <a:rPr lang="ru-RU" baseline="0" dirty="0"/>
              <a:t> остальное: </a:t>
            </a:r>
            <a:r>
              <a:rPr lang="en-US" dirty="0"/>
              <a:t>Ildasm.exe</a:t>
            </a:r>
            <a:endParaRPr lang="ru-RU" dirty="0"/>
          </a:p>
          <a:p>
            <a:r>
              <a:rPr lang="ru-RU" dirty="0"/>
              <a:t>Установка ссылки на сборку</a:t>
            </a:r>
          </a:p>
          <a:p>
            <a:r>
              <a:rPr lang="ru-RU" dirty="0"/>
              <a:t>Использование</a:t>
            </a:r>
            <a:r>
              <a:rPr lang="ru-RU" baseline="0" dirty="0"/>
              <a:t> сборок на разных языках </a:t>
            </a:r>
            <a:r>
              <a:rPr lang="ru-RU" dirty="0"/>
              <a:t>сборки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c:\Windows\Microsoft.NET\assembly</a:t>
            </a:r>
            <a:endParaRPr lang="ru-RU" dirty="0"/>
          </a:p>
          <a:p>
            <a:r>
              <a:rPr lang="en-US" dirty="0"/>
              <a:t>C:\Windows\assembly</a:t>
            </a:r>
            <a:r>
              <a:rPr lang="ru-RU" dirty="0"/>
              <a:t> (до</a:t>
            </a:r>
            <a:r>
              <a:rPr lang="ru-RU" baseline="0" dirty="0"/>
              <a:t> .</a:t>
            </a:r>
            <a:r>
              <a:rPr lang="en-US" baseline="0" dirty="0"/>
              <a:t>NET</a:t>
            </a:r>
            <a:r>
              <a:rPr lang="ru-RU" baseline="0" dirty="0"/>
              <a:t> 4.0</a:t>
            </a:r>
            <a:r>
              <a:rPr lang="ru-RU" dirty="0"/>
              <a:t>)</a:t>
            </a:r>
          </a:p>
          <a:p>
            <a:r>
              <a:rPr lang="ru-RU" dirty="0"/>
              <a:t>Обзор</a:t>
            </a:r>
            <a:r>
              <a:rPr lang="ru-RU" baseline="0" dirty="0"/>
              <a:t> </a:t>
            </a:r>
            <a:r>
              <a:rPr lang="en-US" baseline="0" dirty="0"/>
              <a:t>GAC </a:t>
            </a:r>
            <a:r>
              <a:rPr lang="ru-RU" baseline="0" dirty="0"/>
              <a:t>и локальной папки </a:t>
            </a:r>
            <a:r>
              <a:rPr lang="en-US" baseline="0" dirty="0" err="1"/>
              <a:t>dll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Sn.exe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0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Подмена сборки: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encoding="utf-8" ?&gt;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&lt;runtime&gt;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="urn:schemas-microsoft-com:asm.v1"&gt;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dependentAssembly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name="Vectors"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publicKeyToken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="32ab4ba45e0a69a1"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culture="neutral"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bindingRedirect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oldVersion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="1.0.0.0"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newVersion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="2.0.0.0"/&gt;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dependentAssembly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&lt;/runtime&gt;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&lt;/configuration&gt;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dirty="0"/>
              <a:t> Зондирование</a:t>
            </a:r>
            <a:r>
              <a:rPr lang="ru-RU" baseline="0" dirty="0"/>
              <a:t> сборки: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encoding="utf-8" ?&gt;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&lt;runtime&gt;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="urn:schemas-microsoft-com:asm.v1"&gt;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dependentAssembly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&lt;probing</a:t>
            </a:r>
            <a:r>
              <a:rPr lang="en-US" dirty="0"/>
              <a:t> </a:t>
            </a:r>
            <a:r>
              <a:rPr lang="en-US" dirty="0" err="1"/>
              <a:t>privatePath</a:t>
            </a:r>
            <a:r>
              <a:rPr lang="en-US" dirty="0"/>
              <a:t>="bin;bin2\subbin;bin3"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dependentAssembly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&lt;/runtime&gt;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&lt;/configuration&gt;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Начиная с .</a:t>
            </a:r>
            <a:r>
              <a:rPr lang="en-US" dirty="0">
                <a:effectLst/>
              </a:rPr>
              <a:t>NET Framework 4 </a:t>
            </a:r>
            <a:r>
              <a:rPr lang="ru-RU" dirty="0">
                <a:effectLst/>
              </a:rPr>
              <a:t>расположение глобального кэша сборок по умолчанию — %</a:t>
            </a:r>
            <a:r>
              <a:rPr lang="en-US" dirty="0" err="1">
                <a:effectLst/>
              </a:rPr>
              <a:t>windir</a:t>
            </a:r>
            <a:r>
              <a:rPr lang="en-US" dirty="0">
                <a:effectLst/>
              </a:rPr>
              <a:t>%\Microsoft.NET\assembly. </a:t>
            </a:r>
            <a:r>
              <a:rPr lang="ru-RU" dirty="0">
                <a:effectLst/>
              </a:rPr>
              <a:t>В более ранних версиях платформы .</a:t>
            </a:r>
            <a:r>
              <a:rPr lang="en-US" dirty="0">
                <a:effectLst/>
              </a:rPr>
              <a:t>NET Framework </a:t>
            </a:r>
            <a:r>
              <a:rPr lang="ru-RU" dirty="0">
                <a:effectLst/>
              </a:rPr>
              <a:t>расположение по умолчанию — %</a:t>
            </a:r>
            <a:r>
              <a:rPr lang="en-US" dirty="0" err="1">
                <a:effectLst/>
              </a:rPr>
              <a:t>windir</a:t>
            </a:r>
            <a:r>
              <a:rPr lang="en-US" dirty="0">
                <a:effectLst/>
              </a:rPr>
              <a:t>%\assembly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Сборки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Достоинства сильных имен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конфликта версий (</a:t>
            </a:r>
            <a:r>
              <a:rPr lang="en-US" dirty="0"/>
              <a:t>DLL Hell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Сборки с одинаковыми именами могут существовать совместно</a:t>
            </a:r>
          </a:p>
          <a:p>
            <a:r>
              <a:rPr lang="ru-RU" dirty="0"/>
              <a:t>Совместное использование</a:t>
            </a:r>
          </a:p>
          <a:p>
            <a:pPr lvl="1"/>
            <a:r>
              <a:rPr lang="ru-RU" dirty="0"/>
              <a:t>Меньше расход дискового пространства</a:t>
            </a:r>
          </a:p>
          <a:p>
            <a:r>
              <a:rPr lang="ru-RU" dirty="0"/>
              <a:t>Безопасность</a:t>
            </a:r>
          </a:p>
          <a:p>
            <a:pPr lvl="1"/>
            <a:r>
              <a:rPr lang="ru-RU" dirty="0"/>
              <a:t>Цифровая подпись	</a:t>
            </a:r>
          </a:p>
          <a:p>
            <a:pPr lvl="2"/>
            <a:r>
              <a:rPr lang="ru-RU" dirty="0"/>
              <a:t>Защита от подделки кода или сборки</a:t>
            </a:r>
          </a:p>
          <a:p>
            <a:pPr lvl="2"/>
            <a:r>
              <a:rPr lang="ru-RU" dirty="0"/>
              <a:t>Проверка изготовителя сборки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29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Задание сильного имени сборке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Подпись сборки</a:t>
            </a:r>
          </a:p>
          <a:p>
            <a:pPr lvl="1"/>
            <a:r>
              <a:rPr lang="ru-RU" dirty="0"/>
              <a:t>Генерация пары открытого и закрытого ключа</a:t>
            </a:r>
          </a:p>
          <a:p>
            <a:pPr lvl="2"/>
            <a:r>
              <a:rPr lang="ru-RU" dirty="0"/>
              <a:t>Утилита генерации пары ключей </a:t>
            </a:r>
            <a:r>
              <a:rPr lang="en-US" dirty="0"/>
              <a:t>sn.exe</a:t>
            </a:r>
          </a:p>
          <a:p>
            <a:pPr lvl="2"/>
            <a:r>
              <a:rPr lang="en-US" dirty="0" err="1"/>
              <a:t>sn</a:t>
            </a:r>
            <a:r>
              <a:rPr lang="en-US" dirty="0"/>
              <a:t> –k </a:t>
            </a:r>
            <a:r>
              <a:rPr lang="ru-RU" dirty="0"/>
              <a:t>имя</a:t>
            </a:r>
            <a:r>
              <a:rPr lang="en-US" dirty="0"/>
              <a:t>_</a:t>
            </a:r>
            <a:r>
              <a:rPr lang="ru-RU" dirty="0"/>
              <a:t>файла</a:t>
            </a:r>
            <a:r>
              <a:rPr lang="en-US" dirty="0"/>
              <a:t>.</a:t>
            </a:r>
            <a:r>
              <a:rPr lang="en-US" dirty="0" err="1"/>
              <a:t>snk</a:t>
            </a:r>
            <a:endParaRPr lang="en-US" dirty="0"/>
          </a:p>
          <a:p>
            <a:pPr lvl="1"/>
            <a:r>
              <a:rPr lang="ru-RU" dirty="0"/>
              <a:t>Выбор файла</a:t>
            </a:r>
            <a:r>
              <a:rPr lang="en-US" dirty="0"/>
              <a:t> </a:t>
            </a:r>
            <a:r>
              <a:rPr lang="ru-RU" dirty="0"/>
              <a:t>с ключами в </a:t>
            </a:r>
            <a:r>
              <a:rPr lang="en-US" dirty="0"/>
              <a:t>Visual Studio </a:t>
            </a:r>
            <a:r>
              <a:rPr lang="ru-RU" dirty="0"/>
              <a:t>в разделе свойств проекта, </a:t>
            </a:r>
            <a:r>
              <a:rPr lang="ru-RU" dirty="0" err="1"/>
              <a:t>подписывание</a:t>
            </a:r>
            <a:endParaRPr lang="en-US" dirty="0"/>
          </a:p>
          <a:p>
            <a:pPr lvl="1"/>
            <a:r>
              <a:rPr lang="ru-RU" dirty="0"/>
              <a:t>Оба шага можно выполнить в </a:t>
            </a:r>
            <a:r>
              <a:rPr lang="en-US" dirty="0"/>
              <a:t>Visual Studio </a:t>
            </a:r>
            <a:r>
              <a:rPr lang="ru-RU" dirty="0"/>
              <a:t>в разделе свойств проекта, подпись</a:t>
            </a:r>
          </a:p>
          <a:p>
            <a:r>
              <a:rPr lang="ru-RU" dirty="0"/>
              <a:t>Установка версии сборки</a:t>
            </a:r>
          </a:p>
          <a:p>
            <a:pPr lvl="1"/>
            <a:r>
              <a:rPr lang="ru-RU" dirty="0"/>
              <a:t>Атрибут </a:t>
            </a:r>
            <a:r>
              <a:rPr lang="en-US" dirty="0"/>
              <a:t>assembly: </a:t>
            </a:r>
            <a:r>
              <a:rPr lang="en-US" dirty="0" err="1"/>
              <a:t>AssemblyVersion</a:t>
            </a:r>
            <a:r>
              <a:rPr lang="ru-RU" dirty="0"/>
              <a:t> в файле свойств сборки </a:t>
            </a:r>
            <a:r>
              <a:rPr lang="en-US" dirty="0" err="1"/>
              <a:t>AssemblyInfo.cs</a:t>
            </a:r>
            <a:endParaRPr lang="ru-RU" dirty="0"/>
          </a:p>
          <a:p>
            <a:pPr lvl="1"/>
            <a:r>
              <a:rPr lang="ru-RU" dirty="0"/>
              <a:t>Для автоматического увеличения номера версии сборки при компиляции можно задать </a:t>
            </a:r>
            <a:r>
              <a:rPr lang="en-US" dirty="0"/>
              <a:t>[assembly: </a:t>
            </a:r>
            <a:r>
              <a:rPr lang="en-US" dirty="0" err="1"/>
              <a:t>AssemblyVersion</a:t>
            </a:r>
            <a:r>
              <a:rPr lang="en-US" dirty="0"/>
              <a:t>("1.0.</a:t>
            </a:r>
            <a:r>
              <a:rPr lang="ru-RU" dirty="0"/>
              <a:t>*</a:t>
            </a:r>
            <a:r>
              <a:rPr lang="en-US" dirty="0"/>
              <a:t>")]</a:t>
            </a:r>
            <a:endParaRPr lang="ru-RU" dirty="0"/>
          </a:p>
          <a:p>
            <a:r>
              <a:rPr lang="ru-RU" dirty="0"/>
              <a:t>Задание необходимых полей для описания сборки.</a:t>
            </a:r>
          </a:p>
          <a:p>
            <a:pPr lvl="1"/>
            <a:r>
              <a:rPr lang="ru-RU" dirty="0"/>
              <a:t>Издатель и т.д.</a:t>
            </a:r>
          </a:p>
          <a:p>
            <a:pPr lvl="1"/>
            <a:r>
              <a:rPr lang="ru-RU" dirty="0"/>
              <a:t>В файле </a:t>
            </a:r>
            <a:r>
              <a:rPr lang="en-US" dirty="0" err="1"/>
              <a:t>AssemblyInfo.cs</a:t>
            </a:r>
            <a:r>
              <a:rPr lang="en-US" dirty="0"/>
              <a:t> </a:t>
            </a:r>
            <a:r>
              <a:rPr lang="ru-RU" dirty="0"/>
              <a:t>или в свойствах проекта -</a:t>
            </a:r>
            <a:r>
              <a:rPr lang="en-US" dirty="0"/>
              <a:t>&gt; Application- &gt; Assembly Information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5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Задание сильного имени сборке</a:t>
            </a:r>
          </a:p>
        </p:txBody>
      </p:sp>
    </p:spTree>
    <p:extLst>
      <p:ext uri="{BB962C8B-B14F-4D97-AF65-F5344CB8AC3E}">
        <p14:creationId xmlns:p14="http://schemas.microsoft.com/office/powerpoint/2010/main" val="23816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Установка в </a:t>
            </a:r>
            <a:r>
              <a:rPr lang="en-US"/>
              <a:t>GAC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Утилита </a:t>
            </a:r>
            <a:r>
              <a:rPr lang="en-US" dirty="0"/>
              <a:t>gacutil.exe</a:t>
            </a:r>
          </a:p>
          <a:p>
            <a:pPr>
              <a:lnSpc>
                <a:spcPct val="110000"/>
              </a:lnSpc>
            </a:pPr>
            <a:r>
              <a:rPr lang="ru-RU" dirty="0"/>
              <a:t>Установка сборки в </a:t>
            </a:r>
            <a:r>
              <a:rPr lang="en-US" dirty="0"/>
              <a:t>GAC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gacutil</a:t>
            </a:r>
            <a:r>
              <a:rPr lang="en-US" dirty="0"/>
              <a:t> 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Имя_сборки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Удаление сборки из </a:t>
            </a:r>
            <a:r>
              <a:rPr lang="en-US" dirty="0"/>
              <a:t>GAC</a:t>
            </a:r>
            <a:r>
              <a:rPr lang="ru-RU" dirty="0"/>
              <a:t>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gacutil</a:t>
            </a:r>
            <a:r>
              <a:rPr lang="en-US" dirty="0"/>
              <a:t> /u </a:t>
            </a:r>
            <a:r>
              <a:rPr lang="ru-RU" dirty="0" err="1"/>
              <a:t>Имя_сборки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Необходимы права администратора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и привилегии администратора в </a:t>
            </a:r>
            <a:r>
              <a:rPr lang="en-US" dirty="0"/>
              <a:t>UAC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en-US" dirty="0"/>
              <a:t>GAC </a:t>
            </a:r>
            <a:r>
              <a:rPr lang="ru-RU" dirty="0"/>
              <a:t>расположен в (скрытой) папке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c:\Windows\Microsoft.NET\assembly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/>
              <a:t>До </a:t>
            </a:r>
            <a:r>
              <a:rPr lang="en-US" dirty="0"/>
              <a:t>.NET 4 - c:\Windows\assembly\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02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Установка в </a:t>
            </a:r>
            <a:r>
              <a:rPr lang="en-US" sz="2400" dirty="0"/>
              <a:t>GAC</a:t>
            </a:r>
          </a:p>
          <a:p>
            <a:r>
              <a:rPr lang="en-US" sz="2400" dirty="0"/>
              <a:t>(</a:t>
            </a:r>
            <a:r>
              <a:rPr lang="ru-RU" sz="2400" dirty="0"/>
              <a:t>возможна, только если есть права администратора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968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Сборки</a:t>
            </a:r>
          </a:p>
          <a:p>
            <a:r>
              <a:rPr lang="en-US" dirty="0"/>
              <a:t>Reflection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2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типах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Хранится в сборке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виде метаданных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Может быть извлечена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ildasm.exe</a:t>
            </a:r>
          </a:p>
          <a:p>
            <a:pPr lvl="1">
              <a:lnSpc>
                <a:spcPct val="120000"/>
              </a:lnSpc>
            </a:pPr>
            <a:r>
              <a:rPr lang="ru-RU" dirty="0" err="1"/>
              <a:t>программно</a:t>
            </a:r>
            <a:endParaRPr lang="ru-RU" dirty="0"/>
          </a:p>
          <a:p>
            <a:pPr marL="292100" lvl="1" indent="-2921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3100" dirty="0"/>
              <a:t>Reflection</a:t>
            </a:r>
            <a:r>
              <a:rPr lang="ru-RU" sz="3100" dirty="0"/>
              <a:t>  - получение информации о типах во время выполнения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Пространство имен </a:t>
            </a:r>
            <a:r>
              <a:rPr lang="en-US" dirty="0" err="1"/>
              <a:t>System.Reflection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Получение метаданных в виде объектной модели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Получение информации о типах, методах, свойствах, полях типа, параметров методов и т.д.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Динамическое управление загрузкой модулей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Динамическое создание экземпляров типов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Доступ к членам по именам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Вызов методов на </a:t>
            </a:r>
            <a:r>
              <a:rPr lang="en-US" dirty="0"/>
              <a:t>“</a:t>
            </a:r>
            <a:r>
              <a:rPr lang="ru-RU" dirty="0"/>
              <a:t>лету</a:t>
            </a:r>
            <a:r>
              <a:rPr lang="en-US" dirty="0"/>
              <a:t>”</a:t>
            </a:r>
            <a:r>
              <a:rPr lang="ru-RU" dirty="0"/>
              <a:t>, не зная о них в </a:t>
            </a:r>
            <a:r>
              <a:rPr lang="ru-RU"/>
              <a:t>момент компиляции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9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Объектная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Assembly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представляет сборку</a:t>
            </a:r>
          </a:p>
          <a:p>
            <a:pPr>
              <a:lnSpc>
                <a:spcPct val="120000"/>
              </a:lnSpc>
            </a:pPr>
            <a:r>
              <a:rPr lang="en-US" dirty="0"/>
              <a:t>Type - </a:t>
            </a:r>
            <a:r>
              <a:rPr lang="ru-RU" dirty="0"/>
              <a:t>представляет тип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MemberInfo</a:t>
            </a:r>
            <a:r>
              <a:rPr lang="en-US" dirty="0"/>
              <a:t> – </a:t>
            </a:r>
            <a:r>
              <a:rPr lang="ru-RU" dirty="0"/>
              <a:t>представляет любой член типа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ConstructorInfo</a:t>
            </a:r>
            <a:r>
              <a:rPr lang="en-US" dirty="0"/>
              <a:t> – </a:t>
            </a:r>
            <a:r>
              <a:rPr lang="ru-RU" dirty="0"/>
              <a:t>представляет конструктор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MethodInfo</a:t>
            </a:r>
            <a:r>
              <a:rPr lang="en-US" dirty="0"/>
              <a:t> – </a:t>
            </a:r>
            <a:r>
              <a:rPr lang="ru-RU" dirty="0"/>
              <a:t>представляет метод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ParameterInfo</a:t>
            </a:r>
            <a:r>
              <a:rPr lang="en-US" dirty="0"/>
              <a:t> – </a:t>
            </a:r>
            <a:r>
              <a:rPr lang="ru-RU" dirty="0"/>
              <a:t>представляет параметр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FieldInfo</a:t>
            </a:r>
            <a:r>
              <a:rPr lang="en-US" dirty="0"/>
              <a:t> – </a:t>
            </a:r>
            <a:r>
              <a:rPr lang="ru-RU" dirty="0"/>
              <a:t>представляет поле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PropertyInfo</a:t>
            </a:r>
            <a:r>
              <a:rPr lang="en-US" dirty="0"/>
              <a:t> – </a:t>
            </a:r>
            <a:r>
              <a:rPr lang="ru-RU" dirty="0"/>
              <a:t>представляет свойство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EventInfo</a:t>
            </a:r>
            <a:r>
              <a:rPr lang="en-US" dirty="0"/>
              <a:t> – </a:t>
            </a:r>
            <a:r>
              <a:rPr lang="ru-RU" dirty="0"/>
              <a:t>представляет событие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7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Загрузка сборок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Автоматическая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Загружает </a:t>
            </a:r>
            <a:r>
              <a:rPr lang="en-US" dirty="0"/>
              <a:t>CLR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В манифесте указана ссылка на сборку (добавляется при указании ссылки в проекте)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Данные о сборке задаются на этапе разработки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отсутствии сборки – </a:t>
            </a:r>
            <a:r>
              <a:rPr lang="en-US" dirty="0"/>
              <a:t>Exception</a:t>
            </a:r>
            <a:r>
              <a:rPr lang="ru-RU" dirty="0"/>
              <a:t> при старте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Динамическая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Самостоятельная загрузка сборки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Программа не содержит явных ссылок на загружаемую сборку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Данные о сборке формируются в процессе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Возможна мягкая обработка отсутствия сборки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Программа и </a:t>
            </a:r>
            <a:r>
              <a:rPr lang="en-US" dirty="0"/>
              <a:t>CLR</a:t>
            </a:r>
            <a:r>
              <a:rPr lang="ru-RU" dirty="0"/>
              <a:t> при старте ничего не знает об динамически-загружаемой сборке</a:t>
            </a:r>
          </a:p>
        </p:txBody>
      </p:sp>
    </p:spTree>
    <p:extLst>
      <p:ext uri="{BB962C8B-B14F-4D97-AF65-F5344CB8AC3E}">
        <p14:creationId xmlns:p14="http://schemas.microsoft.com/office/powerpoint/2010/main" val="32230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Динамическая загрузка сборки</a:t>
            </a:r>
            <a:r>
              <a:rPr lang="en-US" dirty="0"/>
              <a:t> (</a:t>
            </a:r>
            <a:r>
              <a:rPr lang="ru-RU" dirty="0"/>
              <a:t>статические методы</a:t>
            </a:r>
            <a:r>
              <a:rPr lang="en-US" dirty="0"/>
              <a:t>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Assembly.Load</a:t>
            </a:r>
            <a:r>
              <a:rPr lang="en-US" dirty="0"/>
              <a:t>(“</a:t>
            </a:r>
            <a:r>
              <a:rPr lang="ru-RU" dirty="0"/>
              <a:t>Имя сборки</a:t>
            </a:r>
            <a:r>
              <a:rPr lang="en-US" dirty="0"/>
              <a:t>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/>
              <a:t>Assembly</a:t>
            </a:r>
            <a:r>
              <a:rPr lang="ru-RU" dirty="0"/>
              <a:t> </a:t>
            </a:r>
            <a:r>
              <a:rPr lang="en-US" dirty="0" err="1"/>
              <a:t>asm</a:t>
            </a:r>
            <a:r>
              <a:rPr lang="en-US" dirty="0"/>
              <a:t> = </a:t>
            </a:r>
            <a:r>
              <a:rPr lang="en-US" dirty="0" err="1"/>
              <a:t>Assembly.Load</a:t>
            </a:r>
            <a:r>
              <a:rPr lang="en-US" dirty="0"/>
              <a:t>(“Complex”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/>
              <a:t>Assembly</a:t>
            </a:r>
            <a:r>
              <a:rPr lang="ru-RU" dirty="0"/>
              <a:t> </a:t>
            </a:r>
            <a:r>
              <a:rPr lang="en-US" dirty="0" err="1"/>
              <a:t>asm</a:t>
            </a:r>
            <a:r>
              <a:rPr lang="en-US" dirty="0"/>
              <a:t> = </a:t>
            </a:r>
            <a:r>
              <a:rPr lang="en-US" dirty="0" err="1"/>
              <a:t>Assembly.Load</a:t>
            </a:r>
            <a:r>
              <a:rPr lang="en-US" dirty="0"/>
              <a:t>(“Complex</a:t>
            </a:r>
            <a:r>
              <a:rPr lang="ru-RU" dirty="0"/>
              <a:t>, </a:t>
            </a:r>
            <a:r>
              <a:rPr lang="en-US" dirty="0"/>
              <a:t>Version</a:t>
            </a:r>
            <a:r>
              <a:rPr lang="ru-RU" dirty="0"/>
              <a:t>=</a:t>
            </a:r>
            <a:r>
              <a:rPr lang="en-US" dirty="0"/>
              <a:t>1.0.0.0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PublicKeyToken</a:t>
            </a:r>
            <a:r>
              <a:rPr lang="en-US" dirty="0"/>
              <a:t>=null, Culture=“”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/>
              <a:t>Assembly</a:t>
            </a:r>
            <a:r>
              <a:rPr lang="ru-RU" dirty="0"/>
              <a:t> </a:t>
            </a:r>
            <a:r>
              <a:rPr lang="en-US" dirty="0" err="1"/>
              <a:t>asm</a:t>
            </a:r>
            <a:r>
              <a:rPr lang="en-US" dirty="0"/>
              <a:t> = </a:t>
            </a:r>
            <a:r>
              <a:rPr lang="en-US" dirty="0" err="1"/>
              <a:t>Assembly.Load</a:t>
            </a:r>
            <a:r>
              <a:rPr lang="en-US" dirty="0"/>
              <a:t> ("</a:t>
            </a:r>
            <a:r>
              <a:rPr lang="en-US" dirty="0" err="1"/>
              <a:t>SampleAssembly</a:t>
            </a:r>
            <a:r>
              <a:rPr lang="en-US" dirty="0"/>
              <a:t>, Version=1.0.2004.0, Culture=neutral, </a:t>
            </a:r>
            <a:r>
              <a:rPr lang="en-US" dirty="0" err="1"/>
              <a:t>PublicKeyToken</a:t>
            </a:r>
            <a:r>
              <a:rPr lang="en-US" dirty="0"/>
              <a:t>=8744b20f8da049e3"); 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AssemblyName</a:t>
            </a:r>
            <a:r>
              <a:rPr lang="en-US" dirty="0"/>
              <a:t> </a:t>
            </a:r>
            <a:r>
              <a:rPr lang="en-US" dirty="0" err="1"/>
              <a:t>assemblyRef</a:t>
            </a:r>
            <a:r>
              <a:rPr lang="en-US" dirty="0"/>
              <a:t>) 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92D050"/>
                </a:solidFill>
              </a:rPr>
              <a:t>AssemblyName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собой класс для удобного построения сильного имени сборки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Assembly.LoadFile</a:t>
            </a:r>
            <a:r>
              <a:rPr lang="en-US" dirty="0"/>
              <a:t>(“</a:t>
            </a:r>
            <a:r>
              <a:rPr lang="ru-RU" dirty="0" err="1"/>
              <a:t>Полное_имя_файла</a:t>
            </a:r>
            <a:r>
              <a:rPr lang="en-US" dirty="0"/>
              <a:t>”)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/>
              <a:t>Assembly</a:t>
            </a:r>
            <a:r>
              <a:rPr lang="ru-RU" dirty="0"/>
              <a:t> </a:t>
            </a:r>
            <a:r>
              <a:rPr lang="en-US" dirty="0" err="1"/>
              <a:t>asm</a:t>
            </a:r>
            <a:r>
              <a:rPr lang="en-US" dirty="0"/>
              <a:t> = </a:t>
            </a:r>
            <a:r>
              <a:rPr lang="en-US" dirty="0" err="1"/>
              <a:t>Assembly.LoadFile</a:t>
            </a:r>
            <a:r>
              <a:rPr lang="en-US" dirty="0"/>
              <a:t>(“c:\Complex.dll”)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Assembly.ReflectionOnlyLoad</a:t>
            </a:r>
            <a:r>
              <a:rPr lang="en-US" dirty="0"/>
              <a:t>(“</a:t>
            </a:r>
            <a:r>
              <a:rPr lang="ru-RU" dirty="0"/>
              <a:t>Имя сборки</a:t>
            </a:r>
            <a:r>
              <a:rPr lang="en-US" dirty="0"/>
              <a:t>”</a:t>
            </a:r>
            <a:r>
              <a:rPr lang="ru-RU" dirty="0"/>
              <a:t>)</a:t>
            </a:r>
            <a:r>
              <a:rPr lang="en-US" dirty="0"/>
              <a:t>;</a:t>
            </a:r>
            <a:r>
              <a:rPr lang="ru-RU" dirty="0"/>
              <a:t> - загрузка только для анализа метаданных. Запрещено создавать типы и исполнять код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Сборки выгружаются только при закрытии домена приложения (автоматически)</a:t>
            </a:r>
          </a:p>
          <a:p>
            <a:pPr>
              <a:lnSpc>
                <a:spcPct val="120000"/>
              </a:lnSpc>
            </a:pPr>
            <a:r>
              <a:rPr lang="ru-RU" dirty="0"/>
              <a:t>Важные методы и свойства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Полное имя сборки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Type[]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GetTypes</a:t>
            </a:r>
            <a:r>
              <a:rPr lang="en-US" dirty="0"/>
              <a:t>()</a:t>
            </a:r>
            <a:r>
              <a:rPr lang="ru-RU" dirty="0"/>
              <a:t> – получение описания всех типов в сборке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Type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GetType</a:t>
            </a:r>
            <a:r>
              <a:rPr lang="en-US" dirty="0"/>
              <a:t>("</a:t>
            </a:r>
            <a:r>
              <a:rPr lang="en-US" dirty="0" err="1"/>
              <a:t>ComplexClass.Complex</a:t>
            </a:r>
            <a:r>
              <a:rPr lang="en-US" dirty="0"/>
              <a:t>");</a:t>
            </a:r>
            <a:r>
              <a:rPr lang="ru-RU" dirty="0"/>
              <a:t> - получение описания конкретного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Сегодня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Сборки</a:t>
            </a:r>
          </a:p>
          <a:p>
            <a:r>
              <a:rPr lang="en-US"/>
              <a:t>Reflection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16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System.Type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Описание типа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Получение</a:t>
            </a:r>
            <a:r>
              <a:rPr lang="en-US" dirty="0"/>
              <a:t> </a:t>
            </a:r>
            <a:r>
              <a:rPr lang="ru-RU" dirty="0"/>
              <a:t>экземпляра типа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typeof</a:t>
            </a:r>
            <a:r>
              <a:rPr lang="en-US" dirty="0"/>
              <a:t> (float), </a:t>
            </a:r>
            <a:r>
              <a:rPr lang="en-US" dirty="0" err="1"/>
              <a:t>typeof</a:t>
            </a:r>
            <a:r>
              <a:rPr lang="en-US" dirty="0"/>
              <a:t> (</a:t>
            </a:r>
            <a:r>
              <a:rPr lang="en-US" dirty="0" err="1"/>
              <a:t>MyClass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obj.GetType</a:t>
            </a:r>
            <a:r>
              <a:rPr lang="en-US" dirty="0"/>
              <a:t>()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Type.GetType</a:t>
            </a:r>
            <a:r>
              <a:rPr lang="en-US" dirty="0"/>
              <a:t>(“</a:t>
            </a:r>
            <a:r>
              <a:rPr lang="ru-RU" dirty="0" err="1"/>
              <a:t>полное_имя_типа</a:t>
            </a:r>
            <a:r>
              <a:rPr lang="en-US" dirty="0"/>
              <a:t>”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assembly.GetType</a:t>
            </a:r>
            <a:r>
              <a:rPr lang="en-US" dirty="0"/>
              <a:t>(“Complex”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Методы</a:t>
            </a:r>
            <a:r>
              <a:rPr lang="en-US" dirty="0"/>
              <a:t> (</a:t>
            </a:r>
            <a:r>
              <a:rPr lang="ru-RU" dirty="0"/>
              <a:t>экземпляра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ConstructorInfo</a:t>
            </a:r>
            <a:r>
              <a:rPr lang="en-US" dirty="0"/>
              <a:t>[] ci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GetConstructors</a:t>
            </a:r>
            <a:r>
              <a:rPr lang="en-US" dirty="0"/>
              <a:t>()</a:t>
            </a:r>
            <a:r>
              <a:rPr lang="ru-RU" dirty="0"/>
              <a:t> – возвращает описания конструкторов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MemberInfo</a:t>
            </a:r>
            <a:r>
              <a:rPr lang="en-US" dirty="0"/>
              <a:t>[] mi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GetMembers</a:t>
            </a:r>
            <a:r>
              <a:rPr lang="en-US" dirty="0"/>
              <a:t>();</a:t>
            </a:r>
            <a:r>
              <a:rPr lang="ru-RU" dirty="0"/>
              <a:t> – возвращает описания членов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MethodInfo</a:t>
            </a:r>
            <a:r>
              <a:rPr lang="en-US" dirty="0"/>
              <a:t>[] mi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GetMethods</a:t>
            </a:r>
            <a:r>
              <a:rPr lang="en-US" dirty="0"/>
              <a:t>(); </a:t>
            </a:r>
            <a:r>
              <a:rPr lang="ru-RU" dirty="0"/>
              <a:t>– возвращает описания методов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 </a:t>
            </a:r>
            <a:r>
              <a:rPr lang="en-US" dirty="0" err="1"/>
              <a:t>PropertyInfo</a:t>
            </a:r>
            <a:r>
              <a:rPr lang="en-US" dirty="0"/>
              <a:t>[] pi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GetProperties</a:t>
            </a:r>
            <a:r>
              <a:rPr lang="en-US" dirty="0"/>
              <a:t>(); </a:t>
            </a:r>
            <a:r>
              <a:rPr lang="ru-RU" dirty="0"/>
              <a:t>– возвращает описания свойств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FieldInfo</a:t>
            </a:r>
            <a:r>
              <a:rPr lang="en-US" dirty="0"/>
              <a:t>[] fi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GetFields</a:t>
            </a:r>
            <a:r>
              <a:rPr lang="en-US" dirty="0"/>
              <a:t>();</a:t>
            </a:r>
            <a:r>
              <a:rPr lang="ru-RU" dirty="0"/>
              <a:t> – возвращает описания полей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EventInfo</a:t>
            </a:r>
            <a:r>
              <a:rPr lang="en-US" dirty="0"/>
              <a:t>[] fi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GetEvents</a:t>
            </a:r>
            <a:r>
              <a:rPr lang="en-US" dirty="0"/>
              <a:t>();</a:t>
            </a:r>
            <a:r>
              <a:rPr lang="ru-RU" dirty="0"/>
              <a:t> – возвращает описания событий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И т.д.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Получение конкретного члена – без -</a:t>
            </a:r>
            <a:r>
              <a:rPr lang="en-US" dirty="0"/>
              <a:t>s </a:t>
            </a:r>
            <a:r>
              <a:rPr lang="ru-RU" dirty="0"/>
              <a:t>и с указанием имени члена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err="1"/>
              <a:t>FieldInfo</a:t>
            </a:r>
            <a:r>
              <a:rPr lang="en-US" dirty="0"/>
              <a:t> mi = </a:t>
            </a:r>
            <a:r>
              <a:rPr lang="en-US" dirty="0" err="1"/>
              <a:t>t.GetField</a:t>
            </a:r>
            <a:r>
              <a:rPr lang="en-US" dirty="0"/>
              <a:t>("Real");</a:t>
            </a:r>
            <a:endParaRPr lang="ru-RU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MemberInfo</a:t>
            </a:r>
            <a:r>
              <a:rPr lang="en-US" dirty="0"/>
              <a:t>[] mi = </a:t>
            </a:r>
            <a:r>
              <a:rPr lang="en-US" dirty="0" err="1"/>
              <a:t>t.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FindMembers</a:t>
            </a:r>
            <a:r>
              <a:rPr lang="en-US" dirty="0"/>
              <a:t>() – </a:t>
            </a:r>
            <a:r>
              <a:rPr lang="ru-RU" dirty="0"/>
              <a:t>поиск членов по критериям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 Namespace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IsAbstract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IsPublic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IsNotPublic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IsClass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IsArray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IsInterface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IsGenericType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IsNested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IsSealed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IsPrimitive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IsVisible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Соединительная линия уступом 81"/>
          <p:cNvCxnSpPr>
            <a:stCxn id="5" idx="0"/>
            <a:endCxn id="4" idx="2"/>
          </p:cNvCxnSpPr>
          <p:nvPr/>
        </p:nvCxnSpPr>
        <p:spPr>
          <a:xfrm rot="5400000" flipH="1" flipV="1">
            <a:off x="2215013" y="1498671"/>
            <a:ext cx="894184" cy="311049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6" idx="0"/>
            <a:endCxn id="4" idx="2"/>
          </p:cNvCxnSpPr>
          <p:nvPr/>
        </p:nvCxnSpPr>
        <p:spPr>
          <a:xfrm rot="5400000" flipH="1" flipV="1">
            <a:off x="2895176" y="2178834"/>
            <a:ext cx="894184" cy="175016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7" idx="0"/>
            <a:endCxn id="4" idx="2"/>
          </p:cNvCxnSpPr>
          <p:nvPr/>
        </p:nvCxnSpPr>
        <p:spPr>
          <a:xfrm rot="16200000" flipV="1">
            <a:off x="4626741" y="2197433"/>
            <a:ext cx="894184" cy="171296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8" idx="0"/>
            <a:endCxn id="4" idx="2"/>
          </p:cNvCxnSpPr>
          <p:nvPr/>
        </p:nvCxnSpPr>
        <p:spPr>
          <a:xfrm rot="16200000" flipV="1">
            <a:off x="5448737" y="1375437"/>
            <a:ext cx="894184" cy="335695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15" idx="0"/>
            <a:endCxn id="9" idx="2"/>
          </p:cNvCxnSpPr>
          <p:nvPr/>
        </p:nvCxnSpPr>
        <p:spPr>
          <a:xfrm rot="5400000" flipH="1" flipV="1">
            <a:off x="3238510" y="4175048"/>
            <a:ext cx="890880" cy="10668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16" idx="0"/>
            <a:endCxn id="9" idx="2"/>
          </p:cNvCxnSpPr>
          <p:nvPr/>
        </p:nvCxnSpPr>
        <p:spPr>
          <a:xfrm rot="16200000" flipV="1">
            <a:off x="4408211" y="4072147"/>
            <a:ext cx="890880" cy="127260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членах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150550" y="1844824"/>
            <a:ext cx="2133600" cy="7620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MemberInfo</a:t>
            </a:r>
            <a:endParaRPr lang="ru-RU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611560" y="3501008"/>
            <a:ext cx="990600" cy="7620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Type</a:t>
            </a:r>
            <a:endParaRPr lang="ru-RU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772072" y="3501008"/>
            <a:ext cx="1390228" cy="762000"/>
          </a:xfrm>
          <a:prstGeom prst="roundRect">
            <a:avLst>
              <a:gd name="adj" fmla="val 2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EventInfo</a:t>
            </a:r>
            <a:endParaRPr lang="ru-RU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5272405" y="3501008"/>
            <a:ext cx="1315819" cy="7620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FieldInfo</a:t>
            </a:r>
            <a:endParaRPr lang="ru-RU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732240" y="3501008"/>
            <a:ext cx="1684134" cy="762000"/>
          </a:xfrm>
          <a:prstGeom prst="roundRect">
            <a:avLst>
              <a:gd name="adj" fmla="val 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PropertyInfo</a:t>
            </a:r>
            <a:endParaRPr lang="en-US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332480" y="3501008"/>
            <a:ext cx="1769740" cy="762000"/>
          </a:xfrm>
          <a:prstGeom prst="roundRect">
            <a:avLst>
              <a:gd name="adj" fmla="val 2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MethodBase</a:t>
            </a:r>
            <a:endParaRPr lang="ru-RU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198050" y="5153888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MethodInfo</a:t>
            </a:r>
            <a:endParaRPr lang="en-US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4308852" y="5153888"/>
            <a:ext cx="23622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ConstructorInfo</a:t>
            </a:r>
            <a:endParaRPr lang="en-US" b="1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cxnSp>
        <p:nvCxnSpPr>
          <p:cNvPr id="90" name="Соединительная линия уступом 89"/>
          <p:cNvCxnSpPr>
            <a:stCxn id="9" idx="0"/>
            <a:endCxn id="4" idx="2"/>
          </p:cNvCxnSpPr>
          <p:nvPr/>
        </p:nvCxnSpPr>
        <p:spPr>
          <a:xfrm rot="5400000" flipH="1" flipV="1">
            <a:off x="3770258" y="3053916"/>
            <a:ext cx="894184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4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MemberInfo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класс для описание членов типа</a:t>
            </a:r>
          </a:p>
          <a:p>
            <a:r>
              <a:rPr lang="ru-RU" dirty="0"/>
              <a:t>Свойства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имя члена</a:t>
            </a:r>
          </a:p>
          <a:p>
            <a:pPr lvl="1"/>
            <a:r>
              <a:rPr lang="en-US" dirty="0"/>
              <a:t>Type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DeclaringType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объявляющий тип</a:t>
            </a:r>
          </a:p>
          <a:p>
            <a:pPr lvl="1"/>
            <a:r>
              <a:rPr lang="en-US" dirty="0"/>
              <a:t>Type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ReflectedType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тип, через который получен доступ (может быть типом наследником)</a:t>
            </a:r>
          </a:p>
          <a:p>
            <a:pPr lvl="1"/>
            <a:r>
              <a:rPr lang="en-US" dirty="0" err="1"/>
              <a:t>MemberTypes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MemberType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тип члена. Перечисление </a:t>
            </a:r>
            <a:r>
              <a:rPr lang="en-US" dirty="0"/>
              <a:t>Method, Constructor, Event </a:t>
            </a:r>
            <a:r>
              <a:rPr lang="ru-RU" dirty="0"/>
              <a:t>и .т.д.</a:t>
            </a:r>
          </a:p>
        </p:txBody>
      </p:sp>
    </p:spTree>
    <p:extLst>
      <p:ext uri="{BB962C8B-B14F-4D97-AF65-F5344CB8AC3E}">
        <p14:creationId xmlns:p14="http://schemas.microsoft.com/office/powerpoint/2010/main" val="75898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FieldInfo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Описание для полей и констант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Получение статической информации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/>
              <a:t>Type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FieldType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Тип поля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имя поля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IsPublic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IsPrivate</a:t>
            </a:r>
            <a:r>
              <a:rPr lang="ru-RU" dirty="0"/>
              <a:t>, … - доступ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IsInitOnly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поле объявлено как </a:t>
            </a:r>
            <a:r>
              <a:rPr lang="en-US" dirty="0" err="1"/>
              <a:t>readonly</a:t>
            </a:r>
            <a:r>
              <a:rPr lang="en-US" dirty="0"/>
              <a:t>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IsStatic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статичность поля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 т.д.</a:t>
            </a:r>
          </a:p>
          <a:p>
            <a:pPr>
              <a:lnSpc>
                <a:spcPct val="120000"/>
              </a:lnSpc>
            </a:pPr>
            <a:r>
              <a:rPr lang="ru-RU" dirty="0"/>
              <a:t>Работа со значениями на объектах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GetValue</a:t>
            </a:r>
            <a:r>
              <a:rPr lang="en-US" dirty="0"/>
              <a:t>(object o)</a:t>
            </a:r>
            <a:r>
              <a:rPr lang="ru-RU" dirty="0"/>
              <a:t> – получение значения свойства у экземпляра типа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void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, object value)</a:t>
            </a:r>
            <a:r>
              <a:rPr lang="ru-RU" dirty="0"/>
              <a:t> – установка значения свойства для экземпляра типа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18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Базовый класс для:</a:t>
            </a:r>
          </a:p>
          <a:p>
            <a:pPr lvl="1"/>
            <a:r>
              <a:rPr lang="en-US" dirty="0" err="1"/>
              <a:t>ConstructorInfo</a:t>
            </a:r>
            <a:endParaRPr lang="en-US" dirty="0"/>
          </a:p>
          <a:p>
            <a:pPr lvl="1"/>
            <a:r>
              <a:rPr lang="en-US" dirty="0" err="1"/>
              <a:t>MethodInfo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Информация о доступности и т.д.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 метода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IsPublic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IsPrivate</a:t>
            </a:r>
            <a:r>
              <a:rPr lang="ru-RU" dirty="0"/>
              <a:t>, … - доступ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IsStatic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статичность метода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IsVirtual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IsAbstract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IsFinal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виртуальный, абстрактный или не переопределяемый метод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IsConstructor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конструктор</a:t>
            </a:r>
          </a:p>
          <a:p>
            <a:pPr lvl="1">
              <a:lnSpc>
                <a:spcPct val="120000"/>
              </a:lnSpc>
            </a:pPr>
            <a:r>
              <a:rPr lang="ru-RU" dirty="0" err="1"/>
              <a:t>И.т.д</a:t>
            </a:r>
            <a:r>
              <a:rPr lang="ru-RU" dirty="0"/>
              <a:t>.</a:t>
            </a:r>
          </a:p>
          <a:p>
            <a:r>
              <a:rPr lang="ru-RU" dirty="0"/>
              <a:t>Информация о параметрах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ParameterInfo</a:t>
            </a:r>
            <a:r>
              <a:rPr lang="en-US" dirty="0"/>
              <a:t>[]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GetParameters</a:t>
            </a:r>
            <a:r>
              <a:rPr lang="en-US" dirty="0"/>
              <a:t>()</a:t>
            </a:r>
            <a:r>
              <a:rPr lang="ru-RU" dirty="0"/>
              <a:t> – получение информации о входных параметрах</a:t>
            </a:r>
          </a:p>
          <a:p>
            <a:pPr lvl="1"/>
            <a:r>
              <a:rPr lang="ru-RU" dirty="0"/>
              <a:t>Тип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ParameterInfo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имя параметра</a:t>
            </a:r>
            <a:endParaRPr lang="en-US" dirty="0"/>
          </a:p>
          <a:p>
            <a:pPr lvl="2"/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/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IsOut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входной/выходной параметр</a:t>
            </a:r>
            <a:endParaRPr lang="en-US" dirty="0"/>
          </a:p>
          <a:p>
            <a:pPr lvl="2"/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IsRetval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возвращаемый параметр</a:t>
            </a:r>
            <a:endParaRPr lang="en-US" dirty="0"/>
          </a:p>
          <a:p>
            <a:pPr lvl="2"/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ParameterType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тип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44334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MethodInfo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ConstructorInfo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/>
              <a:t>ConstructorInfo</a:t>
            </a:r>
            <a:r>
              <a:rPr lang="en-US" sz="2800" dirty="0"/>
              <a:t> - </a:t>
            </a:r>
            <a:r>
              <a:rPr lang="ru-RU" sz="2800" dirty="0"/>
              <a:t>наследник от </a:t>
            </a:r>
            <a:r>
              <a:rPr lang="en-US" sz="2800" dirty="0" err="1"/>
              <a:t>MethodBase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ConstructorName</a:t>
            </a: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/>
              <a:t>– имя метода конструктора класса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TypeConstructorName</a:t>
            </a: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/>
              <a:t>– имя типа конструктора класса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err="1"/>
              <a:t>MethodInfo</a:t>
            </a:r>
            <a:r>
              <a:rPr lang="en-US" sz="2800" dirty="0"/>
              <a:t> - </a:t>
            </a:r>
            <a:r>
              <a:rPr lang="ru-RU" sz="2800" dirty="0"/>
              <a:t>наследник от </a:t>
            </a:r>
            <a:r>
              <a:rPr lang="en-US" sz="2800" dirty="0" err="1"/>
              <a:t>MethodBase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Type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ReturnType</a:t>
            </a: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/>
              <a:t>- Тип возвращаемого значения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ParameterInfo</a:t>
            </a:r>
            <a:r>
              <a:rPr lang="ru-RU" sz="2000" dirty="0"/>
              <a:t>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ReturnParameter</a:t>
            </a: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/>
              <a:t>– </a:t>
            </a:r>
            <a:r>
              <a:rPr lang="en-US" sz="2000" dirty="0" err="1"/>
              <a:t>ParameterInfo</a:t>
            </a:r>
            <a:r>
              <a:rPr lang="ru-RU" sz="2000" dirty="0"/>
              <a:t> возвращаемого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167364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Получение метаданных сборки</a:t>
            </a:r>
          </a:p>
        </p:txBody>
      </p:sp>
    </p:spTree>
    <p:extLst>
      <p:ext uri="{BB962C8B-B14F-4D97-AF65-F5344CB8AC3E}">
        <p14:creationId xmlns:p14="http://schemas.microsoft.com/office/powerpoint/2010/main" val="227978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Динамическое создание объекта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59"/>
          </a:xfrm>
        </p:spPr>
        <p:txBody>
          <a:bodyPr>
            <a:normAutofit/>
          </a:bodyPr>
          <a:lstStyle/>
          <a:p>
            <a:r>
              <a:rPr lang="ru-RU" sz="2400" dirty="0"/>
              <a:t>Динамическое создание типа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Activator.CreateInstance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400" dirty="0"/>
          </a:p>
          <a:p>
            <a:pPr marL="411480" lvl="1" indent="0">
              <a:buNone/>
            </a:pPr>
            <a:r>
              <a:rPr lang="en-US" sz="2000" dirty="0"/>
              <a:t>object o =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Activator.CreateInstance</a:t>
            </a:r>
            <a:r>
              <a:rPr lang="en-US" sz="2000" dirty="0"/>
              <a:t>(</a:t>
            </a:r>
            <a:r>
              <a:rPr lang="ru-RU" sz="2000" dirty="0"/>
              <a:t>Тип</a:t>
            </a:r>
            <a:r>
              <a:rPr lang="en-US" sz="2000" dirty="0"/>
              <a:t>, </a:t>
            </a:r>
            <a:r>
              <a:rPr lang="ru-RU" sz="2000" dirty="0"/>
              <a:t>параметры конструктора</a:t>
            </a:r>
            <a:r>
              <a:rPr lang="en-US" sz="2000" dirty="0"/>
              <a:t>);</a:t>
            </a:r>
          </a:p>
          <a:p>
            <a:pPr marL="411480" lvl="1" indent="0">
              <a:buNone/>
            </a:pPr>
            <a:r>
              <a:rPr lang="en-US" sz="2000" dirty="0"/>
              <a:t>Type </a:t>
            </a:r>
            <a:r>
              <a:rPr lang="en-US" sz="2000" dirty="0" err="1"/>
              <a:t>type</a:t>
            </a:r>
            <a:r>
              <a:rPr lang="en-US" sz="2000" dirty="0"/>
              <a:t> =</a:t>
            </a:r>
            <a:r>
              <a:rPr lang="ru-RU" sz="2000" dirty="0"/>
              <a:t> </a:t>
            </a:r>
            <a:r>
              <a:rPr lang="en-US" sz="2000" dirty="0" err="1"/>
              <a:t>myAssembly.GetType</a:t>
            </a:r>
            <a:r>
              <a:rPr lang="en-US" sz="2000" dirty="0"/>
              <a:t>("</a:t>
            </a:r>
            <a:r>
              <a:rPr lang="en-US" sz="2000" dirty="0" err="1"/>
              <a:t>ComplexNameSpace.Complex</a:t>
            </a:r>
            <a:r>
              <a:rPr lang="en-US" sz="2000" dirty="0"/>
              <a:t>");</a:t>
            </a:r>
          </a:p>
          <a:p>
            <a:pPr marL="411480" lvl="1" indent="0">
              <a:buNone/>
            </a:pPr>
            <a:r>
              <a:rPr lang="en-US" sz="2000" dirty="0"/>
              <a:t>object o = </a:t>
            </a:r>
            <a:r>
              <a:rPr lang="en-US" sz="2000" dirty="0" err="1"/>
              <a:t>Activator.CreateInstance</a:t>
            </a:r>
            <a:r>
              <a:rPr lang="en-US" sz="2000" dirty="0"/>
              <a:t>(type, 5, 7);</a:t>
            </a:r>
          </a:p>
          <a:p>
            <a:endParaRPr lang="en-US" sz="2400" dirty="0"/>
          </a:p>
          <a:p>
            <a:pPr marL="411480" lvl="1" indent="0">
              <a:buNone/>
            </a:pPr>
            <a:endParaRPr lang="en-US" sz="2000" dirty="0"/>
          </a:p>
          <a:p>
            <a:pPr marL="41148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99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вызов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59"/>
          </a:xfrm>
        </p:spPr>
        <p:txBody>
          <a:bodyPr>
            <a:normAutofit fontScale="92500"/>
          </a:bodyPr>
          <a:lstStyle/>
          <a:p>
            <a:pPr marL="292100" lvl="1" indent="-2921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Динамический вызов метода</a:t>
            </a:r>
          </a:p>
          <a:p>
            <a:pPr marL="182880" lvl="2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ru-RU" dirty="0"/>
              <a:t>	</a:t>
            </a:r>
            <a:r>
              <a:rPr lang="en-US" dirty="0" err="1"/>
              <a:t>methodInfo.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</a:t>
            </a:r>
            <a:r>
              <a:rPr lang="en-US" dirty="0"/>
              <a:t>(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/>
              <a:t>, object [] parameters);</a:t>
            </a:r>
            <a:endParaRPr lang="ru-RU" dirty="0"/>
          </a:p>
          <a:p>
            <a:pPr marL="182880" lvl="2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ru-RU" dirty="0"/>
              <a:t>	</a:t>
            </a:r>
            <a:r>
              <a:rPr lang="en-US" dirty="0" err="1"/>
              <a:t>MethodInfo</a:t>
            </a:r>
            <a:r>
              <a:rPr lang="en-US" dirty="0"/>
              <a:t> mi = </a:t>
            </a:r>
            <a:r>
              <a:rPr lang="en-US" dirty="0" err="1"/>
              <a:t>myType.GetMethod</a:t>
            </a:r>
            <a:r>
              <a:rPr lang="en-US" dirty="0"/>
              <a:t>("</a:t>
            </a:r>
            <a:r>
              <a:rPr lang="en-US" dirty="0" err="1"/>
              <a:t>ToString</a:t>
            </a:r>
            <a:r>
              <a:rPr lang="en-US" dirty="0"/>
              <a:t>");</a:t>
            </a:r>
            <a:endParaRPr lang="ru-RU" dirty="0"/>
          </a:p>
          <a:p>
            <a:pPr marL="182880" lvl="2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ru-RU" dirty="0"/>
              <a:t>	</a:t>
            </a:r>
            <a:r>
              <a:rPr lang="en-US" dirty="0"/>
              <a:t>object </a:t>
            </a:r>
            <a:r>
              <a:rPr lang="en-US" dirty="0" err="1"/>
              <a:t>retValue</a:t>
            </a:r>
            <a:r>
              <a:rPr lang="en-US" dirty="0"/>
              <a:t> = </a:t>
            </a:r>
            <a:r>
              <a:rPr lang="en-US" dirty="0" err="1"/>
              <a:t>mi.Invoke</a:t>
            </a:r>
            <a:r>
              <a:rPr lang="en-US" dirty="0"/>
              <a:t>(o, null);  </a:t>
            </a:r>
          </a:p>
          <a:p>
            <a:pPr marL="292100" lvl="1" indent="-2921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/>
          </a:p>
          <a:p>
            <a:pPr marL="292100" lvl="1" indent="-2921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Динамический вызов статического метода</a:t>
            </a:r>
          </a:p>
          <a:p>
            <a:pPr marL="182880" lvl="2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ru-RU" dirty="0"/>
              <a:t>	</a:t>
            </a:r>
            <a:r>
              <a:rPr lang="en-US" dirty="0" err="1"/>
              <a:t>methodInfo.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</a:t>
            </a:r>
            <a:r>
              <a:rPr lang="en-US" dirty="0"/>
              <a:t>(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dirty="0"/>
              <a:t>, object [] parameters);</a:t>
            </a:r>
          </a:p>
          <a:p>
            <a:pPr marL="292100" lvl="1" indent="-2921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ru-RU" dirty="0"/>
          </a:p>
          <a:p>
            <a:pPr marL="292100" lvl="1" indent="-2921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Динамический вызов переопределенной операции – как вызов метода</a:t>
            </a:r>
            <a:endParaRPr lang="en-US" dirty="0"/>
          </a:p>
          <a:p>
            <a:pPr marL="411480" lvl="1" indent="0">
              <a:lnSpc>
                <a:spcPct val="110000"/>
              </a:lnSpc>
              <a:buNone/>
            </a:pPr>
            <a:r>
              <a:rPr lang="en-US" dirty="0" err="1"/>
              <a:t>MethodInfo</a:t>
            </a:r>
            <a:r>
              <a:rPr lang="en-US" dirty="0"/>
              <a:t> </a:t>
            </a:r>
            <a:r>
              <a:rPr lang="en-US" dirty="0" err="1"/>
              <a:t>miadd</a:t>
            </a:r>
            <a:r>
              <a:rPr lang="en-US" dirty="0"/>
              <a:t> = </a:t>
            </a:r>
            <a:r>
              <a:rPr lang="en-US" dirty="0" err="1"/>
              <a:t>type.GetMethod</a:t>
            </a:r>
            <a:r>
              <a:rPr lang="en-US" dirty="0"/>
              <a:t>("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op_Addition</a:t>
            </a:r>
            <a:r>
              <a:rPr lang="en-US" dirty="0"/>
              <a:t>");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dirty="0"/>
              <a:t>object o</a:t>
            </a:r>
            <a:r>
              <a:rPr lang="ru-RU" dirty="0"/>
              <a:t>3</a:t>
            </a:r>
            <a:r>
              <a:rPr lang="en-US" dirty="0"/>
              <a:t> = </a:t>
            </a:r>
            <a:r>
              <a:rPr lang="en-US" dirty="0" err="1"/>
              <a:t>miadd.Invoke</a:t>
            </a:r>
            <a:r>
              <a:rPr lang="en-US" dirty="0"/>
              <a:t>(null, new object[] { o1, o</a:t>
            </a:r>
            <a:r>
              <a:rPr lang="ru-RU" dirty="0"/>
              <a:t>2</a:t>
            </a:r>
            <a:r>
              <a:rPr lang="en-US" dirty="0"/>
              <a:t> });</a:t>
            </a:r>
          </a:p>
          <a:p>
            <a:pPr marL="411480" lvl="1" indent="0">
              <a:lnSpc>
                <a:spcPct val="110000"/>
              </a:lnSpc>
              <a:buNone/>
            </a:pPr>
            <a:endParaRPr lang="en-US" dirty="0"/>
          </a:p>
          <a:p>
            <a:pPr marL="41148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7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Динамическая работа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Работа с полями и свойствами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object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GetValue</a:t>
            </a:r>
            <a:r>
              <a:rPr lang="en-US" sz="2000" dirty="0"/>
              <a:t>(object o)</a:t>
            </a:r>
            <a:r>
              <a:rPr lang="ru-RU" sz="2000" dirty="0"/>
              <a:t> – получение значения свойства у экземпляра типа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void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sz="2000" dirty="0"/>
              <a:t>(object </a:t>
            </a:r>
            <a:r>
              <a:rPr lang="en-US" sz="2000" dirty="0" err="1"/>
              <a:t>obj</a:t>
            </a:r>
            <a:r>
              <a:rPr lang="en-US" sz="2000" dirty="0"/>
              <a:t>, object value)</a:t>
            </a:r>
            <a:r>
              <a:rPr lang="ru-RU" sz="2000" dirty="0"/>
              <a:t> – установка значения свойства для экземпляра типа</a:t>
            </a:r>
            <a:endParaRPr lang="en-US" sz="2000" dirty="0"/>
          </a:p>
          <a:p>
            <a:pPr marL="520700" indent="-457200">
              <a:lnSpc>
                <a:spcPct val="110000"/>
              </a:lnSpc>
            </a:pPr>
            <a:endParaRPr lang="en-US" sz="2800" dirty="0"/>
          </a:p>
          <a:p>
            <a:pPr marL="520700" indent="-457200">
              <a:lnSpc>
                <a:spcPct val="110000"/>
              </a:lnSpc>
            </a:pPr>
            <a:r>
              <a:rPr lang="ru-RU" sz="2400" dirty="0"/>
              <a:t>Работа с событиями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2000" dirty="0" err="1"/>
              <a:t>EventInfo</a:t>
            </a:r>
            <a:r>
              <a:rPr lang="en-US" sz="2000" dirty="0"/>
              <a:t> </a:t>
            </a:r>
            <a:r>
              <a:rPr lang="en-US" sz="2000" dirty="0" err="1"/>
              <a:t>ei</a:t>
            </a:r>
            <a:r>
              <a:rPr lang="en-US" sz="2000" dirty="0"/>
              <a:t> = </a:t>
            </a:r>
            <a:r>
              <a:rPr lang="en-US" sz="2000" dirty="0" err="1"/>
              <a:t>type.GetEvent</a:t>
            </a:r>
            <a:r>
              <a:rPr lang="en-US" sz="2000" dirty="0"/>
              <a:t>("</a:t>
            </a:r>
            <a:r>
              <a:rPr lang="en-US" sz="2000" dirty="0" err="1"/>
              <a:t>MyEvent</a:t>
            </a:r>
            <a:r>
              <a:rPr lang="en-US" sz="2000" dirty="0"/>
              <a:t>");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2000" dirty="0" err="1"/>
              <a:t>ei.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AddEventHandler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myDelegate</a:t>
            </a:r>
            <a:r>
              <a:rPr lang="en-US" sz="2000" dirty="0"/>
              <a:t>);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2000" dirty="0" err="1"/>
              <a:t>ei</a:t>
            </a:r>
            <a:r>
              <a:rPr lang="en-US" sz="2000" dirty="0"/>
              <a:t>. 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RemoveEventHandler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myDelegate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76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Сборки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Reflection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7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Динамическое создание типа и вызов его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89802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Dynamic Runtime Language (DLR)</a:t>
            </a:r>
          </a:p>
          <a:p>
            <a:pPr>
              <a:lnSpc>
                <a:spcPct val="120000"/>
              </a:lnSpc>
            </a:pPr>
            <a:r>
              <a:rPr lang="ru-RU" dirty="0"/>
              <a:t>Перенос проверки типов и наличие членов типа с момента компиляции в момент времени выполнения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Ключевое слово 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</a:p>
          <a:p>
            <a:pPr>
              <a:lnSpc>
                <a:spcPct val="120000"/>
              </a:lnSpc>
            </a:pP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 err="1"/>
              <a:t>myAssembly.GetType</a:t>
            </a:r>
            <a:r>
              <a:rPr lang="en-US" sz="2900" dirty="0"/>
              <a:t>("</a:t>
            </a:r>
            <a:r>
              <a:rPr lang="en-US" sz="2900" dirty="0" err="1"/>
              <a:t>ComplexNameSpace.Complex</a:t>
            </a:r>
            <a:r>
              <a:rPr lang="en-US" sz="2900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	dynamic d = </a:t>
            </a:r>
            <a:r>
              <a:rPr lang="en-US" sz="2900" dirty="0" err="1"/>
              <a:t>Activator.CreateInstance</a:t>
            </a:r>
            <a:r>
              <a:rPr lang="en-US" sz="2900" dirty="0"/>
              <a:t>(type, 5, 7);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	</a:t>
            </a:r>
            <a:r>
              <a:rPr lang="en-US" sz="2900" dirty="0" err="1"/>
              <a:t>d.Print</a:t>
            </a:r>
            <a:r>
              <a:rPr lang="en-US" sz="29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	</a:t>
            </a:r>
            <a:r>
              <a:rPr lang="en-US" sz="2900" dirty="0" err="1"/>
              <a:t>Console.WriteLine</a:t>
            </a:r>
            <a:r>
              <a:rPr lang="en-US" sz="2900" dirty="0"/>
              <a:t>(d + d * </a:t>
            </a:r>
            <a:r>
              <a:rPr lang="en-US" sz="2900" dirty="0" err="1"/>
              <a:t>d.Re</a:t>
            </a:r>
            <a:r>
              <a:rPr lang="en-US" sz="29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	</a:t>
            </a:r>
            <a:endParaRPr lang="ru-RU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Удобно работать с </a:t>
            </a:r>
            <a:r>
              <a:rPr lang="en-US" sz="2900" dirty="0"/>
              <a:t>Reflection,</a:t>
            </a:r>
            <a:r>
              <a:rPr lang="ru-RU" sz="2900" dirty="0"/>
              <a:t> </a:t>
            </a:r>
            <a:r>
              <a:rPr lang="en-US" sz="2900" dirty="0" err="1"/>
              <a:t>WinAPI</a:t>
            </a:r>
            <a:r>
              <a:rPr lang="ru-RU" sz="2900" dirty="0"/>
              <a:t>, </a:t>
            </a:r>
            <a:r>
              <a:rPr lang="en-US" sz="2900" dirty="0"/>
              <a:t>COM </a:t>
            </a:r>
            <a:r>
              <a:rPr lang="ru-RU" sz="2900" dirty="0"/>
              <a:t>объектами</a:t>
            </a:r>
            <a:r>
              <a:rPr lang="en-US" sz="2900" dirty="0"/>
              <a:t> </a:t>
            </a:r>
            <a:r>
              <a:rPr lang="ru-RU" sz="2900" dirty="0"/>
              <a:t>и т.д.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Удобно работать с динамическими языками программирования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Есть примеры, которые возможны только при использовании </a:t>
            </a:r>
            <a:r>
              <a:rPr lang="en-US" sz="2900" dirty="0"/>
              <a:t>dynamic</a:t>
            </a:r>
            <a:endParaRPr lang="ru-RU" sz="2900" dirty="0"/>
          </a:p>
          <a:p>
            <a:pPr>
              <a:lnSpc>
                <a:spcPct val="120000"/>
              </a:lnSpc>
            </a:pPr>
            <a:endParaRPr lang="ru-RU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Возможны ошибки в </a:t>
            </a:r>
            <a:r>
              <a:rPr lang="en-US" sz="2900" dirty="0"/>
              <a:t>Runtime</a:t>
            </a:r>
            <a:r>
              <a:rPr lang="ru-RU" sz="2900" dirty="0"/>
              <a:t>, а не в момент компиляции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Тяжело отлаживать</a:t>
            </a:r>
            <a:endParaRPr lang="en-US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При разработке нет подсказок </a:t>
            </a:r>
            <a:r>
              <a:rPr lang="en-US" sz="2900" dirty="0" err="1"/>
              <a:t>IntelliSence</a:t>
            </a:r>
            <a:endParaRPr lang="ru-RU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Загружаются доп. Сборки (</a:t>
            </a:r>
            <a:r>
              <a:rPr lang="en-US" sz="2900" dirty="0"/>
              <a:t>DLR</a:t>
            </a:r>
            <a:r>
              <a:rPr lang="ru-RU" sz="2900" dirty="0"/>
              <a:t>)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Чуть медленнее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Появилось в </a:t>
            </a:r>
            <a:r>
              <a:rPr lang="en-US" dirty="0"/>
              <a:t>.NET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486" y="3717032"/>
            <a:ext cx="647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6306" y="4928394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–</a:t>
            </a:r>
            <a:endParaRPr lang="ru-RU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3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dynamic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651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Сборки</a:t>
            </a:r>
          </a:p>
          <a:p>
            <a:r>
              <a:rPr lang="en-US" dirty="0"/>
              <a:t>Reflection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11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Сборка</a:t>
            </a:r>
            <a:r>
              <a:rPr lang="en-US"/>
              <a:t> (Assembly)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Базовая единица</a:t>
            </a:r>
            <a:r>
              <a:rPr lang="en-US" dirty="0"/>
              <a:t> .NET</a:t>
            </a:r>
            <a:r>
              <a:rPr lang="ru-RU" dirty="0"/>
              <a:t> –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Исполняемый файл (*</a:t>
            </a:r>
            <a:r>
              <a:rPr lang="en-US" dirty="0"/>
              <a:t>.exe)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Динамическая библиотека (*</a:t>
            </a: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Функции сборок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Содержать и группировать код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Единица безопасности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ru-RU" dirty="0"/>
              <a:t>Определяют границы типов (инкапсуляция)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Имеют цифровую подпись (защита от подделок)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Единица развертывания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Возможна замена отдельных сборок при обновлении приложения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Единица версий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Сборки отличающиеся только версией могут сосуществовать на одном компьютере</a:t>
            </a:r>
          </a:p>
          <a:p>
            <a:pPr>
              <a:lnSpc>
                <a:spcPct val="120000"/>
              </a:lnSpc>
            </a:pPr>
            <a:r>
              <a:rPr lang="ru-RU" dirty="0"/>
              <a:t>Сборки полностью себя описывают</a:t>
            </a:r>
          </a:p>
        </p:txBody>
      </p:sp>
    </p:spTree>
    <p:extLst>
      <p:ext uri="{BB962C8B-B14F-4D97-AF65-F5344CB8AC3E}">
        <p14:creationId xmlns:p14="http://schemas.microsoft.com/office/powerpoint/2010/main" val="7188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сборки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Windows </a:t>
            </a:r>
            <a:r>
              <a:rPr lang="ru-RU" dirty="0"/>
              <a:t>заголовок</a:t>
            </a:r>
          </a:p>
          <a:p>
            <a:pPr>
              <a:lnSpc>
                <a:spcPct val="110000"/>
              </a:lnSpc>
            </a:pPr>
            <a:r>
              <a:rPr lang="en-US" dirty="0"/>
              <a:t>CLR </a:t>
            </a:r>
            <a:r>
              <a:rPr lang="ru-RU" dirty="0"/>
              <a:t>заголовок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Манифест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Файлы сборки (один или несколько)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Требуемые сборки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Метаданные сборки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Список внешних ресурсов</a:t>
            </a:r>
          </a:p>
          <a:p>
            <a:pPr>
              <a:lnSpc>
                <a:spcPct val="110000"/>
              </a:lnSpc>
            </a:pPr>
            <a:r>
              <a:rPr lang="ru-RU" dirty="0"/>
              <a:t>Метаданные типов</a:t>
            </a:r>
          </a:p>
          <a:p>
            <a:pPr>
              <a:lnSpc>
                <a:spcPct val="110000"/>
              </a:lnSpc>
            </a:pPr>
            <a:r>
              <a:rPr lang="ru-RU" dirty="0"/>
              <a:t>Исполняемый </a:t>
            </a:r>
            <a:r>
              <a:rPr lang="en-US" dirty="0"/>
              <a:t>IL</a:t>
            </a:r>
            <a:r>
              <a:rPr lang="ru-RU" dirty="0"/>
              <a:t> код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6918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Анализ сборки</a:t>
            </a:r>
          </a:p>
          <a:p>
            <a:r>
              <a:rPr lang="ru-RU" sz="2400" dirty="0"/>
              <a:t>Установка ссылки на сборку</a:t>
            </a:r>
          </a:p>
          <a:p>
            <a:r>
              <a:rPr lang="ru-RU" sz="2400" dirty="0"/>
              <a:t>Использование сборок на разных языках сборки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9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Имена сборок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Простое имя</a:t>
            </a:r>
          </a:p>
          <a:p>
            <a:pPr lvl="1"/>
            <a:r>
              <a:rPr lang="ru-RU" dirty="0"/>
              <a:t>Совпадает с именем файла без расширения</a:t>
            </a:r>
          </a:p>
          <a:p>
            <a:r>
              <a:rPr lang="ru-RU" dirty="0"/>
              <a:t>Сильное имя </a:t>
            </a:r>
            <a:r>
              <a:rPr lang="en-US" dirty="0"/>
              <a:t>(strong name)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Версия</a:t>
            </a:r>
          </a:p>
          <a:p>
            <a:pPr lvl="1"/>
            <a:r>
              <a:rPr lang="ru-RU" dirty="0"/>
              <a:t>Культура</a:t>
            </a:r>
          </a:p>
          <a:p>
            <a:pPr lvl="1"/>
            <a:r>
              <a:rPr lang="ru-RU" dirty="0"/>
              <a:t>Открытый ключ (+ цифровая подпись)</a:t>
            </a:r>
          </a:p>
          <a:p>
            <a:r>
              <a:rPr lang="ru-RU" dirty="0"/>
              <a:t>Сильные имена уникальны</a:t>
            </a:r>
          </a:p>
        </p:txBody>
      </p:sp>
    </p:spTree>
    <p:extLst>
      <p:ext uri="{BB962C8B-B14F-4D97-AF65-F5344CB8AC3E}">
        <p14:creationId xmlns:p14="http://schemas.microsoft.com/office/powerpoint/2010/main" val="71463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Где находятся сборки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Локально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каталоге приложения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подкаталоге с именем сборки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специально настроенном подкаталоге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могут храниться любые сборки (с сильными и простыми именами)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могут использоваться только этим приложением</a:t>
            </a:r>
          </a:p>
          <a:p>
            <a:pPr>
              <a:lnSpc>
                <a:spcPct val="120000"/>
              </a:lnSpc>
            </a:pPr>
            <a:r>
              <a:rPr lang="ru-RU" dirty="0"/>
              <a:t>В глобальном кэше сборок (</a:t>
            </a:r>
            <a:r>
              <a:rPr lang="en-US" dirty="0"/>
              <a:t>GAC, Global Assembly Cache)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Только сборки со строгими именами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Только</a:t>
            </a:r>
            <a:r>
              <a:rPr lang="en-US" dirty="0"/>
              <a:t> </a:t>
            </a:r>
            <a:r>
              <a:rPr lang="ru-RU" dirty="0"/>
              <a:t>библиотечные сборки</a:t>
            </a:r>
            <a:r>
              <a:rPr lang="en-US" dirty="0"/>
              <a:t> (.</a:t>
            </a:r>
            <a:r>
              <a:rPr lang="en-US" dirty="0" err="1"/>
              <a:t>dll</a:t>
            </a:r>
            <a:r>
              <a:rPr lang="en-US" dirty="0"/>
              <a:t>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Могут использоваться разными программами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установки требуются администраторские права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нужной сборки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Сильное имя?</a:t>
            </a:r>
          </a:p>
          <a:p>
            <a:pPr lvl="1"/>
            <a:r>
              <a:rPr lang="ru-RU" dirty="0"/>
              <a:t>Нет:</a:t>
            </a:r>
          </a:p>
          <a:p>
            <a:pPr lvl="2"/>
            <a:r>
              <a:rPr lang="ru-RU" dirty="0"/>
              <a:t>Ищется </a:t>
            </a: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в текущей папке</a:t>
            </a:r>
          </a:p>
          <a:p>
            <a:pPr lvl="2"/>
            <a:r>
              <a:rPr lang="ru-RU" dirty="0"/>
              <a:t>Ищется </a:t>
            </a:r>
            <a:r>
              <a:rPr lang="en-US" dirty="0"/>
              <a:t>.exe </a:t>
            </a:r>
            <a:r>
              <a:rPr lang="ru-RU" dirty="0"/>
              <a:t>в текущей папке</a:t>
            </a:r>
          </a:p>
          <a:p>
            <a:pPr lvl="2"/>
            <a:r>
              <a:rPr lang="ru-RU" dirty="0"/>
              <a:t>Поиск </a:t>
            </a: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в подпапке с именем сборки</a:t>
            </a:r>
          </a:p>
          <a:p>
            <a:pPr lvl="2"/>
            <a:r>
              <a:rPr lang="ru-RU" dirty="0"/>
              <a:t>Поиск </a:t>
            </a:r>
            <a:r>
              <a:rPr lang="en-US" dirty="0"/>
              <a:t>.exe </a:t>
            </a:r>
            <a:r>
              <a:rPr lang="ru-RU" dirty="0"/>
              <a:t>в подпапке с именем сборки</a:t>
            </a:r>
          </a:p>
          <a:p>
            <a:pPr lvl="1"/>
            <a:r>
              <a:rPr lang="ru-RU" dirty="0"/>
              <a:t>Да:</a:t>
            </a:r>
            <a:endParaRPr lang="en-US" dirty="0"/>
          </a:p>
          <a:p>
            <a:pPr lvl="2"/>
            <a:r>
              <a:rPr lang="ru-RU" dirty="0"/>
              <a:t>Ищется в </a:t>
            </a:r>
            <a:r>
              <a:rPr lang="en-US" dirty="0"/>
              <a:t>GAC</a:t>
            </a:r>
          </a:p>
          <a:p>
            <a:pPr lvl="2"/>
            <a:r>
              <a:rPr lang="ru-RU" dirty="0"/>
              <a:t>Если в </a:t>
            </a:r>
            <a:r>
              <a:rPr lang="en-US" dirty="0"/>
              <a:t>GAC</a:t>
            </a:r>
            <a:r>
              <a:rPr lang="ru-RU" dirty="0"/>
              <a:t> нет, то ищется локально</a:t>
            </a:r>
          </a:p>
        </p:txBody>
      </p:sp>
    </p:spTree>
    <p:extLst>
      <p:ext uri="{BB962C8B-B14F-4D97-AF65-F5344CB8AC3E}">
        <p14:creationId xmlns:p14="http://schemas.microsoft.com/office/powerpoint/2010/main" val="195400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3923</TotalTime>
  <Words>1753</Words>
  <Application>Microsoft Office PowerPoint</Application>
  <PresentationFormat>Экран (4:3)</PresentationFormat>
  <Paragraphs>359</Paragraphs>
  <Slides>33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Calibri</vt:lpstr>
      <vt:lpstr>Cambria</vt:lpstr>
      <vt:lpstr>Rockwell</vt:lpstr>
      <vt:lpstr>Segoe</vt:lpstr>
      <vt:lpstr>Wingdings 2</vt:lpstr>
      <vt:lpstr>Литейная</vt:lpstr>
      <vt:lpstr>Разработка приложений на платформе .NET</vt:lpstr>
      <vt:lpstr>Сегодня</vt:lpstr>
      <vt:lpstr>Сегодня</vt:lpstr>
      <vt:lpstr>Сборка (Assembly)</vt:lpstr>
      <vt:lpstr>Содержимое сборки</vt:lpstr>
      <vt:lpstr>Демонстрации</vt:lpstr>
      <vt:lpstr>Имена сборок</vt:lpstr>
      <vt:lpstr>Где находятся сборки</vt:lpstr>
      <vt:lpstr>Поиск нужной сборки</vt:lpstr>
      <vt:lpstr>Достоинства сильных имен</vt:lpstr>
      <vt:lpstr>Задание сильного имени сборке</vt:lpstr>
      <vt:lpstr>Демонстрации</vt:lpstr>
      <vt:lpstr>Установка в GAC</vt:lpstr>
      <vt:lpstr>Демонстрации</vt:lpstr>
      <vt:lpstr>Сегодня</vt:lpstr>
      <vt:lpstr>Информация о типах</vt:lpstr>
      <vt:lpstr>Объектная модель</vt:lpstr>
      <vt:lpstr>Загрузка сборок</vt:lpstr>
      <vt:lpstr>Assembly</vt:lpstr>
      <vt:lpstr>System.Type</vt:lpstr>
      <vt:lpstr>Информация о членах</vt:lpstr>
      <vt:lpstr>MemberInfo</vt:lpstr>
      <vt:lpstr>FieldInfo</vt:lpstr>
      <vt:lpstr>MethodBase</vt:lpstr>
      <vt:lpstr>MethodInfo и ConstructorInfo </vt:lpstr>
      <vt:lpstr>Демонстрации</vt:lpstr>
      <vt:lpstr>Динамическое создание объекта</vt:lpstr>
      <vt:lpstr>Динамический вызов метода</vt:lpstr>
      <vt:lpstr>Динамическая работа</vt:lpstr>
      <vt:lpstr>Демонстрации</vt:lpstr>
      <vt:lpstr>dynamic</vt:lpstr>
      <vt:lpstr>Демонстрации</vt:lpstr>
      <vt:lpstr>Сегодня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361</cp:revision>
  <dcterms:created xsi:type="dcterms:W3CDTF">2011-09-30T16:04:03Z</dcterms:created>
  <dcterms:modified xsi:type="dcterms:W3CDTF">2017-12-08T19:41:04Z</dcterms:modified>
</cp:coreProperties>
</file>