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56" r:id="rId2"/>
    <p:sldId id="327" r:id="rId3"/>
    <p:sldId id="444" r:id="rId4"/>
    <p:sldId id="428" r:id="rId5"/>
    <p:sldId id="429" r:id="rId6"/>
    <p:sldId id="469" r:id="rId7"/>
    <p:sldId id="443" r:id="rId8"/>
    <p:sldId id="430" r:id="rId9"/>
    <p:sldId id="431" r:id="rId10"/>
    <p:sldId id="439" r:id="rId11"/>
    <p:sldId id="442" r:id="rId12"/>
    <p:sldId id="463" r:id="rId13"/>
    <p:sldId id="464" r:id="rId14"/>
    <p:sldId id="435" r:id="rId15"/>
    <p:sldId id="465" r:id="rId16"/>
    <p:sldId id="467" r:id="rId17"/>
    <p:sldId id="468" r:id="rId18"/>
    <p:sldId id="440" r:id="rId19"/>
    <p:sldId id="4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http://msdn.microsoft.com/en-us/library/z0w1kczw.aspx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8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http://msdn.microsoft.com/en-us/library/z0w1kczw.aspx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1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http://msdn.microsoft.com/en-us/library/system.xml.serialization.xmlserializer(v=vs.110).aspx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0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Сериализация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Работа с атрибутами</a:t>
            </a:r>
            <a:endParaRPr lang="en-US" sz="2400" dirty="0"/>
          </a:p>
          <a:p>
            <a:r>
              <a:rPr lang="ru-RU" sz="2400" dirty="0"/>
              <a:t>Построение </a:t>
            </a:r>
            <a:r>
              <a:rPr lang="en-US" sz="2400" dirty="0"/>
              <a:t>SQL </a:t>
            </a:r>
            <a:r>
              <a:rPr lang="ru-RU" sz="2400" dirty="0"/>
              <a:t>запроса для произвольной </a:t>
            </a:r>
            <a:r>
              <a:rPr lang="en-US" sz="2400" dirty="0"/>
              <a:t>Entity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00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Атрибуты</a:t>
            </a:r>
          </a:p>
          <a:p>
            <a:r>
              <a:rPr lang="ru-RU" dirty="0" err="1"/>
              <a:t>Сериализация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Сериализация – процесс сохранения состояния объекта в потоке</a:t>
            </a:r>
          </a:p>
          <a:p>
            <a:pPr>
              <a:lnSpc>
                <a:spcPct val="120000"/>
              </a:lnSpc>
            </a:pPr>
            <a:r>
              <a:rPr lang="ru-RU" dirty="0"/>
              <a:t>Сохраняются данные и необходимая информация для реконструкции объекта – десериализации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 сериализации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Сохраняется граф объектов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Сохраняются данные и всех базовых классов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Использование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Сохранение данных программы (например, настройки)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Передача объектов по сети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</a:t>
            </a:r>
            <a:r>
              <a:rPr lang="ru-RU" dirty="0"/>
              <a:t>Персистентные</a:t>
            </a:r>
            <a:r>
              <a:rPr lang="en-US" dirty="0"/>
              <a:t>”</a:t>
            </a:r>
            <a:r>
              <a:rPr lang="ru-RU" dirty="0"/>
              <a:t> объекты (время жизни объекта больше времени работы программы)</a:t>
            </a:r>
          </a:p>
        </p:txBody>
      </p:sp>
    </p:spTree>
    <p:extLst>
      <p:ext uri="{BB962C8B-B14F-4D97-AF65-F5344CB8AC3E}">
        <p14:creationId xmlns:p14="http://schemas.microsoft.com/office/powerpoint/2010/main" val="79523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сериализации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Двоичный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Компактный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десериализации нужен </a:t>
            </a:r>
            <a:r>
              <a:rPr lang="en-US" dirty="0"/>
              <a:t>.NET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SOAP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Стандарт </a:t>
            </a:r>
            <a:r>
              <a:rPr lang="en-US" dirty="0"/>
              <a:t>W3C.org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Не зависит от платформы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Многословен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XML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Произвольный </a:t>
            </a:r>
            <a:r>
              <a:rPr lang="en-US" dirty="0"/>
              <a:t>XML </a:t>
            </a:r>
            <a:r>
              <a:rPr lang="ru-RU" dirty="0"/>
              <a:t>формат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 зависит от платформы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Многословен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Полностью настраиваемый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сериализации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Только для двоичного и </a:t>
            </a:r>
            <a:r>
              <a:rPr lang="en-US" dirty="0"/>
              <a:t>SOAP </a:t>
            </a:r>
            <a:r>
              <a:rPr lang="ru-RU" dirty="0"/>
              <a:t>форматов</a:t>
            </a:r>
          </a:p>
          <a:p>
            <a:pPr>
              <a:lnSpc>
                <a:spcPct val="120000"/>
              </a:lnSpc>
            </a:pPr>
            <a:r>
              <a:rPr lang="ru-RU" dirty="0"/>
              <a:t>С помощью атрибутов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Serializable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dirty="0"/>
              <a:t>– </a:t>
            </a:r>
            <a:r>
              <a:rPr lang="ru-RU" dirty="0"/>
              <a:t>указывает на то, что тип можно сериализовать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/>
              <a:t>] class Complex {….}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Что сериализуется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Все публичные и приватные поля (и автоматические свойства)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Базовые и используемые типы тоже должны быть сериализуемыми, т.е. иметь атрибут 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/>
              <a:t>]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NonSerialized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dirty="0"/>
              <a:t>–</a:t>
            </a:r>
            <a:r>
              <a:rPr lang="ru-RU" dirty="0"/>
              <a:t> помечается поле или автоматическое свойство,</a:t>
            </a:r>
            <a:r>
              <a:rPr lang="en-US" dirty="0"/>
              <a:t> </a:t>
            </a:r>
            <a:r>
              <a:rPr lang="ru-RU" dirty="0"/>
              <a:t>если что-то сериализовать не нужно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/>
              <a:t>] </a:t>
            </a:r>
            <a:r>
              <a:rPr lang="en-US" dirty="0" err="1"/>
              <a:t>struct</a:t>
            </a:r>
            <a:r>
              <a:rPr lang="en-US" dirty="0"/>
              <a:t> Complex </a:t>
            </a:r>
            <a:r>
              <a:rPr lang="ru-RU" dirty="0"/>
              <a:t>	</a:t>
            </a: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en-US" dirty="0"/>
              <a:t>double </a:t>
            </a:r>
            <a:r>
              <a:rPr lang="en-US" dirty="0" err="1"/>
              <a:t>im</a:t>
            </a:r>
            <a:r>
              <a:rPr lang="en-US" dirty="0"/>
              <a:t>, re;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en-US" dirty="0"/>
              <a:t>[</a:t>
            </a:r>
            <a:r>
              <a:rPr lang="en-US" dirty="0" err="1"/>
              <a:t>NonSerialized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double mod, </a:t>
            </a:r>
            <a:r>
              <a:rPr lang="en-US" dirty="0" err="1"/>
              <a:t>arg</a:t>
            </a:r>
            <a:r>
              <a:rPr lang="en-US" dirty="0"/>
              <a:t>;</a:t>
            </a:r>
            <a:r>
              <a:rPr lang="ru-RU" dirty="0"/>
              <a:t>	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00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сериализовать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46237"/>
            <a:ext cx="8784976" cy="45262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Форматеры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BinaryFormatter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для бинарной сериализации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(</a:t>
            </a:r>
            <a:r>
              <a:rPr lang="en-US" sz="2000" dirty="0" err="1"/>
              <a:t>System.Runtime.Serialization.Formatters.Binary.BinaryFormatter</a:t>
            </a:r>
            <a:r>
              <a:rPr lang="ru-RU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SoapFormatter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для сериализации в </a:t>
            </a:r>
            <a:r>
              <a:rPr lang="en-US" dirty="0"/>
              <a:t>SOAP </a:t>
            </a:r>
            <a:r>
              <a:rPr lang="ru-RU" dirty="0"/>
              <a:t>формате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(</a:t>
            </a:r>
            <a:r>
              <a:rPr lang="en-US" sz="2000" dirty="0" err="1"/>
              <a:t>System.Runtime.Serialization.Formatters.Soap.SoapFormatter</a:t>
            </a:r>
            <a:r>
              <a:rPr lang="ru-RU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XmlSerializer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для сериализации в произвольный </a:t>
            </a:r>
            <a:r>
              <a:rPr lang="en-US" dirty="0"/>
              <a:t>XML </a:t>
            </a:r>
            <a:r>
              <a:rPr lang="ru-RU" dirty="0"/>
              <a:t>формат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(</a:t>
            </a:r>
            <a:r>
              <a:rPr lang="en-US" sz="2000" dirty="0" err="1"/>
              <a:t>System.Xml.Serialization.XmlSerializer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3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сериализовать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Для </a:t>
            </a:r>
            <a:r>
              <a:rPr lang="en-US" dirty="0" err="1"/>
              <a:t>BinaryFormatter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SoapFormatter</a:t>
            </a:r>
            <a:endParaRPr lang="ru-RU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</a:t>
            </a:r>
            <a:r>
              <a:rPr lang="en-US" dirty="0"/>
              <a:t>(stream, </a:t>
            </a:r>
            <a:r>
              <a:rPr lang="en-US" dirty="0" err="1"/>
              <a:t>obj</a:t>
            </a:r>
            <a:r>
              <a:rPr lang="en-US" dirty="0"/>
              <a:t>) – </a:t>
            </a:r>
            <a:r>
              <a:rPr lang="ru-RU" dirty="0"/>
              <a:t>сериализация объекта в поток</a:t>
            </a:r>
            <a:endParaRPr lang="en-US" dirty="0"/>
          </a:p>
          <a:p>
            <a:pPr marL="630936" lvl="2" indent="0">
              <a:buNone/>
            </a:pPr>
            <a:r>
              <a:rPr lang="en-US" dirty="0"/>
              <a:t>Complex </a:t>
            </a:r>
            <a:r>
              <a:rPr lang="en-US" dirty="0" err="1"/>
              <a:t>complex</a:t>
            </a:r>
            <a:r>
              <a:rPr lang="en-US" dirty="0"/>
              <a:t> = new Complex(10, 20);</a:t>
            </a:r>
          </a:p>
          <a:p>
            <a:pPr marL="630936" lvl="2" indent="0">
              <a:buNone/>
            </a:pPr>
            <a:r>
              <a:rPr lang="en-US" dirty="0"/>
              <a:t>using (</a:t>
            </a:r>
            <a:r>
              <a:rPr lang="en-US" dirty="0" err="1"/>
              <a:t>FileStream</a:t>
            </a:r>
            <a:r>
              <a:rPr lang="en-US" dirty="0"/>
              <a:t> stream = new </a:t>
            </a:r>
            <a:r>
              <a:rPr lang="en-US" dirty="0" err="1"/>
              <a:t>FileStream</a:t>
            </a:r>
            <a:r>
              <a:rPr lang="en-US" dirty="0"/>
              <a:t>("</a:t>
            </a:r>
            <a:r>
              <a:rPr lang="en-US" dirty="0" err="1"/>
              <a:t>store.bin</a:t>
            </a:r>
            <a:r>
              <a:rPr lang="en-US" dirty="0"/>
              <a:t>", </a:t>
            </a:r>
            <a:r>
              <a:rPr lang="en-US" dirty="0" err="1"/>
              <a:t>FileMode.Create</a:t>
            </a:r>
            <a:r>
              <a:rPr lang="en-US" dirty="0"/>
              <a:t>))</a:t>
            </a:r>
          </a:p>
          <a:p>
            <a:pPr marL="630936" lvl="2" indent="0">
              <a:buNone/>
            </a:pPr>
            <a:r>
              <a:rPr lang="en-US" dirty="0"/>
              <a:t>{</a:t>
            </a:r>
          </a:p>
          <a:p>
            <a:pPr marL="630936" lvl="2" indent="0">
              <a:buNone/>
            </a:pPr>
            <a:r>
              <a:rPr lang="en-US" dirty="0"/>
              <a:t>	</a:t>
            </a:r>
            <a:r>
              <a:rPr lang="en-US" dirty="0" err="1"/>
              <a:t>BinaryFormatter</a:t>
            </a:r>
            <a:r>
              <a:rPr lang="en-US" dirty="0"/>
              <a:t> </a:t>
            </a:r>
            <a:r>
              <a:rPr lang="en-US" dirty="0" err="1"/>
              <a:t>binaryFormatter</a:t>
            </a:r>
            <a:r>
              <a:rPr lang="en-US" dirty="0"/>
              <a:t> = new </a:t>
            </a:r>
            <a:r>
              <a:rPr lang="en-US" dirty="0" err="1"/>
              <a:t>BinaryFormatter</a:t>
            </a:r>
            <a:r>
              <a:rPr lang="en-US" dirty="0"/>
              <a:t>();</a:t>
            </a:r>
          </a:p>
          <a:p>
            <a:pPr marL="630936" lvl="2" indent="0">
              <a:buNone/>
            </a:pPr>
            <a:r>
              <a:rPr lang="en-US" dirty="0"/>
              <a:t> 	</a:t>
            </a:r>
            <a:r>
              <a:rPr lang="en-US" dirty="0" err="1"/>
              <a:t>binaryFormatter.Serialize</a:t>
            </a:r>
            <a:r>
              <a:rPr lang="en-US" dirty="0"/>
              <a:t>(stream, complex);</a:t>
            </a:r>
          </a:p>
          <a:p>
            <a:pPr marL="630936" lvl="2" indent="0">
              <a:buNone/>
            </a:pPr>
            <a:r>
              <a:rPr lang="en-US" dirty="0"/>
              <a:t>}</a:t>
            </a:r>
          </a:p>
          <a:p>
            <a:pPr lvl="1"/>
            <a:endParaRPr lang="ru-RU" dirty="0"/>
          </a:p>
          <a:p>
            <a:pPr lvl="1"/>
            <a:r>
              <a:rPr lang="en-US" dirty="0"/>
              <a:t>object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Deserialize</a:t>
            </a:r>
            <a:r>
              <a:rPr lang="en-US" dirty="0"/>
              <a:t>(stream) – </a:t>
            </a:r>
            <a:r>
              <a:rPr lang="ru-RU" dirty="0"/>
              <a:t>для десериализации объекта</a:t>
            </a:r>
            <a:endParaRPr lang="en-US" dirty="0"/>
          </a:p>
          <a:p>
            <a:pPr marL="630936" lvl="2" indent="0">
              <a:buNone/>
            </a:pPr>
            <a:r>
              <a:rPr lang="en-US" dirty="0"/>
              <a:t> Complex </a:t>
            </a:r>
            <a:r>
              <a:rPr lang="en-US" dirty="0" err="1"/>
              <a:t>complex</a:t>
            </a:r>
            <a:r>
              <a:rPr lang="en-US" dirty="0"/>
              <a:t>;</a:t>
            </a:r>
          </a:p>
          <a:p>
            <a:pPr marL="630936" lvl="2" indent="0">
              <a:buNone/>
            </a:pPr>
            <a:r>
              <a:rPr lang="en-US" dirty="0"/>
              <a:t> using (</a:t>
            </a:r>
            <a:r>
              <a:rPr lang="en-US" dirty="0" err="1"/>
              <a:t>FileStream</a:t>
            </a:r>
            <a:r>
              <a:rPr lang="en-US" dirty="0"/>
              <a:t> stream = new </a:t>
            </a:r>
            <a:r>
              <a:rPr lang="en-US" dirty="0" err="1"/>
              <a:t>FileStream</a:t>
            </a:r>
            <a:r>
              <a:rPr lang="en-US" dirty="0"/>
              <a:t>("</a:t>
            </a:r>
            <a:r>
              <a:rPr lang="en-US" dirty="0" err="1"/>
              <a:t>store.bin</a:t>
            </a:r>
            <a:r>
              <a:rPr lang="en-US" dirty="0"/>
              <a:t>", </a:t>
            </a:r>
            <a:r>
              <a:rPr lang="en-US" dirty="0" err="1"/>
              <a:t>FileMode.Open</a:t>
            </a:r>
            <a:r>
              <a:rPr lang="en-US" dirty="0"/>
              <a:t>))</a:t>
            </a:r>
          </a:p>
          <a:p>
            <a:pPr marL="630936" lvl="2" indent="0">
              <a:buNone/>
            </a:pPr>
            <a:r>
              <a:rPr lang="en-US" dirty="0"/>
              <a:t> {</a:t>
            </a:r>
          </a:p>
          <a:p>
            <a:pPr marL="630936" lvl="2" indent="0">
              <a:buNone/>
            </a:pPr>
            <a:r>
              <a:rPr lang="en-US" dirty="0"/>
              <a:t> 	</a:t>
            </a:r>
            <a:r>
              <a:rPr lang="en-US" dirty="0" err="1"/>
              <a:t>BinaryFormatter</a:t>
            </a:r>
            <a:r>
              <a:rPr lang="en-US" dirty="0"/>
              <a:t> </a:t>
            </a:r>
            <a:r>
              <a:rPr lang="en-US" dirty="0" err="1"/>
              <a:t>binaryFormatter</a:t>
            </a:r>
            <a:r>
              <a:rPr lang="en-US" dirty="0"/>
              <a:t> = new </a:t>
            </a:r>
            <a:r>
              <a:rPr lang="en-US" dirty="0" err="1"/>
              <a:t>BinaryFormatter</a:t>
            </a:r>
            <a:r>
              <a:rPr lang="en-US" dirty="0"/>
              <a:t>();</a:t>
            </a:r>
          </a:p>
          <a:p>
            <a:pPr marL="630936" lvl="2" indent="0">
              <a:buNone/>
            </a:pPr>
            <a:r>
              <a:rPr lang="en-US" dirty="0"/>
              <a:t> 	complex = (Complex)</a:t>
            </a:r>
            <a:r>
              <a:rPr lang="en-US" dirty="0" err="1"/>
              <a:t>binaryFormatter.Deserialize</a:t>
            </a:r>
            <a:r>
              <a:rPr lang="en-US" dirty="0"/>
              <a:t>(stream);</a:t>
            </a:r>
          </a:p>
          <a:p>
            <a:pPr marL="630936" lvl="2" indent="0">
              <a:buNone/>
            </a:pPr>
            <a:r>
              <a:rPr lang="en-US" dirty="0"/>
              <a:t> }</a:t>
            </a:r>
          </a:p>
          <a:p>
            <a:endParaRPr lang="en-US" dirty="0"/>
          </a:p>
          <a:p>
            <a:r>
              <a:rPr lang="ru-RU" dirty="0"/>
              <a:t>Для </a:t>
            </a:r>
            <a:r>
              <a:rPr lang="en-US" dirty="0" err="1"/>
              <a:t>XmlSerializer</a:t>
            </a:r>
            <a:r>
              <a:rPr lang="ru-RU" dirty="0"/>
              <a:t> необходимо указать сериализуемый тип(-ы)</a:t>
            </a:r>
          </a:p>
          <a:p>
            <a:pPr lvl="1"/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new </a:t>
            </a:r>
            <a:r>
              <a:rPr lang="en-US" dirty="0" err="1"/>
              <a:t>XmlSerializer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(Complex));</a:t>
            </a:r>
          </a:p>
          <a:p>
            <a:pPr lvl="1"/>
            <a:r>
              <a:rPr lang="en-US" dirty="0" err="1"/>
              <a:t>serializer.Serialize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, complex);</a:t>
            </a:r>
          </a:p>
          <a:p>
            <a:pPr lvl="1"/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new </a:t>
            </a:r>
            <a:r>
              <a:rPr lang="en-US" dirty="0" err="1"/>
              <a:t>XmlSerializer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(Car), new Type[] { </a:t>
            </a:r>
            <a:r>
              <a:rPr lang="en-US" dirty="0" err="1"/>
              <a:t>typeof</a:t>
            </a:r>
            <a:r>
              <a:rPr lang="en-US" dirty="0"/>
              <a:t>(Radio) });</a:t>
            </a:r>
          </a:p>
          <a:p>
            <a:pPr lvl="1"/>
            <a:r>
              <a:rPr lang="en-US" dirty="0"/>
              <a:t>Car c = (Car)</a:t>
            </a:r>
            <a:r>
              <a:rPr lang="en-US" dirty="0" err="1"/>
              <a:t>ser.Deserialize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4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XML </a:t>
            </a:r>
            <a:r>
              <a:rPr lang="ru-RU" dirty="0"/>
              <a:t>сериализации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Сериализация только публичных полей и свойств (приватных полей, стоящих за ними)</a:t>
            </a:r>
          </a:p>
          <a:p>
            <a:endParaRPr lang="ru-RU" sz="2400" dirty="0"/>
          </a:p>
          <a:p>
            <a:r>
              <a:rPr lang="ru-RU" sz="2400" dirty="0"/>
              <a:t>Должен быть конструктор без параметров</a:t>
            </a:r>
          </a:p>
          <a:p>
            <a:endParaRPr lang="ru-RU" sz="2400" dirty="0"/>
          </a:p>
          <a:p>
            <a:r>
              <a:rPr lang="ru-RU" sz="2400" dirty="0"/>
              <a:t>Атрибуты настройки вида </a:t>
            </a:r>
            <a:r>
              <a:rPr lang="en-US" sz="2400" dirty="0"/>
              <a:t>XML</a:t>
            </a:r>
          </a:p>
          <a:p>
            <a:pPr lvl="1"/>
            <a:r>
              <a:rPr lang="en-US" sz="1800" dirty="0"/>
              <a:t>[</a:t>
            </a:r>
            <a:r>
              <a:rPr lang="en-US" sz="1800" dirty="0" err="1"/>
              <a:t>XmlIgnore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sz="1800" dirty="0" err="1"/>
              <a:t>XmlAttribute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sz="1800" dirty="0" err="1"/>
              <a:t>XmlElement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sz="1800" dirty="0" err="1"/>
              <a:t>XmlText</a:t>
            </a:r>
            <a:r>
              <a:rPr lang="en-US" sz="1800" dirty="0"/>
              <a:t>]</a:t>
            </a:r>
          </a:p>
          <a:p>
            <a:pPr lvl="1"/>
            <a:r>
              <a:rPr lang="ru-RU" sz="1800" dirty="0"/>
              <a:t>И др.</a:t>
            </a:r>
          </a:p>
          <a:p>
            <a:pPr lvl="1"/>
            <a:endParaRPr lang="en-US" sz="1800" dirty="0"/>
          </a:p>
          <a:p>
            <a:r>
              <a:rPr lang="ru-RU" sz="2400" dirty="0"/>
              <a:t>Необходимо задавать граф </a:t>
            </a:r>
            <a:r>
              <a:rPr lang="ru-RU" sz="2400" dirty="0" err="1"/>
              <a:t>сериализуемых</a:t>
            </a:r>
            <a:r>
              <a:rPr lang="ru-RU" sz="2400" dirty="0"/>
              <a:t> объектов</a:t>
            </a:r>
          </a:p>
          <a:p>
            <a:pPr marL="182880" lvl="2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sz="1600" dirty="0" err="1"/>
              <a:t>XmlSerializer</a:t>
            </a:r>
            <a:r>
              <a:rPr lang="en-US" sz="1600" dirty="0"/>
              <a:t> </a:t>
            </a:r>
            <a:r>
              <a:rPr lang="en-US" sz="1600" dirty="0" err="1"/>
              <a:t>serializer</a:t>
            </a:r>
            <a:r>
              <a:rPr lang="en-US" sz="1600" dirty="0"/>
              <a:t> = new </a:t>
            </a:r>
            <a:r>
              <a:rPr lang="en-US" sz="1600" dirty="0" err="1"/>
              <a:t>XmlSerializer</a:t>
            </a:r>
            <a:r>
              <a:rPr lang="en-US" sz="1600" dirty="0"/>
              <a:t>(</a:t>
            </a:r>
            <a:r>
              <a:rPr lang="en-US" sz="1600" dirty="0" err="1"/>
              <a:t>typeof</a:t>
            </a:r>
            <a:r>
              <a:rPr lang="en-US" sz="1600" dirty="0"/>
              <a:t>(Car), new Type[] { </a:t>
            </a:r>
            <a:r>
              <a:rPr lang="en-US" sz="1600" dirty="0" err="1"/>
              <a:t>typeof</a:t>
            </a:r>
            <a:r>
              <a:rPr lang="en-US" sz="1600" dirty="0"/>
              <a:t>(Radio) });</a:t>
            </a:r>
          </a:p>
          <a:p>
            <a:endParaRPr lang="en-US" sz="2400" dirty="0"/>
          </a:p>
          <a:p>
            <a:r>
              <a:rPr lang="ru-RU" sz="2400" dirty="0"/>
              <a:t>Не умеет сериализовать </a:t>
            </a:r>
            <a:r>
              <a:rPr lang="en-US" sz="2400" dirty="0" err="1"/>
              <a:t>ArrayList</a:t>
            </a:r>
            <a:r>
              <a:rPr lang="ru-RU" sz="2400" dirty="0"/>
              <a:t> и </a:t>
            </a:r>
            <a:r>
              <a:rPr lang="en-US" sz="2400" dirty="0"/>
              <a:t>List&lt;T&gt;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203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50090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  <a:p>
            <a:r>
              <a:rPr lang="ru-RU" dirty="0" err="1"/>
              <a:t>Сериализация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  <a:p>
            <a:r>
              <a:rPr lang="ru-RU" dirty="0" err="1"/>
              <a:t>Сериализация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1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Сериализация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2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Метаданные:</a:t>
            </a:r>
          </a:p>
          <a:p>
            <a:pPr lvl="1"/>
            <a:r>
              <a:rPr lang="ru-RU" dirty="0"/>
              <a:t>Стандартные</a:t>
            </a:r>
          </a:p>
          <a:p>
            <a:pPr lvl="1"/>
            <a:r>
              <a:rPr lang="ru-RU" dirty="0"/>
              <a:t>Расширенные (атрибуты)</a:t>
            </a:r>
          </a:p>
          <a:p>
            <a:pPr lvl="1"/>
            <a:endParaRPr lang="ru-RU" dirty="0"/>
          </a:p>
          <a:p>
            <a:r>
              <a:rPr lang="ru-RU" dirty="0"/>
              <a:t>Атрибуты:</a:t>
            </a:r>
          </a:p>
          <a:p>
            <a:pPr lvl="1"/>
            <a:r>
              <a:rPr lang="ru-RU" dirty="0"/>
              <a:t>Дополнительная метаинформация о сборке, типе, методе, свойстве, и т.д. </a:t>
            </a:r>
          </a:p>
          <a:p>
            <a:pPr lvl="1"/>
            <a:r>
              <a:rPr lang="ru-RU" dirty="0"/>
              <a:t>Добавляется декларативным образом</a:t>
            </a:r>
          </a:p>
          <a:p>
            <a:pPr lvl="1"/>
            <a:r>
              <a:rPr lang="ru-RU" dirty="0"/>
              <a:t>Доступ к</a:t>
            </a:r>
            <a:r>
              <a:rPr lang="en-US" dirty="0"/>
              <a:t> </a:t>
            </a:r>
            <a:r>
              <a:rPr lang="ru-RU" dirty="0"/>
              <a:t>атрибутам можно получить через </a:t>
            </a:r>
            <a:r>
              <a:rPr lang="en-US" dirty="0"/>
              <a:t>Reflection</a:t>
            </a:r>
            <a:endParaRPr lang="ru-RU" dirty="0"/>
          </a:p>
          <a:p>
            <a:pPr lvl="1"/>
            <a:endParaRPr lang="en-US" dirty="0"/>
          </a:p>
          <a:p>
            <a:r>
              <a:rPr lang="ru-RU" dirty="0"/>
              <a:t>Использование</a:t>
            </a:r>
          </a:p>
          <a:p>
            <a:pPr lvl="1"/>
            <a:r>
              <a:rPr lang="ru-RU" dirty="0"/>
              <a:t>Может учитываться во время компиляции</a:t>
            </a:r>
          </a:p>
          <a:p>
            <a:pPr lvl="1"/>
            <a:r>
              <a:rPr lang="ru-RU" dirty="0"/>
              <a:t>Может учитываться во время исполнения</a:t>
            </a:r>
            <a:endParaRPr lang="en-US" dirty="0"/>
          </a:p>
          <a:p>
            <a:pPr lvl="1"/>
            <a:r>
              <a:rPr lang="ru-RU" dirty="0"/>
              <a:t>Может учитываться средой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07866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атрибутов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46236"/>
            <a:ext cx="8291264" cy="49582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В квадратных скобках перед целевым объектом: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ru-RU" sz="1400" dirty="0"/>
              <a:t>Например, перед типом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C000"/>
                </a:solidFill>
              </a:rPr>
              <a:t>[</a:t>
            </a:r>
            <a:r>
              <a:rPr lang="en-US" sz="1400" dirty="0" err="1"/>
              <a:t>Serializable</a:t>
            </a:r>
            <a:r>
              <a:rPr lang="en-US" sz="1400" dirty="0">
                <a:solidFill>
                  <a:srgbClr val="FFC000"/>
                </a:solidFill>
              </a:rPr>
              <a:t>]</a:t>
            </a:r>
            <a:endParaRPr lang="ru-RU" sz="1400" dirty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/>
              <a:t>	</a:t>
            </a:r>
            <a:r>
              <a:rPr lang="en-US" sz="1400" dirty="0"/>
              <a:t>public class Complex {…}</a:t>
            </a:r>
            <a:endParaRPr lang="ru-RU" sz="1400" dirty="0"/>
          </a:p>
          <a:p>
            <a:pPr lvl="1">
              <a:lnSpc>
                <a:spcPct val="120000"/>
              </a:lnSpc>
            </a:pPr>
            <a:r>
              <a:rPr lang="ru-RU" sz="1400" dirty="0"/>
              <a:t>Или перед методом: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C000"/>
                </a:solidFill>
              </a:rPr>
              <a:t>[</a:t>
            </a:r>
            <a:r>
              <a:rPr lang="en-US" sz="1400" dirty="0" err="1"/>
              <a:t>System.Runtime.InteropServices.DllImport</a:t>
            </a:r>
            <a:r>
              <a:rPr lang="en-US" sz="1400" dirty="0"/>
              <a:t>("user32.dll")</a:t>
            </a:r>
            <a:r>
              <a:rPr lang="en-US" sz="1400" dirty="0">
                <a:solidFill>
                  <a:srgbClr val="FFC000"/>
                </a:solidFill>
              </a:rPr>
              <a:t>]</a:t>
            </a:r>
            <a:r>
              <a:rPr lang="en-US" sz="1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extern static void </a:t>
            </a:r>
            <a:r>
              <a:rPr lang="en-US" sz="1400" dirty="0" err="1"/>
              <a:t>SampleMethod</a:t>
            </a:r>
            <a:r>
              <a:rPr lang="en-US" sz="1400" dirty="0"/>
              <a:t>();</a:t>
            </a:r>
            <a:endParaRPr lang="ru-RU" sz="1400" dirty="0"/>
          </a:p>
          <a:p>
            <a:pPr>
              <a:lnSpc>
                <a:spcPct val="120000"/>
              </a:lnSpc>
            </a:pPr>
            <a:endParaRPr lang="ru-RU" sz="1400" dirty="0"/>
          </a:p>
          <a:p>
            <a:pPr>
              <a:lnSpc>
                <a:spcPct val="120000"/>
              </a:lnSpc>
            </a:pPr>
            <a:r>
              <a:rPr lang="ru-RU" sz="1600" dirty="0"/>
              <a:t>Может быть применено несколько атрибутов одновременно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</a:t>
            </a:r>
            <a:r>
              <a:rPr lang="en-US" sz="1400" dirty="0" err="1"/>
              <a:t>Serializable</a:t>
            </a:r>
            <a:r>
              <a:rPr lang="en-US" sz="1400" dirty="0"/>
              <a:t>]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[Obsolete]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</a:t>
            </a:r>
            <a:r>
              <a:rPr lang="en-US" sz="1400" dirty="0" err="1"/>
              <a:t>DefaultMember</a:t>
            </a:r>
            <a:r>
              <a:rPr lang="en-US" sz="1400" dirty="0"/>
              <a:t>(“Re”)]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</a:t>
            </a:r>
            <a:r>
              <a:rPr lang="en-US" sz="1400" dirty="0" err="1"/>
              <a:t>MyAttrib</a:t>
            </a:r>
            <a:r>
              <a:rPr lang="en-US" sz="1400" dirty="0"/>
              <a:t>(“</a:t>
            </a:r>
            <a:r>
              <a:rPr lang="en-US" sz="1400" dirty="0" err="1"/>
              <a:t>im</a:t>
            </a:r>
            <a:r>
              <a:rPr lang="en-US" sz="1400" dirty="0"/>
              <a:t>”, </a:t>
            </a:r>
            <a:r>
              <a:rPr lang="en-US" sz="1400" dirty="0" err="1"/>
              <a:t>myval</a:t>
            </a:r>
            <a:r>
              <a:rPr lang="en-US" sz="1400" dirty="0"/>
              <a:t> = 12345)]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public </a:t>
            </a:r>
            <a:r>
              <a:rPr lang="en-US" sz="1400" dirty="0" err="1"/>
              <a:t>struct</a:t>
            </a:r>
            <a:r>
              <a:rPr lang="en-US" sz="1400" dirty="0"/>
              <a:t> Complex { … }</a:t>
            </a:r>
            <a:endParaRPr lang="ru-RU" sz="1400" dirty="0"/>
          </a:p>
          <a:p>
            <a:pPr lvl="1">
              <a:lnSpc>
                <a:spcPct val="120000"/>
              </a:lnSpc>
            </a:pPr>
            <a:r>
              <a:rPr lang="ru-RU" sz="1400" dirty="0"/>
              <a:t>Несколько атрибутов можно объединить в одни </a:t>
            </a:r>
            <a:r>
              <a:rPr lang="en-US" sz="1400" dirty="0"/>
              <a:t> []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</a:t>
            </a:r>
            <a:r>
              <a:rPr lang="en-US" sz="1400" dirty="0" err="1"/>
              <a:t>XmlIgnore</a:t>
            </a:r>
            <a:r>
              <a:rPr lang="en-US" sz="1400" dirty="0"/>
              <a:t>, Obsolete]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public double Re { get;  set; }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ru-RU" sz="1600" dirty="0"/>
              <a:t>Некоторые атрибуты могут быть применены сразу несколько раз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	[Conditional("DEBUG"), Conditional("TEST1")]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/>
              <a:t>	</a:t>
            </a:r>
            <a:r>
              <a:rPr lang="en-US" sz="1400" dirty="0"/>
              <a:t>void </a:t>
            </a:r>
            <a:r>
              <a:rPr lang="en-US" sz="1400" dirty="0" err="1"/>
              <a:t>TraceMethod</a:t>
            </a:r>
            <a:r>
              <a:rPr lang="en-US" sz="1400" dirty="0"/>
              <a:t>(){…}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8142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атрибутов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500" dirty="0"/>
              <a:t>Параметры атрибутов: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ru-RU" sz="2400" dirty="0"/>
              <a:t>Могут задаваться позиционно или по имени</a:t>
            </a:r>
          </a:p>
          <a:p>
            <a:pPr lvl="1">
              <a:lnSpc>
                <a:spcPct val="120000"/>
              </a:lnSpc>
            </a:pPr>
            <a:r>
              <a:rPr lang="ru-RU" sz="2400" dirty="0"/>
              <a:t>Позиционные, как обычно, задаются в определённом порядке и не могут быть пропущены</a:t>
            </a:r>
          </a:p>
          <a:p>
            <a:pPr lvl="1">
              <a:lnSpc>
                <a:spcPct val="120000"/>
              </a:lnSpc>
            </a:pPr>
            <a:r>
              <a:rPr lang="ru-RU" sz="2400" dirty="0"/>
              <a:t>Именованные параметры могут следовать в произвольном порядке и могут быть пропущены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[</a:t>
            </a:r>
            <a:r>
              <a:rPr lang="en-US" sz="2400" dirty="0" err="1"/>
              <a:t>DllImport</a:t>
            </a:r>
            <a:r>
              <a:rPr lang="en-US" sz="2400" dirty="0"/>
              <a:t>("user32.dll")]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	</a:t>
            </a:r>
            <a:r>
              <a:rPr lang="en-US" sz="2400" dirty="0"/>
              <a:t>[</a:t>
            </a:r>
            <a:r>
              <a:rPr lang="en-US" sz="2400" dirty="0" err="1"/>
              <a:t>DllImport</a:t>
            </a:r>
            <a:r>
              <a:rPr lang="en-US" sz="2400" dirty="0"/>
              <a:t>("user32.dll", </a:t>
            </a:r>
            <a:r>
              <a:rPr lang="en-US" sz="2400" dirty="0" err="1"/>
              <a:t>SetLastError</a:t>
            </a:r>
            <a:r>
              <a:rPr lang="en-US" sz="2400" dirty="0">
                <a:solidFill>
                  <a:srgbClr val="FFC000"/>
                </a:solidFill>
              </a:rPr>
              <a:t>=</a:t>
            </a:r>
            <a:r>
              <a:rPr lang="en-US" sz="2400" dirty="0"/>
              <a:t>false, </a:t>
            </a:r>
            <a:r>
              <a:rPr lang="en-US" sz="2400" dirty="0" err="1"/>
              <a:t>ExactSpelling</a:t>
            </a:r>
            <a:r>
              <a:rPr lang="en-US" sz="2400" dirty="0">
                <a:solidFill>
                  <a:srgbClr val="FFC000"/>
                </a:solidFill>
              </a:rPr>
              <a:t>=</a:t>
            </a:r>
            <a:r>
              <a:rPr lang="en-US" sz="2400" dirty="0"/>
              <a:t>false)]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	</a:t>
            </a:r>
            <a:r>
              <a:rPr lang="en-US" sz="2400" dirty="0"/>
              <a:t>[</a:t>
            </a:r>
            <a:r>
              <a:rPr lang="en-US" sz="2400" dirty="0" err="1"/>
              <a:t>DllImport</a:t>
            </a:r>
            <a:r>
              <a:rPr lang="en-US" sz="2400" dirty="0"/>
              <a:t>("user32.dll", </a:t>
            </a:r>
            <a:r>
              <a:rPr lang="en-US" sz="2400" dirty="0" err="1"/>
              <a:t>ExactSpelling</a:t>
            </a:r>
            <a:r>
              <a:rPr lang="en-US" sz="2400" dirty="0">
                <a:solidFill>
                  <a:srgbClr val="FFC000"/>
                </a:solidFill>
              </a:rPr>
              <a:t>=</a:t>
            </a:r>
            <a:r>
              <a:rPr lang="en-US" sz="2400" dirty="0"/>
              <a:t>false, </a:t>
            </a:r>
            <a:r>
              <a:rPr lang="en-US" sz="2400" dirty="0" err="1"/>
              <a:t>SetLastError</a:t>
            </a:r>
            <a:r>
              <a:rPr lang="en-US" sz="2400" dirty="0">
                <a:solidFill>
                  <a:srgbClr val="FFC000"/>
                </a:solidFill>
              </a:rPr>
              <a:t>=</a:t>
            </a:r>
            <a:r>
              <a:rPr lang="en-US" sz="2400" dirty="0"/>
              <a:t>false)]</a:t>
            </a:r>
            <a:endParaRPr lang="ru-RU" sz="2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	……..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500" dirty="0"/>
              <a:t>Целью атрибутов могут быть:</a:t>
            </a:r>
          </a:p>
          <a:p>
            <a:pPr lvl="1">
              <a:lnSpc>
                <a:spcPct val="120000"/>
              </a:lnSpc>
            </a:pPr>
            <a:r>
              <a:rPr lang="ru-RU" sz="1900" dirty="0"/>
              <a:t>Сборка</a:t>
            </a:r>
            <a:r>
              <a:rPr lang="en-US" sz="1900" dirty="0"/>
              <a:t>,</a:t>
            </a:r>
            <a:r>
              <a:rPr lang="ru-RU" sz="1900" dirty="0"/>
              <a:t> Модуль</a:t>
            </a:r>
            <a:r>
              <a:rPr lang="en-US" sz="1900" dirty="0"/>
              <a:t>, </a:t>
            </a:r>
            <a:r>
              <a:rPr lang="ru-RU" sz="1900" dirty="0"/>
              <a:t>Тип</a:t>
            </a:r>
            <a:r>
              <a:rPr lang="en-US" sz="1900" dirty="0"/>
              <a:t>, </a:t>
            </a:r>
            <a:r>
              <a:rPr lang="ru-RU" sz="1900" dirty="0"/>
              <a:t>Поле</a:t>
            </a:r>
            <a:r>
              <a:rPr lang="en-US" sz="1900" dirty="0"/>
              <a:t>, </a:t>
            </a:r>
            <a:r>
              <a:rPr lang="ru-RU" sz="1900" dirty="0"/>
              <a:t>Свойство</a:t>
            </a:r>
            <a:r>
              <a:rPr lang="en-US" sz="1900" dirty="0"/>
              <a:t>, </a:t>
            </a:r>
            <a:r>
              <a:rPr lang="ru-RU" sz="1900" dirty="0"/>
              <a:t>Метод</a:t>
            </a:r>
            <a:r>
              <a:rPr lang="en-US" sz="1900" dirty="0"/>
              <a:t>, </a:t>
            </a:r>
            <a:r>
              <a:rPr lang="ru-RU" sz="1900" dirty="0"/>
              <a:t>Параметр (метода или свойства)</a:t>
            </a:r>
            <a:r>
              <a:rPr lang="en-US" sz="1900" dirty="0"/>
              <a:t>, </a:t>
            </a:r>
            <a:r>
              <a:rPr lang="ru-RU" sz="1900" dirty="0"/>
              <a:t>Возвращаемое значение (метода или свойства)</a:t>
            </a:r>
            <a:r>
              <a:rPr lang="en-US" sz="1900" dirty="0"/>
              <a:t>, </a:t>
            </a:r>
            <a:r>
              <a:rPr lang="ru-RU" sz="1900" dirty="0"/>
              <a:t>Событие</a:t>
            </a:r>
          </a:p>
          <a:p>
            <a:pPr marL="411480" lvl="1" indent="0">
              <a:lnSpc>
                <a:spcPct val="120000"/>
              </a:lnSpc>
              <a:buNone/>
            </a:pPr>
            <a:endParaRPr lang="ru-RU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[assembly: </a:t>
            </a:r>
            <a:r>
              <a:rPr lang="en-US" sz="1900" dirty="0" err="1"/>
              <a:t>AssemblyTitleAttribute</a:t>
            </a:r>
            <a:r>
              <a:rPr lang="en-US" sz="1900" dirty="0"/>
              <a:t>("Production assembly 4")] </a:t>
            </a:r>
            <a:r>
              <a:rPr lang="ru-RU" sz="1900" dirty="0"/>
              <a:t>	</a:t>
            </a:r>
            <a:r>
              <a:rPr lang="en-US" sz="1900" dirty="0"/>
              <a:t>// </a:t>
            </a:r>
            <a:r>
              <a:rPr lang="ru-RU" sz="1900" dirty="0"/>
              <a:t>Атрибут сборки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[module: </a:t>
            </a:r>
            <a:r>
              <a:rPr lang="en-US" sz="1900" dirty="0" err="1"/>
              <a:t>CLSCompliant</a:t>
            </a:r>
            <a:r>
              <a:rPr lang="en-US" sz="1900" dirty="0"/>
              <a:t>(true)]</a:t>
            </a:r>
            <a:r>
              <a:rPr lang="ru-RU" sz="1900" dirty="0"/>
              <a:t>			</a:t>
            </a:r>
            <a:r>
              <a:rPr lang="en-US" sz="1900" dirty="0"/>
              <a:t>// </a:t>
            </a:r>
            <a:r>
              <a:rPr lang="ru-RU" sz="1900" dirty="0"/>
              <a:t>Атрибут модуля</a:t>
            </a:r>
            <a:endParaRPr lang="en-US" sz="1900" dirty="0"/>
          </a:p>
          <a:p>
            <a:pPr lvl="1">
              <a:lnSpc>
                <a:spcPct val="120000"/>
              </a:lnSpc>
            </a:pPr>
            <a:endParaRPr lang="ru-RU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[</a:t>
            </a:r>
            <a:r>
              <a:rPr lang="en-US" sz="1900" dirty="0" err="1"/>
              <a:t>SomeAttr</a:t>
            </a:r>
            <a:r>
              <a:rPr lang="en-US" sz="1900" dirty="0"/>
              <a:t>]</a:t>
            </a:r>
            <a:r>
              <a:rPr lang="ru-RU" sz="1900" dirty="0"/>
              <a:t>				</a:t>
            </a:r>
            <a:r>
              <a:rPr lang="en-US" sz="1900" dirty="0"/>
              <a:t> // </a:t>
            </a:r>
            <a:r>
              <a:rPr lang="ru-RU" sz="1900" dirty="0"/>
              <a:t>Атрибут метода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 err="1"/>
              <a:t>int</a:t>
            </a:r>
            <a:r>
              <a:rPr lang="en-US" sz="1900" dirty="0"/>
              <a:t> Method1() { return 0; }</a:t>
            </a:r>
          </a:p>
          <a:p>
            <a:pPr lvl="1">
              <a:lnSpc>
                <a:spcPct val="120000"/>
              </a:lnSpc>
            </a:pP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[method: </a:t>
            </a:r>
            <a:r>
              <a:rPr lang="en-US" sz="1900" dirty="0" err="1"/>
              <a:t>SomeAttr</a:t>
            </a:r>
            <a:r>
              <a:rPr lang="en-US" sz="1900" dirty="0"/>
              <a:t>]</a:t>
            </a:r>
            <a:r>
              <a:rPr lang="ru-RU" sz="1900" dirty="0"/>
              <a:t>				</a:t>
            </a:r>
            <a:r>
              <a:rPr lang="en-US" sz="1900" dirty="0"/>
              <a:t>// </a:t>
            </a:r>
            <a:r>
              <a:rPr lang="ru-RU" sz="1900" dirty="0"/>
              <a:t>Можно и конкретно указать, что это атрибут метода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 err="1"/>
              <a:t>int</a:t>
            </a:r>
            <a:r>
              <a:rPr lang="en-US" sz="1900" dirty="0"/>
              <a:t> Method2() { return 0; }</a:t>
            </a:r>
          </a:p>
          <a:p>
            <a:pPr lvl="1">
              <a:lnSpc>
                <a:spcPct val="120000"/>
              </a:lnSpc>
            </a:pP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[return: </a:t>
            </a:r>
            <a:r>
              <a:rPr lang="en-US" sz="1900" dirty="0" err="1"/>
              <a:t>SomeAttr</a:t>
            </a:r>
            <a:r>
              <a:rPr lang="en-US" sz="1900" dirty="0"/>
              <a:t>]</a:t>
            </a:r>
            <a:r>
              <a:rPr lang="ru-RU" sz="1900" dirty="0"/>
              <a:t>				// Атрибут возвращаемого значения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 err="1"/>
              <a:t>int</a:t>
            </a:r>
            <a:r>
              <a:rPr lang="en-US" sz="1900" dirty="0"/>
              <a:t> Method3() { return 0; }</a:t>
            </a:r>
            <a:endParaRPr lang="ru-RU" sz="1900" dirty="0"/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307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собственного атрибута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Autofit/>
          </a:bodyPr>
          <a:lstStyle/>
          <a:p>
            <a:r>
              <a:rPr lang="ru-RU" sz="1200" dirty="0"/>
              <a:t>Класс, должен быть унаследован от</a:t>
            </a:r>
            <a:r>
              <a:rPr lang="en-US" sz="1200" dirty="0"/>
              <a:t> </a:t>
            </a:r>
            <a:r>
              <a:rPr lang="ru-RU" sz="1200" dirty="0"/>
              <a:t>абстрактного класса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ru-RU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lvl="1" indent="0">
              <a:buNone/>
            </a:pPr>
            <a:r>
              <a:rPr lang="en-US" sz="1050" dirty="0"/>
              <a:t>public class </a:t>
            </a:r>
            <a:r>
              <a:rPr lang="en-US" sz="1050" dirty="0" err="1"/>
              <a:t>ColumnAttribute</a:t>
            </a:r>
            <a:r>
              <a:rPr lang="en-US" sz="1050" dirty="0"/>
              <a:t> : </a:t>
            </a:r>
            <a:r>
              <a:rPr lang="en-US" sz="105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ru-RU" sz="10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50" dirty="0"/>
              <a:t>{…}</a:t>
            </a:r>
          </a:p>
          <a:p>
            <a:endParaRPr lang="en-US" sz="1200" dirty="0"/>
          </a:p>
          <a:p>
            <a:r>
              <a:rPr lang="ru-RU" sz="1200" dirty="0"/>
              <a:t>Можно задавать область применимости атрибута с помощью атрибута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AttributeUsage</a:t>
            </a:r>
            <a:endParaRPr lang="ru-RU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[</a:t>
            </a:r>
            <a:r>
              <a:rPr lang="en-US" sz="1050" dirty="0" err="1"/>
              <a:t>AttributeUsage</a:t>
            </a:r>
            <a:r>
              <a:rPr lang="en-US" sz="1050" dirty="0"/>
              <a:t>(</a:t>
            </a:r>
            <a:r>
              <a:rPr lang="en-US" sz="1050" dirty="0" err="1"/>
              <a:t>AttributeTargets.Class</a:t>
            </a:r>
            <a:r>
              <a:rPr lang="en-US" sz="1050" dirty="0"/>
              <a:t> | </a:t>
            </a:r>
            <a:r>
              <a:rPr lang="en-US" sz="1050" dirty="0" err="1"/>
              <a:t>AttributeTargets.Struct</a:t>
            </a:r>
            <a:r>
              <a:rPr lang="en-US" sz="1050" dirty="0"/>
              <a:t>)]</a:t>
            </a:r>
          </a:p>
          <a:p>
            <a:pPr marL="411480" lvl="1" indent="0">
              <a:buNone/>
            </a:pPr>
            <a:r>
              <a:rPr lang="ru-RU" sz="1050" dirty="0"/>
              <a:t>	 </a:t>
            </a:r>
            <a:r>
              <a:rPr lang="en-US" sz="1050" dirty="0"/>
              <a:t>public class </a:t>
            </a:r>
            <a:r>
              <a:rPr lang="en-US" sz="1050" dirty="0" err="1"/>
              <a:t>TableAttribute</a:t>
            </a:r>
            <a:r>
              <a:rPr lang="en-US" sz="1050" dirty="0"/>
              <a:t> : Attribute</a:t>
            </a:r>
          </a:p>
          <a:p>
            <a:pPr marL="411480" lvl="1" indent="0">
              <a:buNone/>
            </a:pPr>
            <a:r>
              <a:rPr lang="ru-RU" sz="1050" dirty="0"/>
              <a:t>	 </a:t>
            </a:r>
            <a:r>
              <a:rPr lang="en-US" sz="1050" dirty="0"/>
              <a:t>{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public </a:t>
            </a:r>
            <a:r>
              <a:rPr lang="en-US" sz="1050" dirty="0" err="1"/>
              <a:t>TableAttribute</a:t>
            </a:r>
            <a:r>
              <a:rPr lang="en-US" sz="1050" dirty="0"/>
              <a:t>(string </a:t>
            </a:r>
            <a:r>
              <a:rPr lang="en-US" sz="1050" dirty="0" err="1"/>
              <a:t>tableName</a:t>
            </a:r>
            <a:r>
              <a:rPr lang="en-US" sz="1050" dirty="0"/>
              <a:t>)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{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    </a:t>
            </a:r>
            <a:r>
              <a:rPr lang="en-US" sz="1050" dirty="0" err="1"/>
              <a:t>this.tableName</a:t>
            </a:r>
            <a:r>
              <a:rPr lang="en-US" sz="1050" dirty="0"/>
              <a:t> = </a:t>
            </a:r>
            <a:r>
              <a:rPr lang="en-US" sz="1050" dirty="0" err="1"/>
              <a:t>tableName</a:t>
            </a:r>
            <a:r>
              <a:rPr lang="en-US" sz="1050" dirty="0"/>
              <a:t> ?? </a:t>
            </a:r>
            <a:r>
              <a:rPr lang="en-US" sz="1050" dirty="0" err="1"/>
              <a:t>String.Empty</a:t>
            </a:r>
            <a:r>
              <a:rPr lang="en-US" sz="1050" dirty="0"/>
              <a:t>;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}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endParaRPr lang="en-US" sz="1050" dirty="0"/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private </a:t>
            </a:r>
            <a:r>
              <a:rPr lang="en-US" sz="1050" dirty="0" err="1"/>
              <a:t>readonly</a:t>
            </a:r>
            <a:r>
              <a:rPr lang="en-US" sz="1050" dirty="0"/>
              <a:t> string </a:t>
            </a:r>
            <a:r>
              <a:rPr lang="en-US" sz="1050" dirty="0" err="1"/>
              <a:t>tableName</a:t>
            </a:r>
            <a:r>
              <a:rPr lang="en-US" sz="1050" dirty="0"/>
              <a:t>;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       public string </a:t>
            </a:r>
            <a:r>
              <a:rPr lang="en-US" sz="1050" dirty="0" err="1"/>
              <a:t>TableName</a:t>
            </a:r>
            <a:r>
              <a:rPr lang="en-US" sz="1050" dirty="0"/>
              <a:t> { get { return </a:t>
            </a:r>
            <a:r>
              <a:rPr lang="en-US" sz="1050" dirty="0" err="1"/>
              <a:t>tableName</a:t>
            </a:r>
            <a:r>
              <a:rPr lang="en-US" sz="1050" dirty="0"/>
              <a:t>; } }</a:t>
            </a:r>
          </a:p>
          <a:p>
            <a:pPr marL="411480" lvl="1" indent="0">
              <a:buNone/>
            </a:pPr>
            <a:r>
              <a:rPr lang="ru-RU" sz="1050" dirty="0"/>
              <a:t>	</a:t>
            </a:r>
            <a:r>
              <a:rPr lang="en-US" sz="1050" dirty="0"/>
              <a:t> }</a:t>
            </a:r>
          </a:p>
          <a:p>
            <a:endParaRPr lang="en-US" sz="1200" dirty="0"/>
          </a:p>
          <a:p>
            <a:pPr lvl="1"/>
            <a:r>
              <a:rPr lang="ru-RU" sz="1200" dirty="0"/>
              <a:t>Применение такого атрибута</a:t>
            </a:r>
            <a:r>
              <a:rPr lang="en-US" sz="1200" dirty="0"/>
              <a:t> (Attribute </a:t>
            </a:r>
            <a:r>
              <a:rPr lang="ru-RU" sz="1200" dirty="0"/>
              <a:t>можно опускать</a:t>
            </a:r>
            <a:r>
              <a:rPr lang="en-US" sz="1200" dirty="0"/>
              <a:t>)</a:t>
            </a:r>
            <a:endParaRPr lang="ru-RU" sz="1200" dirty="0"/>
          </a:p>
          <a:p>
            <a:pPr marL="0" indent="0">
              <a:buNone/>
            </a:pPr>
            <a:r>
              <a:rPr lang="en-US" sz="1050" dirty="0"/>
              <a:t>	[Table("Customers")]</a:t>
            </a:r>
          </a:p>
          <a:p>
            <a:pPr marL="0" indent="0">
              <a:buNone/>
            </a:pPr>
            <a:r>
              <a:rPr lang="en-US" sz="1050" dirty="0"/>
              <a:t>	public class Customer {…}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	[</a:t>
            </a:r>
            <a:r>
              <a:rPr lang="en-US" sz="1050" dirty="0" err="1"/>
              <a:t>TableAttribute</a:t>
            </a:r>
            <a:r>
              <a:rPr lang="en-US" sz="1050" dirty="0"/>
              <a:t>("Orders")]</a:t>
            </a:r>
          </a:p>
          <a:p>
            <a:pPr marL="0" indent="0">
              <a:buNone/>
            </a:pPr>
            <a:r>
              <a:rPr lang="en-US" sz="1050" dirty="0"/>
              <a:t>	public class Order {…}</a:t>
            </a:r>
            <a:endParaRPr lang="ru-RU" sz="1050" dirty="0"/>
          </a:p>
          <a:p>
            <a:endParaRPr lang="ru-RU" sz="1200" dirty="0"/>
          </a:p>
          <a:p>
            <a:r>
              <a:rPr lang="ru-RU" sz="1200" dirty="0"/>
              <a:t>Класс </a:t>
            </a:r>
            <a:r>
              <a:rPr lang="ru-RU" sz="1200" dirty="0" err="1"/>
              <a:t>Attribute</a:t>
            </a:r>
            <a:r>
              <a:rPr lang="en-US" sz="1200" dirty="0"/>
              <a:t> </a:t>
            </a:r>
            <a:r>
              <a:rPr lang="ru-RU" sz="1200" dirty="0"/>
              <a:t>предоставляет набор статических методов для работы с атрибутами</a:t>
            </a:r>
          </a:p>
          <a:p>
            <a:pPr marL="0" indent="0">
              <a:buNone/>
            </a:pP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7702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атрибута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Через информацию о члене: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MemberInfo.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IsDefined</a:t>
            </a:r>
            <a:r>
              <a:rPr lang="en-US" sz="2000" dirty="0"/>
              <a:t>(Type </a:t>
            </a:r>
            <a:r>
              <a:rPr lang="en-US" sz="2000" dirty="0" err="1"/>
              <a:t>attrType</a:t>
            </a:r>
            <a:r>
              <a:rPr lang="en-US" sz="2000" dirty="0"/>
              <a:t>, </a:t>
            </a:r>
            <a:r>
              <a:rPr lang="en-US" sz="2000" dirty="0" err="1"/>
              <a:t>bool</a:t>
            </a:r>
            <a:r>
              <a:rPr lang="en-US" sz="2000" dirty="0"/>
              <a:t> inherit) – </a:t>
            </a:r>
            <a:r>
              <a:rPr lang="ru-RU" sz="2000" dirty="0"/>
              <a:t>нет доступа к атрибутному объекту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ru-RU" sz="2000" dirty="0"/>
              <a:t>Только проверка о существовании атрибута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ru-RU" sz="2800" dirty="0"/>
              <a:t>Через атрибут: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Attribute[] </a:t>
            </a:r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GetCustomAttributes</a:t>
            </a:r>
            <a:r>
              <a:rPr lang="en-US" sz="2000" dirty="0"/>
              <a:t>(</a:t>
            </a:r>
            <a:r>
              <a:rPr lang="en-US" sz="2000" dirty="0" err="1"/>
              <a:t>MemberInfo</a:t>
            </a:r>
            <a:r>
              <a:rPr lang="en-US" sz="2000" dirty="0"/>
              <a:t> mi)</a:t>
            </a:r>
            <a:endParaRPr lang="ru-RU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Attribute </a:t>
            </a:r>
            <a:r>
              <a:rPr lang="en-US" sz="2000" dirty="0" err="1"/>
              <a:t>Attribute.</a:t>
            </a:r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GetCustomAttribute</a:t>
            </a:r>
            <a:r>
              <a:rPr lang="en-US" sz="2000" dirty="0"/>
              <a:t>(</a:t>
            </a:r>
            <a:r>
              <a:rPr lang="en-US" sz="2000" dirty="0" err="1"/>
              <a:t>MemberInfo</a:t>
            </a:r>
            <a:r>
              <a:rPr lang="en-US" sz="2000" dirty="0"/>
              <a:t> mi, Type </a:t>
            </a:r>
            <a:r>
              <a:rPr lang="en-US" sz="2000" dirty="0" err="1"/>
              <a:t>attrType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Создают экземпляры атрибутов (вызывают конструкторы классов атрибутов, задают свойства и т.д.)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 if (</a:t>
            </a:r>
            <a:r>
              <a:rPr lang="en-US" sz="1700" dirty="0" err="1"/>
              <a:t>entity.GetType</a:t>
            </a:r>
            <a:r>
              <a:rPr lang="en-US" sz="1700" dirty="0"/>
              <a:t>().</a:t>
            </a:r>
            <a:r>
              <a:rPr lang="en-US" sz="1700" dirty="0" err="1"/>
              <a:t>IsDefined</a:t>
            </a:r>
            <a:r>
              <a:rPr lang="en-US" sz="1700" dirty="0"/>
              <a:t>(</a:t>
            </a:r>
            <a:r>
              <a:rPr lang="en-US" sz="1700" dirty="0" err="1"/>
              <a:t>typeof</a:t>
            </a:r>
            <a:r>
              <a:rPr lang="en-US" sz="1700" dirty="0"/>
              <a:t>(</a:t>
            </a:r>
            <a:r>
              <a:rPr lang="en-US" sz="1700" dirty="0" err="1"/>
              <a:t>TableAttribute</a:t>
            </a:r>
            <a:r>
              <a:rPr lang="en-US" sz="1700" dirty="0"/>
              <a:t>), false))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 {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	</a:t>
            </a:r>
            <a:r>
              <a:rPr lang="en-US" sz="1700" dirty="0" err="1"/>
              <a:t>TableAttribute</a:t>
            </a:r>
            <a:r>
              <a:rPr lang="en-US" sz="1700" dirty="0"/>
              <a:t> </a:t>
            </a:r>
            <a:r>
              <a:rPr lang="en-US" sz="1700" dirty="0" err="1"/>
              <a:t>tableAttribute</a:t>
            </a:r>
            <a:r>
              <a:rPr lang="en-US" sz="1700" dirty="0"/>
              <a:t> = (</a:t>
            </a:r>
            <a:r>
              <a:rPr lang="en-US" sz="1700" dirty="0" err="1"/>
              <a:t>TableAttribute</a:t>
            </a:r>
            <a:r>
              <a:rPr lang="en-US" sz="1700" dirty="0"/>
              <a:t>)</a:t>
            </a:r>
            <a:r>
              <a:rPr lang="en-US" sz="1700" dirty="0" err="1"/>
              <a:t>Attribute.GetCustomAttribute</a:t>
            </a:r>
            <a:r>
              <a:rPr lang="en-US" sz="1700" dirty="0"/>
              <a:t>(</a:t>
            </a:r>
            <a:r>
              <a:rPr lang="en-US" sz="1700" dirty="0" err="1"/>
              <a:t>entityType</a:t>
            </a:r>
            <a:r>
              <a:rPr lang="en-US" sz="1700" dirty="0"/>
              <a:t>,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							</a:t>
            </a:r>
            <a:r>
              <a:rPr lang="en-US" sz="1700" dirty="0" err="1"/>
              <a:t>typeof</a:t>
            </a:r>
            <a:r>
              <a:rPr lang="en-US" sz="1700" dirty="0"/>
              <a:t>(</a:t>
            </a:r>
            <a:r>
              <a:rPr lang="en-US" sz="1700" dirty="0" err="1"/>
              <a:t>TableAttribute</a:t>
            </a:r>
            <a:r>
              <a:rPr lang="en-US" sz="1700" dirty="0"/>
              <a:t>));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	</a:t>
            </a:r>
            <a:r>
              <a:rPr lang="en-US" sz="1700" dirty="0" err="1"/>
              <a:t>Console.WriteLine</a:t>
            </a:r>
            <a:r>
              <a:rPr lang="en-US" sz="1700" dirty="0"/>
              <a:t>(</a:t>
            </a:r>
            <a:r>
              <a:rPr lang="en-US" sz="1700" dirty="0" err="1"/>
              <a:t>tableAttribute</a:t>
            </a:r>
            <a:r>
              <a:rPr lang="en-US" sz="1700" dirty="0"/>
              <a:t> . </a:t>
            </a:r>
            <a:r>
              <a:rPr lang="en-US" sz="1700" dirty="0" err="1"/>
              <a:t>TableName</a:t>
            </a:r>
            <a:r>
              <a:rPr lang="en-US" sz="1700" dirty="0"/>
              <a:t> );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1700" dirty="0"/>
              <a:t>}</a:t>
            </a:r>
            <a:endParaRPr lang="ru-RU" sz="1700" dirty="0"/>
          </a:p>
          <a:p>
            <a:pPr marL="411480" lvl="1" indent="0">
              <a:lnSpc>
                <a:spcPct val="120000"/>
              </a:lnSpc>
              <a:buNone/>
            </a:pPr>
            <a:endParaRPr lang="en-US" sz="1700" dirty="0"/>
          </a:p>
          <a:p>
            <a:pPr>
              <a:lnSpc>
                <a:spcPct val="120000"/>
              </a:lnSpc>
            </a:pPr>
            <a:r>
              <a:rPr lang="ru-RU" sz="2200" dirty="0"/>
              <a:t>Атрибут может наследоваться от предка к потомку. Например, применив атрибут к базовому классу, класс наследник тоже будет иметь этот атрибут. Наследование может быть задано с помощью </a:t>
            </a:r>
            <a:r>
              <a:rPr lang="en-US" sz="2200" dirty="0" err="1"/>
              <a:t>AttributeUsageAttribute</a:t>
            </a:r>
            <a:r>
              <a:rPr lang="ru-RU" sz="2200" dirty="0"/>
              <a:t> на конкретном классе атрибута</a:t>
            </a:r>
            <a:endParaRPr lang="en-US" sz="2200" dirty="0"/>
          </a:p>
          <a:p>
            <a:pPr>
              <a:lnSpc>
                <a:spcPct val="120000"/>
              </a:lnSpc>
            </a:pP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	</a:t>
            </a:r>
            <a:r>
              <a:rPr lang="en-US" sz="1800" dirty="0"/>
              <a:t>[</a:t>
            </a:r>
            <a:r>
              <a:rPr lang="en-US" sz="1800" dirty="0" err="1"/>
              <a:t>AttributeUsageAttribute</a:t>
            </a:r>
            <a:r>
              <a:rPr lang="en-US" sz="1800" dirty="0"/>
              <a:t>(</a:t>
            </a:r>
            <a:r>
              <a:rPr lang="en-US" sz="1800" dirty="0" err="1"/>
              <a:t>AttributeTargets.All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C000"/>
                </a:solidFill>
              </a:rPr>
              <a:t>Inherited</a:t>
            </a:r>
            <a:r>
              <a:rPr lang="en-US" sz="1800" dirty="0"/>
              <a:t> = true, </a:t>
            </a:r>
            <a:r>
              <a:rPr lang="en-US" sz="1800" dirty="0" err="1"/>
              <a:t>AllowMultiple</a:t>
            </a:r>
            <a:r>
              <a:rPr lang="en-US" sz="1800" dirty="0"/>
              <a:t> = false)]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public abstract class </a:t>
            </a:r>
            <a:r>
              <a:rPr lang="en-US" sz="1800" dirty="0" err="1"/>
              <a:t>AuthorAttribute</a:t>
            </a:r>
            <a:r>
              <a:rPr lang="en-US" sz="1800" dirty="0"/>
              <a:t> : Attribute {….}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828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46236"/>
            <a:ext cx="8640960" cy="50231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Сериализация – что и как сериализовать</a:t>
            </a:r>
          </a:p>
          <a:p>
            <a:pPr>
              <a:lnSpc>
                <a:spcPct val="120000"/>
              </a:lnSpc>
            </a:pPr>
            <a:r>
              <a:rPr lang="ru-RU" dirty="0"/>
              <a:t>Работа с БД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Автоматическое чтение/запись объектов в БД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Авто генерация таблиц по атрибутам</a:t>
            </a:r>
          </a:p>
          <a:p>
            <a:pPr>
              <a:lnSpc>
                <a:spcPct val="120000"/>
              </a:lnSpc>
            </a:pPr>
            <a:r>
              <a:rPr lang="en-US" dirty="0"/>
              <a:t>WCF, </a:t>
            </a:r>
            <a:r>
              <a:rPr lang="ru-RU" dirty="0"/>
              <a:t>веб-сервисы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Пометить метод как доступный удаленно</a:t>
            </a:r>
            <a:r>
              <a:rPr lang="en-US" dirty="0"/>
              <a:t>. </a:t>
            </a:r>
            <a:r>
              <a:rPr lang="ru-RU" dirty="0"/>
              <a:t>Задание контрактов</a:t>
            </a:r>
          </a:p>
          <a:p>
            <a:pPr>
              <a:lnSpc>
                <a:spcPct val="120000"/>
              </a:lnSpc>
            </a:pPr>
            <a:r>
              <a:rPr lang="ru-RU" dirty="0" err="1"/>
              <a:t>Аспектно</a:t>
            </a:r>
            <a:r>
              <a:rPr lang="ru-RU" dirty="0"/>
              <a:t>-ориентированное программирование</a:t>
            </a:r>
          </a:p>
          <a:p>
            <a:pPr>
              <a:lnSpc>
                <a:spcPct val="120000"/>
              </a:lnSpc>
            </a:pPr>
            <a:r>
              <a:rPr lang="ru-RU" dirty="0"/>
              <a:t>Задание метаинформации сборке (версию, описание, торговую марку и т.д.)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[assembly: </a:t>
            </a:r>
            <a:r>
              <a:rPr lang="en-US" dirty="0" err="1"/>
              <a:t>AssemblyVersion</a:t>
            </a:r>
            <a:r>
              <a:rPr lang="en-US" dirty="0"/>
              <a:t>("1.0.0.0")]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Вызов неуправляемого кода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[</a:t>
            </a:r>
            <a:r>
              <a:rPr lang="en-US" dirty="0" err="1"/>
              <a:t>DllImport</a:t>
            </a:r>
            <a:r>
              <a:rPr lang="en-US" dirty="0"/>
              <a:t>("user32.dll", </a:t>
            </a:r>
            <a:r>
              <a:rPr lang="en-US" dirty="0" err="1"/>
              <a:t>CharSet</a:t>
            </a:r>
            <a:r>
              <a:rPr lang="en-US" dirty="0"/>
              <a:t> = </a:t>
            </a:r>
            <a:r>
              <a:rPr lang="en-US" dirty="0" err="1"/>
              <a:t>CharSet.Unicode</a:t>
            </a:r>
            <a:r>
              <a:rPr lang="en-US" dirty="0"/>
              <a:t>)]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public static extern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MessageBox</a:t>
            </a:r>
            <a:r>
              <a:rPr lang="en-US" dirty="0"/>
              <a:t>(</a:t>
            </a:r>
            <a:r>
              <a:rPr lang="en-US" dirty="0" err="1"/>
              <a:t>IntPtr</a:t>
            </a:r>
            <a:r>
              <a:rPr lang="en-US" dirty="0"/>
              <a:t> </a:t>
            </a:r>
            <a:r>
              <a:rPr lang="en-US" dirty="0" err="1"/>
              <a:t>hWnd</a:t>
            </a:r>
            <a:r>
              <a:rPr lang="en-US" dirty="0"/>
              <a:t>, String text, String caption, </a:t>
            </a:r>
            <a:r>
              <a:rPr lang="en-US" dirty="0" err="1"/>
              <a:t>uint</a:t>
            </a:r>
            <a:r>
              <a:rPr lang="en-US" dirty="0"/>
              <a:t> type);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Взаимодействие со средой разработки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[Obsolete("Use Method2 instead")]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Описание свойств, методов и т.д. для </a:t>
            </a:r>
            <a:r>
              <a:rPr lang="en-US" dirty="0"/>
              <a:t>COM </a:t>
            </a:r>
            <a:r>
              <a:rPr lang="ru-RU" dirty="0"/>
              <a:t>объектов</a:t>
            </a:r>
          </a:p>
          <a:p>
            <a:pPr>
              <a:lnSpc>
                <a:spcPct val="120000"/>
              </a:lnSpc>
            </a:pPr>
            <a:r>
              <a:rPr lang="ru-RU" dirty="0"/>
              <a:t>Взаимодействие с системой безопасности </a:t>
            </a:r>
            <a:r>
              <a:rPr lang="en-US" dirty="0"/>
              <a:t>.NET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980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3957</TotalTime>
  <Words>643</Words>
  <Application>Microsoft Office PowerPoint</Application>
  <PresentationFormat>Экран (4:3)</PresentationFormat>
  <Paragraphs>243</Paragraphs>
  <Slides>19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Сегодня</vt:lpstr>
      <vt:lpstr>Атрибуты</vt:lpstr>
      <vt:lpstr>Применение атрибутов</vt:lpstr>
      <vt:lpstr>Применение атрибутов</vt:lpstr>
      <vt:lpstr>Создание собственного атрибута</vt:lpstr>
      <vt:lpstr>Получение атрибута</vt:lpstr>
      <vt:lpstr>Использование атрибутов</vt:lpstr>
      <vt:lpstr>Демонстрации</vt:lpstr>
      <vt:lpstr>Сегодня</vt:lpstr>
      <vt:lpstr>Сериализация</vt:lpstr>
      <vt:lpstr>Формат сериализации</vt:lpstr>
      <vt:lpstr>Настройка сериализации</vt:lpstr>
      <vt:lpstr>Как сериализовать</vt:lpstr>
      <vt:lpstr>Как сериализовать</vt:lpstr>
      <vt:lpstr>Особенности XML сериализации</vt:lpstr>
      <vt:lpstr>Демонстрации</vt:lpstr>
      <vt:lpstr>Сегодня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373</cp:revision>
  <dcterms:created xsi:type="dcterms:W3CDTF">2011-09-30T16:04:03Z</dcterms:created>
  <dcterms:modified xsi:type="dcterms:W3CDTF">2018-11-30T21:18:07Z</dcterms:modified>
</cp:coreProperties>
</file>