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9"/>
  </p:notesMasterIdLst>
  <p:sldIdLst>
    <p:sldId id="256" r:id="rId2"/>
    <p:sldId id="442" r:id="rId3"/>
    <p:sldId id="452" r:id="rId4"/>
    <p:sldId id="470" r:id="rId5"/>
    <p:sldId id="443" r:id="rId6"/>
    <p:sldId id="444" r:id="rId7"/>
    <p:sldId id="440" r:id="rId8"/>
    <p:sldId id="445" r:id="rId9"/>
    <p:sldId id="446" r:id="rId10"/>
    <p:sldId id="447" r:id="rId11"/>
    <p:sldId id="448" r:id="rId12"/>
    <p:sldId id="472" r:id="rId13"/>
    <p:sldId id="449" r:id="rId14"/>
    <p:sldId id="477" r:id="rId15"/>
    <p:sldId id="450" r:id="rId16"/>
    <p:sldId id="451" r:id="rId17"/>
    <p:sldId id="471" r:id="rId18"/>
    <p:sldId id="469" r:id="rId19"/>
    <p:sldId id="478" r:id="rId20"/>
    <p:sldId id="481" r:id="rId21"/>
    <p:sldId id="468" r:id="rId22"/>
    <p:sldId id="474" r:id="rId23"/>
    <p:sldId id="454" r:id="rId24"/>
    <p:sldId id="455" r:id="rId25"/>
    <p:sldId id="456" r:id="rId26"/>
    <p:sldId id="479" r:id="rId27"/>
    <p:sldId id="480" r:id="rId28"/>
    <p:sldId id="482" r:id="rId29"/>
    <p:sldId id="483" r:id="rId30"/>
    <p:sldId id="501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abandonedmutexexception(v=vs.110).aspx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3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Безымянные</a:t>
            </a:r>
            <a:r>
              <a:rPr lang="ru-RU" baseline="0" dirty="0"/>
              <a:t> </a:t>
            </a:r>
            <a:r>
              <a:rPr lang="en-US" baseline="0" dirty="0" err="1"/>
              <a:t>Mutex</a:t>
            </a:r>
            <a:r>
              <a:rPr lang="ru-RU" baseline="0" dirty="0"/>
              <a:t> – локальные – уровня процесса</a:t>
            </a:r>
          </a:p>
          <a:p>
            <a:r>
              <a:rPr lang="ru-RU" baseline="0" dirty="0"/>
              <a:t>Именованные – могут использоваться для </a:t>
            </a:r>
            <a:r>
              <a:rPr lang="ru-RU" baseline="0" dirty="0" err="1"/>
              <a:t>межпроцессового</a:t>
            </a:r>
            <a:r>
              <a:rPr lang="ru-RU" baseline="0" dirty="0"/>
              <a:t> взаимодействия</a:t>
            </a:r>
          </a:p>
          <a:p>
            <a:r>
              <a:rPr lang="ru-RU" baseline="0" dirty="0"/>
              <a:t>Только поток вызвавший </a:t>
            </a:r>
            <a:r>
              <a:rPr lang="en-US" dirty="0" err="1"/>
              <a:t>mutex.WaitOne</a:t>
            </a:r>
            <a:r>
              <a:rPr lang="ru-RU" dirty="0"/>
              <a:t>() может освободить его - </a:t>
            </a:r>
            <a:r>
              <a:rPr lang="en-US" dirty="0" err="1"/>
              <a:t>mutex.ReleaseMutex</a:t>
            </a:r>
            <a:r>
              <a:rPr lang="ru-RU" dirty="0"/>
              <a:t>()</a:t>
            </a:r>
            <a:endParaRPr lang="en-US" dirty="0"/>
          </a:p>
          <a:p>
            <a:r>
              <a:rPr lang="ru-RU" dirty="0"/>
              <a:t>Тяжелые</a:t>
            </a:r>
            <a:r>
              <a:rPr lang="ru-RU" baseline="0" dirty="0"/>
              <a:t> последствия, если </a:t>
            </a:r>
            <a:r>
              <a:rPr lang="en-US" baseline="0" dirty="0" err="1"/>
              <a:t>Mutex</a:t>
            </a:r>
            <a:r>
              <a:rPr lang="en-US" baseline="0" dirty="0"/>
              <a:t> </a:t>
            </a:r>
            <a:r>
              <a:rPr lang="ru-RU" baseline="0" dirty="0"/>
              <a:t>не закрыли при закрытии потока (следующий </a:t>
            </a:r>
            <a:r>
              <a:rPr lang="ru-RU" baseline="0" dirty="0" err="1"/>
              <a:t>использователь</a:t>
            </a:r>
            <a:r>
              <a:rPr lang="ru-RU" baseline="0" dirty="0"/>
              <a:t> этого потока получит исключение </a:t>
            </a:r>
            <a:r>
              <a:rPr lang="en-US" dirty="0" err="1">
                <a:effectLst/>
                <a:hlinkClick r:id="rId3"/>
              </a:rPr>
              <a:t>AbandonedMutexException</a:t>
            </a:r>
            <a:r>
              <a:rPr lang="ru-RU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1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90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</a:t>
            </a:r>
            <a:r>
              <a:rPr lang="ru-RU" dirty="0"/>
              <a:t>может</a:t>
            </a:r>
            <a:r>
              <a:rPr lang="ru-RU" baseline="0" dirty="0"/>
              <a:t> делать и другой поток, нежели вызвавший </a:t>
            </a:r>
            <a:r>
              <a:rPr lang="en-US" baseline="0" dirty="0" err="1"/>
              <a:t>W</a:t>
            </a:r>
            <a:r>
              <a:rPr lang="en-US" dirty="0" err="1"/>
              <a:t>aitOne</a:t>
            </a:r>
            <a:r>
              <a:rPr lang="ru-RU" dirty="0"/>
              <a:t> (в отличии от </a:t>
            </a:r>
            <a:r>
              <a:rPr lang="en-US" dirty="0" err="1"/>
              <a:t>Mutex</a:t>
            </a:r>
            <a:r>
              <a:rPr lang="ru-RU" dirty="0"/>
              <a:t>)</a:t>
            </a:r>
          </a:p>
          <a:p>
            <a:r>
              <a:rPr lang="ru-RU" dirty="0"/>
              <a:t>Можно делать </a:t>
            </a:r>
            <a:r>
              <a:rPr lang="en-US" dirty="0" err="1"/>
              <a:t>sem.Release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Нет</a:t>
            </a:r>
            <a:r>
              <a:rPr lang="ru-RU" baseline="0" dirty="0"/>
              <a:t> гарантии </a:t>
            </a:r>
            <a:r>
              <a:rPr lang="en-US" baseline="0" dirty="0"/>
              <a:t>FIFO</a:t>
            </a:r>
            <a:r>
              <a:rPr lang="ru-RU" baseline="0" dirty="0"/>
              <a:t>, или </a:t>
            </a:r>
            <a:r>
              <a:rPr lang="en-US" baseline="0" dirty="0"/>
              <a:t>LIFO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06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2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429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1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Переходы</a:t>
            </a:r>
            <a:r>
              <a:rPr lang="ru-RU" baseline="0" dirty="0"/>
              <a:t> только при возможности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1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2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6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Многопоточное программирование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Завершение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Поток завершится при выходе из метода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аварийное завершение потока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этом у прерываемого потока возникает исключение </a:t>
            </a:r>
            <a:r>
              <a:rPr lang="en-US" dirty="0" err="1"/>
              <a:t>ThreadAbortedException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Прерываемый поток может обработать исключение </a:t>
            </a:r>
            <a:r>
              <a:rPr lang="en-US" dirty="0" err="1"/>
              <a:t>ThreadAbortedException</a:t>
            </a:r>
            <a:r>
              <a:rPr lang="ru-RU" dirty="0"/>
              <a:t>, но после этого исключение будут вызвано снова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AbortReset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отмена прерывания потока (если успеть, пока поток еще </a:t>
            </a:r>
            <a:r>
              <a:rPr lang="ru-RU" dirty="0" err="1"/>
              <a:t>аварийно</a:t>
            </a:r>
            <a:r>
              <a:rPr lang="ru-RU" dirty="0"/>
              <a:t> не завершился)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блокировка текущего потока до завершения другого потока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u="sng" dirty="0"/>
              <a:t>Завершенный поток нельзя запустить снова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7344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Фоновые 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Потоки: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Потоки переднего плана (по умолчанию)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Фоновые потоки</a:t>
            </a:r>
          </a:p>
          <a:p>
            <a:pPr>
              <a:lnSpc>
                <a:spcPct val="120000"/>
              </a:lnSpc>
            </a:pPr>
            <a:r>
              <a:rPr lang="ru-RU" dirty="0"/>
              <a:t>Процесс не завершится пока есть работающие потоки переднего плана</a:t>
            </a:r>
          </a:p>
          <a:p>
            <a:pPr>
              <a:lnSpc>
                <a:spcPct val="120000"/>
              </a:lnSpc>
            </a:pPr>
            <a:r>
              <a:rPr lang="ru-RU" dirty="0"/>
              <a:t>Фоновые потоки при завершении</a:t>
            </a:r>
            <a:r>
              <a:rPr lang="en-US" dirty="0"/>
              <a:t> </a:t>
            </a:r>
            <a:r>
              <a:rPr lang="ru-RU" dirty="0"/>
              <a:t>основного потока получают исключение </a:t>
            </a:r>
            <a:r>
              <a:rPr lang="en-US" dirty="0" err="1"/>
              <a:t>ThreadAbortedException</a:t>
            </a:r>
            <a:r>
              <a:rPr lang="ru-RU" dirty="0"/>
              <a:t> и будут завершены</a:t>
            </a:r>
          </a:p>
          <a:p>
            <a:pPr>
              <a:lnSpc>
                <a:spcPct val="120000"/>
              </a:lnSpc>
            </a:pPr>
            <a:r>
              <a:rPr lang="ru-RU" dirty="0"/>
              <a:t>Необходима реализация безопасного завершения фонового потока</a:t>
            </a:r>
          </a:p>
          <a:p>
            <a:pPr>
              <a:lnSpc>
                <a:spcPct val="120000"/>
              </a:lnSpc>
            </a:pPr>
            <a:r>
              <a:rPr lang="ru-RU" dirty="0"/>
              <a:t>Установка потока как фонового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IsBackground</a:t>
            </a:r>
            <a:r>
              <a:rPr lang="en-US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29007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Завершение фонового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192765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Пул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среде выполнения уже существует несколько запущенных потоков – пул потоков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Количество потоков связано с количеством процессоров.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использовании потока из пула потоков нет накладных расходов на создание потока</a:t>
            </a:r>
          </a:p>
          <a:p>
            <a:pPr>
              <a:lnSpc>
                <a:spcPct val="120000"/>
              </a:lnSpc>
            </a:pPr>
            <a:r>
              <a:rPr lang="ru-RU" dirty="0"/>
              <a:t>В пуле потоки фоновые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 err="1"/>
              <a:t>ThreadPool</a:t>
            </a:r>
            <a:r>
              <a:rPr lang="ru-RU" dirty="0"/>
              <a:t> – позволяет получить доступ к пулу потоков </a:t>
            </a:r>
            <a:r>
              <a:rPr lang="en-US" dirty="0"/>
              <a:t>.NET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Постановка задания в очередь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Создание экземпляра делегата </a:t>
            </a:r>
            <a:r>
              <a:rPr lang="en-US" dirty="0"/>
              <a:t>void </a:t>
            </a:r>
            <a:r>
              <a:rPr lang="en-US" dirty="0" err="1"/>
              <a:t>WaitCallback</a:t>
            </a:r>
            <a:r>
              <a:rPr lang="en-US" dirty="0"/>
              <a:t>(object state ) 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Постановка в очередь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ThreadPool.QueueUserWorkItem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(new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WaitCallback</a:t>
            </a:r>
            <a:r>
              <a:rPr lang="en-US" dirty="0"/>
              <a:t>(</a:t>
            </a:r>
            <a:r>
              <a:rPr lang="en-US" dirty="0" err="1"/>
              <a:t>threadMethod</a:t>
            </a:r>
            <a:r>
              <a:rPr lang="en-US" dirty="0"/>
              <a:t>), </a:t>
            </a:r>
            <a:r>
              <a:rPr lang="en-US" dirty="0" err="1"/>
              <a:t>obj</a:t>
            </a:r>
            <a:r>
              <a:rPr lang="ru-RU" dirty="0"/>
              <a:t>);</a:t>
            </a:r>
          </a:p>
          <a:p>
            <a:pPr>
              <a:lnSpc>
                <a:spcPct val="120000"/>
              </a:lnSpc>
            </a:pPr>
            <a:r>
              <a:rPr lang="ru-RU" dirty="0"/>
              <a:t>Переданное задание уже нельзя отменить</a:t>
            </a:r>
          </a:p>
          <a:p>
            <a:pPr>
              <a:lnSpc>
                <a:spcPct val="120000"/>
              </a:lnSpc>
            </a:pPr>
            <a:r>
              <a:rPr lang="ru-RU" dirty="0"/>
              <a:t>Обычно используют класс </a:t>
            </a:r>
            <a:r>
              <a:rPr lang="en-US" dirty="0"/>
              <a:t>Task</a:t>
            </a:r>
            <a:r>
              <a:rPr lang="ru-RU" dirty="0"/>
              <a:t> вместо класса </a:t>
            </a:r>
            <a:r>
              <a:rPr lang="en-US" dirty="0" err="1"/>
              <a:t>ThreadPool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Пул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21563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Асинхронный вызов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0231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Любой делегат имеет помимо метода для синхронного вызова – </a:t>
            </a:r>
            <a:r>
              <a:rPr lang="en-US" dirty="0"/>
              <a:t>Invoke</a:t>
            </a:r>
            <a:r>
              <a:rPr lang="ru-RU" dirty="0"/>
              <a:t>(), методы для асинхронного вызова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BeginInvoke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EndInvoke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Func</a:t>
            </a:r>
            <a:r>
              <a:rPr lang="en-US" dirty="0"/>
              <a:t> &lt;string, double, </a:t>
            </a:r>
            <a:r>
              <a:rPr lang="en-US" dirty="0" err="1"/>
              <a:t>int</a:t>
            </a:r>
            <a:r>
              <a:rPr lang="en-US" dirty="0"/>
              <a:t>&gt; f =  ….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f.BeginInvoke</a:t>
            </a:r>
            <a:r>
              <a:rPr lang="en-US" dirty="0"/>
              <a:t>(string s, double d, </a:t>
            </a:r>
            <a:r>
              <a:rPr lang="en-US" dirty="0" err="1"/>
              <a:t>AsyncCallback</a:t>
            </a:r>
            <a:r>
              <a:rPr lang="en-US" dirty="0"/>
              <a:t> callback, object </a:t>
            </a:r>
            <a:r>
              <a:rPr lang="en-US" dirty="0" err="1"/>
              <a:t>obj</a:t>
            </a:r>
            <a:r>
              <a:rPr lang="en-US" dirty="0"/>
              <a:t>) – </a:t>
            </a:r>
            <a:r>
              <a:rPr lang="ru-RU" dirty="0"/>
              <a:t>начинает вызов и передает параметры</a:t>
            </a:r>
            <a:r>
              <a:rPr lang="en-US" dirty="0"/>
              <a:t> string, double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f.EndInvoke</a:t>
            </a:r>
            <a:r>
              <a:rPr lang="en-US" dirty="0"/>
              <a:t>(</a:t>
            </a:r>
            <a:r>
              <a:rPr lang="en-US" dirty="0" err="1"/>
              <a:t>IAsyncResult</a:t>
            </a:r>
            <a:r>
              <a:rPr lang="en-US" dirty="0"/>
              <a:t>  </a:t>
            </a:r>
            <a:r>
              <a:rPr lang="en-US" dirty="0" err="1"/>
              <a:t>ires</a:t>
            </a:r>
            <a:r>
              <a:rPr lang="en-US" dirty="0"/>
              <a:t>)</a:t>
            </a:r>
            <a:r>
              <a:rPr lang="ru-RU" dirty="0"/>
              <a:t> – ожидает завершения и возвращает значение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AsyncCallback</a:t>
            </a:r>
            <a:r>
              <a:rPr lang="en-US" dirty="0"/>
              <a:t> callback</a:t>
            </a:r>
            <a:r>
              <a:rPr lang="ru-RU" dirty="0"/>
              <a:t> – делегат будет вызван при окончании вычисления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Выполнение в пуле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353459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</a:t>
            </a:r>
            <a:r>
              <a:rPr lang="en-US"/>
              <a:t>IAsyncResult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Свойство </a:t>
            </a: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err="1"/>
              <a:t>IsComplated</a:t>
            </a:r>
            <a:r>
              <a:rPr lang="en-US" sz="2800" dirty="0"/>
              <a:t> –</a:t>
            </a:r>
            <a:r>
              <a:rPr lang="ru-RU" sz="2800" dirty="0"/>
              <a:t> завершено ли вычисление</a:t>
            </a:r>
          </a:p>
          <a:p>
            <a:r>
              <a:rPr lang="ru-RU" sz="2800" dirty="0"/>
              <a:t>Свойство </a:t>
            </a:r>
            <a:r>
              <a:rPr lang="en-US" sz="2800" dirty="0"/>
              <a:t>object </a:t>
            </a:r>
            <a:r>
              <a:rPr lang="en-US" sz="2800" dirty="0" err="1"/>
              <a:t>AsyncState</a:t>
            </a:r>
            <a:r>
              <a:rPr lang="en-US" sz="2800" dirty="0"/>
              <a:t> </a:t>
            </a:r>
            <a:r>
              <a:rPr lang="ru-RU" sz="2800" dirty="0"/>
              <a:t>– позволяет передавать параметры для последующей идентификации вызванного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189229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Асинхронный вызов делегата</a:t>
            </a:r>
          </a:p>
        </p:txBody>
      </p:sp>
    </p:spTree>
    <p:extLst>
      <p:ext uri="{BB962C8B-B14F-4D97-AF65-F5344CB8AC3E}">
        <p14:creationId xmlns:p14="http://schemas.microsoft.com/office/powerpoint/2010/main" val="6313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Task</a:t>
            </a:r>
            <a:r>
              <a:rPr lang="ru-RU" dirty="0"/>
              <a:t> и </a:t>
            </a:r>
            <a:r>
              <a:rPr lang="en-US" dirty="0"/>
              <a:t>Task&lt;T&gt;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Простой запуск выполнения действия в </a:t>
            </a:r>
            <a:r>
              <a:rPr lang="en-US" dirty="0"/>
              <a:t>Thread Pool</a:t>
            </a:r>
          </a:p>
          <a:p>
            <a:pPr>
              <a:lnSpc>
                <a:spcPct val="120000"/>
              </a:lnSpc>
            </a:pPr>
            <a:r>
              <a:rPr lang="en-US" dirty="0"/>
              <a:t>Task - </a:t>
            </a:r>
            <a:r>
              <a:rPr lang="ru-RU" dirty="0"/>
              <a:t>класс для вызова метода, ничего не возвращающего, а</a:t>
            </a:r>
            <a:r>
              <a:rPr lang="en-US" dirty="0"/>
              <a:t> Task&lt;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ru-RU" dirty="0"/>
              <a:t>для возвращающего результат</a:t>
            </a:r>
            <a:r>
              <a:rPr lang="en-US" dirty="0"/>
              <a:t> </a:t>
            </a:r>
            <a:r>
              <a:rPr lang="en-US" dirty="0" err="1"/>
              <a:t>TResult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Запуск таски –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  <a:r>
              <a:rPr lang="en-US" dirty="0"/>
              <a:t>. </a:t>
            </a:r>
            <a:r>
              <a:rPr lang="ru-RU" dirty="0"/>
              <a:t> Конструктор – настройка таски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void </a:t>
            </a:r>
            <a:r>
              <a:rPr lang="en-US" dirty="0" err="1"/>
              <a:t>inc</a:t>
            </a:r>
            <a:r>
              <a:rPr lang="en-US" dirty="0"/>
              <a:t>() { … 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t = new Task(</a:t>
            </a:r>
            <a:r>
              <a:rPr lang="en-US" dirty="0" err="1"/>
              <a:t>inc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t.Start</a:t>
            </a:r>
            <a:r>
              <a:rPr lang="en-US" dirty="0"/>
              <a:t>();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Task&lt;</a:t>
            </a:r>
            <a:r>
              <a:rPr lang="en-US" dirty="0" err="1"/>
              <a:t>int</a:t>
            </a:r>
            <a:r>
              <a:rPr lang="en-US" dirty="0"/>
              <a:t>&gt; t = new Task&lt;</a:t>
            </a:r>
            <a:r>
              <a:rPr lang="en-US" dirty="0" err="1"/>
              <a:t>int</a:t>
            </a:r>
            <a:r>
              <a:rPr lang="en-US" dirty="0"/>
              <a:t>&gt;(</a:t>
            </a:r>
            <a:r>
              <a:rPr lang="en-US" dirty="0" err="1"/>
              <a:t>GetInt</a:t>
            </a:r>
            <a:r>
              <a:rPr lang="en-US" dirty="0"/>
              <a:t>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t.Start</a:t>
            </a:r>
            <a:r>
              <a:rPr lang="en-US" dirty="0"/>
              <a:t>();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Быстрый старт заданий (рекомендуемый)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Task.Factory.StartNew</a:t>
            </a:r>
            <a:r>
              <a:rPr lang="en-US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 t = </a:t>
            </a:r>
            <a:r>
              <a:rPr lang="en-US" dirty="0" err="1"/>
              <a:t>Task.Factory.StartNew</a:t>
            </a:r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Task&lt;</a:t>
            </a:r>
            <a:r>
              <a:rPr lang="en-US" dirty="0" err="1"/>
              <a:t>int</a:t>
            </a:r>
            <a:r>
              <a:rPr lang="en-US" dirty="0"/>
              <a:t>&gt; t = Task&lt;</a:t>
            </a:r>
            <a:r>
              <a:rPr lang="en-US" dirty="0" err="1"/>
              <a:t>int</a:t>
            </a:r>
            <a:r>
              <a:rPr lang="en-US" dirty="0"/>
              <a:t>&gt;.</a:t>
            </a:r>
            <a:r>
              <a:rPr lang="en-US" dirty="0" err="1"/>
              <a:t>Factory.StartNew</a:t>
            </a:r>
            <a:r>
              <a:rPr lang="en-US" dirty="0"/>
              <a:t>(</a:t>
            </a:r>
            <a:r>
              <a:rPr lang="en-US" dirty="0" err="1"/>
              <a:t>GetInt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Task&lt;</a:t>
            </a:r>
            <a:r>
              <a:rPr lang="en-US" dirty="0" err="1"/>
              <a:t>int</a:t>
            </a:r>
            <a:r>
              <a:rPr lang="en-US" dirty="0"/>
              <a:t>&gt; t = Task&lt;</a:t>
            </a:r>
            <a:r>
              <a:rPr lang="en-US" dirty="0" err="1"/>
              <a:t>int</a:t>
            </a:r>
            <a:r>
              <a:rPr lang="en-US" dirty="0"/>
              <a:t>&gt;.</a:t>
            </a:r>
            <a:r>
              <a:rPr lang="en-US" dirty="0" err="1"/>
              <a:t>Factory.StartNew</a:t>
            </a:r>
            <a:r>
              <a:rPr lang="en-US" dirty="0"/>
              <a:t>(Add, new object[] { 5,7 } );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Получение результата</a:t>
            </a:r>
            <a:r>
              <a:rPr lang="en-US" dirty="0"/>
              <a:t> </a:t>
            </a:r>
            <a:r>
              <a:rPr lang="ru-RU" dirty="0"/>
              <a:t>по окончании таски </a:t>
            </a:r>
            <a:r>
              <a:rPr lang="en-US" dirty="0"/>
              <a:t>Task&lt;T&gt; - </a:t>
            </a:r>
            <a:r>
              <a:rPr lang="ru-RU" dirty="0"/>
              <a:t>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ru-RU" dirty="0"/>
              <a:t>если результат не готов, то текущий поток приостановиться до получения готового результата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res = </a:t>
            </a:r>
            <a:r>
              <a:rPr lang="en-US" dirty="0" err="1"/>
              <a:t>t.Result</a:t>
            </a:r>
            <a:r>
              <a:rPr lang="en-US" dirty="0"/>
              <a:t>; // </a:t>
            </a:r>
            <a:r>
              <a:rPr lang="ru-RU" dirty="0"/>
              <a:t>если </a:t>
            </a:r>
            <a:r>
              <a:rPr lang="en-US" dirty="0"/>
              <a:t>t – Task&lt;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074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Task</a:t>
            </a:r>
            <a:r>
              <a:rPr lang="ru-RU" dirty="0"/>
              <a:t> и </a:t>
            </a:r>
            <a:r>
              <a:rPr lang="en-US" dirty="0"/>
              <a:t>Task&lt;T&gt;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92100" lvl="1" indent="-2921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Продолжение выполнения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ContinueWith</a:t>
            </a:r>
            <a:r>
              <a:rPr lang="en-US" dirty="0"/>
              <a:t>();</a:t>
            </a:r>
            <a:endParaRPr lang="ru-RU" dirty="0"/>
          </a:p>
          <a:p>
            <a:pPr marL="292100" lvl="1" indent="-2921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Метод будет выполняться по завершении таски (сама таска пойдет на вход методу)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void </a:t>
            </a:r>
            <a:r>
              <a:rPr lang="en-US" dirty="0" err="1"/>
              <a:t>inc</a:t>
            </a:r>
            <a:r>
              <a:rPr lang="en-US" dirty="0"/>
              <a:t>() { … 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void a(Task t) { </a:t>
            </a:r>
            <a:r>
              <a:rPr lang="ru-RU" dirty="0"/>
              <a:t>… </a:t>
            </a:r>
            <a:r>
              <a:rPr lang="en-US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</a:t>
            </a:r>
            <a:r>
              <a:rPr lang="en-US" dirty="0" err="1"/>
              <a:t>task</a:t>
            </a:r>
            <a:r>
              <a:rPr lang="en-US" dirty="0"/>
              <a:t> = </a:t>
            </a:r>
            <a:r>
              <a:rPr lang="en-US" dirty="0" err="1"/>
              <a:t>Task.Factory.StartNew</a:t>
            </a:r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task.ContinueWith</a:t>
            </a:r>
            <a:r>
              <a:rPr lang="en-US" dirty="0"/>
              <a:t>(a);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Синхронизация тасок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Ожидание завершения таски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Wait()</a:t>
            </a:r>
            <a:r>
              <a:rPr lang="en-US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t.Wait</a:t>
            </a:r>
            <a:r>
              <a:rPr lang="en-US" dirty="0"/>
              <a:t>();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Ожидание завершения всех тасок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Task.WaitAll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Task.WaitAll</a:t>
            </a:r>
            <a:r>
              <a:rPr lang="en-US" dirty="0"/>
              <a:t>(task1, task2, task3)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Ожидание завершения хотя бы одной тасок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Task.WaitAny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Task.WaitAny</a:t>
            </a:r>
            <a:r>
              <a:rPr lang="en-US" dirty="0"/>
              <a:t>(task1, task2, task3)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4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и потоки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Процесс – выполняющаяся программа (экземпляр)</a:t>
            </a:r>
          </a:p>
          <a:p>
            <a:pPr>
              <a:lnSpc>
                <a:spcPct val="120000"/>
              </a:lnSpc>
            </a:pPr>
            <a:r>
              <a:rPr lang="ru-RU" dirty="0"/>
              <a:t>Процесс может содержать один или несколько потоков</a:t>
            </a:r>
          </a:p>
          <a:p>
            <a:pPr>
              <a:lnSpc>
                <a:spcPct val="120000"/>
              </a:lnSpc>
            </a:pPr>
            <a:r>
              <a:rPr lang="ru-RU" dirty="0"/>
              <a:t>Поток (нить</a:t>
            </a:r>
            <a:r>
              <a:rPr lang="en-US" dirty="0"/>
              <a:t>, thread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путь выполнения внутри исполняемого приложения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запуске приложения создается и запускается главный поток</a:t>
            </a:r>
          </a:p>
          <a:p>
            <a:pPr>
              <a:lnSpc>
                <a:spcPct val="120000"/>
              </a:lnSpc>
            </a:pPr>
            <a:r>
              <a:rPr lang="ru-RU" dirty="0"/>
              <a:t>Любой поток может запускать дополнительные потоки</a:t>
            </a:r>
          </a:p>
          <a:p>
            <a:pPr>
              <a:lnSpc>
                <a:spcPct val="120000"/>
              </a:lnSpc>
            </a:pPr>
            <a:r>
              <a:rPr lang="ru-RU" dirty="0"/>
              <a:t>Потоки выполняются параллельно и независимо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Завершение процесса – завершение всех его потоков</a:t>
            </a:r>
          </a:p>
          <a:p>
            <a:pPr>
              <a:lnSpc>
                <a:spcPct val="120000"/>
              </a:lnSpc>
            </a:pPr>
            <a:r>
              <a:rPr lang="ru-RU" strike="sngStrike" dirty="0"/>
              <a:t>Нет четкой корреляции между потоком операционной системы и управляемым потоком </a:t>
            </a:r>
            <a:r>
              <a:rPr lang="en-US" strike="sngStrike" dirty="0"/>
              <a:t>.NET</a:t>
            </a:r>
            <a:endParaRPr lang="ru-RU" strike="sngStrike" dirty="0"/>
          </a:p>
          <a:p>
            <a:pPr>
              <a:lnSpc>
                <a:spcPct val="120000"/>
              </a:lnSpc>
            </a:pPr>
            <a:r>
              <a:rPr lang="ru-RU" dirty="0"/>
              <a:t>Многопоточные приложения могут выполнятся и на однопроцессорном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72214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</a:t>
            </a:r>
            <a:r>
              <a:rPr lang="en-US" dirty="0"/>
              <a:t>Task</a:t>
            </a:r>
            <a:r>
              <a:rPr lang="ru-RU" dirty="0"/>
              <a:t> и </a:t>
            </a:r>
            <a:r>
              <a:rPr lang="en-US" dirty="0"/>
              <a:t>Task&lt;T&gt;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Возможна отмена таски</a:t>
            </a:r>
            <a:r>
              <a:rPr lang="en-US" dirty="0"/>
              <a:t> – </a:t>
            </a:r>
            <a:r>
              <a:rPr lang="ru-RU" dirty="0"/>
              <a:t>передача </a:t>
            </a:r>
            <a:r>
              <a:rPr lang="ru-RU" dirty="0" err="1"/>
              <a:t>токена</a:t>
            </a:r>
            <a:r>
              <a:rPr lang="ru-RU" dirty="0"/>
              <a:t> отмены </a:t>
            </a:r>
            <a:r>
              <a:rPr lang="en-US" dirty="0" err="1"/>
              <a:t>CancellationToken</a:t>
            </a:r>
            <a:r>
              <a:rPr lang="ru-RU" dirty="0"/>
              <a:t> при старте таски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static void Main()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{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CancellationTokenSource</a:t>
            </a:r>
            <a:r>
              <a:rPr lang="en-US" dirty="0"/>
              <a:t> </a:t>
            </a:r>
            <a:r>
              <a:rPr lang="en-US" dirty="0" err="1"/>
              <a:t>cts</a:t>
            </a:r>
            <a:r>
              <a:rPr lang="en-US" dirty="0"/>
              <a:t> = new </a:t>
            </a:r>
            <a:r>
              <a:rPr lang="en-US" dirty="0" err="1"/>
              <a:t>CancellationTokenSource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CancellationToken</a:t>
            </a:r>
            <a:r>
              <a:rPr lang="en-US" dirty="0"/>
              <a:t> token = </a:t>
            </a:r>
            <a:r>
              <a:rPr lang="en-US" dirty="0" err="1"/>
              <a:t>cts.Token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Task.Factory.StartNew</a:t>
            </a:r>
            <a:r>
              <a:rPr lang="en-US" dirty="0"/>
              <a:t>(() =&gt; </a:t>
            </a:r>
            <a:r>
              <a:rPr lang="en-US" dirty="0" err="1"/>
              <a:t>LongMethod</a:t>
            </a:r>
            <a:r>
              <a:rPr lang="en-US" dirty="0"/>
              <a:t>(100, token), token);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</a:t>
            </a:r>
            <a:r>
              <a:rPr lang="en-US" dirty="0"/>
              <a:t>// </a:t>
            </a:r>
            <a:r>
              <a:rPr lang="ru-RU" dirty="0"/>
              <a:t>выполнялась какая-то параллельная логика и решили остановить асинхронную задачу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cts.Cancel</a:t>
            </a:r>
            <a:r>
              <a:rPr lang="en-US" dirty="0"/>
              <a:t>();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</a:t>
            </a:r>
            <a:r>
              <a:rPr lang="en-US" dirty="0"/>
              <a:t>}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</a:t>
            </a:r>
            <a:r>
              <a:rPr lang="en-US" dirty="0"/>
              <a:t>private static void </a:t>
            </a:r>
            <a:r>
              <a:rPr lang="en-US" dirty="0" err="1"/>
              <a:t>LongMethod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en-US" dirty="0" err="1"/>
              <a:t>cancellationToken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n-NO" dirty="0"/>
              <a:t>            for (int i = 0; i &lt; 100; i++)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// проверка, не отменена ли задача 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if (</a:t>
            </a:r>
            <a:r>
              <a:rPr lang="en-US" dirty="0" err="1"/>
              <a:t>cancellationToken.IsCancellationRequested</a:t>
            </a:r>
            <a:r>
              <a:rPr lang="en-US" dirty="0"/>
              <a:t>) return;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08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Parallel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Parallel.For</a:t>
            </a:r>
            <a:r>
              <a:rPr lang="en-US" dirty="0"/>
              <a:t>(</a:t>
            </a:r>
            <a:r>
              <a:rPr lang="en-US" dirty="0" err="1"/>
              <a:t>initvalue</a:t>
            </a:r>
            <a:r>
              <a:rPr lang="en-US" dirty="0"/>
              <a:t>, </a:t>
            </a:r>
            <a:r>
              <a:rPr lang="en-US" dirty="0" err="1"/>
              <a:t>endvalue</a:t>
            </a:r>
            <a:r>
              <a:rPr lang="en-US" dirty="0"/>
              <a:t>, Action&lt;T&gt;); - </a:t>
            </a:r>
            <a:r>
              <a:rPr lang="ru-RU" dirty="0"/>
              <a:t>Выполнение цикла в максимально возможном числе потоков (</a:t>
            </a:r>
            <a:r>
              <a:rPr lang="en-US" dirty="0" err="1"/>
              <a:t>ThreadPool</a:t>
            </a:r>
            <a:r>
              <a:rPr lang="en-US" dirty="0"/>
              <a:t>). </a:t>
            </a:r>
            <a:r>
              <a:rPr lang="ru-RU" dirty="0"/>
              <a:t>В цикле выполняется делегат </a:t>
            </a:r>
            <a:r>
              <a:rPr lang="en-US" dirty="0"/>
              <a:t>Action&lt;T&gt;</a:t>
            </a:r>
            <a:r>
              <a:rPr lang="ru-RU" dirty="0"/>
              <a:t> (который принимает 1 параметр </a:t>
            </a:r>
            <a:r>
              <a:rPr lang="en-US" dirty="0"/>
              <a:t>T</a:t>
            </a:r>
            <a:r>
              <a:rPr lang="ru-RU" dirty="0"/>
              <a:t> и, ничего не возвращает). Числом потоков управляет </a:t>
            </a:r>
            <a:r>
              <a:rPr lang="en-US" dirty="0"/>
              <a:t>CLR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Parallel.ForEach</a:t>
            </a:r>
            <a:r>
              <a:rPr lang="en-US" dirty="0"/>
              <a:t>&lt;T&gt;(</a:t>
            </a:r>
            <a:r>
              <a:rPr lang="en-US" dirty="0" err="1"/>
              <a:t>IEnumerable</a:t>
            </a:r>
            <a:r>
              <a:rPr lang="en-US" dirty="0"/>
              <a:t>&lt;T&gt;, Action&lt;T&gt;); - </a:t>
            </a:r>
            <a:r>
              <a:rPr lang="ru-RU" dirty="0"/>
              <a:t>Выполнение делегата </a:t>
            </a:r>
            <a:r>
              <a:rPr lang="en-US" dirty="0"/>
              <a:t>Action&lt;T&gt;</a:t>
            </a:r>
            <a:r>
              <a:rPr lang="ru-RU" dirty="0"/>
              <a:t> над всеми элементами перечисления</a:t>
            </a:r>
            <a:r>
              <a:rPr lang="en-US" dirty="0"/>
              <a:t> </a:t>
            </a:r>
            <a:r>
              <a:rPr lang="ru-RU" dirty="0"/>
              <a:t>в максимально возможном числе потоков. Числом потоков управляет </a:t>
            </a:r>
            <a:r>
              <a:rPr lang="en-US" dirty="0"/>
              <a:t>CLR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l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public void </a:t>
            </a:r>
            <a:r>
              <a:rPr lang="en-US" dirty="0" err="1"/>
              <a:t>dec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{}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Parallel.For</a:t>
            </a:r>
            <a:r>
              <a:rPr lang="en-US" dirty="0"/>
              <a:t>(0, 10, </a:t>
            </a:r>
            <a:r>
              <a:rPr lang="en-US" dirty="0" err="1"/>
              <a:t>dec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Parallel.ForEach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&gt;(l, </a:t>
            </a:r>
            <a:r>
              <a:rPr lang="en-US" dirty="0" err="1"/>
              <a:t>dec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Parallel.ForEach</a:t>
            </a:r>
            <a:r>
              <a:rPr lang="en-US" dirty="0"/>
              <a:t>(l, </a:t>
            </a:r>
            <a:r>
              <a:rPr lang="en-US" dirty="0" err="1"/>
              <a:t>dec</a:t>
            </a:r>
            <a:r>
              <a:rPr lang="en-US" dirty="0"/>
              <a:t>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</a:t>
            </a:r>
            <a:r>
              <a:rPr lang="en-US" dirty="0"/>
              <a:t>(</a:t>
            </a:r>
            <a:r>
              <a:rPr lang="en-US" u="sng" dirty="0" err="1"/>
              <a:t>params</a:t>
            </a:r>
            <a:r>
              <a:rPr lang="en-US" dirty="0"/>
              <a:t> Action[] actions)</a:t>
            </a:r>
            <a:r>
              <a:rPr lang="ru-RU" dirty="0"/>
              <a:t> – выполнение делегатов в отдельных потоках, если возможно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Parallel.Invoke</a:t>
            </a:r>
            <a:r>
              <a:rPr lang="en-US" dirty="0"/>
              <a:t>(Print, </a:t>
            </a:r>
            <a:r>
              <a:rPr lang="en-US" dirty="0" err="1"/>
              <a:t>PrintToScreen</a:t>
            </a:r>
            <a:r>
              <a:rPr lang="en-US" dirty="0"/>
              <a:t>, </a:t>
            </a:r>
            <a:r>
              <a:rPr lang="en-US" dirty="0" err="1"/>
              <a:t>SendToEmail</a:t>
            </a:r>
            <a:r>
              <a:rPr lang="en-US" dirty="0"/>
              <a:t>, () =&gt;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Печатаем"));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ParallelOptions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может использоваться для подстройки операций </a:t>
            </a:r>
            <a:r>
              <a:rPr lang="en-US" dirty="0"/>
              <a:t>Parallel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MaxDegreeOfParallelism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ограничивает максимально число одновременно выполняющихся задач в классом </a:t>
            </a:r>
            <a:r>
              <a:rPr lang="en-US" dirty="0"/>
              <a:t>Parallel.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CancellationToken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позволяет отменять задания, выполняющиеся классом </a:t>
            </a:r>
            <a:r>
              <a:rPr lang="en-US" dirty="0"/>
              <a:t>Parallel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1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Parallel</a:t>
            </a:r>
            <a:endParaRPr lang="ru-RU" sz="2400" dirty="0"/>
          </a:p>
          <a:p>
            <a:r>
              <a:rPr lang="en-US" sz="2400" dirty="0"/>
              <a:t>Task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03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выполнения потоков непредсказуем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Потоки выполняются параллельно и независимо. Нельзя предсказать очередность выполнения блоков кода потоками.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static void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Thread t = new Thread(Write1);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ru-RU" dirty="0" err="1"/>
              <a:t>t.Start</a:t>
            </a:r>
            <a:r>
              <a:rPr lang="ru-RU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while (true) </a:t>
            </a:r>
            <a:r>
              <a:rPr lang="en-US" dirty="0" err="1"/>
              <a:t>Console.Write</a:t>
            </a:r>
            <a:r>
              <a:rPr lang="en-US" dirty="0"/>
              <a:t>("-"); // </a:t>
            </a:r>
            <a:r>
              <a:rPr lang="ru-RU" dirty="0"/>
              <a:t>Все время печатать '-'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static void Write1()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true</a:t>
            </a:r>
            <a:r>
              <a:rPr lang="ru-RU" dirty="0"/>
              <a:t>) </a:t>
            </a:r>
            <a:r>
              <a:rPr lang="ru-RU" dirty="0" err="1"/>
              <a:t>Console.Write</a:t>
            </a:r>
            <a:r>
              <a:rPr lang="ru-RU" dirty="0"/>
              <a:t>("1"); // Все время печатать '1'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Независимый стек локальных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У каждого потока свой стек локальных переменных. Они независимые.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static void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(</a:t>
            </a:r>
            <a:r>
              <a:rPr lang="ru-RU" dirty="0" err="1"/>
              <a:t>Go</a:t>
            </a:r>
            <a:r>
              <a:rPr lang="ru-RU" dirty="0"/>
              <a:t>).</a:t>
            </a:r>
            <a:r>
              <a:rPr lang="ru-RU" dirty="0" err="1"/>
              <a:t>Start</a:t>
            </a:r>
            <a:r>
              <a:rPr lang="ru-RU" dirty="0"/>
              <a:t>();      // Выполнить </a:t>
            </a:r>
            <a:r>
              <a:rPr lang="ru-RU" dirty="0" err="1"/>
              <a:t>Go</a:t>
            </a:r>
            <a:r>
              <a:rPr lang="ru-RU" dirty="0"/>
              <a:t>() в новом потоке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ru-RU" dirty="0" err="1"/>
              <a:t>Go</a:t>
            </a:r>
            <a:r>
              <a:rPr lang="ru-RU" dirty="0"/>
              <a:t>();                         // Выполнить </a:t>
            </a:r>
            <a:r>
              <a:rPr lang="ru-RU" dirty="0" err="1"/>
              <a:t>Go</a:t>
            </a:r>
            <a:r>
              <a:rPr lang="ru-RU" dirty="0"/>
              <a:t>() в главном потоке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static void Go()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// Определяем и используем локальную переменную '</a:t>
            </a:r>
            <a:r>
              <a:rPr lang="ru-RU" dirty="0" err="1"/>
              <a:t>cycles</a:t>
            </a:r>
            <a:r>
              <a:rPr lang="ru-RU" dirty="0"/>
              <a:t>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            for (int cycles = 0; cycles &lt; 5; cycles++) Console.Write('+');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3225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Общие переменные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Вместе с тем потоки разделяют данные, относящиеся к тому же экземпляру объекта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class </a:t>
            </a:r>
            <a:r>
              <a:rPr lang="en-US" dirty="0" err="1"/>
              <a:t>TestClass</a:t>
            </a:r>
            <a:r>
              <a:rPr lang="ru-RU" dirty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bool</a:t>
            </a:r>
            <a:r>
              <a:rPr lang="en-US" dirty="0"/>
              <a:t> done = false;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public void Go()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if (!done) </a:t>
            </a:r>
            <a:r>
              <a:rPr lang="ru-RU" dirty="0"/>
              <a:t>{</a:t>
            </a:r>
            <a:r>
              <a:rPr lang="en-US" dirty="0"/>
              <a:t> done = true; </a:t>
            </a:r>
            <a:r>
              <a:rPr lang="en-US" dirty="0" err="1"/>
              <a:t>Console.WriteLine</a:t>
            </a:r>
            <a:r>
              <a:rPr lang="en-US" dirty="0"/>
              <a:t>("Done"); </a:t>
            </a:r>
            <a:r>
              <a:rPr lang="ru-RU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class </a:t>
            </a:r>
            <a:r>
              <a:rPr lang="en-US" dirty="0" err="1"/>
              <a:t>ThreadTest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static void Main()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TestClass</a:t>
            </a:r>
            <a:r>
              <a:rPr lang="en-US" dirty="0"/>
              <a:t> </a:t>
            </a:r>
            <a:r>
              <a:rPr lang="en-US" dirty="0" err="1"/>
              <a:t>testClass</a:t>
            </a:r>
            <a:r>
              <a:rPr lang="en-US" dirty="0"/>
              <a:t> = new </a:t>
            </a:r>
            <a:r>
              <a:rPr lang="en-US" dirty="0" err="1"/>
              <a:t>TestClass</a:t>
            </a:r>
            <a:r>
              <a:rPr lang="en-US" dirty="0"/>
              <a:t>();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new Thread(</a:t>
            </a:r>
            <a:r>
              <a:rPr lang="en-US" dirty="0" err="1"/>
              <a:t>testClass.Go</a:t>
            </a:r>
            <a:r>
              <a:rPr lang="en-US" dirty="0"/>
              <a:t>).Start();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testClass.Go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98887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Операции не являются атомарными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507288" cy="487910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class Increment </a:t>
            </a:r>
            <a:r>
              <a:rPr lang="ru-RU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decimal l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public void </a:t>
            </a:r>
            <a:r>
              <a:rPr lang="en-US" dirty="0" err="1"/>
              <a:t>inc</a:t>
            </a:r>
            <a:r>
              <a:rPr lang="en-US" dirty="0"/>
              <a:t>()</a:t>
            </a:r>
            <a:r>
              <a:rPr lang="ru-RU" dirty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n-NO" dirty="0"/>
              <a:t>            for (int i = 0; i &lt; 100</a:t>
            </a:r>
            <a:r>
              <a:rPr lang="ru-RU" dirty="0"/>
              <a:t>0</a:t>
            </a:r>
            <a:r>
              <a:rPr lang="nn-NO" dirty="0"/>
              <a:t>00; ++i)</a:t>
            </a:r>
            <a:r>
              <a:rPr lang="ru-RU" dirty="0"/>
              <a:t> </a:t>
            </a:r>
            <a:r>
              <a:rPr lang="en-US" dirty="0"/>
              <a:t>l = l +</a:t>
            </a:r>
            <a:r>
              <a:rPr lang="ru-RU" dirty="0"/>
              <a:t>1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      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(l);</a:t>
            </a:r>
            <a:r>
              <a:rPr lang="ru-RU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    }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class Program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Increment </a:t>
            </a:r>
            <a:r>
              <a:rPr lang="en-US" dirty="0" err="1"/>
              <a:t>i</a:t>
            </a:r>
            <a:r>
              <a:rPr lang="en-US" dirty="0"/>
              <a:t> = new Increment 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	for 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ru-RU" dirty="0"/>
              <a:t>1</a:t>
            </a:r>
            <a:r>
              <a:rPr lang="en-US" dirty="0"/>
              <a:t>0; ++j)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new Thread(i.inc).Start();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}</a:t>
            </a:r>
            <a:r>
              <a:rPr lang="en-US" dirty="0"/>
              <a:t>  }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Присваивание ссылочных типов атомарно (при любой разрядности ОС)</a:t>
            </a:r>
          </a:p>
        </p:txBody>
      </p:sp>
    </p:spTree>
    <p:extLst>
      <p:ext uri="{BB962C8B-B14F-4D97-AF65-F5344CB8AC3E}">
        <p14:creationId xmlns:p14="http://schemas.microsoft.com/office/powerpoint/2010/main" val="181967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Потоки выполняются параллельно и независимо. Нельзя предсказать какой поток отработает быстрее.</a:t>
            </a:r>
          </a:p>
          <a:p>
            <a:r>
              <a:rPr lang="ru-RU" sz="2800" dirty="0"/>
              <a:t>У каждого потока свой собственный стек. Собственные неразделяемые локальные переменные</a:t>
            </a:r>
          </a:p>
          <a:p>
            <a:r>
              <a:rPr lang="ru-RU" sz="2800" dirty="0"/>
              <a:t>Потоки разделяют нелокальные переменные, доступные им по области видимости</a:t>
            </a:r>
          </a:p>
          <a:p>
            <a:r>
              <a:rPr lang="ru-RU" sz="2800" dirty="0"/>
              <a:t>Операции неатомарные</a:t>
            </a:r>
          </a:p>
        </p:txBody>
      </p:sp>
    </p:spTree>
    <p:extLst>
      <p:ext uri="{BB962C8B-B14F-4D97-AF65-F5344CB8AC3E}">
        <p14:creationId xmlns:p14="http://schemas.microsoft.com/office/powerpoint/2010/main" val="381351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Синхронизация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Volatile</a:t>
            </a:r>
          </a:p>
          <a:p>
            <a:r>
              <a:rPr lang="ru-RU" dirty="0"/>
              <a:t>Класс </a:t>
            </a:r>
            <a:r>
              <a:rPr lang="en-US" dirty="0"/>
              <a:t>Interlocked</a:t>
            </a:r>
          </a:p>
          <a:p>
            <a:r>
              <a:rPr lang="ru-RU" dirty="0"/>
              <a:t>Конструкция </a:t>
            </a:r>
            <a:r>
              <a:rPr lang="en-US" dirty="0"/>
              <a:t>lock</a:t>
            </a:r>
          </a:p>
          <a:p>
            <a:r>
              <a:rPr lang="ru-RU" dirty="0"/>
              <a:t>Класс </a:t>
            </a:r>
            <a:r>
              <a:rPr lang="en-US" dirty="0"/>
              <a:t>Monitor</a:t>
            </a:r>
          </a:p>
          <a:p>
            <a:r>
              <a:rPr lang="ru-RU" dirty="0"/>
              <a:t>Классы </a:t>
            </a:r>
            <a:r>
              <a:rPr lang="en-US" dirty="0" err="1"/>
              <a:t>ReaderWriterLock</a:t>
            </a:r>
            <a:r>
              <a:rPr lang="ru-RU" dirty="0"/>
              <a:t>,  </a:t>
            </a:r>
            <a:r>
              <a:rPr lang="en-US" dirty="0" err="1"/>
              <a:t>ReaderWriterLockSlim</a:t>
            </a:r>
            <a:endParaRPr lang="ru-RU" dirty="0"/>
          </a:p>
          <a:p>
            <a:r>
              <a:rPr lang="ru-RU" dirty="0"/>
              <a:t>Класс </a:t>
            </a:r>
            <a:r>
              <a:rPr lang="en-US" dirty="0" err="1"/>
              <a:t>Mutex</a:t>
            </a:r>
            <a:endParaRPr lang="ru-RU" dirty="0"/>
          </a:p>
          <a:p>
            <a:r>
              <a:rPr lang="ru-RU" dirty="0"/>
              <a:t>Семафоры</a:t>
            </a:r>
          </a:p>
          <a:p>
            <a:r>
              <a:rPr lang="ru-RU" dirty="0"/>
              <a:t>Наследники от </a:t>
            </a:r>
            <a:r>
              <a:rPr lang="en-US" dirty="0" err="1"/>
              <a:t>EventWaitHandle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6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82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/>
              <a:t>Volatile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Volatile.Read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считывает значение указанного поля. Добавляет барьер в памяти, предотвращая изменение порядка операций процессора с памятью: если после вызова этого метода следует операции чтения или записи, процессор не сможет выполнить их перед вызовом этого метода.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bool  </a:t>
            </a:r>
            <a:r>
              <a:rPr lang="en-US" dirty="0" err="1"/>
              <a:t>isRunning</a:t>
            </a:r>
            <a:r>
              <a:rPr lang="en-US" dirty="0"/>
              <a:t> = </a:t>
            </a:r>
            <a:r>
              <a:rPr lang="en-US" dirty="0" err="1"/>
              <a:t>Volatile.Read</a:t>
            </a:r>
            <a:r>
              <a:rPr lang="en-US" dirty="0"/>
              <a:t>(ref _</a:t>
            </a:r>
            <a:r>
              <a:rPr lang="en-US" dirty="0" err="1"/>
              <a:t>isBusy</a:t>
            </a:r>
            <a:r>
              <a:rPr lang="en-US" dirty="0"/>
              <a:t>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Volatile.Write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записывает заданное значение в поле. Добавляет барьер в памяти, предотвращая изменение порядка операций процессора с памятью: если до вызова этого метода используются операции чтения или записи, процессор обязан будет выполнить их  до вызова этого метода. 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Volatile.Write</a:t>
            </a:r>
            <a:r>
              <a:rPr lang="en-US" dirty="0"/>
              <a:t>(ref _</a:t>
            </a:r>
            <a:r>
              <a:rPr lang="en-US" dirty="0" err="1"/>
              <a:t>isBusy</a:t>
            </a:r>
            <a:r>
              <a:rPr lang="en-US" dirty="0"/>
              <a:t>, true);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Модификатор поля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ru-RU" dirty="0"/>
              <a:t> – все операции с полем будут выполнятся как </a:t>
            </a:r>
            <a:r>
              <a:rPr lang="en-US" dirty="0" err="1"/>
              <a:t>Volatile.Read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Volatile.Write</a:t>
            </a:r>
            <a:r>
              <a:rPr lang="en-US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public volatile bool </a:t>
            </a:r>
            <a:r>
              <a:rPr lang="ru-RU" dirty="0"/>
              <a:t>_</a:t>
            </a:r>
            <a:r>
              <a:rPr lang="en-US" dirty="0" err="1"/>
              <a:t>isBusy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21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46236"/>
            <a:ext cx="8712968" cy="5023124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ru-RU" dirty="0">
                <a:solidFill>
                  <a:schemeClr val="accent6"/>
                </a:solidFill>
              </a:rPr>
              <a:t>При грамотном подходе может значительно ускорить работу приложения (только при многоядерной или много процессорной архитектуре)</a:t>
            </a:r>
          </a:p>
          <a:p>
            <a:pPr lvl="1"/>
            <a:r>
              <a:rPr lang="ru-RU" dirty="0">
                <a:solidFill>
                  <a:schemeClr val="accent6"/>
                </a:solidFill>
              </a:rPr>
              <a:t>Позволяет повысить отзывчивость пользовательского интерфейса (даже при однопроцессорной архитектуре)</a:t>
            </a:r>
          </a:p>
          <a:p>
            <a:pPr lvl="1"/>
            <a:r>
              <a:rPr lang="ru-RU" dirty="0">
                <a:solidFill>
                  <a:schemeClr val="accent6"/>
                </a:solidFill>
              </a:rPr>
              <a:t>Позволяет ускорить работу приложения за счет одновременного выполнения:</a:t>
            </a:r>
          </a:p>
          <a:p>
            <a:pPr lvl="2"/>
            <a:r>
              <a:rPr lang="ru-RU" dirty="0">
                <a:solidFill>
                  <a:schemeClr val="accent6"/>
                </a:solidFill>
              </a:rPr>
              <a:t> долгих удаленных операций (выполняющихся на других компьютерах)</a:t>
            </a:r>
          </a:p>
          <a:p>
            <a:pPr lvl="3"/>
            <a:r>
              <a:rPr lang="ru-RU" dirty="0">
                <a:solidFill>
                  <a:schemeClr val="accent6"/>
                </a:solidFill>
              </a:rPr>
              <a:t> Например, запрос к базе данных, к сервису или к интернет ресурсу</a:t>
            </a:r>
          </a:p>
          <a:p>
            <a:pPr lvl="2"/>
            <a:r>
              <a:rPr lang="ru-RU" dirty="0">
                <a:solidFill>
                  <a:schemeClr val="accent6"/>
                </a:solidFill>
              </a:rPr>
              <a:t>медленных, но мало затратных операций</a:t>
            </a:r>
          </a:p>
          <a:p>
            <a:pPr lvl="3"/>
            <a:r>
              <a:rPr lang="ru-RU" dirty="0">
                <a:solidFill>
                  <a:schemeClr val="accent6"/>
                </a:solidFill>
              </a:rPr>
              <a:t>Например, сохранение или чтение с диска</a:t>
            </a:r>
          </a:p>
          <a:p>
            <a:pPr lvl="2"/>
            <a:endParaRPr lang="ru-RU" dirty="0"/>
          </a:p>
          <a:p>
            <a:pPr lvl="1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Трудности разработки (дороговизна разработки)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Разбиение и оптимизация программы для многопоточной работы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Синхронизация потоков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Тестирование</a:t>
            </a:r>
          </a:p>
          <a:p>
            <a:pPr lvl="1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Трудности тестирования и отладки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Трудно обнаружимые ошибки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Невоспроизводимые ошибки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Непредсказуемые ошибки</a:t>
            </a:r>
          </a:p>
          <a:p>
            <a:pPr lvl="1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При неграмотном подходе может замедлить приложение</a:t>
            </a:r>
          </a:p>
          <a:p>
            <a:pPr lvl="2"/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На создание и поддержание работы потоков тратятся ресурсы</a:t>
            </a:r>
          </a:p>
        </p:txBody>
      </p:sp>
      <p:sp>
        <p:nvSpPr>
          <p:cNvPr id="4" name="Плюс 3"/>
          <p:cNvSpPr/>
          <p:nvPr/>
        </p:nvSpPr>
        <p:spPr>
          <a:xfrm>
            <a:off x="251520" y="1592796"/>
            <a:ext cx="360040" cy="36004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Минус 4"/>
          <p:cNvSpPr/>
          <p:nvPr/>
        </p:nvSpPr>
        <p:spPr>
          <a:xfrm>
            <a:off x="283426" y="3795700"/>
            <a:ext cx="296228" cy="360040"/>
          </a:xfrm>
          <a:prstGeom prst="mathMin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85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Interlocked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Атомарные операции</a:t>
            </a:r>
            <a:r>
              <a:rPr lang="en-US" dirty="0"/>
              <a:t>. </a:t>
            </a:r>
            <a:r>
              <a:rPr lang="ru-RU" dirty="0"/>
              <a:t>Статические члены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Interlocked.Increment</a:t>
            </a:r>
            <a:r>
              <a:rPr lang="en-US" dirty="0"/>
              <a:t>(ref  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long </a:t>
            </a:r>
            <a:r>
              <a:rPr lang="ru-RU" dirty="0"/>
              <a:t>или </a:t>
            </a: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Interlocked.Decrement</a:t>
            </a:r>
            <a:r>
              <a:rPr lang="en-US" dirty="0"/>
              <a:t>(ref  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long </a:t>
            </a:r>
            <a:r>
              <a:rPr lang="ru-RU" dirty="0"/>
              <a:t>или </a:t>
            </a:r>
            <a:r>
              <a:rPr lang="en-US" dirty="0" err="1"/>
              <a:t>int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Interlocked.Add</a:t>
            </a:r>
            <a:r>
              <a:rPr lang="en-US" dirty="0"/>
              <a:t>(ref  i1, i2); </a:t>
            </a:r>
            <a:r>
              <a:rPr lang="ru-RU" dirty="0"/>
              <a:t>Переменные </a:t>
            </a:r>
            <a:r>
              <a:rPr lang="en-US" dirty="0" err="1"/>
              <a:t>int</a:t>
            </a:r>
            <a:r>
              <a:rPr lang="en-US" dirty="0"/>
              <a:t>, long</a:t>
            </a:r>
          </a:p>
          <a:p>
            <a:pPr lvl="4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Interlocked.Exchange</a:t>
            </a:r>
            <a:r>
              <a:rPr lang="en-US" dirty="0"/>
              <a:t>(ref  </a:t>
            </a:r>
            <a:r>
              <a:rPr lang="en-US" dirty="0" err="1"/>
              <a:t>i</a:t>
            </a:r>
            <a:r>
              <a:rPr lang="en-US" dirty="0"/>
              <a:t>, value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Interlocked.Exchange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dirty="0"/>
              <a:t>(ref T </a:t>
            </a:r>
            <a:r>
              <a:rPr lang="en-US" dirty="0" err="1"/>
              <a:t>i</a:t>
            </a:r>
            <a:r>
              <a:rPr lang="en-US" dirty="0"/>
              <a:t>, T value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Interlocked.CompareExchange</a:t>
            </a:r>
            <a:r>
              <a:rPr lang="en-US" dirty="0"/>
              <a:t>(ref </a:t>
            </a:r>
            <a:r>
              <a:rPr lang="ru-RU" dirty="0"/>
              <a:t> </a:t>
            </a:r>
            <a:r>
              <a:rPr lang="en-US" dirty="0" err="1"/>
              <a:t>i</a:t>
            </a:r>
            <a:r>
              <a:rPr lang="en-US" dirty="0"/>
              <a:t>, value, compared); 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ru-RU" dirty="0"/>
              <a:t>Если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== </a:t>
            </a:r>
            <a:r>
              <a:rPr lang="en-US" dirty="0"/>
              <a:t>compared</a:t>
            </a:r>
            <a:r>
              <a:rPr lang="ru-RU" dirty="0"/>
              <a:t>, то </a:t>
            </a:r>
            <a:r>
              <a:rPr lang="en-US" dirty="0" err="1"/>
              <a:t>i</a:t>
            </a:r>
            <a:r>
              <a:rPr lang="en-US" dirty="0"/>
              <a:t> = value. </a:t>
            </a:r>
            <a:r>
              <a:rPr lang="ru-RU" dirty="0"/>
              <a:t>Переменные типов: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long, float, double, object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Interlocked.</a:t>
            </a:r>
            <a:r>
              <a:rPr lang="fr-F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CompareExchange &lt;T&gt; </a:t>
            </a:r>
            <a:r>
              <a:rPr lang="fr-FR" dirty="0"/>
              <a:t>(ref T i, T value, T compared) – </a:t>
            </a:r>
            <a:r>
              <a:rPr lang="ru-RU" dirty="0"/>
              <a:t>для ссылочных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121894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Interlocked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362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Конструкция </a:t>
            </a:r>
            <a:r>
              <a:rPr lang="en-US"/>
              <a:t>lock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Необходимо определить </a:t>
            </a:r>
            <a:r>
              <a:rPr lang="ru-RU" b="1" dirty="0">
                <a:solidFill>
                  <a:srgbClr val="FFC000"/>
                </a:solidFill>
              </a:rPr>
              <a:t>единую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доступную всем потокам </a:t>
            </a:r>
            <a:r>
              <a:rPr lang="ru-RU" b="1" dirty="0">
                <a:solidFill>
                  <a:srgbClr val="FFC000"/>
                </a:solidFill>
              </a:rPr>
              <a:t>ссылочную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переменную</a:t>
            </a:r>
            <a:r>
              <a:rPr lang="en-US" dirty="0"/>
              <a:t> (</a:t>
            </a:r>
            <a:r>
              <a:rPr lang="ru-RU" dirty="0"/>
              <a:t>экземпляр объекта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ru-RU" dirty="0"/>
              <a:t>Если объект в переменной не блокирован, то поток проходит беспрепятственно через оператор </a:t>
            </a:r>
            <a:r>
              <a:rPr lang="en-US" dirty="0"/>
              <a:t>lock</a:t>
            </a:r>
            <a:r>
              <a:rPr lang="ru-RU" dirty="0"/>
              <a:t>, блокируя объект</a:t>
            </a:r>
          </a:p>
          <a:p>
            <a:pPr>
              <a:lnSpc>
                <a:spcPct val="120000"/>
              </a:lnSpc>
            </a:pPr>
            <a:r>
              <a:rPr lang="ru-RU" dirty="0"/>
              <a:t>Если объект в переменной блокирован, то поток остановится на операторе </a:t>
            </a:r>
            <a:r>
              <a:rPr lang="en-US" dirty="0"/>
              <a:t>lock</a:t>
            </a:r>
            <a:r>
              <a:rPr lang="ru-RU" dirty="0"/>
              <a:t> и будет ожидать пока другой поток не выйдет из конструкции </a:t>
            </a:r>
            <a:r>
              <a:rPr lang="en-US" dirty="0"/>
              <a:t>lock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Например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public object </a:t>
            </a:r>
            <a:r>
              <a:rPr lang="en-US" dirty="0" err="1"/>
              <a:t>lockObject</a:t>
            </a:r>
            <a:r>
              <a:rPr lang="en-US" dirty="0"/>
              <a:t> = new object();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lock (</a:t>
            </a:r>
            <a:r>
              <a:rPr lang="en-US" dirty="0" err="1"/>
              <a:t>lockObject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/>
              <a:t>//</a:t>
            </a:r>
            <a:r>
              <a:rPr lang="ru-RU" dirty="0"/>
              <a:t> Операции с разделяемыми ресурсами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Каждый объект в куче имеет индекс блока синхронизации, который и используется для блокировок при синхронизации потоков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Не используйте </a:t>
            </a:r>
            <a:r>
              <a:rPr lang="en-US" dirty="0"/>
              <a:t>string </a:t>
            </a:r>
            <a:r>
              <a:rPr lang="ru-RU" dirty="0"/>
              <a:t>из-за его неизменяемой структуры и интернирования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41037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Необходимо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Как можно быстрее освобождать блокировку</a:t>
            </a:r>
          </a:p>
          <a:p>
            <a:pPr>
              <a:lnSpc>
                <a:spcPct val="120000"/>
              </a:lnSpc>
            </a:pPr>
            <a:r>
              <a:rPr lang="ru-RU" dirty="0"/>
              <a:t>Избегать взаимоблокировок</a:t>
            </a:r>
            <a:r>
              <a:rPr lang="en-US" dirty="0"/>
              <a:t> (deadlock)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Блокировать только ссылочную переменную</a:t>
            </a:r>
          </a:p>
          <a:p>
            <a:pPr>
              <a:lnSpc>
                <a:spcPct val="120000"/>
              </a:lnSpc>
            </a:pPr>
            <a:r>
              <a:rPr lang="ru-RU" dirty="0"/>
              <a:t>Экземпляр блокируемого объекта должен быть один и тот же для всех потоков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2264" y="2493590"/>
            <a:ext cx="2819400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200" dirty="0"/>
              <a:t>lock (B)</a:t>
            </a:r>
          </a:p>
          <a:p>
            <a:pPr algn="l">
              <a:defRPr/>
            </a:pPr>
            <a:r>
              <a:rPr lang="ru-RU" sz="2200" dirty="0"/>
              <a:t>{</a:t>
            </a:r>
          </a:p>
          <a:p>
            <a:pPr algn="l">
              <a:defRPr/>
            </a:pPr>
            <a:r>
              <a:rPr lang="en-US" sz="2200" dirty="0"/>
              <a:t>     lock (A)</a:t>
            </a:r>
          </a:p>
          <a:p>
            <a:pPr algn="l">
              <a:defRPr/>
            </a:pPr>
            <a:r>
              <a:rPr lang="ru-RU" sz="2200" dirty="0"/>
              <a:t>     {</a:t>
            </a:r>
          </a:p>
          <a:p>
            <a:pPr algn="l">
              <a:defRPr/>
            </a:pPr>
            <a:r>
              <a:rPr lang="ru-RU" sz="2200" dirty="0"/>
              <a:t>     }</a:t>
            </a:r>
          </a:p>
          <a:p>
            <a:pPr algn="l">
              <a:defRPr/>
            </a:pPr>
            <a:r>
              <a:rPr lang="ru-RU" sz="2200" dirty="0"/>
              <a:t>}</a:t>
            </a:r>
          </a:p>
          <a:p>
            <a:pPr algn="l">
              <a:defRPr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286064" y="2493590"/>
            <a:ext cx="2819400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200" dirty="0"/>
              <a:t>lock (A)</a:t>
            </a:r>
          </a:p>
          <a:p>
            <a:pPr algn="l">
              <a:defRPr/>
            </a:pPr>
            <a:r>
              <a:rPr lang="ru-RU" sz="2200" dirty="0"/>
              <a:t>{</a:t>
            </a:r>
          </a:p>
          <a:p>
            <a:pPr algn="l">
              <a:defRPr/>
            </a:pPr>
            <a:r>
              <a:rPr lang="en-US" sz="2200" dirty="0"/>
              <a:t>     lock (B)</a:t>
            </a:r>
          </a:p>
          <a:p>
            <a:pPr algn="l">
              <a:defRPr/>
            </a:pPr>
            <a:r>
              <a:rPr lang="ru-RU" sz="2200" dirty="0"/>
              <a:t>     {</a:t>
            </a:r>
          </a:p>
          <a:p>
            <a:pPr algn="l">
              <a:defRPr/>
            </a:pPr>
            <a:r>
              <a:rPr lang="ru-RU" sz="2200" dirty="0"/>
              <a:t>     }</a:t>
            </a:r>
          </a:p>
          <a:p>
            <a:pPr algn="l">
              <a:defRPr/>
            </a:pPr>
            <a:r>
              <a:rPr lang="ru-RU" sz="2200" dirty="0"/>
              <a:t>}</a:t>
            </a:r>
          </a:p>
          <a:p>
            <a:pPr algn="l">
              <a:defRPr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00443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2731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Monitor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Monitor.Enter</a:t>
            </a:r>
            <a:r>
              <a:rPr lang="en-US" dirty="0"/>
              <a:t>(</a:t>
            </a:r>
            <a:r>
              <a:rPr lang="en-US" dirty="0" err="1"/>
              <a:t>lockObject</a:t>
            </a:r>
            <a:r>
              <a:rPr lang="en-US" dirty="0"/>
              <a:t>); - </a:t>
            </a:r>
            <a:r>
              <a:rPr lang="ru-RU" dirty="0"/>
              <a:t>ожидание и вход потока в критическую секцию. Увеличение количества блокировок на 1.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Monitor.Exit</a:t>
            </a:r>
            <a:r>
              <a:rPr lang="en-US" dirty="0"/>
              <a:t>(</a:t>
            </a:r>
            <a:r>
              <a:rPr lang="en-US" dirty="0" err="1"/>
              <a:t>lockObject</a:t>
            </a:r>
            <a:r>
              <a:rPr lang="en-US" dirty="0"/>
              <a:t>);</a:t>
            </a:r>
            <a:r>
              <a:rPr lang="ru-RU" dirty="0"/>
              <a:t> - выход из критической секции. Уменьшение количества блокировок на 1.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Конструкция </a:t>
            </a:r>
            <a:r>
              <a:rPr lang="en-US" dirty="0"/>
              <a:t>lock</a:t>
            </a:r>
            <a:r>
              <a:rPr lang="ru-RU" dirty="0"/>
              <a:t> реализуется через класс </a:t>
            </a:r>
            <a:r>
              <a:rPr lang="en-US" dirty="0"/>
              <a:t>Monitor.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Необходимо самостоятельно следить за количеством установок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/>
              <a:t> </a:t>
            </a:r>
            <a:r>
              <a:rPr lang="ru-RU" dirty="0"/>
              <a:t>снятия блокировок.</a:t>
            </a:r>
          </a:p>
        </p:txBody>
      </p:sp>
    </p:spTree>
    <p:extLst>
      <p:ext uri="{BB962C8B-B14F-4D97-AF65-F5344CB8AC3E}">
        <p14:creationId xmlns:p14="http://schemas.microsoft.com/office/powerpoint/2010/main" val="3122753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ReaderWriterLock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Очереди читателей и писателей.</a:t>
            </a:r>
          </a:p>
          <a:p>
            <a:pPr>
              <a:lnSpc>
                <a:spcPct val="120000"/>
              </a:lnSpc>
            </a:pPr>
            <a:r>
              <a:rPr lang="ru-RU" dirty="0"/>
              <a:t>Много потоков могут читать данные</a:t>
            </a:r>
          </a:p>
          <a:p>
            <a:pPr>
              <a:lnSpc>
                <a:spcPct val="120000"/>
              </a:lnSpc>
            </a:pPr>
            <a:r>
              <a:rPr lang="ru-RU" dirty="0"/>
              <a:t>Только один поток может захватить объект для записи.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ReaderWriterLock</a:t>
            </a:r>
            <a:r>
              <a:rPr lang="en-US" dirty="0"/>
              <a:t> </a:t>
            </a:r>
            <a:r>
              <a:rPr lang="en-US" dirty="0" err="1"/>
              <a:t>rwl</a:t>
            </a:r>
            <a:r>
              <a:rPr lang="en-US" dirty="0"/>
              <a:t> = new </a:t>
            </a:r>
            <a:r>
              <a:rPr lang="en-US" dirty="0" err="1"/>
              <a:t>ReaderWriterLock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AcquireReaderLock</a:t>
            </a:r>
            <a:r>
              <a:rPr lang="en-US" dirty="0"/>
              <a:t>(timeout);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AcquireWriterLock</a:t>
            </a:r>
            <a:r>
              <a:rPr lang="en-US" dirty="0"/>
              <a:t>(timeout);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UpgradeToWriterLock</a:t>
            </a:r>
            <a:r>
              <a:rPr lang="en-US" dirty="0"/>
              <a:t>(timeout);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DowngradeFromWriterLock</a:t>
            </a:r>
            <a:r>
              <a:rPr lang="en-US" dirty="0"/>
              <a:t>(ref </a:t>
            </a:r>
            <a:r>
              <a:rPr lang="en-US" dirty="0" err="1"/>
              <a:t>cokie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ReleaseReaderLock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rwl.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ReleaseWriterLock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1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ReaderWriterLockSlim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Аналогичен </a:t>
            </a:r>
            <a:r>
              <a:rPr lang="en-US" sz="2000" dirty="0" err="1"/>
              <a:t>ReaderWriterLock</a:t>
            </a:r>
            <a:endParaRPr lang="ru-RU" sz="2000" dirty="0"/>
          </a:p>
          <a:p>
            <a:r>
              <a:rPr lang="ru-RU" sz="2000" dirty="0"/>
              <a:t>Короткие блокировки реализуются как инструкции </a:t>
            </a:r>
            <a:r>
              <a:rPr lang="en-US" sz="2000" dirty="0"/>
              <a:t>Spin</a:t>
            </a:r>
            <a:endParaRPr lang="ru-RU" sz="2000" dirty="0"/>
          </a:p>
          <a:p>
            <a:r>
              <a:rPr lang="ru-RU" sz="2000" dirty="0"/>
              <a:t>Но имеет еще одно доп. Состояние:</a:t>
            </a:r>
          </a:p>
          <a:p>
            <a:pPr lvl="1"/>
            <a:r>
              <a:rPr lang="en-US" sz="1800" dirty="0"/>
              <a:t>Read mode</a:t>
            </a:r>
          </a:p>
          <a:p>
            <a:pPr lvl="1"/>
            <a:r>
              <a:rPr lang="en-US" sz="1800" dirty="0"/>
              <a:t>Write mode</a:t>
            </a:r>
          </a:p>
          <a:p>
            <a:pPr lvl="1"/>
            <a:r>
              <a:rPr lang="en-US" sz="1800" dirty="0"/>
              <a:t>Upgradeable mode</a:t>
            </a:r>
            <a:endParaRPr lang="ru-RU" sz="18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ReaderWriterLockSlim</a:t>
            </a:r>
            <a:r>
              <a:rPr lang="en-US" sz="2000" dirty="0"/>
              <a:t> </a:t>
            </a:r>
            <a:r>
              <a:rPr lang="en-US" sz="2000" dirty="0" err="1"/>
              <a:t>sl</a:t>
            </a:r>
            <a:r>
              <a:rPr lang="en-US" sz="2000" dirty="0"/>
              <a:t> = new </a:t>
            </a:r>
            <a:r>
              <a:rPr lang="en-US" sz="2000" dirty="0" err="1"/>
              <a:t>ReaderWriterLockSlim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EnterReadLock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ExitReadLock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EnterWriteLock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ExitWriteLock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EnterUpgradeableReadLock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sl.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ExitUpgradeableReadLock</a:t>
            </a:r>
            <a:r>
              <a:rPr lang="en-US" sz="2000" dirty="0"/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8459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Тяжеловесный. Уровня ОС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Может использоваться для синхронизации Процессов.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mutex</a:t>
            </a:r>
            <a:r>
              <a:rPr lang="en-US" dirty="0"/>
              <a:t> = new </a:t>
            </a:r>
            <a:r>
              <a:rPr lang="en-US" dirty="0" err="1"/>
              <a:t>Mutex</a:t>
            </a:r>
            <a:r>
              <a:rPr lang="en-US" dirty="0"/>
              <a:t>(false, "</a:t>
            </a:r>
            <a:r>
              <a:rPr lang="en-US" dirty="0" err="1"/>
              <a:t>MyUniqueMutex</a:t>
            </a:r>
            <a:r>
              <a:rPr lang="en-US" dirty="0"/>
              <a:t>");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mutex.WaitOne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mutex.ReleaseMutex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mutex.Close</a:t>
            </a:r>
            <a:r>
              <a:rPr lang="en-US" dirty="0"/>
              <a:t>();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Есть перегруженные методы с ограниченным временем ожидания блокировки.</a:t>
            </a:r>
          </a:p>
        </p:txBody>
      </p:sp>
    </p:spTree>
    <p:extLst>
      <p:ext uri="{BB962C8B-B14F-4D97-AF65-F5344CB8AC3E}">
        <p14:creationId xmlns:p14="http://schemas.microsoft.com/office/powerpoint/2010/main" val="504792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123727" y="3287713"/>
            <a:ext cx="6370985" cy="150971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ru-RU" sz="2400" dirty="0"/>
              <a:t>Приложение, допускающее только один запущенный экземпляр приложения</a:t>
            </a:r>
          </a:p>
          <a:p>
            <a:pPr marL="457200" indent="-457200" algn="l">
              <a:buClrTx/>
              <a:buSzPct val="100000"/>
              <a:buFont typeface="+mj-lt"/>
              <a:buAutoNum type="arabicPeriod"/>
            </a:pPr>
            <a:r>
              <a:rPr lang="ru-RU" sz="2400" dirty="0"/>
              <a:t>Синхронизация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7349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Пространства имен</a:t>
            </a:r>
          </a:p>
          <a:p>
            <a:pPr lvl="1"/>
            <a:r>
              <a:rPr lang="en-US" dirty="0" err="1"/>
              <a:t>System.Threading</a:t>
            </a:r>
            <a:endParaRPr lang="ru-RU" dirty="0"/>
          </a:p>
          <a:p>
            <a:pPr lvl="1"/>
            <a:r>
              <a:rPr lang="en-US" dirty="0" err="1"/>
              <a:t>System.Threading.Tasks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 err="1"/>
              <a:t>System.ComponentModel</a:t>
            </a:r>
            <a:r>
              <a:rPr lang="en-US" dirty="0"/>
              <a:t> (</a:t>
            </a:r>
            <a:r>
              <a:rPr lang="ru-RU" dirty="0"/>
              <a:t>поток для </a:t>
            </a:r>
            <a:r>
              <a:rPr lang="en-US" dirty="0"/>
              <a:t>UI</a:t>
            </a:r>
            <a:r>
              <a:rPr lang="ru-RU" dirty="0"/>
              <a:t>, </a:t>
            </a:r>
            <a:r>
              <a:rPr lang="en-US" dirty="0" err="1"/>
              <a:t>BackgroundWorker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System.Collections.Concurrent</a:t>
            </a:r>
            <a:r>
              <a:rPr lang="en-US" dirty="0"/>
              <a:t> (</a:t>
            </a:r>
            <a:r>
              <a:rPr lang="ru-RU" dirty="0" err="1"/>
              <a:t>потокобезопасные</a:t>
            </a:r>
            <a:r>
              <a:rPr lang="ru-RU" dirty="0"/>
              <a:t> коллекции</a:t>
            </a:r>
            <a:r>
              <a:rPr lang="en-US" dirty="0"/>
              <a:t>)</a:t>
            </a:r>
          </a:p>
          <a:p>
            <a:pPr lvl="1"/>
            <a:endParaRPr lang="ru-RU" dirty="0"/>
          </a:p>
          <a:p>
            <a:r>
              <a:rPr lang="ru-RU" dirty="0"/>
              <a:t>Класс </a:t>
            </a:r>
            <a:r>
              <a:rPr lang="en-US" dirty="0" err="1"/>
              <a:t>System.Threading</a:t>
            </a:r>
            <a:r>
              <a:rPr lang="ru-RU" dirty="0"/>
              <a:t>.</a:t>
            </a:r>
            <a:r>
              <a:rPr lang="en-US" dirty="0"/>
              <a:t>Thread</a:t>
            </a:r>
            <a:endParaRPr lang="ru-RU" dirty="0"/>
          </a:p>
          <a:p>
            <a:pPr lvl="1">
              <a:defRPr/>
            </a:pPr>
            <a:r>
              <a:rPr lang="ru-RU" dirty="0"/>
              <a:t>Методы для работы с потоками</a:t>
            </a:r>
          </a:p>
          <a:p>
            <a:pPr lvl="1">
              <a:defRPr/>
            </a:pPr>
            <a:r>
              <a:rPr lang="ru-RU" dirty="0"/>
              <a:t>Статические члены для текущего потока</a:t>
            </a:r>
          </a:p>
          <a:p>
            <a:pPr lvl="1">
              <a:defRPr/>
            </a:pPr>
            <a:r>
              <a:rPr lang="en-US" dirty="0"/>
              <a:t>static Thread </a:t>
            </a:r>
            <a:r>
              <a:rPr lang="en-US" dirty="0" err="1"/>
              <a:t>Thread.CurrentThread</a:t>
            </a:r>
            <a:r>
              <a:rPr lang="ru-RU" dirty="0"/>
              <a:t> – текущий поток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Единица кода для запуска в потоке – метод</a:t>
            </a:r>
          </a:p>
          <a:p>
            <a:pPr lvl="1">
              <a:defRPr/>
            </a:pPr>
            <a:r>
              <a:rPr lang="ru-RU" dirty="0"/>
              <a:t>В отдельном потоке всегда запускается какой-то метод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406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Семафоры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Позволяют обеспечит доступ определенного числа потоков к разделяемым ресурсам</a:t>
            </a:r>
          </a:p>
          <a:p>
            <a:pPr>
              <a:lnSpc>
                <a:spcPct val="120000"/>
              </a:lnSpc>
            </a:pPr>
            <a:r>
              <a:rPr lang="ru-RU" dirty="0"/>
              <a:t>Объект уровня ОС. Тяжеловесный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Может использоваться для синхронизации Процессов.</a:t>
            </a:r>
          </a:p>
          <a:p>
            <a:pPr>
              <a:lnSpc>
                <a:spcPct val="120000"/>
              </a:lnSpc>
            </a:pPr>
            <a:r>
              <a:rPr lang="en-US" dirty="0"/>
              <a:t>Semaphore </a:t>
            </a:r>
            <a:r>
              <a:rPr lang="en-US" dirty="0" err="1"/>
              <a:t>sem</a:t>
            </a:r>
            <a:r>
              <a:rPr lang="en-US" dirty="0"/>
              <a:t> = new Semaphore(</a:t>
            </a:r>
            <a:r>
              <a:rPr lang="en-US" dirty="0" err="1"/>
              <a:t>initBlocks</a:t>
            </a:r>
            <a:r>
              <a:rPr lang="en-US" dirty="0"/>
              <a:t>, </a:t>
            </a:r>
            <a:r>
              <a:rPr lang="en-US" dirty="0" err="1"/>
              <a:t>maxBlocks</a:t>
            </a:r>
            <a:r>
              <a:rPr lang="en-US" dirty="0"/>
              <a:t>, “</a:t>
            </a:r>
            <a:r>
              <a:rPr lang="en-US" dirty="0" err="1"/>
              <a:t>MySemaphore</a:t>
            </a:r>
            <a:r>
              <a:rPr lang="en-US" dirty="0"/>
              <a:t>");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sem.WaitOne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sem.Release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sem.Close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78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Синхронизация</a:t>
            </a:r>
            <a:r>
              <a:rPr lang="en-US" sz="2400" dirty="0"/>
              <a:t> </a:t>
            </a:r>
            <a:r>
              <a:rPr lang="ru-RU" sz="2400" dirty="0"/>
              <a:t>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976347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EventWaitHandle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Наследники:</a:t>
            </a:r>
          </a:p>
          <a:p>
            <a:pPr lvl="1">
              <a:lnSpc>
                <a:spcPct val="120000"/>
              </a:lnSpc>
            </a:pPr>
            <a:r>
              <a:rPr lang="en-US" sz="33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AutoResetEvent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sz="33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ManualResetEvent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Раздельно устанавливают блокировки и снимают.</a:t>
            </a:r>
          </a:p>
          <a:p>
            <a:pPr>
              <a:lnSpc>
                <a:spcPct val="120000"/>
              </a:lnSpc>
            </a:pPr>
            <a:r>
              <a:rPr lang="ru-RU" dirty="0"/>
              <a:t>Один поток может ожидать, а другой по своей логике может его пропустить дальше</a:t>
            </a:r>
          </a:p>
          <a:p>
            <a:pPr>
              <a:lnSpc>
                <a:spcPct val="120000"/>
              </a:lnSpc>
            </a:pPr>
            <a:r>
              <a:rPr lang="ru-RU" dirty="0"/>
              <a:t>Сообщает другому потоку, что событие произошло и тот может выполнять свои действия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AutoResetEvent</a:t>
            </a:r>
            <a:r>
              <a:rPr lang="en-US" dirty="0"/>
              <a:t> are = new </a:t>
            </a:r>
            <a:r>
              <a:rPr lang="en-US" dirty="0" err="1"/>
              <a:t>AutoResetEvent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ru-RU" dirty="0"/>
              <a:t>начальное состояние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are.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dirty="0"/>
              <a:t>(); - </a:t>
            </a:r>
            <a:r>
              <a:rPr lang="ru-RU" dirty="0"/>
              <a:t>Снимает блокировку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are.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WaitOne</a:t>
            </a:r>
            <a:r>
              <a:rPr lang="en-US" dirty="0"/>
              <a:t>();</a:t>
            </a:r>
            <a:r>
              <a:rPr lang="ru-RU" dirty="0"/>
              <a:t> - Ожидать снятия блокировки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are.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dirty="0"/>
              <a:t>();</a:t>
            </a:r>
            <a:r>
              <a:rPr lang="ru-RU" dirty="0"/>
              <a:t> - Устанавливает блокировку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AutoResetEvent</a:t>
            </a:r>
            <a:r>
              <a:rPr lang="ru-RU" dirty="0"/>
              <a:t> после прохода </a:t>
            </a:r>
            <a:r>
              <a:rPr lang="en-US" dirty="0" err="1"/>
              <a:t>WaitOne</a:t>
            </a:r>
            <a:r>
              <a:rPr lang="ru-RU" dirty="0"/>
              <a:t> автоматически устанавливает блокировку (</a:t>
            </a:r>
            <a:r>
              <a:rPr lang="en-US" dirty="0"/>
              <a:t>Reset</a:t>
            </a:r>
            <a:r>
              <a:rPr lang="ru-RU" dirty="0"/>
              <a:t>). </a:t>
            </a:r>
            <a:r>
              <a:rPr lang="en-US" dirty="0" err="1"/>
              <a:t>ManualResetEvent</a:t>
            </a:r>
            <a:r>
              <a:rPr lang="en-US" dirty="0"/>
              <a:t> </a:t>
            </a:r>
            <a:r>
              <a:rPr lang="ru-RU" dirty="0"/>
              <a:t>– нет.</a:t>
            </a:r>
          </a:p>
        </p:txBody>
      </p:sp>
    </p:spTree>
    <p:extLst>
      <p:ext uri="{BB962C8B-B14F-4D97-AF65-F5344CB8AC3E}">
        <p14:creationId xmlns:p14="http://schemas.microsoft.com/office/powerpoint/2010/main" val="81507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Синхронизация</a:t>
            </a:r>
          </a:p>
        </p:txBody>
      </p:sp>
    </p:spTree>
    <p:extLst>
      <p:ext uri="{BB962C8B-B14F-4D97-AF65-F5344CB8AC3E}">
        <p14:creationId xmlns:p14="http://schemas.microsoft.com/office/powerpoint/2010/main" val="4153942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коллекциями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Некоторые коллекции содержат объект для синхронизации (для использования с </a:t>
            </a:r>
            <a:r>
              <a:rPr lang="en-US" dirty="0"/>
              <a:t>lock</a:t>
            </a:r>
            <a:r>
              <a:rPr lang="ru-RU" dirty="0"/>
              <a:t>) –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SyncRoot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[] col = new </a:t>
            </a:r>
            <a:r>
              <a:rPr lang="en-US" dirty="0" err="1"/>
              <a:t>int</a:t>
            </a:r>
            <a:r>
              <a:rPr lang="en-US" dirty="0"/>
              <a:t>[2];</a:t>
            </a:r>
            <a:r>
              <a:rPr lang="ru-RU" dirty="0"/>
              <a:t>	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……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lock(</a:t>
            </a:r>
            <a:r>
              <a:rPr lang="en-US" dirty="0" err="1"/>
              <a:t>col.SyncRoot</a:t>
            </a:r>
            <a:r>
              <a:rPr lang="en-US" dirty="0"/>
              <a:t>)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{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// работа с массивом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Имеются специальные коллекции, доступ к которым из разных потоков не требует синхронизации, поскольку они содержат внутренние механизмы синхронизации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ConcurrentQueue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ru-RU" dirty="0"/>
              <a:t> - очередь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ConcurrentStack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dirty="0"/>
              <a:t> -</a:t>
            </a:r>
            <a:r>
              <a:rPr lang="ru-RU" dirty="0"/>
              <a:t> стек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ConcurrentDictionary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TKey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TValue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словарь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ConcurrentBag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простой список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BlockingCollection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  </a:t>
            </a:r>
            <a:r>
              <a:rPr lang="en-US" dirty="0"/>
              <a:t>-  </a:t>
            </a:r>
            <a:r>
              <a:rPr lang="ru-RU" dirty="0"/>
              <a:t>реализация </a:t>
            </a:r>
            <a:r>
              <a:rPr lang="en-US" dirty="0"/>
              <a:t>producer/consumer </a:t>
            </a:r>
            <a:r>
              <a:rPr lang="ru-RU" dirty="0"/>
              <a:t>паттерна</a:t>
            </a:r>
            <a:r>
              <a:rPr lang="en-US" dirty="0"/>
              <a:t> 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18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Работа с коллекциями</a:t>
            </a:r>
          </a:p>
        </p:txBody>
      </p:sp>
    </p:spTree>
    <p:extLst>
      <p:ext uri="{BB962C8B-B14F-4D97-AF65-F5344CB8AC3E}">
        <p14:creationId xmlns:p14="http://schemas.microsoft.com/office/powerpoint/2010/main" val="975183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процесса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ru-RU" dirty="0"/>
              <a:t>Запуск процесса</a:t>
            </a:r>
            <a:endParaRPr lang="en-US" dirty="0"/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Process.Start</a:t>
            </a:r>
            <a:r>
              <a:rPr lang="en-US" dirty="0"/>
              <a:t>(…)</a:t>
            </a:r>
          </a:p>
          <a:p>
            <a:pPr marL="411480" lvl="1" indent="0">
              <a:buNone/>
            </a:pPr>
            <a:r>
              <a:rPr lang="en-US" dirty="0"/>
              <a:t>	Process </a:t>
            </a:r>
            <a:r>
              <a:rPr lang="en-US" dirty="0" err="1"/>
              <a:t>process</a:t>
            </a:r>
            <a:r>
              <a:rPr lang="en-US" dirty="0"/>
              <a:t> = </a:t>
            </a:r>
            <a:r>
              <a:rPr lang="en-US" dirty="0" err="1"/>
              <a:t>Process.Start</a:t>
            </a:r>
            <a:r>
              <a:rPr lang="en-US" dirty="0"/>
              <a:t>(@"d:\</a:t>
            </a:r>
            <a:r>
              <a:rPr lang="ru-RU" dirty="0"/>
              <a:t>Программка</a:t>
            </a:r>
            <a:r>
              <a:rPr lang="en-US" dirty="0"/>
              <a:t>.exe");</a:t>
            </a:r>
            <a:endParaRPr lang="ru-RU" dirty="0"/>
          </a:p>
          <a:p>
            <a:pPr lvl="1"/>
            <a:r>
              <a:rPr lang="en-US" dirty="0" err="1"/>
              <a:t>process.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/>
              <a:t>();</a:t>
            </a:r>
          </a:p>
          <a:p>
            <a:pPr marL="411480" lvl="1" indent="0">
              <a:buNone/>
            </a:pPr>
            <a:r>
              <a:rPr lang="en-US" dirty="0"/>
              <a:t>	Process </a:t>
            </a:r>
            <a:r>
              <a:rPr lang="en-US" dirty="0" err="1"/>
              <a:t>process</a:t>
            </a:r>
            <a:r>
              <a:rPr lang="en-US" dirty="0"/>
              <a:t> = new Process(@" d:\</a:t>
            </a:r>
            <a:r>
              <a:rPr lang="ru-RU" dirty="0"/>
              <a:t>Программка</a:t>
            </a:r>
            <a:r>
              <a:rPr lang="en-US" dirty="0"/>
              <a:t>.exe ");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/>
              <a:t>process.Start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ru-RU" dirty="0"/>
              <a:t>Ожидание</a:t>
            </a:r>
            <a:r>
              <a:rPr lang="en-US" dirty="0"/>
              <a:t> </a:t>
            </a:r>
            <a:r>
              <a:rPr lang="ru-RU" dirty="0"/>
              <a:t>завершения процесса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WaitForExit</a:t>
            </a:r>
            <a:r>
              <a:rPr lang="ru-RU" dirty="0"/>
              <a:t>()</a:t>
            </a:r>
          </a:p>
          <a:p>
            <a:pPr marL="411480" lvl="1" indent="0">
              <a:buNone/>
            </a:pPr>
            <a:r>
              <a:rPr lang="en-US" dirty="0" err="1"/>
              <a:t>process.WaitForExit</a:t>
            </a:r>
            <a:r>
              <a:rPr lang="en-US" dirty="0"/>
              <a:t>();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Получение информации о запущенных процессах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GetProcesses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/>
              <a:t>Process[] processes = Process</a:t>
            </a:r>
            <a:r>
              <a:rPr lang="ru-RU" dirty="0"/>
              <a:t>.</a:t>
            </a:r>
            <a:r>
              <a:rPr lang="en-US" dirty="0" err="1"/>
              <a:t>GetProcesses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ru-RU" dirty="0"/>
              <a:t>Завершение процесса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process.Kill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65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и контроль другого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9146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Запуск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Необходимо создать метод, который будет выполнятся новым потоком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	</a:t>
            </a:r>
            <a:r>
              <a:rPr lang="en-US" dirty="0"/>
              <a:t>public static void </a:t>
            </a:r>
            <a:r>
              <a:rPr lang="en-US" dirty="0" err="1"/>
              <a:t>ThreadMethod</a:t>
            </a:r>
            <a:r>
              <a:rPr lang="en-US" dirty="0"/>
              <a:t>() {</a:t>
            </a:r>
            <a:r>
              <a:rPr lang="ru-RU" dirty="0"/>
              <a:t>…</a:t>
            </a:r>
            <a:r>
              <a:rPr lang="en-US" dirty="0"/>
              <a:t>}</a:t>
            </a:r>
          </a:p>
          <a:p>
            <a:pPr>
              <a:lnSpc>
                <a:spcPct val="120000"/>
              </a:lnSpc>
            </a:pPr>
            <a:r>
              <a:rPr lang="ru-RU" dirty="0"/>
              <a:t>Создание экземпляра делегата на метод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ThreadStart</a:t>
            </a:r>
            <a:r>
              <a:rPr lang="ru-RU" dirty="0"/>
              <a:t> – для запуска потока без параметров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ParameterizedThreadStart</a:t>
            </a:r>
            <a:r>
              <a:rPr lang="ru-RU" dirty="0"/>
              <a:t> – для запуска потока с одним параметром (но параметр </a:t>
            </a:r>
            <a:r>
              <a:rPr lang="en-US" dirty="0"/>
              <a:t>object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r>
              <a:rPr lang="ru-RU" dirty="0"/>
              <a:t>Создание потока и передача ему делегата на метод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Thread thread= new Thread(new</a:t>
            </a:r>
            <a:r>
              <a:rPr lang="ru-RU" dirty="0"/>
              <a:t> </a:t>
            </a:r>
            <a:r>
              <a:rPr lang="en-US" dirty="0" err="1"/>
              <a:t>ThreadStart</a:t>
            </a:r>
            <a:r>
              <a:rPr lang="en-US" dirty="0"/>
              <a:t>(</a:t>
            </a:r>
            <a:r>
              <a:rPr lang="en-US" dirty="0" err="1"/>
              <a:t>threadMethod</a:t>
            </a:r>
            <a:r>
              <a:rPr lang="en-US" dirty="0"/>
              <a:t>));</a:t>
            </a:r>
          </a:p>
          <a:p>
            <a:pPr>
              <a:lnSpc>
                <a:spcPct val="120000"/>
              </a:lnSpc>
            </a:pPr>
            <a:r>
              <a:rPr lang="ru-RU" dirty="0"/>
              <a:t>Запуск потока </a:t>
            </a:r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3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Передача параметров потоку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Использование делегата </a:t>
            </a:r>
            <a:r>
              <a:rPr lang="en-US" dirty="0" err="1"/>
              <a:t>ParameterizedThreadStart</a:t>
            </a:r>
            <a:r>
              <a:rPr lang="ru-RU" dirty="0"/>
              <a:t> вместо </a:t>
            </a:r>
            <a:r>
              <a:rPr lang="en-US" dirty="0" err="1"/>
              <a:t>ThreadStart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Передача только 1 параметра, но параметра типа </a:t>
            </a:r>
            <a:r>
              <a:rPr lang="en-US" dirty="0"/>
              <a:t>object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public static void </a:t>
            </a:r>
            <a:r>
              <a:rPr lang="en-US" dirty="0" err="1"/>
              <a:t>ThreadMethod</a:t>
            </a:r>
            <a:r>
              <a:rPr lang="en-US" dirty="0"/>
              <a:t>(object o){..}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new Thread(new </a:t>
            </a:r>
            <a:r>
              <a:rPr lang="en-US" dirty="0" err="1"/>
              <a:t>ParameterizedThreadStart</a:t>
            </a:r>
            <a:r>
              <a:rPr lang="en-US" dirty="0"/>
              <a:t>(</a:t>
            </a:r>
            <a:r>
              <a:rPr lang="en-US" dirty="0" err="1"/>
              <a:t>ThreadMethod</a:t>
            </a:r>
            <a:r>
              <a:rPr lang="en-US" dirty="0"/>
              <a:t>));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thread.Start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ru-RU" dirty="0"/>
              <a:t>);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Использования замыкания и лямбда выражения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new Thread( () =&gt; </a:t>
            </a:r>
            <a:r>
              <a:rPr lang="en-US" dirty="0" err="1"/>
              <a:t>ThreadMethodWithInt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) ));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Методы для выполнения в потоке ничего не возвращают</a:t>
            </a:r>
          </a:p>
        </p:txBody>
      </p:sp>
    </p:spTree>
    <p:extLst>
      <p:ext uri="{BB962C8B-B14F-4D97-AF65-F5344CB8AC3E}">
        <p14:creationId xmlns:p14="http://schemas.microsoft.com/office/powerpoint/2010/main" val="3661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</a:t>
            </a:r>
          </a:p>
          <a:p>
            <a:r>
              <a:rPr lang="ru-RU" sz="2400" dirty="0"/>
              <a:t>Передача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50090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3509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Свойства потока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имя потока (удобно использовать для отладки)</a:t>
            </a:r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ManagedThreadId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уникальный </a:t>
            </a:r>
            <a:r>
              <a:rPr lang="en-US" dirty="0"/>
              <a:t>ID </a:t>
            </a:r>
            <a:r>
              <a:rPr lang="ru-RU" dirty="0"/>
              <a:t>потока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приоритет потока</a:t>
            </a:r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IsAlive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поток запущен и не приостановлен</a:t>
            </a:r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ThreadState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состояние потока</a:t>
            </a:r>
            <a:endParaRPr lang="en-US" dirty="0"/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IsBackground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фоновый ли поток</a:t>
            </a:r>
            <a:endParaRPr lang="en-US" dirty="0"/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IsThreadPoolThread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принадлежит ли поток пулу потоков </a:t>
            </a:r>
            <a:r>
              <a:rPr lang="en-US" dirty="0"/>
              <a:t>CLR</a:t>
            </a:r>
          </a:p>
          <a:p>
            <a:endParaRPr lang="ru-RU" dirty="0"/>
          </a:p>
          <a:p>
            <a:r>
              <a:rPr lang="ru-RU" dirty="0"/>
              <a:t>Полезные методы и свойства для работы с потоками</a:t>
            </a:r>
          </a:p>
          <a:p>
            <a:pPr lvl="1"/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ссылка на текущий поток (статическое вычислимое свойство)</a:t>
            </a:r>
            <a:endParaRPr lang="en-US" dirty="0"/>
          </a:p>
          <a:p>
            <a:pPr lvl="1"/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заставляет поток ожидать указанное время (статический метод)</a:t>
            </a:r>
            <a:endParaRPr lang="en-US" dirty="0"/>
          </a:p>
          <a:p>
            <a:pPr lvl="1"/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заставляет ожидать текущий поток завершения указанного потока.</a:t>
            </a:r>
            <a:endParaRPr lang="en-US" dirty="0"/>
          </a:p>
          <a:p>
            <a:pPr lvl="1"/>
            <a:r>
              <a:rPr lang="en-US" dirty="0" err="1"/>
              <a:t>thread.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/>
              <a:t> – заставляет </a:t>
            </a:r>
            <a:r>
              <a:rPr lang="ru-RU" dirty="0" err="1"/>
              <a:t>аварийно</a:t>
            </a:r>
            <a:r>
              <a:rPr lang="ru-RU" dirty="0"/>
              <a:t> завершить поток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потоков</a:t>
            </a:r>
          </a:p>
        </p:txBody>
      </p:sp>
      <p:sp>
        <p:nvSpPr>
          <p:cNvPr id="6" name="Овал 5"/>
          <p:cNvSpPr/>
          <p:nvPr/>
        </p:nvSpPr>
        <p:spPr bwMode="auto">
          <a:xfrm>
            <a:off x="431837" y="1498830"/>
            <a:ext cx="22098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Unstarted</a:t>
            </a:r>
            <a:endParaRPr lang="ru-RU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7" name="Овал 6"/>
          <p:cNvSpPr/>
          <p:nvPr/>
        </p:nvSpPr>
        <p:spPr bwMode="auto">
          <a:xfrm>
            <a:off x="2819400" y="2867412"/>
            <a:ext cx="236220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Running</a:t>
            </a:r>
            <a:endParaRPr lang="ru-RU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8" name="Овал 7"/>
          <p:cNvSpPr/>
          <p:nvPr/>
        </p:nvSpPr>
        <p:spPr bwMode="auto">
          <a:xfrm>
            <a:off x="6109413" y="2384333"/>
            <a:ext cx="251460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Suspend</a:t>
            </a:r>
            <a:endParaRPr lang="ru-RU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9" name="Овал 8"/>
          <p:cNvSpPr/>
          <p:nvPr/>
        </p:nvSpPr>
        <p:spPr bwMode="auto">
          <a:xfrm>
            <a:off x="6147513" y="3658745"/>
            <a:ext cx="24384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Suspend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Requested</a:t>
            </a:r>
            <a:endParaRPr lang="ru-RU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10" name="Овал 9"/>
          <p:cNvSpPr/>
          <p:nvPr/>
        </p:nvSpPr>
        <p:spPr bwMode="auto">
          <a:xfrm>
            <a:off x="431837" y="3918055"/>
            <a:ext cx="197118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Wait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Sleep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Join</a:t>
            </a:r>
            <a:endParaRPr lang="ru-RU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5862320" y="5753100"/>
            <a:ext cx="22860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Finished</a:t>
            </a:r>
            <a:endParaRPr lang="ru-RU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2206048" y="5213455"/>
            <a:ext cx="2362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Abort Requested</a:t>
            </a:r>
            <a:endParaRPr lang="ru-RU" dirty="0">
              <a:solidFill>
                <a:schemeClr val="tx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/>
            </a:endParaRPr>
          </a:p>
        </p:txBody>
      </p:sp>
      <p:cxnSp>
        <p:nvCxnSpPr>
          <p:cNvPr id="14" name="Прямая со стрелкой 13"/>
          <p:cNvCxnSpPr>
            <a:stCxn id="6" idx="5"/>
            <a:endCxn id="7" idx="1"/>
          </p:cNvCxnSpPr>
          <p:nvPr/>
        </p:nvCxnSpPr>
        <p:spPr bwMode="auto">
          <a:xfrm>
            <a:off x="2318019" y="2214278"/>
            <a:ext cx="847317" cy="7870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5"/>
            <a:endCxn id="11" idx="1"/>
          </p:cNvCxnSpPr>
          <p:nvPr/>
        </p:nvCxnSpPr>
        <p:spPr bwMode="auto">
          <a:xfrm>
            <a:off x="4835664" y="3647901"/>
            <a:ext cx="1361433" cy="222795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10" idx="7"/>
          </p:cNvCxnSpPr>
          <p:nvPr/>
        </p:nvCxnSpPr>
        <p:spPr bwMode="auto">
          <a:xfrm flipH="1">
            <a:off x="2114344" y="3647901"/>
            <a:ext cx="1050992" cy="4598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0"/>
            <a:endCxn id="7" idx="2"/>
          </p:cNvCxnSpPr>
          <p:nvPr/>
        </p:nvCxnSpPr>
        <p:spPr bwMode="auto">
          <a:xfrm flipV="1">
            <a:off x="1417427" y="3324612"/>
            <a:ext cx="1401973" cy="593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0" idx="5"/>
            <a:endCxn id="12" idx="1"/>
          </p:cNvCxnSpPr>
          <p:nvPr/>
        </p:nvCxnSpPr>
        <p:spPr bwMode="auto">
          <a:xfrm>
            <a:off x="2114344" y="5023748"/>
            <a:ext cx="437640" cy="3124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2" idx="0"/>
            <a:endCxn id="7" idx="4"/>
          </p:cNvCxnSpPr>
          <p:nvPr/>
        </p:nvCxnSpPr>
        <p:spPr bwMode="auto">
          <a:xfrm flipV="1">
            <a:off x="3387148" y="3781812"/>
            <a:ext cx="613352" cy="14316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6"/>
            <a:endCxn id="9" idx="2"/>
          </p:cNvCxnSpPr>
          <p:nvPr/>
        </p:nvCxnSpPr>
        <p:spPr bwMode="auto">
          <a:xfrm>
            <a:off x="5181600" y="3324612"/>
            <a:ext cx="965913" cy="8294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9" idx="0"/>
            <a:endCxn id="8" idx="4"/>
          </p:cNvCxnSpPr>
          <p:nvPr/>
        </p:nvCxnSpPr>
        <p:spPr bwMode="auto">
          <a:xfrm flipV="1">
            <a:off x="7366713" y="3298733"/>
            <a:ext cx="0" cy="3600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8" idx="2"/>
            <a:endCxn id="7" idx="7"/>
          </p:cNvCxnSpPr>
          <p:nvPr/>
        </p:nvCxnSpPr>
        <p:spPr bwMode="auto">
          <a:xfrm flipH="1">
            <a:off x="4835664" y="2841533"/>
            <a:ext cx="1273749" cy="1597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2" idx="6"/>
            <a:endCxn id="11" idx="2"/>
          </p:cNvCxnSpPr>
          <p:nvPr/>
        </p:nvCxnSpPr>
        <p:spPr bwMode="auto">
          <a:xfrm>
            <a:off x="4568248" y="5632555"/>
            <a:ext cx="1294072" cy="5396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2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4373</TotalTime>
  <Words>2619</Words>
  <Application>Microsoft Office PowerPoint</Application>
  <PresentationFormat>Экран (4:3)</PresentationFormat>
  <Paragraphs>490</Paragraphs>
  <Slides>47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Calibri</vt:lpstr>
      <vt:lpstr>Cambria</vt:lpstr>
      <vt:lpstr>Rockwell</vt:lpstr>
      <vt:lpstr>Segoe</vt:lpstr>
      <vt:lpstr>Wingdings 2</vt:lpstr>
      <vt:lpstr>Литейная</vt:lpstr>
      <vt:lpstr>Разработка приложений на платформе .NET</vt:lpstr>
      <vt:lpstr>Процессы и потоки</vt:lpstr>
      <vt:lpstr>Достоинства и недостатки</vt:lpstr>
      <vt:lpstr>Потоки в .NET</vt:lpstr>
      <vt:lpstr>Запуск потока</vt:lpstr>
      <vt:lpstr>Передача параметров потоку</vt:lpstr>
      <vt:lpstr>Демонстрации</vt:lpstr>
      <vt:lpstr>Класс Thread</vt:lpstr>
      <vt:lpstr>Состояния потоков</vt:lpstr>
      <vt:lpstr>Завершение потока</vt:lpstr>
      <vt:lpstr>Фоновые потоки</vt:lpstr>
      <vt:lpstr>Демонстрации</vt:lpstr>
      <vt:lpstr>Пул потоков</vt:lpstr>
      <vt:lpstr>Демонстрации</vt:lpstr>
      <vt:lpstr>Асинхронный вызов методов</vt:lpstr>
      <vt:lpstr>Интерфейс IAsyncResult</vt:lpstr>
      <vt:lpstr>Демонстрации</vt:lpstr>
      <vt:lpstr>Классы Task и Task&lt;T&gt;</vt:lpstr>
      <vt:lpstr>Классы Task и Task&lt;T&gt;</vt:lpstr>
      <vt:lpstr>Отмена Task и Task&lt;T&gt;</vt:lpstr>
      <vt:lpstr>Класс Parallel</vt:lpstr>
      <vt:lpstr>Демонстрации</vt:lpstr>
      <vt:lpstr>Порядок выполнения потоков непредсказуем</vt:lpstr>
      <vt:lpstr>Независимый стек локальных переменных</vt:lpstr>
      <vt:lpstr>Общие переменные объекта</vt:lpstr>
      <vt:lpstr>Операции не являются атомарными</vt:lpstr>
      <vt:lpstr>Итого</vt:lpstr>
      <vt:lpstr>Синхронизация потоков</vt:lpstr>
      <vt:lpstr>Volatile</vt:lpstr>
      <vt:lpstr>Класс Interlocked</vt:lpstr>
      <vt:lpstr>Демонстрации</vt:lpstr>
      <vt:lpstr>Конструкция lock</vt:lpstr>
      <vt:lpstr>Необходимо</vt:lpstr>
      <vt:lpstr>Демонстрации</vt:lpstr>
      <vt:lpstr>Класс Monitor </vt:lpstr>
      <vt:lpstr>ReaderWriterLock</vt:lpstr>
      <vt:lpstr>ReaderWriterLockSlim</vt:lpstr>
      <vt:lpstr>Mutex</vt:lpstr>
      <vt:lpstr>Демонстрации</vt:lpstr>
      <vt:lpstr>Семафоры</vt:lpstr>
      <vt:lpstr>Демонстрации</vt:lpstr>
      <vt:lpstr>Класс EventWaitHandle</vt:lpstr>
      <vt:lpstr>Демонстрации</vt:lpstr>
      <vt:lpstr>Работа с коллекциями</vt:lpstr>
      <vt:lpstr>Демонстрации</vt:lpstr>
      <vt:lpstr>Запуск процесса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402</cp:revision>
  <dcterms:created xsi:type="dcterms:W3CDTF">2011-09-30T16:04:03Z</dcterms:created>
  <dcterms:modified xsi:type="dcterms:W3CDTF">2018-12-14T20:30:36Z</dcterms:modified>
</cp:coreProperties>
</file>