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2"/>
  </p:notesMasterIdLst>
  <p:sldIdLst>
    <p:sldId id="256" r:id="rId2"/>
    <p:sldId id="324" r:id="rId3"/>
    <p:sldId id="323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  <p:sldId id="319" r:id="rId16"/>
    <p:sldId id="320" r:id="rId17"/>
    <p:sldId id="321" r:id="rId18"/>
    <p:sldId id="322" r:id="rId19"/>
    <p:sldId id="262" r:id="rId20"/>
    <p:sldId id="304" r:id="rId21"/>
    <p:sldId id="263" r:id="rId22"/>
    <p:sldId id="264" r:id="rId23"/>
    <p:sldId id="265" r:id="rId24"/>
    <p:sldId id="266" r:id="rId25"/>
    <p:sldId id="267" r:id="rId26"/>
    <p:sldId id="285" r:id="rId27"/>
    <p:sldId id="268" r:id="rId28"/>
    <p:sldId id="286" r:id="rId29"/>
    <p:sldId id="287" r:id="rId30"/>
    <p:sldId id="302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Ngen.exe </a:t>
            </a:r>
            <a:r>
              <a:rPr lang="ru-RU" dirty="0"/>
              <a:t>из </a:t>
            </a:r>
            <a:r>
              <a:rPr lang="en-US" dirty="0"/>
              <a:t>SDK</a:t>
            </a:r>
            <a:r>
              <a:rPr lang="ru-RU" baseline="0" dirty="0"/>
              <a:t> – Принудительная компиляция в машинный код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78B4-5793-4356-B8BB-3CC6B2E1C9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0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вызвать</a:t>
            </a:r>
            <a:r>
              <a:rPr lang="ru-RU" baseline="0" dirty="0"/>
              <a:t> </a:t>
            </a:r>
            <a:r>
              <a:rPr lang="en-US" baseline="0" dirty="0"/>
              <a:t>Win32 </a:t>
            </a:r>
            <a:r>
              <a:rPr lang="ru-RU" baseline="0" dirty="0"/>
              <a:t>функцию </a:t>
            </a:r>
            <a:r>
              <a:rPr lang="en-US" baseline="0" dirty="0" err="1"/>
              <a:t>LoadLibrary</a:t>
            </a:r>
            <a:r>
              <a:rPr lang="ru-RU" baseline="0" dirty="0"/>
              <a:t>, то </a:t>
            </a:r>
            <a:r>
              <a:rPr lang="en-US" baseline="0" dirty="0"/>
              <a:t>Window </a:t>
            </a:r>
            <a:r>
              <a:rPr lang="ru-RU" baseline="0" dirty="0"/>
              <a:t>автоматически загружает и инициализирует </a:t>
            </a:r>
            <a:r>
              <a:rPr lang="en-US" baseline="0" dirty="0"/>
              <a:t>CLR</a:t>
            </a:r>
            <a:r>
              <a:rPr lang="ru-RU" baseline="0" dirty="0"/>
              <a:t> (если еще не загружен) разрядности вызываемого кода (при возможности)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66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JITCompiler</a:t>
            </a:r>
            <a:r>
              <a:rPr lang="en-US" dirty="0"/>
              <a:t> – </a:t>
            </a:r>
            <a:r>
              <a:rPr lang="ru-RU" dirty="0"/>
              <a:t>просто</a:t>
            </a:r>
            <a:r>
              <a:rPr lang="ru-RU" baseline="0" dirty="0"/>
              <a:t> обозначение некоей 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3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Переделать слайд.</a:t>
            </a:r>
            <a:r>
              <a:rPr lang="ru-RU" baseline="0" dirty="0"/>
              <a:t> См. Рихтера. Слайд слабоват, на лекции было значительно больше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1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861048"/>
            <a:ext cx="6560234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Время жизни объектов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13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 в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2780928"/>
            <a:ext cx="2242592" cy="3600399"/>
          </a:xfrm>
        </p:spPr>
        <p:txBody>
          <a:bodyPr>
            <a:normAutofit/>
          </a:bodyPr>
          <a:lstStyle/>
          <a:p>
            <a:r>
              <a:rPr lang="ru-RU" sz="2000" dirty="0"/>
              <a:t>Есть стек</a:t>
            </a:r>
          </a:p>
          <a:p>
            <a:r>
              <a:rPr lang="ru-RU" sz="2000" dirty="0"/>
              <a:t>Для простоты пустая куча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5943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69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 в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509255"/>
            <a:ext cx="2736304" cy="511256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При компиляции метода </a:t>
            </a:r>
            <a:r>
              <a:rPr lang="en-US" sz="2000" dirty="0"/>
              <a:t>M3</a:t>
            </a:r>
            <a:r>
              <a:rPr lang="ru-RU" sz="2000" dirty="0"/>
              <a:t> </a:t>
            </a:r>
            <a:r>
              <a:rPr lang="en-US" sz="2000" dirty="0"/>
              <a:t>JIT-</a:t>
            </a:r>
            <a:r>
              <a:rPr lang="ru-RU" sz="2000" dirty="0"/>
              <a:t>компилятор выявляет все типы, использующиеся в </a:t>
            </a:r>
            <a:r>
              <a:rPr lang="en-US" sz="2000" dirty="0"/>
              <a:t>M3. </a:t>
            </a:r>
            <a:r>
              <a:rPr lang="ru-RU" sz="2000" dirty="0"/>
              <a:t>Это </a:t>
            </a:r>
            <a:r>
              <a:rPr lang="en-US" sz="2000" dirty="0"/>
              <a:t>Employee, Int32, Manager, String</a:t>
            </a:r>
            <a:endParaRPr lang="ru-RU" sz="2000" dirty="0"/>
          </a:p>
          <a:p>
            <a:pPr>
              <a:lnSpc>
                <a:spcPct val="120000"/>
              </a:lnSpc>
            </a:pPr>
            <a:endParaRPr lang="ru-RU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CLR </a:t>
            </a:r>
            <a:r>
              <a:rPr lang="ru-RU" sz="2000" dirty="0"/>
              <a:t>загружает сборки, в которых содержаться нужные типы</a:t>
            </a:r>
          </a:p>
          <a:p>
            <a:pPr>
              <a:lnSpc>
                <a:spcPct val="120000"/>
              </a:lnSpc>
            </a:pPr>
            <a:endParaRPr lang="ru-RU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Используя метаданные сборок </a:t>
            </a:r>
            <a:r>
              <a:rPr lang="en-US" sz="2000" dirty="0"/>
              <a:t>CLR </a:t>
            </a:r>
            <a:r>
              <a:rPr lang="ru-RU" sz="2000" dirty="0"/>
              <a:t>получает информацию о типах и создает структуры данных для этих типов – объекты-типы</a:t>
            </a:r>
          </a:p>
          <a:p>
            <a:pPr>
              <a:lnSpc>
                <a:spcPct val="120000"/>
              </a:lnSpc>
            </a:pPr>
            <a:endParaRPr lang="ru-RU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Объекты типы содержат:</a:t>
            </a:r>
          </a:p>
          <a:p>
            <a:pPr lvl="1">
              <a:lnSpc>
                <a:spcPct val="120000"/>
              </a:lnSpc>
            </a:pPr>
            <a:r>
              <a:rPr lang="ru-RU" sz="1800" dirty="0"/>
              <a:t>Указатель на объект-тип</a:t>
            </a:r>
          </a:p>
          <a:p>
            <a:pPr lvl="1">
              <a:lnSpc>
                <a:spcPct val="120000"/>
              </a:lnSpc>
            </a:pPr>
            <a:r>
              <a:rPr lang="ru-RU" sz="1800" dirty="0"/>
              <a:t>Индекс блока синхронизации</a:t>
            </a:r>
          </a:p>
          <a:p>
            <a:pPr lvl="1">
              <a:lnSpc>
                <a:spcPct val="120000"/>
              </a:lnSpc>
            </a:pPr>
            <a:r>
              <a:rPr lang="ru-RU" sz="1800" dirty="0">
                <a:solidFill>
                  <a:srgbClr val="FFC000"/>
                </a:solidFill>
              </a:rPr>
              <a:t>Статические переменные типа</a:t>
            </a:r>
          </a:p>
          <a:p>
            <a:pPr lvl="1">
              <a:lnSpc>
                <a:spcPct val="120000"/>
              </a:lnSpc>
            </a:pPr>
            <a:r>
              <a:rPr lang="ru-RU" sz="1800" dirty="0"/>
              <a:t>Таблицу методов</a:t>
            </a:r>
          </a:p>
          <a:p>
            <a:pPr lvl="1">
              <a:lnSpc>
                <a:spcPct val="120000"/>
              </a:lnSpc>
            </a:pPr>
            <a:r>
              <a:rPr lang="ru-RU" sz="1800" dirty="0"/>
              <a:t>Указатель на объект-тип базового типа (не показан)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988840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6098603"/>
            <a:ext cx="341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/>
              <a:t>string </a:t>
            </a:r>
            <a:r>
              <a:rPr lang="ru-RU" sz="1400" dirty="0"/>
              <a:t>для простоты</a:t>
            </a:r>
            <a:r>
              <a:rPr lang="en-US" sz="1400" dirty="0"/>
              <a:t> </a:t>
            </a:r>
            <a:r>
              <a:rPr lang="ru-RU" sz="1400" dirty="0"/>
              <a:t>не указаны</a:t>
            </a:r>
          </a:p>
          <a:p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819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 в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2276872"/>
            <a:ext cx="2736304" cy="43449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При выполнении </a:t>
            </a:r>
            <a:r>
              <a:rPr lang="en-US" sz="1600" dirty="0"/>
              <a:t>M3</a:t>
            </a:r>
            <a:r>
              <a:rPr lang="ru-RU" sz="1600" dirty="0"/>
              <a:t>,</a:t>
            </a:r>
            <a:r>
              <a:rPr lang="en-US" sz="1600" dirty="0"/>
              <a:t> </a:t>
            </a:r>
            <a:r>
              <a:rPr lang="ru-RU" sz="1600" dirty="0"/>
              <a:t>в стеке потока выделяется память под локальные переменные.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en-US" sz="1600" dirty="0"/>
              <a:t>CLR </a:t>
            </a:r>
            <a:r>
              <a:rPr lang="ru-RU" sz="1600" dirty="0"/>
              <a:t>автоматически инициализирует эти переменные значениями </a:t>
            </a:r>
            <a:r>
              <a:rPr lang="en-US" sz="1600" dirty="0"/>
              <a:t>0 </a:t>
            </a:r>
            <a:r>
              <a:rPr lang="ru-RU" sz="1600" dirty="0"/>
              <a:t>или </a:t>
            </a:r>
            <a:r>
              <a:rPr lang="en-US" sz="1600" dirty="0"/>
              <a:t>null (</a:t>
            </a:r>
            <a:r>
              <a:rPr lang="ru-RU" sz="1600" dirty="0"/>
              <a:t>в рамках входного кода метода</a:t>
            </a:r>
            <a:r>
              <a:rPr lang="en-US" sz="1600" dirty="0"/>
              <a:t>)</a:t>
            </a:r>
            <a:endParaRPr lang="ru-RU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59340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4506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оператора </a:t>
            </a:r>
            <a:r>
              <a:rPr lang="en-US" dirty="0"/>
              <a:t>new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Вычисление количества байт, необходимых для хранения всех </a:t>
            </a:r>
            <a:r>
              <a:rPr lang="ru-RU" dirty="0" err="1"/>
              <a:t>экземплярных</a:t>
            </a:r>
            <a:r>
              <a:rPr lang="ru-RU" dirty="0"/>
              <a:t> полей типа и </a:t>
            </a:r>
            <a:r>
              <a:rPr lang="ru-RU" dirty="0" err="1"/>
              <a:t>экземплярных</a:t>
            </a:r>
            <a:r>
              <a:rPr lang="ru-RU" dirty="0"/>
              <a:t> полей всех его базовых типов. Каждый объект в куче также содержит указатель на объект-тип и индекс блока синхронизации</a:t>
            </a:r>
          </a:p>
          <a:p>
            <a:pPr>
              <a:lnSpc>
                <a:spcPct val="120000"/>
              </a:lnSpc>
            </a:pPr>
            <a:r>
              <a:rPr lang="ru-RU" dirty="0"/>
              <a:t>В куче выделяется память для объекта.</a:t>
            </a:r>
          </a:p>
          <a:p>
            <a:pPr>
              <a:lnSpc>
                <a:spcPct val="120000"/>
              </a:lnSpc>
            </a:pPr>
            <a:r>
              <a:rPr lang="ru-RU" dirty="0"/>
              <a:t>Выделенные в куче байты инициализируются 0.</a:t>
            </a:r>
          </a:p>
          <a:p>
            <a:pPr>
              <a:lnSpc>
                <a:spcPct val="120000"/>
              </a:lnSpc>
            </a:pPr>
            <a:r>
              <a:rPr lang="ru-RU" dirty="0"/>
              <a:t>Инициализируются указатель на объект-тип и индекс блока синхронизации</a:t>
            </a:r>
          </a:p>
          <a:p>
            <a:pPr>
              <a:lnSpc>
                <a:spcPct val="120000"/>
              </a:lnSpc>
            </a:pPr>
            <a:r>
              <a:rPr lang="ru-RU" dirty="0"/>
              <a:t>Вызывается конструктор указанный при вызове </a:t>
            </a:r>
            <a:r>
              <a:rPr lang="en-US" dirty="0"/>
              <a:t>new. </a:t>
            </a:r>
            <a:r>
              <a:rPr lang="ru-RU" dirty="0"/>
              <a:t> При этом по цепочке сначала вызываются конструкторы базовых типов.</a:t>
            </a:r>
          </a:p>
          <a:p>
            <a:pPr>
              <a:lnSpc>
                <a:spcPct val="120000"/>
              </a:lnSpc>
            </a:pPr>
            <a:r>
              <a:rPr lang="ru-RU" dirty="0"/>
              <a:t>Возвращается указатель на созданный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176123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 в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844824"/>
            <a:ext cx="2736304" cy="434495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Создается объект – экземпляр типа </a:t>
            </a:r>
            <a:r>
              <a:rPr lang="en-US" sz="1600" dirty="0"/>
              <a:t>Manager</a:t>
            </a:r>
            <a:endParaRPr lang="ru-RU" sz="1600" dirty="0"/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При этом создаются и инициализируются:</a:t>
            </a:r>
          </a:p>
          <a:p>
            <a:pPr lvl="1">
              <a:lnSpc>
                <a:spcPct val="120000"/>
              </a:lnSpc>
            </a:pPr>
            <a:r>
              <a:rPr lang="ru-RU" sz="1050" dirty="0"/>
              <a:t>Ссылка на объект-тип</a:t>
            </a:r>
            <a:r>
              <a:rPr lang="en-US" sz="1050" dirty="0"/>
              <a:t> Manager</a:t>
            </a:r>
          </a:p>
          <a:p>
            <a:pPr lvl="1">
              <a:lnSpc>
                <a:spcPct val="120000"/>
              </a:lnSpc>
            </a:pPr>
            <a:r>
              <a:rPr lang="ru-RU" sz="1050" dirty="0"/>
              <a:t>Индекс блока синхронизации</a:t>
            </a:r>
          </a:p>
          <a:p>
            <a:pPr lvl="1">
              <a:lnSpc>
                <a:spcPct val="120000"/>
              </a:lnSpc>
            </a:pPr>
            <a:r>
              <a:rPr lang="ru-RU" sz="1050" dirty="0" err="1"/>
              <a:t>Экземплярных</a:t>
            </a:r>
            <a:r>
              <a:rPr lang="ru-RU" sz="1050" dirty="0"/>
              <a:t> полей у </a:t>
            </a:r>
            <a:r>
              <a:rPr lang="en-US" sz="1050" dirty="0"/>
              <a:t>Manager</a:t>
            </a:r>
            <a:r>
              <a:rPr lang="ru-RU" sz="1050" dirty="0"/>
              <a:t> и его предков нет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Возвращается указатель на созданный объект, который помещается в переменную </a:t>
            </a:r>
            <a:r>
              <a:rPr lang="en-US" sz="1600" dirty="0"/>
              <a:t>e </a:t>
            </a:r>
            <a:r>
              <a:rPr lang="ru-RU" sz="1600" dirty="0"/>
              <a:t>в стеке</a:t>
            </a:r>
          </a:p>
          <a:p>
            <a:pPr>
              <a:lnSpc>
                <a:spcPct val="120000"/>
              </a:lnSpc>
            </a:pPr>
            <a:endParaRPr lang="ru-RU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59721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5793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статического метода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2204864"/>
            <a:ext cx="2736304" cy="38884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CLR </a:t>
            </a:r>
            <a:r>
              <a:rPr lang="ru-RU" sz="1600" dirty="0"/>
              <a:t>при вызове статического метода </a:t>
            </a:r>
            <a:r>
              <a:rPr lang="en-US" sz="1600" dirty="0"/>
              <a:t>Lookup</a:t>
            </a:r>
            <a:r>
              <a:rPr lang="ru-RU" sz="1600" dirty="0"/>
              <a:t> определяет местонахождение объекта-типа.</a:t>
            </a:r>
          </a:p>
          <a:p>
            <a:pPr>
              <a:lnSpc>
                <a:spcPct val="120000"/>
              </a:lnSpc>
            </a:pPr>
            <a:r>
              <a:rPr lang="ru-RU" sz="1600" dirty="0"/>
              <a:t>На основе таблицы методов объекта-типа находит точку входа метода, при необходимости компилирует </a:t>
            </a:r>
            <a:r>
              <a:rPr lang="en-US" sz="1600" dirty="0"/>
              <a:t>JIT</a:t>
            </a:r>
            <a:r>
              <a:rPr lang="ru-RU" sz="1600" dirty="0"/>
              <a:t> компилятором и передает управление машинному коду.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Предположим, что метод </a:t>
            </a:r>
            <a:r>
              <a:rPr lang="en-US" sz="1600" dirty="0"/>
              <a:t>Lookup </a:t>
            </a:r>
            <a:r>
              <a:rPr lang="ru-RU" sz="1600" dirty="0"/>
              <a:t>создает и возвращает новый объект </a:t>
            </a:r>
            <a:r>
              <a:rPr lang="en-US" sz="1600" dirty="0"/>
              <a:t>Manager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Адрес возвращенного объекта помещается в переменную </a:t>
            </a:r>
            <a:r>
              <a:rPr lang="en-US" sz="1600" dirty="0"/>
              <a:t>e</a:t>
            </a:r>
            <a:r>
              <a:rPr lang="ru-RU" sz="1600" dirty="0"/>
              <a:t>.</a:t>
            </a:r>
          </a:p>
          <a:p>
            <a:pPr>
              <a:lnSpc>
                <a:spcPct val="120000"/>
              </a:lnSpc>
            </a:pPr>
            <a:endParaRPr lang="ru-RU" sz="1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2060847"/>
            <a:ext cx="6077719" cy="361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1213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не виртуального метода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160" y="2089623"/>
            <a:ext cx="2736304" cy="40756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При вызове не виртуального метода </a:t>
            </a:r>
            <a:r>
              <a:rPr lang="en-US" sz="1600" dirty="0" err="1"/>
              <a:t>GetYearsEmployed</a:t>
            </a:r>
            <a:r>
              <a:rPr lang="ru-RU" sz="1600" dirty="0"/>
              <a:t> </a:t>
            </a:r>
            <a:r>
              <a:rPr lang="en-US" sz="1600" dirty="0"/>
              <a:t>CLR </a:t>
            </a:r>
            <a:r>
              <a:rPr lang="ru-RU" sz="1600" dirty="0"/>
              <a:t>определяет местонахождение объекта-типа</a:t>
            </a:r>
            <a:r>
              <a:rPr lang="en-US" sz="1600" dirty="0"/>
              <a:t> </a:t>
            </a:r>
            <a:r>
              <a:rPr lang="ru-RU" sz="1600" dirty="0"/>
              <a:t>переменной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Если объект тип не содержит определение вызываемого метода </a:t>
            </a:r>
            <a:r>
              <a:rPr lang="en-US" sz="1600" dirty="0"/>
              <a:t>JIT</a:t>
            </a:r>
            <a:r>
              <a:rPr lang="ru-RU" sz="1600" dirty="0"/>
              <a:t>-компилятор ищет метод по цепочке у объекта-типа предков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При необходимости метод компилируется </a:t>
            </a:r>
            <a:r>
              <a:rPr lang="en-US" sz="1600" dirty="0"/>
              <a:t>JIT</a:t>
            </a:r>
            <a:r>
              <a:rPr lang="ru-RU" sz="1600" dirty="0"/>
              <a:t> компилятором и управление передается машинному коду.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Предположим, что метод </a:t>
            </a:r>
            <a:r>
              <a:rPr lang="en-US" sz="1600" dirty="0" err="1"/>
              <a:t>GetYearsEmployed</a:t>
            </a:r>
            <a:r>
              <a:rPr lang="ru-RU" sz="1600" dirty="0"/>
              <a:t> возвращает 5.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ru-RU" sz="1600" dirty="0"/>
              <a:t>сохраняется в переменной </a:t>
            </a:r>
            <a:r>
              <a:rPr lang="en-US" sz="1600" dirty="0"/>
              <a:t>year</a:t>
            </a:r>
            <a:endParaRPr lang="ru-RU" sz="1600" dirty="0"/>
          </a:p>
          <a:p>
            <a:pPr>
              <a:lnSpc>
                <a:spcPct val="120000"/>
              </a:lnSpc>
            </a:pPr>
            <a:endParaRPr lang="ru-RU" sz="1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6084168" cy="364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837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виртуального метода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4160" y="2089623"/>
            <a:ext cx="2736304" cy="40756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Каждый раз при вызове виртуального метода (</a:t>
            </a:r>
            <a:r>
              <a:rPr lang="en-US" sz="1600" dirty="0" err="1"/>
              <a:t>GetProgressReport</a:t>
            </a:r>
            <a:r>
              <a:rPr lang="ru-RU" sz="1600" dirty="0"/>
              <a:t>) производится дополнительная работа. Вначале смотрится переменная (</a:t>
            </a:r>
            <a:r>
              <a:rPr lang="en-US" sz="1600" dirty="0"/>
              <a:t>e)</a:t>
            </a:r>
            <a:r>
              <a:rPr lang="ru-RU" sz="1600" dirty="0"/>
              <a:t>, используемая для вызова. Затем смотрится реальный объект в переменной (объект </a:t>
            </a:r>
            <a:r>
              <a:rPr lang="en-US" sz="1600" dirty="0"/>
              <a:t>Manager</a:t>
            </a:r>
            <a:r>
              <a:rPr lang="ru-RU" sz="1600" dirty="0"/>
              <a:t>). Находится его объект-тип</a:t>
            </a:r>
            <a:r>
              <a:rPr lang="en-US" sz="1600" dirty="0"/>
              <a:t> Manager</a:t>
            </a:r>
            <a:r>
              <a:rPr lang="ru-RU" sz="1600" dirty="0"/>
              <a:t>. В таблице методов объекта-типа находится запись вызываемого метода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При необходимости метод компилируется </a:t>
            </a:r>
            <a:r>
              <a:rPr lang="en-US" sz="1600" dirty="0"/>
              <a:t>JIT</a:t>
            </a:r>
            <a:r>
              <a:rPr lang="ru-RU" sz="1600" dirty="0"/>
              <a:t> компилятором и управление передается машинному коду.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endParaRPr lang="ru-RU" sz="1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6048672" cy="362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9542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Объекты-типы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47529" y="1988840"/>
            <a:ext cx="2736304" cy="407568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Объекты-типы тоже объекты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Объекты-типы – это экземпляры типа </a:t>
            </a:r>
            <a:r>
              <a:rPr lang="en-US" sz="1600" dirty="0"/>
              <a:t>Type</a:t>
            </a:r>
            <a:r>
              <a:rPr lang="ru-RU" sz="1600" dirty="0"/>
              <a:t>. Поэтому их указатель на объект-тип ссылается она объект-тип </a:t>
            </a:r>
            <a:r>
              <a:rPr lang="en-US" sz="1600" dirty="0"/>
              <a:t>Type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Сам объект –тип </a:t>
            </a:r>
            <a:r>
              <a:rPr lang="en-US" sz="1600" dirty="0"/>
              <a:t>Type</a:t>
            </a:r>
            <a:r>
              <a:rPr lang="ru-RU" sz="1600" dirty="0"/>
              <a:t> своим указателем на объект-тип ссылается на самого себя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endParaRPr lang="ru-RU" sz="1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45" y="2090633"/>
            <a:ext cx="609444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3856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Когда объект становится ненужным, он становится кандидатом на удаление сборщиком мусора</a:t>
            </a:r>
          </a:p>
          <a:p>
            <a:pPr lvl="1">
              <a:lnSpc>
                <a:spcPct val="120000"/>
              </a:lnSpc>
            </a:pPr>
            <a:r>
              <a:rPr lang="ru-RU" sz="2000" dirty="0"/>
              <a:t>Например:</a:t>
            </a:r>
          </a:p>
          <a:p>
            <a:pPr lvl="2">
              <a:lnSpc>
                <a:spcPct val="120000"/>
              </a:lnSpc>
            </a:pPr>
            <a:r>
              <a:rPr lang="ru-RU" sz="1800" dirty="0"/>
              <a:t>При выходе из область видимости переменной</a:t>
            </a:r>
            <a:endParaRPr lang="en-US" sz="1800" dirty="0"/>
          </a:p>
          <a:p>
            <a:pPr lvl="2">
              <a:lnSpc>
                <a:spcPct val="120000"/>
              </a:lnSpc>
            </a:pPr>
            <a:r>
              <a:rPr lang="ru-RU" sz="1800" dirty="0"/>
              <a:t>При выходе из метода – все локальные переменные, которые не возвращаются методом и не используются в параметрах </a:t>
            </a:r>
            <a:r>
              <a:rPr lang="en-US" sz="1800" dirty="0"/>
              <a:t>ref </a:t>
            </a:r>
            <a:r>
              <a:rPr lang="ru-RU" sz="1800" dirty="0"/>
              <a:t>и </a:t>
            </a:r>
            <a:r>
              <a:rPr lang="en-US" sz="1800" dirty="0"/>
              <a:t>out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559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19672" y="1916832"/>
            <a:ext cx="1771650" cy="462558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 dirty="0" err="1"/>
              <a:t>HelloWorld.cs</a:t>
            </a:r>
            <a:endParaRPr lang="ru-RU" sz="1350" b="1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05647" y="1916832"/>
            <a:ext cx="1771650" cy="46613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 dirty="0" err="1"/>
              <a:t>HelloWorld.vb</a:t>
            </a:r>
            <a:endParaRPr lang="ru-RU" sz="1350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63047" y="1916832"/>
            <a:ext cx="1771650" cy="46613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 dirty="0" err="1"/>
              <a:t>HelloWorld.fs</a:t>
            </a:r>
            <a:endParaRPr lang="ru-RU" sz="1350" b="1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276897" y="2382962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391447" y="2382962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505997" y="2382962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 sz="1350" b="1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705397" y="2682221"/>
            <a:ext cx="1600200" cy="456140"/>
          </a:xfrm>
          <a:prstGeom prst="flowChartPredefined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/>
              <a:t>csc.exe</a:t>
            </a:r>
            <a:endParaRPr lang="ru-RU" sz="1350" b="1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762797" y="2682221"/>
            <a:ext cx="1600200" cy="456140"/>
          </a:xfrm>
          <a:prstGeom prst="flowChartPredefined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/>
              <a:t>vbc.exe</a:t>
            </a:r>
            <a:endParaRPr lang="ru-RU" sz="1350" b="1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877347" y="2682221"/>
            <a:ext cx="1600200" cy="456140"/>
          </a:xfrm>
          <a:prstGeom prst="flowChartPredefinedProcess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 dirty="0"/>
              <a:t>fsc.exe</a:t>
            </a:r>
            <a:endParaRPr lang="ru-RU" sz="1350" b="1" dirty="0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276897" y="3138361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391447" y="3138361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6505997" y="3138361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1705397" y="3424111"/>
            <a:ext cx="5772150" cy="500249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 dirty="0"/>
              <a:t>HelloWorld.exe</a:t>
            </a:r>
          </a:p>
          <a:p>
            <a:pPr>
              <a:defRPr/>
            </a:pPr>
            <a:r>
              <a:rPr lang="en-US" sz="1350" b="1" dirty="0"/>
              <a:t>C</a:t>
            </a:r>
            <a:r>
              <a:rPr lang="ru-RU" sz="1350" b="1" dirty="0"/>
              <a:t>одержит </a:t>
            </a:r>
            <a:r>
              <a:rPr lang="en-US" sz="1350" b="1" dirty="0"/>
              <a:t>MSIL-</a:t>
            </a:r>
            <a:r>
              <a:rPr lang="ru-RU" sz="1350" b="1" dirty="0"/>
              <a:t>код</a:t>
            </a:r>
            <a:r>
              <a:rPr lang="en-US" sz="1350" b="1" dirty="0"/>
              <a:t> (Microsoft Intermediate Language - MSIL)</a:t>
            </a:r>
            <a:endParaRPr lang="ru-RU" sz="1350" b="1" dirty="0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1676822" y="4210109"/>
            <a:ext cx="5772150" cy="453089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350" b="1" dirty="0"/>
              <a:t>JIT-</a:t>
            </a:r>
            <a:r>
              <a:rPr lang="ru-RU" sz="1350" b="1" dirty="0"/>
              <a:t>компилятор (</a:t>
            </a:r>
            <a:r>
              <a:rPr lang="en-US" sz="1350" b="1" dirty="0"/>
              <a:t>Just In Time - JIT</a:t>
            </a:r>
            <a:r>
              <a:rPr lang="ru-RU" sz="1350" b="1" dirty="0"/>
              <a:t>)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4362872" y="3924359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391447" y="4663198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1705397" y="4948948"/>
            <a:ext cx="5772150" cy="463079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ru-RU" sz="1350" b="1" dirty="0"/>
              <a:t>Коды операций процессора (</a:t>
            </a:r>
            <a:r>
              <a:rPr lang="en-US" sz="1350" b="1" dirty="0"/>
              <a:t>x86, x64, ARM </a:t>
            </a:r>
            <a:r>
              <a:rPr lang="ru-RU" sz="1350" b="1" dirty="0"/>
              <a:t>и т.д.)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420022" y="5412026"/>
            <a:ext cx="400050" cy="28575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ru-RU" sz="1350" b="1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733972" y="5697776"/>
            <a:ext cx="5772150" cy="463079"/>
          </a:xfrm>
          <a:prstGeom prst="flowChartAlternate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1350" b="1" dirty="0"/>
              <a:t>Выполнение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651D9-1958-4BB8-9AA6-5F73AD21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MSIL-</a:t>
            </a:r>
            <a:r>
              <a:rPr lang="ru-RU" dirty="0"/>
              <a:t>компиляция</a:t>
            </a:r>
          </a:p>
        </p:txBody>
      </p:sp>
    </p:spTree>
    <p:extLst>
      <p:ext uri="{BB962C8B-B14F-4D97-AF65-F5344CB8AC3E}">
        <p14:creationId xmlns:p14="http://schemas.microsoft.com/office/powerpoint/2010/main" val="29618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8496944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Какие объекты вероятней всего не нужны?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61047"/>
            <a:ext cx="8229600" cy="2311469"/>
          </a:xfrm>
        </p:spPr>
        <p:txBody>
          <a:bodyPr>
            <a:normAutofit/>
          </a:bodyPr>
          <a:lstStyle/>
          <a:p>
            <a:r>
              <a:rPr lang="ru-RU" dirty="0"/>
              <a:t>которые были созданы недавно</a:t>
            </a:r>
          </a:p>
          <a:p>
            <a:r>
              <a:rPr lang="ru-RU" dirty="0"/>
              <a:t>которые созданы давно</a:t>
            </a:r>
          </a:p>
        </p:txBody>
      </p:sp>
    </p:spTree>
    <p:extLst>
      <p:ext uri="{BB962C8B-B14F-4D97-AF65-F5344CB8AC3E}">
        <p14:creationId xmlns:p14="http://schemas.microsoft.com/office/powerpoint/2010/main" val="10649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Сборщик мусора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352928" cy="4807099"/>
          </a:xfrm>
        </p:spPr>
        <p:txBody>
          <a:bodyPr>
            <a:noAutofit/>
          </a:bodyPr>
          <a:lstStyle/>
          <a:p>
            <a:r>
              <a:rPr lang="ru-RU" sz="1300" dirty="0"/>
              <a:t>Три поколения объектов:</a:t>
            </a:r>
          </a:p>
          <a:p>
            <a:pPr lvl="1"/>
            <a:r>
              <a:rPr lang="ru-RU" sz="1300" dirty="0"/>
              <a:t>0 – Объект еще не переживал ни одной сборки мусора</a:t>
            </a:r>
          </a:p>
          <a:p>
            <a:pPr lvl="1"/>
            <a:r>
              <a:rPr lang="ru-RU" sz="1300" dirty="0"/>
              <a:t>1 – Объект пережил одну сборку мусора</a:t>
            </a:r>
          </a:p>
          <a:p>
            <a:pPr lvl="1"/>
            <a:r>
              <a:rPr lang="ru-RU" sz="1300" dirty="0"/>
              <a:t>2 – Объект пережил более одной сборки мусора</a:t>
            </a:r>
          </a:p>
          <a:p>
            <a:r>
              <a:rPr lang="ru-RU" sz="1300" dirty="0"/>
              <a:t>Сборщик мусора запускается, если</a:t>
            </a:r>
            <a:r>
              <a:rPr lang="en-US" sz="1300" dirty="0"/>
              <a:t>:</a:t>
            </a:r>
            <a:r>
              <a:rPr lang="ru-RU" sz="1300" dirty="0"/>
              <a:t> </a:t>
            </a:r>
            <a:endParaRPr lang="en-US" sz="1300" dirty="0"/>
          </a:p>
          <a:p>
            <a:pPr lvl="1"/>
            <a:r>
              <a:rPr lang="ru-RU" sz="1300" dirty="0"/>
              <a:t>достигается пороговое значение объема памяти, занимаемого поколением 0</a:t>
            </a:r>
          </a:p>
          <a:p>
            <a:pPr lvl="1"/>
            <a:r>
              <a:rPr lang="ru-RU" sz="1300" dirty="0"/>
              <a:t>не хватает памяти</a:t>
            </a:r>
          </a:p>
          <a:p>
            <a:pPr lvl="1"/>
            <a:r>
              <a:rPr lang="ru-RU" sz="1300" dirty="0"/>
              <a:t>вызван явно</a:t>
            </a:r>
          </a:p>
          <a:p>
            <a:pPr lvl="1"/>
            <a:r>
              <a:rPr lang="ru-RU" sz="1300" dirty="0"/>
              <a:t>происходит выгрузка домена приложения</a:t>
            </a:r>
          </a:p>
          <a:p>
            <a:r>
              <a:rPr lang="ru-RU" sz="1300" dirty="0"/>
              <a:t>Для определения объектов необходимых для удаления строит граф объектов. Проверяется доступность объектов от корней приложения.  Объекты, на которые нет ссылок, - кандидаты на удаление</a:t>
            </a:r>
          </a:p>
          <a:p>
            <a:r>
              <a:rPr lang="ru-RU" sz="1300" dirty="0"/>
              <a:t>Сборщик мусора сначала анализирует объекты поколения 0, затем 1, затем 2. Если после очистки объектов </a:t>
            </a:r>
            <a:r>
              <a:rPr lang="en-US" sz="1300" dirty="0" err="1"/>
              <a:t>i</a:t>
            </a:r>
            <a:r>
              <a:rPr lang="en-US" sz="1300" dirty="0"/>
              <a:t>-</a:t>
            </a:r>
            <a:r>
              <a:rPr lang="ru-RU" sz="1300" dirty="0"/>
              <a:t>ого поколения памяти достаточно (не превышен порог   </a:t>
            </a:r>
            <a:r>
              <a:rPr lang="en-US" sz="1300" dirty="0"/>
              <a:t>i+1 </a:t>
            </a:r>
            <a:r>
              <a:rPr lang="ru-RU" sz="1300" dirty="0"/>
              <a:t>поколения), то сборщик мусора остановится, если нет - займется следующим поколением.</a:t>
            </a:r>
          </a:p>
          <a:p>
            <a:r>
              <a:rPr lang="ru-RU" sz="1300" dirty="0"/>
              <a:t>После очистки </a:t>
            </a:r>
            <a:r>
              <a:rPr lang="en-US" sz="1300" dirty="0" err="1"/>
              <a:t>i</a:t>
            </a:r>
            <a:r>
              <a:rPr lang="en-US" sz="1300" dirty="0"/>
              <a:t>-</a:t>
            </a:r>
            <a:r>
              <a:rPr lang="ru-RU" sz="1300" dirty="0"/>
              <a:t>ого поколения, у выживших объектов (</a:t>
            </a:r>
            <a:r>
              <a:rPr lang="en-US" sz="1300" dirty="0" err="1"/>
              <a:t>i</a:t>
            </a:r>
            <a:r>
              <a:rPr lang="en-US" sz="1300" dirty="0"/>
              <a:t>-</a:t>
            </a:r>
            <a:r>
              <a:rPr lang="ru-RU" sz="1300" dirty="0"/>
              <a:t>ого поколения) поколение увеличивается на 1</a:t>
            </a:r>
          </a:p>
          <a:p>
            <a:endParaRPr lang="ru-RU" sz="1300" dirty="0"/>
          </a:p>
          <a:p>
            <a:r>
              <a:rPr lang="ru-RU" sz="1300" dirty="0"/>
              <a:t>Таким образом, сначала очищаются короткоживущие объекты. Объекты уровня приложения проверяются на возможность удаления редко</a:t>
            </a:r>
          </a:p>
          <a:p>
            <a:endParaRPr lang="ru-RU" sz="1300" dirty="0"/>
          </a:p>
          <a:p>
            <a:pPr marL="0" indent="0">
              <a:buNone/>
            </a:pPr>
            <a:r>
              <a:rPr lang="ru-RU" sz="1300" dirty="0"/>
              <a:t>*Большие объемы данных сразу помечаются поколением 2 и помещаются в </a:t>
            </a:r>
            <a:r>
              <a:rPr lang="en-US" sz="1300" dirty="0"/>
              <a:t>Ledge Object Heap (LOH)</a:t>
            </a:r>
            <a:r>
              <a:rPr lang="ru-RU" sz="1300" dirty="0"/>
              <a:t>. Более 85000 байт</a:t>
            </a:r>
          </a:p>
        </p:txBody>
      </p:sp>
    </p:spTree>
    <p:extLst>
      <p:ext uri="{BB962C8B-B14F-4D97-AF65-F5344CB8AC3E}">
        <p14:creationId xmlns:p14="http://schemas.microsoft.com/office/powerpoint/2010/main" val="371872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Финализируемые</a:t>
            </a:r>
            <a:r>
              <a:rPr lang="ru-RU" dirty="0"/>
              <a:t>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5095132"/>
          </a:xfrm>
        </p:spPr>
        <p:txBody>
          <a:bodyPr>
            <a:normAutofit/>
          </a:bodyPr>
          <a:lstStyle/>
          <a:p>
            <a:r>
              <a:rPr lang="ru-RU" sz="1400" dirty="0"/>
              <a:t>В классе </a:t>
            </a:r>
            <a:r>
              <a:rPr lang="en-US" sz="1400" dirty="0"/>
              <a:t>object </a:t>
            </a:r>
            <a:r>
              <a:rPr lang="ru-RU" sz="1400" dirty="0"/>
              <a:t>есть метод</a:t>
            </a:r>
            <a:endParaRPr lang="en-US" sz="1400" dirty="0"/>
          </a:p>
          <a:p>
            <a:pPr lvl="1"/>
            <a:r>
              <a:rPr lang="en-US" sz="1100" dirty="0"/>
              <a:t>protected virtual void Finalize()</a:t>
            </a:r>
          </a:p>
          <a:p>
            <a:r>
              <a:rPr lang="en-US" sz="1400" dirty="0"/>
              <a:t>Finalize()</a:t>
            </a:r>
            <a:r>
              <a:rPr lang="ru-RU" sz="1400" dirty="0"/>
              <a:t> нельзя переопределить. Компилятор пишет его сам, </a:t>
            </a:r>
            <a:r>
              <a:rPr lang="ru-RU" sz="1400" u="sng" dirty="0"/>
              <a:t>если</a:t>
            </a:r>
            <a:r>
              <a:rPr lang="ru-RU" sz="1400" dirty="0"/>
              <a:t> в классе присутствует деструктор</a:t>
            </a:r>
          </a:p>
          <a:p>
            <a:pPr lvl="1"/>
            <a:r>
              <a:rPr lang="en-US" sz="1100" dirty="0"/>
              <a:t>protected override void Finalize() {</a:t>
            </a:r>
          </a:p>
          <a:p>
            <a:pPr marL="411480" lvl="1" indent="0">
              <a:buNone/>
            </a:pPr>
            <a:r>
              <a:rPr lang="en-US" sz="1100" dirty="0"/>
              <a:t>	try{ // </a:t>
            </a:r>
            <a:r>
              <a:rPr lang="ru-RU" sz="1100" dirty="0"/>
              <a:t>Специальный код сборщика мусора</a:t>
            </a:r>
          </a:p>
          <a:p>
            <a:pPr marL="411480" lvl="1" indent="0">
              <a:buNone/>
            </a:pPr>
            <a:r>
              <a:rPr lang="ru-RU" sz="1100" dirty="0"/>
              <a:t>	        </a:t>
            </a:r>
            <a:r>
              <a:rPr lang="en-US" sz="1100" dirty="0"/>
              <a:t>// </a:t>
            </a:r>
            <a:r>
              <a:rPr lang="ru-RU" sz="1100" dirty="0">
                <a:solidFill>
                  <a:srgbClr val="FFC000"/>
                </a:solidFill>
              </a:rPr>
              <a:t>Вызов деструктора</a:t>
            </a:r>
          </a:p>
          <a:p>
            <a:pPr marL="411480" lvl="1" indent="0">
              <a:buNone/>
            </a:pPr>
            <a:r>
              <a:rPr lang="ru-RU" sz="1100" dirty="0"/>
              <a:t>	       </a:t>
            </a:r>
            <a:r>
              <a:rPr lang="en-US" sz="1100" dirty="0"/>
              <a:t>// </a:t>
            </a:r>
            <a:r>
              <a:rPr lang="ru-RU" sz="1100" dirty="0"/>
              <a:t>Специальный код сборщика мусора</a:t>
            </a:r>
            <a:r>
              <a:rPr lang="en-US" sz="1100" dirty="0"/>
              <a:t>}</a:t>
            </a:r>
          </a:p>
          <a:p>
            <a:pPr marL="411480" lvl="1" indent="0">
              <a:buNone/>
            </a:pPr>
            <a:r>
              <a:rPr lang="en-US" sz="1100" dirty="0"/>
              <a:t>	finally {</a:t>
            </a:r>
            <a:endParaRPr lang="ru-RU" sz="1100" dirty="0"/>
          </a:p>
          <a:p>
            <a:pPr marL="411480" lvl="1" indent="0">
              <a:buNone/>
            </a:pPr>
            <a:r>
              <a:rPr lang="ru-RU" sz="1100" dirty="0"/>
              <a:t>	     </a:t>
            </a:r>
            <a:r>
              <a:rPr lang="en-US" sz="1100" dirty="0" err="1"/>
              <a:t>base.Finalize</a:t>
            </a:r>
            <a:r>
              <a:rPr lang="en-US" sz="1100" dirty="0"/>
              <a:t>(); </a:t>
            </a:r>
            <a:endParaRPr lang="ru-RU" sz="1100" dirty="0"/>
          </a:p>
          <a:p>
            <a:pPr marL="411480" lvl="1" indent="0">
              <a:buNone/>
            </a:pPr>
            <a:r>
              <a:rPr lang="ru-RU" sz="1100" dirty="0"/>
              <a:t>	     </a:t>
            </a:r>
            <a:r>
              <a:rPr lang="en-US" sz="1100" dirty="0"/>
              <a:t>// </a:t>
            </a:r>
            <a:r>
              <a:rPr lang="ru-RU" sz="1100" dirty="0"/>
              <a:t>Специальный код сборщика мусора</a:t>
            </a:r>
            <a:r>
              <a:rPr lang="en-US" sz="1100" dirty="0"/>
              <a:t>}}</a:t>
            </a:r>
            <a:endParaRPr lang="ru-RU" sz="1100" dirty="0"/>
          </a:p>
          <a:p>
            <a:pPr lvl="1"/>
            <a:endParaRPr lang="ru-RU" sz="1100" dirty="0"/>
          </a:p>
          <a:p>
            <a:r>
              <a:rPr lang="ru-RU" sz="1400" dirty="0"/>
              <a:t>Деструктор:</a:t>
            </a:r>
          </a:p>
          <a:p>
            <a:pPr lvl="1"/>
            <a:r>
              <a:rPr lang="ru-RU" sz="1100" dirty="0"/>
              <a:t>Синтаксис</a:t>
            </a:r>
            <a:r>
              <a:rPr lang="en-US" sz="1100" dirty="0"/>
              <a:t>: 	</a:t>
            </a:r>
            <a:r>
              <a:rPr lang="en-US" sz="11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ru-RU" sz="1100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Имя_класса</a:t>
            </a:r>
            <a:r>
              <a:rPr lang="ru-RU" sz="11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11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{…}</a:t>
            </a:r>
          </a:p>
          <a:p>
            <a:pPr lvl="1"/>
            <a:r>
              <a:rPr lang="ru-RU" sz="1100" dirty="0"/>
              <a:t>Не допускает модификаторов</a:t>
            </a:r>
          </a:p>
          <a:p>
            <a:pPr lvl="1"/>
            <a:r>
              <a:rPr lang="ru-RU" sz="1100" dirty="0"/>
              <a:t>Всегда не более одного</a:t>
            </a:r>
          </a:p>
          <a:p>
            <a:pPr lvl="1"/>
            <a:r>
              <a:rPr lang="ru-RU" sz="1100" dirty="0"/>
              <a:t>Из деструктора нельзя обращаться к управляемым ресурсам самого объекта (и вообще к управляемым ресурсам), поскольку их может уже не существовать</a:t>
            </a:r>
          </a:p>
          <a:p>
            <a:pPr lvl="1"/>
            <a:r>
              <a:rPr lang="ru-RU" sz="1100" dirty="0"/>
              <a:t>Только для удаления неуправляемых ресурсов</a:t>
            </a:r>
          </a:p>
          <a:p>
            <a:pPr lvl="1"/>
            <a:r>
              <a:rPr lang="ru-RU" sz="1100" dirty="0"/>
              <a:t>Не может быть определен в структуре</a:t>
            </a:r>
          </a:p>
          <a:p>
            <a:r>
              <a:rPr lang="en-US" sz="1400" dirty="0"/>
              <a:t>Finalize() </a:t>
            </a:r>
            <a:r>
              <a:rPr lang="ru-RU" sz="1400" dirty="0"/>
              <a:t>вызывает сборщик мусора перед удалением объекта</a:t>
            </a:r>
            <a:endParaRPr lang="en-US" sz="1400" dirty="0"/>
          </a:p>
          <a:p>
            <a:r>
              <a:rPr lang="ru-RU" sz="1400" dirty="0"/>
              <a:t>Точнее….</a:t>
            </a:r>
          </a:p>
        </p:txBody>
      </p:sp>
    </p:spTree>
    <p:extLst>
      <p:ext uri="{BB962C8B-B14F-4D97-AF65-F5344CB8AC3E}">
        <p14:creationId xmlns:p14="http://schemas.microsoft.com/office/powerpoint/2010/main" val="116168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Сборщик мусора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35091"/>
          </a:xfrm>
        </p:spPr>
        <p:txBody>
          <a:bodyPr>
            <a:noAutofit/>
          </a:bodyPr>
          <a:lstStyle/>
          <a:p>
            <a:r>
              <a:rPr lang="ru-RU" sz="1600" dirty="0"/>
              <a:t>Если в классе реализован деструктор, то при сборке мусора, если объект помечен для удаления, сборщик мусора добавляет ссылку на объект из кучи в специальную очередь объектов, доступных для </a:t>
            </a:r>
            <a:r>
              <a:rPr lang="ru-RU" sz="1600" dirty="0" err="1"/>
              <a:t>финализации</a:t>
            </a:r>
            <a:r>
              <a:rPr lang="ru-RU" sz="1600" dirty="0"/>
              <a:t>.</a:t>
            </a:r>
          </a:p>
          <a:p>
            <a:r>
              <a:rPr lang="ru-RU" sz="1600" dirty="0"/>
              <a:t>Объекты в этой таблице тоже являются рутами. Объект останется в куче не удаленным</a:t>
            </a:r>
          </a:p>
          <a:p>
            <a:r>
              <a:rPr lang="ru-RU" sz="1600" dirty="0"/>
              <a:t>Специальный поток(-и) с высоким приоритетом разбирает очередь </a:t>
            </a:r>
            <a:r>
              <a:rPr lang="ru-RU" sz="1600" dirty="0" err="1"/>
              <a:t>финализируемых</a:t>
            </a:r>
            <a:r>
              <a:rPr lang="ru-RU" sz="1600" dirty="0"/>
              <a:t> объектов и вызывает метод </a:t>
            </a:r>
            <a:r>
              <a:rPr lang="en-US" sz="1600" dirty="0" err="1"/>
              <a:t>Finalise</a:t>
            </a:r>
            <a:r>
              <a:rPr lang="en-US" sz="1600" dirty="0"/>
              <a:t>()</a:t>
            </a:r>
            <a:r>
              <a:rPr lang="ru-RU" sz="1600" dirty="0"/>
              <a:t> у каждого объекта</a:t>
            </a:r>
          </a:p>
          <a:p>
            <a:r>
              <a:rPr lang="ru-RU" sz="1600" dirty="0"/>
              <a:t>После </a:t>
            </a:r>
            <a:r>
              <a:rPr lang="ru-RU" sz="1600" dirty="0" err="1"/>
              <a:t>финализации</a:t>
            </a:r>
            <a:r>
              <a:rPr lang="ru-RU" sz="1600" dirty="0"/>
              <a:t> объекта ссылка на него удаляется из очереди </a:t>
            </a:r>
            <a:r>
              <a:rPr lang="ru-RU" sz="1600" dirty="0" err="1"/>
              <a:t>финализируемых</a:t>
            </a:r>
            <a:r>
              <a:rPr lang="ru-RU" sz="1600" dirty="0"/>
              <a:t> объектов</a:t>
            </a:r>
          </a:p>
          <a:p>
            <a:r>
              <a:rPr lang="ru-RU" sz="1600" dirty="0"/>
              <a:t>Только при следующей сборке мусора и в случае завершения </a:t>
            </a:r>
            <a:r>
              <a:rPr lang="ru-RU" sz="1600" dirty="0" err="1"/>
              <a:t>финализации</a:t>
            </a:r>
            <a:r>
              <a:rPr lang="ru-RU" sz="1600" dirty="0"/>
              <a:t> объекта,  объект будет удален  из кучи</a:t>
            </a:r>
          </a:p>
          <a:p>
            <a:endParaRPr lang="ru-RU" sz="1600" dirty="0"/>
          </a:p>
          <a:p>
            <a:r>
              <a:rPr lang="ru-RU" sz="1600" dirty="0"/>
              <a:t>Для каждого </a:t>
            </a:r>
            <a:r>
              <a:rPr lang="ru-RU" sz="1600" dirty="0" err="1"/>
              <a:t>финализируемого</a:t>
            </a:r>
            <a:r>
              <a:rPr lang="ru-RU" sz="1600" dirty="0"/>
              <a:t> объекта требуется минимум 2 процесса сборки мусора</a:t>
            </a:r>
          </a:p>
          <a:p>
            <a:r>
              <a:rPr lang="ru-RU" sz="1600" dirty="0"/>
              <a:t>Серьезные накладные расходы, для </a:t>
            </a:r>
            <a:r>
              <a:rPr lang="ru-RU" sz="1600" dirty="0" err="1"/>
              <a:t>финализируемых</a:t>
            </a:r>
            <a:r>
              <a:rPr lang="ru-RU" sz="1600" dirty="0"/>
              <a:t> объектов</a:t>
            </a:r>
          </a:p>
          <a:p>
            <a:r>
              <a:rPr lang="ru-RU" sz="1600" dirty="0">
                <a:solidFill>
                  <a:srgbClr val="FFC000"/>
                </a:solidFill>
              </a:rPr>
              <a:t>Деструктор используется только для удаления неуправляемых ресурсов</a:t>
            </a:r>
          </a:p>
          <a:p>
            <a:r>
              <a:rPr lang="ru-RU" sz="1800" b="1" i="1" dirty="0">
                <a:solidFill>
                  <a:srgbClr val="FFFF00"/>
                </a:solidFill>
              </a:rPr>
              <a:t>Для удаления неуправляемых ресурсов есть более удачный подход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8323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043608" y="1799697"/>
            <a:ext cx="7287520" cy="28803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Никогда </a:t>
            </a:r>
          </a:p>
          <a:p>
            <a:pPr algn="ctr"/>
            <a:r>
              <a:rPr lang="ru-RU" sz="4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используйте </a:t>
            </a:r>
          </a:p>
          <a:p>
            <a:pPr algn="ctr"/>
            <a:r>
              <a:rPr lang="ru-RU" sz="4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деструктор</a:t>
            </a:r>
            <a:endParaRPr lang="ru-RU" sz="46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6381328"/>
            <a:ext cx="856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- </a:t>
            </a:r>
            <a:r>
              <a:rPr lang="ru-RU" sz="1050" dirty="0"/>
              <a:t>Бывают случаи, когда деструктор необходим. Один из них – рекомендуемый шаблон реализации </a:t>
            </a:r>
            <a:r>
              <a:rPr lang="en-US" sz="1050" dirty="0" err="1"/>
              <a:t>IDisposable</a:t>
            </a:r>
            <a:r>
              <a:rPr lang="ru-RU" sz="1050" dirty="0"/>
              <a:t>, рассмотренный далее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4368" y="3717032"/>
            <a:ext cx="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2630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Высвобождаемые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526280"/>
          </a:xfrm>
        </p:spPr>
        <p:txBody>
          <a:bodyPr>
            <a:noAutofit/>
          </a:bodyPr>
          <a:lstStyle/>
          <a:p>
            <a:r>
              <a:rPr lang="ru-RU" sz="1600" dirty="0"/>
              <a:t>Реализуют интерфейс </a:t>
            </a:r>
            <a:r>
              <a:rPr lang="en-US" sz="1600" dirty="0" err="1"/>
              <a:t>IDisposable</a:t>
            </a:r>
            <a:endParaRPr lang="en-US" sz="1600" dirty="0"/>
          </a:p>
          <a:p>
            <a:pPr marL="411480" lvl="1" indent="0">
              <a:buNone/>
            </a:pPr>
            <a:r>
              <a:rPr lang="en-US" sz="1400" dirty="0"/>
              <a:t>public interface </a:t>
            </a:r>
            <a:r>
              <a:rPr lang="en-US" sz="1400" dirty="0" err="1"/>
              <a:t>IDisposable</a:t>
            </a:r>
            <a:r>
              <a:rPr lang="ru-RU" sz="1400" dirty="0"/>
              <a:t>   </a:t>
            </a:r>
            <a:r>
              <a:rPr lang="en-US" sz="1400" dirty="0"/>
              <a:t>{</a:t>
            </a:r>
          </a:p>
          <a:p>
            <a:pPr marL="411480" lvl="1" indent="0">
              <a:buNone/>
            </a:pPr>
            <a:r>
              <a:rPr lang="en-US" sz="1400"/>
              <a:t>	void </a:t>
            </a:r>
            <a:r>
              <a:rPr lang="en-US" sz="1400" dirty="0"/>
              <a:t>Dispose(); </a:t>
            </a:r>
            <a:r>
              <a:rPr lang="ru-RU" sz="1400" dirty="0"/>
              <a:t>   </a:t>
            </a:r>
          </a:p>
          <a:p>
            <a:pPr marL="411480" lvl="1" indent="0">
              <a:buNone/>
            </a:pPr>
            <a:r>
              <a:rPr lang="en-US" sz="1400" dirty="0"/>
              <a:t>}</a:t>
            </a:r>
          </a:p>
          <a:p>
            <a:r>
              <a:rPr lang="ru-RU" sz="1600" dirty="0"/>
              <a:t>В реализации метода </a:t>
            </a:r>
            <a:r>
              <a:rPr lang="en-US" sz="1600" dirty="0"/>
              <a:t>Dispose</a:t>
            </a:r>
            <a:r>
              <a:rPr lang="ru-RU" sz="1600" dirty="0"/>
              <a:t>() необходимо очистить неуправляемые ресурсы</a:t>
            </a:r>
          </a:p>
          <a:p>
            <a:r>
              <a:rPr lang="ru-RU" sz="1600" dirty="0"/>
              <a:t>Сборщик мусора ничего не знает о методе </a:t>
            </a:r>
            <a:r>
              <a:rPr lang="en-US" sz="1600" dirty="0"/>
              <a:t>Dispose</a:t>
            </a:r>
            <a:r>
              <a:rPr lang="ru-RU" sz="1600" dirty="0"/>
              <a:t>(), поэтому все объекты в очищаемом объекте еще существуют и к ним можно обращаться</a:t>
            </a:r>
          </a:p>
          <a:p>
            <a:r>
              <a:rPr lang="ru-RU" sz="1600" dirty="0"/>
              <a:t>В методе </a:t>
            </a:r>
            <a:r>
              <a:rPr lang="en-US" sz="1600" dirty="0"/>
              <a:t>Dispose</a:t>
            </a:r>
            <a:r>
              <a:rPr lang="ru-RU" sz="1600" dirty="0"/>
              <a:t>() можно очищать управляемые ресурсы. </a:t>
            </a:r>
          </a:p>
          <a:p>
            <a:pPr lvl="1"/>
            <a:r>
              <a:rPr lang="ru-RU" sz="1400" dirty="0"/>
              <a:t>Если объект содержит другие объекты, которые реализуют интерфейс </a:t>
            </a:r>
            <a:r>
              <a:rPr lang="en-US" sz="1400" dirty="0" err="1"/>
              <a:t>IDisposable</a:t>
            </a:r>
            <a:r>
              <a:rPr lang="ru-RU" sz="1400" dirty="0"/>
              <a:t>,  то лучше вызвать у них метод </a:t>
            </a:r>
            <a:r>
              <a:rPr lang="en-US" sz="1400" dirty="0"/>
              <a:t>Dispose()</a:t>
            </a:r>
            <a:r>
              <a:rPr lang="ru-RU" sz="1400" dirty="0"/>
              <a:t>, для того, чтобы они очистили свои ресурсы.</a:t>
            </a:r>
          </a:p>
          <a:p>
            <a:pPr lvl="1"/>
            <a:r>
              <a:rPr lang="ru-RU" sz="1400" dirty="0"/>
              <a:t>Вызовите </a:t>
            </a:r>
            <a:r>
              <a:rPr lang="en-US" sz="1400" dirty="0"/>
              <a:t>Dispose() </a:t>
            </a:r>
            <a:r>
              <a:rPr lang="ru-RU" sz="1400" dirty="0"/>
              <a:t>у базового класса (если он реализует </a:t>
            </a:r>
            <a:r>
              <a:rPr lang="en-US" sz="1400" dirty="0" err="1"/>
              <a:t>IDisposable</a:t>
            </a:r>
            <a:r>
              <a:rPr lang="ru-RU" sz="1400" dirty="0"/>
              <a:t>)</a:t>
            </a:r>
          </a:p>
          <a:p>
            <a:pPr lvl="1"/>
            <a:r>
              <a:rPr lang="ru-RU" sz="1400" dirty="0"/>
              <a:t>Установить </a:t>
            </a:r>
            <a:r>
              <a:rPr lang="en-US" sz="1400" dirty="0"/>
              <a:t>null </a:t>
            </a:r>
            <a:r>
              <a:rPr lang="ru-RU" sz="1400" dirty="0"/>
              <a:t>для управляемых ресурсов</a:t>
            </a:r>
          </a:p>
          <a:p>
            <a:r>
              <a:rPr lang="ru-RU" sz="1600" dirty="0"/>
              <a:t>Метод </a:t>
            </a:r>
            <a:r>
              <a:rPr lang="en-US" sz="1600" dirty="0"/>
              <a:t>Dispose() </a:t>
            </a:r>
            <a:r>
              <a:rPr lang="ru-RU" sz="1600" dirty="0"/>
              <a:t>обычно реализуется так, чтобы его можно было вызывать несколько раз</a:t>
            </a:r>
          </a:p>
          <a:p>
            <a:endParaRPr lang="ru-RU" sz="1600" dirty="0"/>
          </a:p>
          <a:p>
            <a:r>
              <a:rPr lang="ru-RU" sz="1600" dirty="0">
                <a:solidFill>
                  <a:srgbClr val="FFC000"/>
                </a:solidFill>
              </a:rPr>
              <a:t>Если вы используете объект, класс которого реализует интерфейс </a:t>
            </a:r>
            <a:r>
              <a:rPr lang="en-US" sz="1600" dirty="0" err="1">
                <a:solidFill>
                  <a:srgbClr val="FFC000"/>
                </a:solidFill>
              </a:rPr>
              <a:t>IDisposable</a:t>
            </a:r>
            <a:r>
              <a:rPr lang="ru-RU" sz="1600" dirty="0">
                <a:solidFill>
                  <a:srgbClr val="FFC000"/>
                </a:solidFill>
              </a:rPr>
              <a:t>, то по окончанию работы с ним вызовите у него метод </a:t>
            </a:r>
            <a:r>
              <a:rPr lang="en-US" sz="1600" dirty="0">
                <a:solidFill>
                  <a:srgbClr val="FFC000"/>
                </a:solidFill>
              </a:rPr>
              <a:t>Dispose()</a:t>
            </a:r>
            <a:endParaRPr lang="ru-RU" sz="1600" dirty="0">
              <a:solidFill>
                <a:srgbClr val="FFC000"/>
              </a:solidFill>
            </a:endParaRPr>
          </a:p>
          <a:p>
            <a:r>
              <a:rPr lang="ru-RU" sz="1600" dirty="0">
                <a:solidFill>
                  <a:srgbClr val="FFC000"/>
                </a:solidFill>
              </a:rPr>
              <a:t>Если вы используете неуправляемые ресурсы, то реализуйте интерфейс </a:t>
            </a:r>
            <a:r>
              <a:rPr lang="en-US" sz="1600" dirty="0" err="1">
                <a:solidFill>
                  <a:srgbClr val="FFC000"/>
                </a:solidFill>
              </a:rPr>
              <a:t>IDisposable</a:t>
            </a:r>
            <a:r>
              <a:rPr lang="ru-RU" sz="1600" dirty="0">
                <a:solidFill>
                  <a:srgbClr val="FFC000"/>
                </a:solidFill>
              </a:rPr>
              <a:t> и в методе </a:t>
            </a:r>
            <a:r>
              <a:rPr lang="en-US" sz="1600" dirty="0">
                <a:solidFill>
                  <a:srgbClr val="FFC000"/>
                </a:solidFill>
              </a:rPr>
              <a:t>Dispose()</a:t>
            </a:r>
            <a:r>
              <a:rPr lang="ru-RU" sz="1600" dirty="0">
                <a:solidFill>
                  <a:srgbClr val="FFC000"/>
                </a:solidFill>
              </a:rPr>
              <a:t> очистите все (главным образом неуправляемые) ресурсы.</a:t>
            </a:r>
          </a:p>
          <a:p>
            <a:endParaRPr lang="ru-RU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Реализация </a:t>
            </a:r>
            <a:r>
              <a:rPr lang="en-US" sz="3200" dirty="0" err="1"/>
              <a:t>IDisposable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62174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15725"/>
          </a:xfrm>
        </p:spPr>
        <p:txBody>
          <a:bodyPr>
            <a:noAutofit/>
          </a:bodyPr>
          <a:lstStyle/>
          <a:p>
            <a:r>
              <a:rPr lang="ru-RU" sz="1600" dirty="0"/>
              <a:t>Применяется только к </a:t>
            </a:r>
            <a:r>
              <a:rPr lang="en-US" sz="1600" dirty="0" err="1"/>
              <a:t>IDisposabe</a:t>
            </a:r>
            <a:r>
              <a:rPr lang="en-US" sz="1600" dirty="0"/>
              <a:t> </a:t>
            </a:r>
            <a:r>
              <a:rPr lang="ru-RU" sz="1600" dirty="0"/>
              <a:t>объектам</a:t>
            </a:r>
            <a:endParaRPr lang="en-US" sz="1600" dirty="0"/>
          </a:p>
          <a:p>
            <a:r>
              <a:rPr lang="ru-RU" sz="1600" dirty="0"/>
              <a:t>Синтаксис: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using</a:t>
            </a:r>
            <a:r>
              <a:rPr lang="en-US" sz="1600" dirty="0"/>
              <a:t> (</a:t>
            </a:r>
            <a:r>
              <a:rPr lang="ru-RU" sz="1600" dirty="0"/>
              <a:t>инициализация объекта)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{</a:t>
            </a:r>
            <a:endParaRPr lang="ru-RU" sz="16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sz="1600" dirty="0"/>
              <a:t>		// использование объекта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>
                <a:solidFill>
                  <a:srgbClr val="FFC000"/>
                </a:solidFill>
              </a:rPr>
              <a:t>}</a:t>
            </a:r>
            <a:endParaRPr lang="ru-RU" sz="1600" dirty="0"/>
          </a:p>
          <a:p>
            <a:r>
              <a:rPr lang="ru-RU" sz="1600" dirty="0"/>
              <a:t>При выходе из тела блока </a:t>
            </a:r>
            <a:r>
              <a:rPr lang="en-US" sz="1600" dirty="0"/>
              <a:t>using </a:t>
            </a:r>
            <a:r>
              <a:rPr lang="ru-RU" sz="1600" dirty="0"/>
              <a:t>автоматически будет вызван метод </a:t>
            </a:r>
            <a:r>
              <a:rPr lang="en-US" sz="1600" dirty="0"/>
              <a:t>Dispose()</a:t>
            </a:r>
          </a:p>
          <a:p>
            <a:r>
              <a:rPr lang="ru-RU" sz="1600" dirty="0"/>
              <a:t>Пример:</a:t>
            </a:r>
          </a:p>
          <a:p>
            <a:pPr marL="0" indent="0">
              <a:buNone/>
            </a:pPr>
            <a:r>
              <a:rPr lang="ru-RU" sz="1600" dirty="0"/>
              <a:t>            </a:t>
            </a:r>
            <a:r>
              <a:rPr lang="en-US" sz="1600" dirty="0"/>
              <a:t>using (</a:t>
            </a:r>
            <a:r>
              <a:rPr lang="en-US" sz="1600" dirty="0" err="1"/>
              <a:t>StreamReader</a:t>
            </a:r>
            <a:r>
              <a:rPr lang="en-US" sz="1600" dirty="0"/>
              <a:t> reader = new </a:t>
            </a:r>
            <a:r>
              <a:rPr lang="en-US" sz="1600" dirty="0" err="1"/>
              <a:t>StreamReader</a:t>
            </a:r>
            <a:r>
              <a:rPr lang="en-US" sz="1600" dirty="0"/>
              <a:t>(@"</a:t>
            </a:r>
            <a:r>
              <a:rPr lang="en-US" sz="1600" dirty="0" err="1"/>
              <a:t>Program.cs</a:t>
            </a:r>
            <a:r>
              <a:rPr lang="en-US" sz="1600" dirty="0"/>
              <a:t>"))</a:t>
            </a:r>
          </a:p>
          <a:p>
            <a:pPr marL="0" indent="0">
              <a:buNone/>
            </a:pPr>
            <a:r>
              <a:rPr lang="ru-RU" sz="1600" dirty="0"/>
              <a:t>            {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</a:t>
            </a:r>
            <a:r>
              <a:rPr lang="en-US" sz="1600" dirty="0" err="1"/>
              <a:t>reader.ReadToEnd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ru-RU" sz="1600" dirty="0"/>
              <a:t>            }</a:t>
            </a:r>
          </a:p>
          <a:p>
            <a:r>
              <a:rPr lang="ru-RU" sz="1600" dirty="0"/>
              <a:t>При возникновении исключительной ситуации метод </a:t>
            </a:r>
            <a:r>
              <a:rPr lang="en-US" sz="1600" dirty="0"/>
              <a:t>Dispose() </a:t>
            </a:r>
            <a:r>
              <a:rPr lang="ru-RU" sz="1600" dirty="0"/>
              <a:t>все равно будет вызван</a:t>
            </a:r>
          </a:p>
          <a:p>
            <a:r>
              <a:rPr lang="ru-RU" sz="1600" dirty="0"/>
              <a:t>Аналогичен блоку 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 err="1"/>
              <a:t>StreamReader</a:t>
            </a:r>
            <a:r>
              <a:rPr lang="en-US" sz="1600" dirty="0"/>
              <a:t> reader;</a:t>
            </a:r>
          </a:p>
          <a:p>
            <a:pPr marL="0" indent="0">
              <a:buNone/>
            </a:pPr>
            <a:r>
              <a:rPr lang="en-US" sz="1600" dirty="0"/>
              <a:t>	try{</a:t>
            </a:r>
          </a:p>
          <a:p>
            <a:pPr marL="0" indent="0">
              <a:buNone/>
            </a:pPr>
            <a:r>
              <a:rPr lang="en-US" sz="1600" dirty="0"/>
              <a:t>	      reader = new </a:t>
            </a:r>
            <a:r>
              <a:rPr lang="en-US" sz="1600" dirty="0" err="1"/>
              <a:t>StreamReader</a:t>
            </a:r>
            <a:r>
              <a:rPr lang="en-US" sz="1600" dirty="0"/>
              <a:t>(@"</a:t>
            </a:r>
            <a:r>
              <a:rPr lang="en-US" sz="1600" dirty="0" err="1"/>
              <a:t>Program.cs</a:t>
            </a:r>
            <a:r>
              <a:rPr lang="en-US" sz="1600" dirty="0"/>
              <a:t>"</a:t>
            </a:r>
            <a:r>
              <a:rPr lang="ru-RU" sz="1600" dirty="0"/>
              <a:t>) 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     …}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filnally</a:t>
            </a:r>
            <a:r>
              <a:rPr lang="en-US" sz="1600" dirty="0"/>
              <a:t>{     </a:t>
            </a:r>
            <a:r>
              <a:rPr lang="en-US" sz="1600" dirty="0" err="1"/>
              <a:t>reader.Dispose</a:t>
            </a:r>
            <a:r>
              <a:rPr lang="en-US" sz="1600" dirty="0"/>
              <a:t>();     }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83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Рекомендуемый шаблон </a:t>
            </a:r>
            <a:r>
              <a:rPr lang="en-US" sz="3600" dirty="0" err="1"/>
              <a:t>IDisposable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public class </a:t>
            </a:r>
            <a:r>
              <a:rPr lang="en-US" sz="1200" dirty="0" err="1"/>
              <a:t>MyResource</a:t>
            </a:r>
            <a:r>
              <a:rPr lang="en-US" sz="1200" dirty="0"/>
              <a:t> : </a:t>
            </a:r>
            <a:r>
              <a:rPr lang="en-US" sz="1200" dirty="0" err="1"/>
              <a:t>IDisposable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    {</a:t>
            </a:r>
          </a:p>
          <a:p>
            <a:pPr marL="0" indent="0">
              <a:buNone/>
            </a:pPr>
            <a:r>
              <a:rPr lang="en-US" sz="1200" dirty="0"/>
              <a:t>        private </a:t>
            </a:r>
            <a:r>
              <a:rPr lang="en-US" sz="1200" dirty="0" err="1"/>
              <a:t>bool</a:t>
            </a:r>
            <a:r>
              <a:rPr lang="en-US" sz="1200" dirty="0"/>
              <a:t> disposed = false;</a:t>
            </a:r>
          </a:p>
          <a:p>
            <a:pPr marL="0" indent="0">
              <a:buNone/>
            </a:pPr>
            <a:r>
              <a:rPr lang="en-US" sz="1200" dirty="0"/>
              <a:t>        public void Dispose()</a:t>
            </a:r>
          </a:p>
          <a:p>
            <a:pPr marL="0" indent="0">
              <a:buNone/>
            </a:pPr>
            <a:r>
              <a:rPr lang="ru-RU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Dispose(true);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GC.SuppressFinalize</a:t>
            </a:r>
            <a:r>
              <a:rPr lang="en-US" sz="1200" dirty="0"/>
              <a:t>(this);</a:t>
            </a:r>
          </a:p>
          <a:p>
            <a:pPr marL="0" indent="0">
              <a:buNone/>
            </a:pPr>
            <a:r>
              <a:rPr lang="ru-RU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protected virtual void Dispose(</a:t>
            </a:r>
            <a:r>
              <a:rPr lang="en-US" sz="1200" dirty="0" err="1"/>
              <a:t>bool</a:t>
            </a:r>
            <a:r>
              <a:rPr lang="en-US" sz="1200" dirty="0"/>
              <a:t> disposing)</a:t>
            </a:r>
          </a:p>
          <a:p>
            <a:pPr marL="0" indent="0">
              <a:buNone/>
            </a:pPr>
            <a:r>
              <a:rPr lang="ru-RU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if (!</a:t>
            </a:r>
            <a:r>
              <a:rPr lang="en-US" sz="1200" dirty="0" err="1"/>
              <a:t>this.disposed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ru-RU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 if (disposing)</a:t>
            </a:r>
          </a:p>
          <a:p>
            <a:pPr marL="0" indent="0">
              <a:buNone/>
            </a:pPr>
            <a:r>
              <a:rPr lang="ru-RU" sz="1200" dirty="0"/>
              <a:t>                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// </a:t>
            </a:r>
            <a:r>
              <a:rPr lang="ru-RU" sz="1200" dirty="0"/>
              <a:t>Удаление управляемых ресурсов. Вызов </a:t>
            </a:r>
            <a:r>
              <a:rPr lang="en-US" sz="1200" dirty="0"/>
              <a:t>Dispose() </a:t>
            </a:r>
            <a:r>
              <a:rPr lang="ru-RU" sz="1200" dirty="0"/>
              <a:t>у используемых объектах в полях</a:t>
            </a:r>
          </a:p>
          <a:p>
            <a:pPr marL="0" indent="0">
              <a:buNone/>
            </a:pPr>
            <a:r>
              <a:rPr lang="ru-RU" sz="1200" dirty="0"/>
              <a:t>                }</a:t>
            </a:r>
          </a:p>
          <a:p>
            <a:pPr marL="0" indent="0">
              <a:buNone/>
            </a:pPr>
            <a:r>
              <a:rPr lang="ru-RU" sz="1200" dirty="0"/>
              <a:t>                // Очистка неуправляемых ресурсов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1200" dirty="0"/>
              <a:t>                disposed = true;</a:t>
            </a:r>
          </a:p>
          <a:p>
            <a:pPr marL="0" indent="0">
              <a:buNone/>
            </a:pPr>
            <a:r>
              <a:rPr lang="ru-RU" sz="1200" dirty="0"/>
              <a:t>            }</a:t>
            </a:r>
          </a:p>
          <a:p>
            <a:pPr marL="0" indent="0">
              <a:buNone/>
            </a:pPr>
            <a:r>
              <a:rPr lang="ru-RU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~</a:t>
            </a:r>
            <a:r>
              <a:rPr lang="en-US" sz="1200" dirty="0" err="1"/>
              <a:t>MyResource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ru-RU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Dispose(false);</a:t>
            </a:r>
          </a:p>
          <a:p>
            <a:pPr marL="0" indent="0">
              <a:buNone/>
            </a:pPr>
            <a:r>
              <a:rPr lang="ru-RU" sz="1200" dirty="0"/>
              <a:t>        }</a:t>
            </a:r>
          </a:p>
          <a:p>
            <a:pPr marL="0" indent="0">
              <a:buNone/>
            </a:pPr>
            <a:r>
              <a:rPr lang="ru-RU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2308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Garbage Collection (GC)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070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System.GC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Позволяет взаимодействовать со сборщиком мусора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Статические методы: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Collect() – </a:t>
            </a:r>
            <a:r>
              <a:rPr lang="ru-RU" dirty="0"/>
              <a:t>Заставляет сборщик мусора провести сборку мусора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Можно указать поколение для очистки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Можно указать режим сборки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Collect( </a:t>
            </a:r>
            <a:r>
              <a:rPr lang="en-US" dirty="0" err="1"/>
              <a:t>int</a:t>
            </a:r>
            <a:r>
              <a:rPr lang="en-US" dirty="0"/>
              <a:t> generation, </a:t>
            </a:r>
            <a:r>
              <a:rPr lang="en-US" dirty="0" err="1"/>
              <a:t>GCCollectionMode</a:t>
            </a:r>
            <a:r>
              <a:rPr lang="en-US" dirty="0"/>
              <a:t> mode)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 err="1"/>
              <a:t>CollectionCount</a:t>
            </a:r>
            <a:r>
              <a:rPr lang="ru-RU" dirty="0"/>
              <a:t>(</a:t>
            </a:r>
            <a:r>
              <a:rPr lang="en-US" dirty="0"/>
              <a:t>generation</a:t>
            </a:r>
            <a:r>
              <a:rPr lang="ru-RU" dirty="0"/>
              <a:t>) – показывает сколько сборок мусора пережило старшее поколение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SuppressFinalize</a:t>
            </a:r>
            <a:r>
              <a:rPr lang="en-US" dirty="0"/>
              <a:t>(object) – </a:t>
            </a:r>
            <a:r>
              <a:rPr lang="ru-RU" dirty="0"/>
              <a:t>позволяет установить флаг, показывающий, что для данного объекта не должен вызываться его метод </a:t>
            </a:r>
            <a:r>
              <a:rPr lang="en-US" dirty="0"/>
              <a:t>Finalize()</a:t>
            </a:r>
            <a:r>
              <a:rPr lang="ru-RU" dirty="0"/>
              <a:t>.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ReRegisterForFinalize</a:t>
            </a:r>
            <a:r>
              <a:rPr lang="ru-RU" dirty="0"/>
              <a:t>(</a:t>
            </a:r>
            <a:r>
              <a:rPr lang="en-US" dirty="0"/>
              <a:t>object) – </a:t>
            </a:r>
            <a:r>
              <a:rPr lang="ru-RU" dirty="0"/>
              <a:t>обратный к </a:t>
            </a:r>
            <a:r>
              <a:rPr lang="en-US" dirty="0" err="1"/>
              <a:t>SuppressFinalize</a:t>
            </a:r>
            <a:r>
              <a:rPr lang="en-US" dirty="0"/>
              <a:t>(</a:t>
            </a:r>
            <a:r>
              <a:rPr lang="ru-RU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GC.WaitForPendingFinalizers</a:t>
            </a:r>
            <a:r>
              <a:rPr lang="en-US" dirty="0"/>
              <a:t>()</a:t>
            </a:r>
            <a:r>
              <a:rPr lang="ru-RU" dirty="0"/>
              <a:t> – останавливает текущий поток, до тех пор пока финализирующий поток не финализирует все накопившиеся для </a:t>
            </a:r>
            <a:r>
              <a:rPr lang="ru-RU" dirty="0" err="1"/>
              <a:t>финализации</a:t>
            </a:r>
            <a:r>
              <a:rPr lang="ru-RU" dirty="0"/>
              <a:t> объекты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GC.KeepAlive</a:t>
            </a:r>
            <a:r>
              <a:rPr lang="en-US" dirty="0"/>
              <a:t>(object) – </a:t>
            </a:r>
            <a:r>
              <a:rPr lang="ru-RU" dirty="0"/>
              <a:t>оставит живым объект до этого вызова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1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При запуске </a:t>
            </a:r>
            <a:r>
              <a:rPr lang="en-US" dirty="0"/>
              <a:t>exe </a:t>
            </a:r>
            <a:r>
              <a:rPr lang="ru-RU" dirty="0"/>
              <a:t>файла </a:t>
            </a:r>
            <a:r>
              <a:rPr lang="en-US" dirty="0"/>
              <a:t>Windows </a:t>
            </a:r>
            <a:r>
              <a:rPr lang="ru-RU" dirty="0"/>
              <a:t>анализирует заголовок </a:t>
            </a:r>
            <a:r>
              <a:rPr lang="en-US" dirty="0"/>
              <a:t>exe </a:t>
            </a:r>
            <a:r>
              <a:rPr lang="ru-RU" dirty="0"/>
              <a:t>файла для определения разрядности адресного пространства 32 или 64 бит (</a:t>
            </a:r>
            <a:r>
              <a:rPr lang="en-US" dirty="0"/>
              <a:t>PE32 </a:t>
            </a:r>
            <a:r>
              <a:rPr lang="ru-RU" dirty="0"/>
              <a:t>или </a:t>
            </a:r>
            <a:r>
              <a:rPr lang="en-US" dirty="0"/>
              <a:t>PE32+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В адресное пространство процесса </a:t>
            </a:r>
            <a:r>
              <a:rPr lang="en-US" dirty="0"/>
              <a:t>Windows </a:t>
            </a:r>
            <a:r>
              <a:rPr lang="ru-RU" dirty="0"/>
              <a:t>загружает соответствующую версию </a:t>
            </a:r>
            <a:r>
              <a:rPr lang="en-US" dirty="0"/>
              <a:t>MSCorEE.dll (x86, x64, ARM)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Основной поток вызывает метод в </a:t>
            </a:r>
            <a:r>
              <a:rPr lang="en-US" dirty="0"/>
              <a:t>MSCorEE.dll</a:t>
            </a:r>
            <a:r>
              <a:rPr lang="ru-RU" dirty="0"/>
              <a:t>, инициализирующий </a:t>
            </a:r>
            <a:r>
              <a:rPr lang="en-US" dirty="0"/>
              <a:t>CLR</a:t>
            </a:r>
            <a:r>
              <a:rPr lang="ru-RU" dirty="0"/>
              <a:t>, загружающий сборку </a:t>
            </a:r>
            <a:r>
              <a:rPr lang="en-US" dirty="0"/>
              <a:t>exe</a:t>
            </a:r>
            <a:r>
              <a:rPr lang="ru-RU" dirty="0"/>
              <a:t> и вызывающий метод </a:t>
            </a:r>
            <a:r>
              <a:rPr lang="en-US" dirty="0"/>
              <a:t>Main </a:t>
            </a:r>
            <a:r>
              <a:rPr lang="ru-RU" dirty="0"/>
              <a:t>сборки.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683568" y="3717032"/>
          <a:ext cx="8064898" cy="27304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C000"/>
                          </a:solidFill>
                        </a:rPr>
                        <a:t>Компиляция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FC000"/>
                          </a:solidFill>
                        </a:rPr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x86 Windows</a:t>
                      </a:r>
                      <a:endParaRPr lang="ru-RU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x64 Windows</a:t>
                      </a:r>
                      <a:endParaRPr lang="ru-RU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ARM Windows</a:t>
                      </a:r>
                      <a:r>
                        <a:rPr lang="en-US" sz="1200" b="1" baseline="0" dirty="0">
                          <a:solidFill>
                            <a:srgbClr val="FFC000"/>
                          </a:solidFill>
                        </a:rPr>
                        <a:t> RT</a:t>
                      </a:r>
                      <a:endParaRPr lang="ru-RU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FF00"/>
                          </a:solidFill>
                        </a:rPr>
                        <a:t>AnyCPU</a:t>
                      </a:r>
                      <a:endParaRPr lang="ru-RU" sz="11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PE32 /</a:t>
                      </a:r>
                      <a:r>
                        <a:rPr lang="ru-RU" sz="1100" dirty="0"/>
                        <a:t>независимый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Выполняется как 32-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64-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32-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FFFF00"/>
                          </a:solidFill>
                        </a:rPr>
                        <a:t>AnyCPU</a:t>
                      </a:r>
                      <a:endParaRPr lang="ru-RU" sz="1100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Prefer 32</a:t>
                      </a:r>
                      <a:r>
                        <a:rPr lang="ru-RU" sz="11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bit</a:t>
                      </a:r>
                      <a:endParaRPr lang="ru-RU" sz="11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PE32 /</a:t>
                      </a:r>
                      <a:r>
                        <a:rPr lang="ru-RU" sz="1100" dirty="0"/>
                        <a:t>независимый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32-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</a:t>
                      </a:r>
                      <a:r>
                        <a:rPr lang="en-US" sz="1100" dirty="0"/>
                        <a:t>WoW64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32-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x86</a:t>
                      </a:r>
                      <a:endParaRPr lang="ru-RU" sz="11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PE32 /x86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32-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</a:t>
                      </a:r>
                      <a:r>
                        <a:rPr lang="en-US" sz="1100" dirty="0"/>
                        <a:t>WoW64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Не</a:t>
                      </a:r>
                      <a:r>
                        <a:rPr lang="ru-RU" sz="1100" baseline="0" dirty="0"/>
                        <a:t> выполняется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x64</a:t>
                      </a:r>
                      <a:endParaRPr lang="ru-RU" sz="11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PE32+ /x64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Не</a:t>
                      </a:r>
                      <a:r>
                        <a:rPr lang="ru-RU" sz="1100" baseline="0" dirty="0"/>
                        <a:t> выполняется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64-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Не</a:t>
                      </a:r>
                      <a:r>
                        <a:rPr lang="ru-RU" sz="1100" baseline="0" dirty="0"/>
                        <a:t> выполняется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ARM</a:t>
                      </a:r>
                      <a:endParaRPr lang="ru-RU" sz="11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PE32+ /Itanium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Не</a:t>
                      </a:r>
                      <a:r>
                        <a:rPr lang="ru-RU" sz="1100" baseline="0" dirty="0"/>
                        <a:t> выполняется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Не</a:t>
                      </a:r>
                      <a:r>
                        <a:rPr lang="ru-RU" sz="1100" baseline="0" dirty="0"/>
                        <a:t> выполняется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Выполняется как 32-</a:t>
                      </a:r>
                      <a:r>
                        <a:rPr lang="en-US" sz="1100" dirty="0"/>
                        <a:t>bit</a:t>
                      </a:r>
                      <a:r>
                        <a:rPr lang="en-US" sz="1100" baseline="0" dirty="0"/>
                        <a:t> </a:t>
                      </a:r>
                      <a:r>
                        <a:rPr lang="ru-RU" sz="1100" baseline="0" dirty="0"/>
                        <a:t>приложение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560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99791" y="3287713"/>
            <a:ext cx="5794921" cy="1509712"/>
          </a:xfrm>
        </p:spPr>
        <p:txBody>
          <a:bodyPr/>
          <a:lstStyle/>
          <a:p>
            <a:r>
              <a:rPr lang="ru-RU" sz="3200" dirty="0"/>
              <a:t>Реализация рекомендуемого шаблона </a:t>
            </a:r>
            <a:r>
              <a:rPr lang="en-US" sz="3200" dirty="0" err="1"/>
              <a:t>IDisposable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716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Исполнение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981" y="1484785"/>
            <a:ext cx="8579296" cy="1224136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Перед вызовом </a:t>
            </a:r>
            <a:r>
              <a:rPr lang="en-US" dirty="0"/>
              <a:t>Main</a:t>
            </a:r>
          </a:p>
          <a:p>
            <a:pPr lvl="1"/>
            <a:r>
              <a:rPr lang="ru-RU" dirty="0"/>
              <a:t>Находятся все типы, использованные в </a:t>
            </a:r>
            <a:r>
              <a:rPr lang="en-US" dirty="0"/>
              <a:t>Main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Создаются внутренние структуры для каждого типа, содержащие записи для каждого метода. Каждая запись содержит адрес, с реализацией метода.</a:t>
            </a:r>
          </a:p>
          <a:p>
            <a:pPr lvl="1"/>
            <a:r>
              <a:rPr lang="ru-RU" dirty="0"/>
              <a:t>При инициализации в каждую запись устанавливается адрес спец. функции из </a:t>
            </a:r>
            <a:r>
              <a:rPr lang="en-US" dirty="0" err="1"/>
              <a:t>MSCorEE</a:t>
            </a:r>
            <a:r>
              <a:rPr lang="ru-RU" dirty="0"/>
              <a:t> – </a:t>
            </a:r>
            <a:r>
              <a:rPr lang="en-US" dirty="0" err="1"/>
              <a:t>JITCompiler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1472"/>
            <a:ext cx="3888432" cy="363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5" y="2981472"/>
            <a:ext cx="3793564" cy="363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7" y="2468258"/>
            <a:ext cx="352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первом вызове функции (</a:t>
            </a:r>
            <a:r>
              <a:rPr lang="en-US" sz="1400" dirty="0" err="1"/>
              <a:t>WriteLine</a:t>
            </a:r>
            <a:r>
              <a:rPr lang="ru-RU" sz="1400" dirty="0"/>
              <a:t>) в методе </a:t>
            </a:r>
            <a:r>
              <a:rPr lang="en-US" sz="1400" dirty="0"/>
              <a:t>Main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46825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последующих вызовах функции (</a:t>
            </a:r>
            <a:r>
              <a:rPr lang="en-US" sz="1400" dirty="0" err="1"/>
              <a:t>WriteLine</a:t>
            </a:r>
            <a:r>
              <a:rPr lang="ru-RU" sz="1400" dirty="0"/>
              <a:t>) в методе </a:t>
            </a:r>
            <a:r>
              <a:rPr lang="en-US" sz="1400" dirty="0"/>
              <a:t>Main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9685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46236"/>
            <a:ext cx="3682752" cy="4591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При создании потоку выделяется стек в 1Мб</a:t>
            </a:r>
          </a:p>
          <a:p>
            <a:pPr>
              <a:lnSpc>
                <a:spcPct val="120000"/>
              </a:lnSpc>
            </a:pPr>
            <a:r>
              <a:rPr lang="ru-RU" dirty="0"/>
              <a:t>Стек используется для передачи параметров в методы и для хранения локальных переменных</a:t>
            </a:r>
          </a:p>
          <a:p>
            <a:pPr>
              <a:lnSpc>
                <a:spcPct val="120000"/>
              </a:lnSpc>
            </a:pPr>
            <a:r>
              <a:rPr lang="ru-RU" dirty="0"/>
              <a:t>Каждый метод содержит входной код, инициализирующий метод и выходной код, выполняющий очистку и возвращающий управление вызывающему коду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35718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8134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3068960"/>
            <a:ext cx="3682752" cy="3102309"/>
          </a:xfrm>
        </p:spPr>
        <p:txBody>
          <a:bodyPr>
            <a:normAutofit/>
          </a:bodyPr>
          <a:lstStyle/>
          <a:p>
            <a:r>
              <a:rPr lang="ru-RU" sz="2400" dirty="0"/>
              <a:t>В стеке выделяется память под локальную переменную </a:t>
            </a:r>
            <a:r>
              <a:rPr lang="en-US" sz="2400" dirty="0"/>
              <a:t>name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3529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2207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2492896"/>
            <a:ext cx="3682752" cy="37444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Переменная </a:t>
            </a:r>
            <a:r>
              <a:rPr lang="en-US" sz="2000" dirty="0"/>
              <a:t>name</a:t>
            </a:r>
            <a:r>
              <a:rPr lang="ru-RU" sz="2000" dirty="0"/>
              <a:t> для передачи в метод </a:t>
            </a:r>
            <a:r>
              <a:rPr lang="en-US" sz="2000" dirty="0"/>
              <a:t>M2 </a:t>
            </a:r>
            <a:r>
              <a:rPr lang="ru-RU" sz="2000" dirty="0"/>
              <a:t>заталкивается в стек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В стек заталкивается адрес возврата. Адрес команды, следующей за вызовом метода </a:t>
            </a:r>
            <a:r>
              <a:rPr lang="en-US" sz="2000" dirty="0"/>
              <a:t>M2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18" y="2348880"/>
            <a:ext cx="4514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6469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2780928"/>
            <a:ext cx="3682752" cy="34563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000" dirty="0"/>
              <a:t>В начале метода </a:t>
            </a:r>
            <a:r>
              <a:rPr lang="en-US" sz="2000" dirty="0"/>
              <a:t>M2 </a:t>
            </a:r>
            <a:r>
              <a:rPr lang="ru-RU" sz="2000" dirty="0"/>
              <a:t>в стеке выделяется память под локальные переменные</a:t>
            </a:r>
          </a:p>
          <a:p>
            <a:pPr>
              <a:lnSpc>
                <a:spcPct val="120000"/>
              </a:lnSpc>
            </a:pPr>
            <a:endParaRPr lang="ru-RU" sz="2000" dirty="0"/>
          </a:p>
          <a:p>
            <a:pPr>
              <a:lnSpc>
                <a:spcPct val="120000"/>
              </a:lnSpc>
            </a:pPr>
            <a:endParaRPr lang="ru-RU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При возвращении из методов, часть стека очищается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4196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53852" y="6561623"/>
            <a:ext cx="2877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См. </a:t>
            </a:r>
            <a:r>
              <a:rPr lang="en-US" sz="1400" dirty="0"/>
              <a:t>Jeffrey Richter</a:t>
            </a:r>
            <a:r>
              <a:rPr lang="ru-RU" sz="1400" dirty="0"/>
              <a:t> </a:t>
            </a:r>
            <a:r>
              <a:rPr lang="en-US" sz="1400" dirty="0"/>
              <a:t>“CLR via C#”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155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 в </a:t>
            </a:r>
            <a:r>
              <a:rPr lang="en-US" dirty="0"/>
              <a:t>CLR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internal class Employee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public Int32 </a:t>
            </a:r>
            <a:r>
              <a:rPr lang="en-US" sz="1800" dirty="0" err="1"/>
              <a:t>GetYearsEmployed</a:t>
            </a:r>
            <a:r>
              <a:rPr lang="en-US" sz="1800" dirty="0"/>
              <a:t>() { ... }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public </a:t>
            </a:r>
            <a:r>
              <a:rPr lang="en-US" sz="1800" dirty="0">
                <a:solidFill>
                  <a:srgbClr val="FFFF00"/>
                </a:solidFill>
              </a:rPr>
              <a:t>virtual</a:t>
            </a:r>
            <a:r>
              <a:rPr lang="en-US" sz="1800" dirty="0"/>
              <a:t> String </a:t>
            </a:r>
            <a:r>
              <a:rPr lang="en-US" sz="1800" dirty="0" err="1"/>
              <a:t>GetProgressReport</a:t>
            </a:r>
            <a:r>
              <a:rPr lang="en-US" sz="1800" dirty="0"/>
              <a:t>() { ... }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public </a:t>
            </a:r>
            <a:r>
              <a:rPr lang="en-US" sz="1800" dirty="0">
                <a:solidFill>
                  <a:srgbClr val="92D050"/>
                </a:solidFill>
              </a:rPr>
              <a:t>static</a:t>
            </a:r>
            <a:r>
              <a:rPr lang="en-US" sz="1800" dirty="0"/>
              <a:t> Employee Lookup(String name) { ...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internal sealed class Manager : Employee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public </a:t>
            </a:r>
            <a:r>
              <a:rPr lang="en-US" sz="1800" dirty="0">
                <a:solidFill>
                  <a:srgbClr val="FFFF00"/>
                </a:solidFill>
              </a:rPr>
              <a:t>override</a:t>
            </a:r>
            <a:r>
              <a:rPr lang="en-US" sz="1800" dirty="0"/>
              <a:t> String </a:t>
            </a:r>
            <a:r>
              <a:rPr lang="en-US" sz="1800" dirty="0" err="1"/>
              <a:t>GetProgressReport</a:t>
            </a:r>
            <a:r>
              <a:rPr lang="en-US" sz="1800" dirty="0"/>
              <a:t>() { ... }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M3() 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Employee e;</a:t>
            </a:r>
          </a:p>
          <a:p>
            <a:pPr marL="0" indent="0">
              <a:buNone/>
            </a:pPr>
            <a:r>
              <a:rPr lang="en-US" sz="1800" dirty="0"/>
              <a:t>	Int32 year;</a:t>
            </a:r>
          </a:p>
          <a:p>
            <a:pPr marL="0" indent="0">
              <a:buNone/>
            </a:pPr>
            <a:r>
              <a:rPr lang="en-US" sz="1800" dirty="0"/>
              <a:t>	e = new Manager();</a:t>
            </a:r>
          </a:p>
          <a:p>
            <a:pPr marL="0" indent="0">
              <a:buNone/>
            </a:pPr>
            <a:r>
              <a:rPr lang="en-US" sz="1800" dirty="0"/>
              <a:t>	e = </a:t>
            </a:r>
            <a:r>
              <a:rPr lang="en-US" sz="1800" dirty="0" err="1">
                <a:solidFill>
                  <a:srgbClr val="92D050"/>
                </a:solidFill>
              </a:rPr>
              <a:t>Employee.Lookup</a:t>
            </a:r>
            <a:r>
              <a:rPr lang="en-US" sz="1800" dirty="0"/>
              <a:t>("Joe");</a:t>
            </a:r>
          </a:p>
          <a:p>
            <a:pPr marL="0" indent="0">
              <a:buNone/>
            </a:pPr>
            <a:r>
              <a:rPr lang="en-US" sz="1800" dirty="0"/>
              <a:t>	year = </a:t>
            </a:r>
            <a:r>
              <a:rPr lang="en-US" sz="1800" dirty="0" err="1"/>
              <a:t>e.GetYearsEmployed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/>
              <a:t>e.</a:t>
            </a:r>
            <a:r>
              <a:rPr lang="en-US" sz="1800">
                <a:solidFill>
                  <a:srgbClr val="FFFF00"/>
                </a:solidFill>
              </a:rPr>
              <a:t>GetProgressReport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16806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1852</TotalTime>
  <Words>1675</Words>
  <Application>Microsoft Office PowerPoint</Application>
  <PresentationFormat>Экран (4:3)</PresentationFormat>
  <Paragraphs>324</Paragraphs>
  <Slides>30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Calibri</vt:lpstr>
      <vt:lpstr>Cambria</vt:lpstr>
      <vt:lpstr>Rockwell</vt:lpstr>
      <vt:lpstr>Wingdings 2</vt:lpstr>
      <vt:lpstr>Литейная</vt:lpstr>
      <vt:lpstr>Разработка приложений на платформе .NET</vt:lpstr>
      <vt:lpstr>MSIL-компиляция</vt:lpstr>
      <vt:lpstr>Загрузка CLR</vt:lpstr>
      <vt:lpstr>Исполнение кода</vt:lpstr>
      <vt:lpstr>Выполнение кода</vt:lpstr>
      <vt:lpstr>Выполнение кода</vt:lpstr>
      <vt:lpstr>Выполнение кода</vt:lpstr>
      <vt:lpstr>Выполнение кода</vt:lpstr>
      <vt:lpstr>Выполнение кода в CLR</vt:lpstr>
      <vt:lpstr>Выполнение кода в CLR</vt:lpstr>
      <vt:lpstr>Выполнение кода в CLR</vt:lpstr>
      <vt:lpstr>Выполнение кода в CLR</vt:lpstr>
      <vt:lpstr>Действия оператора new</vt:lpstr>
      <vt:lpstr>Выполнение кода в CLR</vt:lpstr>
      <vt:lpstr>Вызов статического метода</vt:lpstr>
      <vt:lpstr>Вызов не виртуального метода</vt:lpstr>
      <vt:lpstr>Вызов виртуального метода</vt:lpstr>
      <vt:lpstr>Объекты-типы</vt:lpstr>
      <vt:lpstr>Время жизни объектов</vt:lpstr>
      <vt:lpstr>Какие объекты вероятней всего не нужны?</vt:lpstr>
      <vt:lpstr>Сборщик мусора</vt:lpstr>
      <vt:lpstr>Финализируемые объекты</vt:lpstr>
      <vt:lpstr>Сборщик мусора</vt:lpstr>
      <vt:lpstr>Презентация PowerPoint</vt:lpstr>
      <vt:lpstr>Высвобождаемые объекты</vt:lpstr>
      <vt:lpstr>Демонстрация</vt:lpstr>
      <vt:lpstr>using</vt:lpstr>
      <vt:lpstr>Рекомендуемый шаблон IDisposable</vt:lpstr>
      <vt:lpstr> Garbage Collection (GC)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133</cp:revision>
  <dcterms:created xsi:type="dcterms:W3CDTF">2011-09-30T16:04:03Z</dcterms:created>
  <dcterms:modified xsi:type="dcterms:W3CDTF">2018-12-21T21:15:51Z</dcterms:modified>
</cp:coreProperties>
</file>