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7" r:id="rId3"/>
    <p:sldId id="259" r:id="rId4"/>
    <p:sldId id="261" r:id="rId5"/>
    <p:sldId id="309" r:id="rId6"/>
    <p:sldId id="310" r:id="rId7"/>
    <p:sldId id="342" r:id="rId8"/>
    <p:sldId id="311" r:id="rId9"/>
    <p:sldId id="335" r:id="rId10"/>
    <p:sldId id="287" r:id="rId11"/>
    <p:sldId id="315" r:id="rId12"/>
    <p:sldId id="316" r:id="rId13"/>
    <p:sldId id="339" r:id="rId14"/>
    <p:sldId id="307" r:id="rId15"/>
    <p:sldId id="317" r:id="rId16"/>
    <p:sldId id="288" r:id="rId17"/>
    <p:sldId id="340" r:id="rId18"/>
    <p:sldId id="290" r:id="rId19"/>
    <p:sldId id="291" r:id="rId20"/>
    <p:sldId id="292" r:id="rId21"/>
    <p:sldId id="293" r:id="rId22"/>
    <p:sldId id="319" r:id="rId23"/>
    <p:sldId id="294" r:id="rId24"/>
    <p:sldId id="320" r:id="rId25"/>
    <p:sldId id="321" r:id="rId26"/>
    <p:sldId id="322" r:id="rId27"/>
    <p:sldId id="334" r:id="rId28"/>
    <p:sldId id="341" r:id="rId29"/>
    <p:sldId id="295" r:id="rId30"/>
    <p:sldId id="296" r:id="rId31"/>
    <p:sldId id="297" r:id="rId32"/>
    <p:sldId id="323" r:id="rId33"/>
    <p:sldId id="298" r:id="rId34"/>
    <p:sldId id="352" r:id="rId35"/>
    <p:sldId id="344" r:id="rId36"/>
    <p:sldId id="343" r:id="rId37"/>
    <p:sldId id="260" r:id="rId38"/>
    <p:sldId id="331" r:id="rId39"/>
    <p:sldId id="263" r:id="rId40"/>
    <p:sldId id="264" r:id="rId41"/>
    <p:sldId id="336" r:id="rId42"/>
    <p:sldId id="262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7" r:id="rId51"/>
    <p:sldId id="332" r:id="rId52"/>
    <p:sldId id="278" r:id="rId53"/>
    <p:sldId id="279" r:id="rId54"/>
    <p:sldId id="282" r:id="rId55"/>
    <p:sldId id="283" r:id="rId56"/>
    <p:sldId id="284" r:id="rId57"/>
    <p:sldId id="280" r:id="rId58"/>
    <p:sldId id="281" r:id="rId59"/>
    <p:sldId id="285" r:id="rId60"/>
    <p:sldId id="338" r:id="rId61"/>
    <p:sldId id="308" r:id="rId62"/>
    <p:sldId id="333" r:id="rId63"/>
    <p:sldId id="314" r:id="rId64"/>
    <p:sldId id="349" r:id="rId65"/>
    <p:sldId id="325" r:id="rId66"/>
    <p:sldId id="324" r:id="rId67"/>
    <p:sldId id="326" r:id="rId68"/>
    <p:sldId id="327" r:id="rId69"/>
    <p:sldId id="328" r:id="rId70"/>
    <p:sldId id="329" r:id="rId71"/>
    <p:sldId id="330" r:id="rId72"/>
    <p:sldId id="350" r:id="rId73"/>
    <p:sldId id="345" r:id="rId74"/>
    <p:sldId id="273" r:id="rId75"/>
    <p:sldId id="276" r:id="rId76"/>
    <p:sldId id="272" r:id="rId77"/>
    <p:sldId id="275" r:id="rId78"/>
    <p:sldId id="274" r:id="rId79"/>
    <p:sldId id="347" r:id="rId80"/>
    <p:sldId id="348" r:id="rId8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8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5E78C-244A-4063-82A4-D749783482B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34B67-C6B8-4E8B-ACC7-E3804102EB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7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2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0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https://docs.microsoft.com/ru-ru/dotnet/csharp/language-reference/keywords/sealed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8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49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40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https://docs.microsoft.com/ru-ru/dotnet/csharp/programming-guide/types/boxing-and-unboxing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63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Правила именования</a:t>
            </a:r>
            <a:br>
              <a:rPr lang="en-US" dirty="0"/>
            </a:br>
            <a:r>
              <a:rPr lang="en-US" dirty="0"/>
              <a:t>https://msdn.microsoft.com/ru-ru/library/vstudio/ms229002(v=vs.100).aspx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8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87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https://docs.microsoft.com/ru-ru/dotnet/csharp/programming-guide/statements-expressions-operators/overloadable-operators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3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https://docs.microsoft.com/ru-ru/dotnet/csharp/language-reference/keywords/accessibility-levels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4B67-C6B8-4E8B-ACC7-E3804102EBF1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7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056045-7A9D-4EA0-8862-A8B2E1380623}" type="datetimeFigureOut">
              <a:rPr lang="ru-RU" smtClean="0"/>
              <a:pPr/>
              <a:t>07.10.2018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A77246-DF3D-4A56-B30D-27D5C3DDB8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43808" y="764704"/>
            <a:ext cx="5616624" cy="1894362"/>
          </a:xfrm>
        </p:spPr>
        <p:txBody>
          <a:bodyPr/>
          <a:lstStyle/>
          <a:p>
            <a:r>
              <a:rPr lang="ru-RU" dirty="0"/>
              <a:t>Разработка приложений на платформе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3429000"/>
            <a:ext cx="6172200" cy="1371600"/>
          </a:xfrm>
        </p:spPr>
        <p:txBody>
          <a:bodyPr/>
          <a:lstStyle/>
          <a:p>
            <a:r>
              <a:rPr lang="ru-RU" dirty="0"/>
              <a:t>Лекция 2</a:t>
            </a:r>
            <a:endParaRPr lang="en-US" dirty="0"/>
          </a:p>
          <a:p>
            <a:r>
              <a:rPr lang="ru-RU" sz="2400" dirty="0"/>
              <a:t>Объектно-ориентированное программирование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Члены классов и структур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Поле – содержит данные класса</a:t>
            </a:r>
          </a:p>
          <a:p>
            <a:pPr>
              <a:lnSpc>
                <a:spcPct val="120000"/>
              </a:lnSpc>
            </a:pPr>
            <a:r>
              <a:rPr lang="ru-RU" dirty="0"/>
              <a:t>Константы – определяют </a:t>
            </a:r>
            <a:r>
              <a:rPr lang="en-US" dirty="0"/>
              <a:t>“</a:t>
            </a:r>
            <a:r>
              <a:rPr lang="ru-RU" dirty="0"/>
              <a:t>магические</a:t>
            </a:r>
            <a:r>
              <a:rPr lang="en-US" dirty="0"/>
              <a:t>”</a:t>
            </a:r>
            <a:r>
              <a:rPr lang="ru-RU" dirty="0"/>
              <a:t> величины</a:t>
            </a:r>
          </a:p>
          <a:p>
            <a:pPr>
              <a:lnSpc>
                <a:spcPct val="120000"/>
              </a:lnSpc>
            </a:pPr>
            <a:r>
              <a:rPr lang="ru-RU" dirty="0"/>
              <a:t>Метод – выполнят действия (над данными)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(С</a:t>
            </a:r>
            <a:r>
              <a:rPr lang="en-US" dirty="0"/>
              <a:t>#</a:t>
            </a:r>
            <a:r>
              <a:rPr lang="ru-RU" dirty="0"/>
              <a:t>) – виртуальное поле (совокупность методов </a:t>
            </a:r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set)</a:t>
            </a:r>
          </a:p>
          <a:p>
            <a:pPr>
              <a:lnSpc>
                <a:spcPct val="120000"/>
              </a:lnSpc>
            </a:pPr>
            <a:r>
              <a:rPr lang="ru-RU" dirty="0"/>
              <a:t>Конструктор – метод, автоматически вызываемый при создании объекта</a:t>
            </a:r>
          </a:p>
          <a:p>
            <a:pPr>
              <a:lnSpc>
                <a:spcPct val="120000"/>
              </a:lnSpc>
            </a:pPr>
            <a:r>
              <a:rPr lang="ru-RU" i="1" dirty="0"/>
              <a:t>Деструктор (</a:t>
            </a:r>
            <a:r>
              <a:rPr lang="ru-RU" i="1" dirty="0" err="1"/>
              <a:t>финализатор</a:t>
            </a:r>
            <a:r>
              <a:rPr lang="ru-RU" i="1" dirty="0"/>
              <a:t>)– метод, автоматически вызываемы при удалении объекта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ru-RU" dirty="0"/>
              <a:t>Индексаторы – позволяют работать с объектом как с массивом</a:t>
            </a:r>
          </a:p>
          <a:p>
            <a:pPr>
              <a:lnSpc>
                <a:spcPct val="120000"/>
              </a:lnSpc>
            </a:pPr>
            <a:r>
              <a:rPr lang="ru-RU" dirty="0"/>
              <a:t>Методы переопределения операций</a:t>
            </a:r>
          </a:p>
          <a:p>
            <a:pPr>
              <a:lnSpc>
                <a:spcPct val="120000"/>
              </a:lnSpc>
            </a:pPr>
            <a:r>
              <a:rPr lang="ru-RU" dirty="0"/>
              <a:t>События</a:t>
            </a:r>
          </a:p>
          <a:p>
            <a:pPr>
              <a:lnSpc>
                <a:spcPct val="120000"/>
              </a:lnSpc>
            </a:pPr>
            <a:r>
              <a:rPr lang="ru-RU" dirty="0"/>
              <a:t>Вложенные типы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09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latin typeface="Arial" charset="0"/>
              </a:rPr>
              <a:t>Содержит данные</a:t>
            </a:r>
            <a:endParaRPr lang="en-US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Arial" charset="0"/>
              </a:rPr>
              <a:t>Синтаксис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i="1" dirty="0">
                <a:latin typeface="Courier New" pitchFamily="49" charset="0"/>
              </a:rPr>
              <a:t>[attributes]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[modifiers] 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field_type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field_name</a:t>
            </a:r>
            <a:r>
              <a:rPr lang="ru-RU" i="1" dirty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[=</a:t>
            </a:r>
            <a:r>
              <a:rPr lang="en-US" i="1" dirty="0" err="1">
                <a:latin typeface="Courier New" pitchFamily="49" charset="0"/>
              </a:rPr>
              <a:t>initial_value</a:t>
            </a:r>
            <a:r>
              <a:rPr lang="en-US" i="1" dirty="0">
                <a:latin typeface="Courier New" pitchFamily="49" charset="0"/>
              </a:rPr>
              <a:t>]</a:t>
            </a:r>
            <a:r>
              <a:rPr lang="ru-RU" i="1" dirty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</a:rPr>
              <a:t>field_nameN</a:t>
            </a:r>
            <a:r>
              <a:rPr lang="en-US" i="1" dirty="0">
                <a:latin typeface="Courier New" pitchFamily="49" charset="0"/>
              </a:rPr>
              <a:t> [=</a:t>
            </a:r>
            <a:r>
              <a:rPr lang="en-US" i="1" dirty="0" err="1">
                <a:latin typeface="Courier New" pitchFamily="49" charset="0"/>
              </a:rPr>
              <a:t>initial_valueN</a:t>
            </a:r>
            <a:r>
              <a:rPr lang="en-US" i="1" dirty="0">
                <a:latin typeface="Courier New" pitchFamily="49" charset="0"/>
              </a:rPr>
              <a:t>]</a:t>
            </a:r>
            <a:r>
              <a:rPr lang="ru-RU" i="1" dirty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]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Arial" charset="0"/>
              </a:rPr>
              <a:t>Примеры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private </a:t>
            </a:r>
            <a:r>
              <a:rPr lang="en-US" b="1" dirty="0" err="1">
                <a:latin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dateOfBirth</a:t>
            </a:r>
            <a:r>
              <a:rPr lang="en-US" dirty="0">
                <a:latin typeface="Courier New" pitchFamily="49" charset="0"/>
              </a:rPr>
              <a:t>;</a:t>
            </a:r>
            <a:endParaRPr lang="ru-RU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protected</a:t>
            </a:r>
            <a:r>
              <a:rPr lang="en-US" b="1" dirty="0">
                <a:latin typeface="Courier New" pitchFamily="49" charset="0"/>
              </a:rPr>
              <a:t> object </a:t>
            </a:r>
            <a:r>
              <a:rPr lang="en-US" dirty="0" err="1">
                <a:latin typeface="Courier New" pitchFamily="49" charset="0"/>
              </a:rPr>
              <a:t>obj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new object();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private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=5, j, k=18;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readonly</a:t>
            </a:r>
            <a:r>
              <a:rPr lang="en-US" b="1" dirty="0">
                <a:latin typeface="Courier New" pitchFamily="49" charset="0"/>
              </a:rPr>
              <a:t> double</a:t>
            </a:r>
            <a:r>
              <a:rPr lang="en-US" dirty="0">
                <a:latin typeface="Courier New" pitchFamily="49" charset="0"/>
              </a:rPr>
              <a:t> x, y, z;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private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static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nObjects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  <a:p>
            <a:pPr lvl="0">
              <a:lnSpc>
                <a:spcPct val="120000"/>
              </a:lnSpc>
              <a:buClr>
                <a:srgbClr val="FE8637"/>
              </a:buClr>
            </a:pPr>
            <a:endParaRPr lang="en-US" dirty="0">
              <a:solidFill>
                <a:prstClr val="black"/>
              </a:solidFill>
              <a:latin typeface="Arial" charset="0"/>
            </a:endParaRPr>
          </a:p>
          <a:p>
            <a:pPr lvl="1">
              <a:lnSpc>
                <a:spcPct val="12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97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полю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16768" y="1579584"/>
            <a:ext cx="8115672" cy="5017768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FE8637"/>
              </a:buClr>
            </a:pPr>
            <a:r>
              <a:rPr lang="ru-RU" dirty="0">
                <a:solidFill>
                  <a:prstClr val="black"/>
                </a:solidFill>
                <a:latin typeface="Arial" charset="0"/>
              </a:rPr>
              <a:t>Доступ к полям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class Vector</a:t>
            </a:r>
          </a:p>
          <a:p>
            <a:pPr marL="0" indent="0">
              <a:buNone/>
            </a:pPr>
            <a:r>
              <a:rPr lang="ru-RU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public double x;</a:t>
            </a:r>
            <a:r>
              <a:rPr lang="ru-RU" sz="1600" dirty="0"/>
              <a:t> 		// Никогда так не делайте.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public double y;</a:t>
            </a:r>
            <a:r>
              <a:rPr lang="ru-RU" sz="1600" dirty="0"/>
              <a:t>		// Поля практически всегда делаются не </a:t>
            </a:r>
            <a:r>
              <a:rPr lang="en-US" sz="1600" dirty="0"/>
              <a:t>public</a:t>
            </a:r>
          </a:p>
          <a:p>
            <a:pPr marL="0" indent="0">
              <a:buNone/>
            </a:pPr>
            <a:r>
              <a:rPr lang="en-US" sz="1600" dirty="0"/>
              <a:t>        public void </a:t>
            </a:r>
            <a:r>
              <a:rPr lang="en-US" sz="1600" dirty="0" err="1"/>
              <a:t>SetYAsX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ru-RU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y = x;  </a:t>
            </a:r>
            <a:r>
              <a:rPr lang="ru-RU" sz="1600" dirty="0"/>
              <a:t>		</a:t>
            </a:r>
            <a:r>
              <a:rPr lang="en-US" sz="1600" dirty="0"/>
              <a:t>//</a:t>
            </a:r>
            <a:r>
              <a:rPr lang="ru-RU" sz="1600" dirty="0"/>
              <a:t> Обращение внутри класса как с обычной переменной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        }</a:t>
            </a:r>
          </a:p>
          <a:p>
            <a:pPr marL="0" indent="0">
              <a:buNone/>
            </a:pPr>
            <a:r>
              <a:rPr lang="ru-RU" sz="1600" dirty="0"/>
              <a:t>    }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class Program</a:t>
            </a:r>
          </a:p>
          <a:p>
            <a:pPr marL="0" indent="0">
              <a:buNone/>
            </a:pPr>
            <a:r>
              <a:rPr lang="ru-RU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ru-RU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Vector v = new Vector();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v.x</a:t>
            </a:r>
            <a:r>
              <a:rPr lang="en-US" sz="1600" dirty="0"/>
              <a:t> = 10;</a:t>
            </a:r>
            <a:r>
              <a:rPr lang="ru-RU" sz="1600" dirty="0"/>
              <a:t> 		</a:t>
            </a:r>
            <a:r>
              <a:rPr lang="en-US" sz="1600" dirty="0"/>
              <a:t>//</a:t>
            </a:r>
            <a:r>
              <a:rPr lang="ru-RU" sz="1600" dirty="0"/>
              <a:t> Обращение снаружи класса как </a:t>
            </a:r>
            <a:r>
              <a:rPr lang="ru-RU" sz="1600" b="1" i="1" dirty="0" err="1"/>
              <a:t>имя_объекта.имя_поля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/>
              <a:t>            double d = </a:t>
            </a:r>
            <a:r>
              <a:rPr lang="en-US" sz="1600" dirty="0" err="1"/>
              <a:t>v.x</a:t>
            </a:r>
            <a:r>
              <a:rPr lang="en-US" sz="1600" dirty="0"/>
              <a:t> * </a:t>
            </a:r>
            <a:r>
              <a:rPr lang="ru-RU" sz="1600" dirty="0"/>
              <a:t>(</a:t>
            </a:r>
            <a:r>
              <a:rPr lang="en-US" sz="1600" dirty="0" err="1"/>
              <a:t>v.y</a:t>
            </a:r>
            <a:r>
              <a:rPr lang="en-US" sz="1600" dirty="0"/>
              <a:t> + 22</a:t>
            </a:r>
            <a:r>
              <a:rPr lang="ru-RU" sz="1600" dirty="0"/>
              <a:t>)</a:t>
            </a:r>
            <a:r>
              <a:rPr lang="en-US" sz="1600" dirty="0"/>
              <a:t>;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r>
              <a:rPr lang="ru-RU" sz="1600" dirty="0"/>
              <a:t>	</a:t>
            </a:r>
            <a:r>
              <a:rPr lang="en-US" sz="1600" dirty="0"/>
              <a:t>// </a:t>
            </a:r>
            <a:r>
              <a:rPr lang="ru-RU" sz="1600" dirty="0"/>
              <a:t>сможет присутствовать и в левой и справой части выражения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Console.WriteLine</a:t>
            </a:r>
            <a:r>
              <a:rPr lang="en-US" sz="1600" dirty="0"/>
              <a:t>(</a:t>
            </a:r>
            <a:r>
              <a:rPr lang="en-US" sz="1600" dirty="0" err="1"/>
              <a:t>v.x</a:t>
            </a:r>
            <a:r>
              <a:rPr lang="en-US" sz="1600" dirty="0"/>
              <a:t>);</a:t>
            </a:r>
            <a:r>
              <a:rPr lang="ru-RU" sz="1600" dirty="0"/>
              <a:t> 	</a:t>
            </a:r>
            <a:r>
              <a:rPr lang="en-US" sz="1600" dirty="0"/>
              <a:t>// </a:t>
            </a:r>
            <a:r>
              <a:rPr lang="ru-RU" sz="1600" dirty="0"/>
              <a:t>Может передаваться в методы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        }</a:t>
            </a:r>
          </a:p>
          <a:p>
            <a:pPr marL="0" indent="0">
              <a:buNone/>
            </a:pPr>
            <a:r>
              <a:rPr lang="ru-RU" sz="1600" dirty="0"/>
              <a:t>    }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  <a:p>
            <a:pPr lvl="1"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0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поля: </a:t>
            </a:r>
            <a:r>
              <a:rPr lang="en-US" dirty="0" err="1"/>
              <a:t>readonly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Задает поле, доступное только для чтения.</a:t>
            </a:r>
          </a:p>
          <a:p>
            <a:r>
              <a:rPr lang="ru-RU" dirty="0"/>
              <a:t>Поле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readonly</a:t>
            </a:r>
            <a:r>
              <a:rPr lang="en-US" dirty="0"/>
              <a:t> </a:t>
            </a:r>
            <a:r>
              <a:rPr lang="ru-RU" dirty="0"/>
              <a:t>можно задать только непосредственно при объявлении или в конструкторе.</a:t>
            </a:r>
          </a:p>
          <a:p>
            <a:r>
              <a:rPr lang="ru-RU" dirty="0"/>
              <a:t>Изменение такого поля вне конструктора запрещено.</a:t>
            </a:r>
          </a:p>
          <a:p>
            <a:r>
              <a:rPr lang="ru-RU" dirty="0"/>
              <a:t>Пример:</a:t>
            </a:r>
            <a:endParaRPr lang="en-US" dirty="0"/>
          </a:p>
          <a:p>
            <a:pPr>
              <a:buNone/>
            </a:pPr>
            <a:r>
              <a:rPr lang="ru-RU" dirty="0"/>
              <a:t>	</a:t>
            </a:r>
            <a:r>
              <a:rPr lang="en-US" sz="2100" dirty="0"/>
              <a:t>class A </a:t>
            </a:r>
            <a:endParaRPr lang="ru-RU" sz="2100" dirty="0"/>
          </a:p>
          <a:p>
            <a:pPr>
              <a:buNone/>
            </a:pPr>
            <a:r>
              <a:rPr lang="ru-RU" sz="2100" dirty="0"/>
              <a:t>	</a:t>
            </a:r>
            <a:r>
              <a:rPr lang="en-US" sz="2100" dirty="0"/>
              <a:t>{</a:t>
            </a:r>
          </a:p>
          <a:p>
            <a:pPr>
              <a:buNone/>
            </a:pPr>
            <a:r>
              <a:rPr lang="en-US" sz="2100" dirty="0"/>
              <a:t>		private </a:t>
            </a:r>
            <a:r>
              <a:rPr lang="en-US" sz="2100" dirty="0" err="1"/>
              <a:t>readonly</a:t>
            </a:r>
            <a:r>
              <a:rPr lang="en-US" sz="2100" dirty="0"/>
              <a:t> </a:t>
            </a:r>
            <a:r>
              <a:rPr lang="en-US" sz="2100" dirty="0" err="1"/>
              <a:t>int</a:t>
            </a:r>
            <a:r>
              <a:rPr lang="en-US" sz="2100" dirty="0"/>
              <a:t> j = 8;</a:t>
            </a:r>
          </a:p>
          <a:p>
            <a:pPr>
              <a:buNone/>
            </a:pPr>
            <a:r>
              <a:rPr lang="ru-RU" sz="2100" dirty="0"/>
              <a:t>	</a:t>
            </a:r>
            <a:r>
              <a:rPr lang="en-US" sz="2100" dirty="0"/>
              <a:t>	private </a:t>
            </a:r>
            <a:r>
              <a:rPr lang="en-US" sz="2100" dirty="0" err="1"/>
              <a:t>readonly</a:t>
            </a:r>
            <a:r>
              <a:rPr lang="en-US" sz="2100" dirty="0"/>
              <a:t>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;</a:t>
            </a:r>
          </a:p>
          <a:p>
            <a:pPr>
              <a:buNone/>
            </a:pPr>
            <a:r>
              <a:rPr lang="ru-RU" sz="2100" dirty="0"/>
              <a:t>	</a:t>
            </a:r>
            <a:r>
              <a:rPr lang="en-US" sz="2100" dirty="0"/>
              <a:t>	public A(</a:t>
            </a:r>
            <a:r>
              <a:rPr lang="en-US" sz="2100" dirty="0" err="1"/>
              <a:t>int</a:t>
            </a:r>
            <a:r>
              <a:rPr lang="en-US" sz="2100" dirty="0"/>
              <a:t> k) {</a:t>
            </a:r>
            <a:r>
              <a:rPr lang="ru-RU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= k;</a:t>
            </a:r>
            <a:r>
              <a:rPr lang="ru-RU" sz="2100" dirty="0"/>
              <a:t> </a:t>
            </a:r>
            <a:r>
              <a:rPr lang="en-US" sz="2100" dirty="0"/>
              <a:t>}</a:t>
            </a:r>
          </a:p>
          <a:p>
            <a:pPr>
              <a:buNone/>
            </a:pPr>
            <a:r>
              <a:rPr lang="ru-RU" sz="2100" dirty="0"/>
              <a:t>	</a:t>
            </a:r>
            <a:r>
              <a:rPr lang="en-US" sz="2100" dirty="0"/>
              <a:t>	public </a:t>
            </a:r>
            <a:r>
              <a:rPr lang="en-US" sz="2100" dirty="0" err="1"/>
              <a:t>TryChange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k) {</a:t>
            </a:r>
            <a:r>
              <a:rPr lang="ru-RU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=k;</a:t>
            </a:r>
            <a:r>
              <a:rPr lang="ru-RU" sz="2100" dirty="0"/>
              <a:t> </a:t>
            </a:r>
            <a:r>
              <a:rPr lang="en-US" sz="2100" dirty="0"/>
              <a:t>} // </a:t>
            </a:r>
            <a:r>
              <a:rPr lang="ru-RU" sz="2100" dirty="0"/>
              <a:t>Ошибка</a:t>
            </a:r>
            <a:endParaRPr lang="en-US" sz="2100" dirty="0"/>
          </a:p>
          <a:p>
            <a:pPr>
              <a:buNone/>
            </a:pPr>
            <a:r>
              <a:rPr lang="ru-RU" sz="2100" dirty="0"/>
              <a:t>	</a:t>
            </a:r>
            <a:r>
              <a:rPr lang="en-US" sz="2100" dirty="0"/>
              <a:t>}</a:t>
            </a:r>
          </a:p>
          <a:p>
            <a:pPr lvl="0">
              <a:buClr>
                <a:srgbClr val="FE8637"/>
              </a:buClr>
            </a:pPr>
            <a:r>
              <a:rPr lang="ru-RU" dirty="0">
                <a:solidFill>
                  <a:prstClr val="black"/>
                </a:solidFill>
              </a:rPr>
              <a:t>Использование</a:t>
            </a:r>
          </a:p>
          <a:p>
            <a:pPr lvl="1">
              <a:buClr>
                <a:srgbClr val="FE8637"/>
              </a:buClr>
            </a:pPr>
            <a:r>
              <a:rPr lang="ru-RU" dirty="0">
                <a:solidFill>
                  <a:prstClr val="black"/>
                </a:solidFill>
              </a:rPr>
              <a:t>Как обычную переменную, но только в правой части выражения</a:t>
            </a:r>
            <a:endParaRPr lang="en-US" dirty="0">
              <a:solidFill>
                <a:prstClr val="black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  <a:p>
            <a:pPr lvl="1"/>
            <a:r>
              <a:rPr lang="en-US" dirty="0">
                <a:latin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</a:rPr>
              <a:t>modifiers</a:t>
            </a:r>
            <a:r>
              <a:rPr lang="en-US" dirty="0">
                <a:latin typeface="Courier New" pitchFamily="49" charset="0"/>
              </a:rPr>
              <a:t>]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const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type_name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const_name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=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const_expr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ru-RU" dirty="0"/>
              <a:t>Константы могут быть только простых типов и строковые</a:t>
            </a:r>
          </a:p>
          <a:p>
            <a:r>
              <a:rPr lang="ru-RU" dirty="0"/>
              <a:t>Поэтому их применение ограничено – используются для обозначения «магических чисел»</a:t>
            </a:r>
          </a:p>
          <a:p>
            <a:r>
              <a:rPr lang="ru-RU" dirty="0"/>
              <a:t>Члены-константы всегда статические</a:t>
            </a:r>
          </a:p>
          <a:p>
            <a:r>
              <a:rPr lang="ru-RU" dirty="0"/>
              <a:t>Использование – как обычные </a:t>
            </a:r>
            <a:r>
              <a:rPr lang="en-US" dirty="0"/>
              <a:t>(</a:t>
            </a:r>
            <a:r>
              <a:rPr lang="ru-RU" dirty="0"/>
              <a:t>статические</a:t>
            </a:r>
            <a:r>
              <a:rPr lang="en-US" dirty="0"/>
              <a:t>) </a:t>
            </a:r>
            <a:r>
              <a:rPr lang="ru-RU" dirty="0"/>
              <a:t>поля (только чтение)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50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800" dirty="0"/>
              <a:t>Синтаксис: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i="1" dirty="0">
                <a:latin typeface="Courier New" pitchFamily="49" charset="0"/>
              </a:rPr>
              <a:t>attributes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i="1" dirty="0">
                <a:latin typeface="Courier New" pitchFamily="49" charset="0"/>
              </a:rPr>
              <a:t>modifiers</a:t>
            </a:r>
            <a:r>
              <a:rPr lang="en-US" sz="2400" dirty="0">
                <a:latin typeface="Courier New" pitchFamily="49" charset="0"/>
              </a:rPr>
              <a:t>]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return_type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method_name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(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param_list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 {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method_body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Примеры: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ExecuteNonQuery</a:t>
            </a:r>
            <a:r>
              <a:rPr lang="en-US" sz="2400" dirty="0">
                <a:latin typeface="Courier New" pitchFamily="49" charset="0"/>
              </a:rPr>
              <a:t>() { …}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</a:rPr>
              <a:t>public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Add(</a:t>
            </a:r>
            <a:r>
              <a:rPr lang="en-US" sz="2400" b="1" dirty="0">
                <a:latin typeface="Courier New" pitchFamily="49" charset="0"/>
              </a:rPr>
              <a:t>object </a:t>
            </a:r>
            <a:r>
              <a:rPr lang="en-US" sz="2400" dirty="0" err="1">
                <a:latin typeface="Courier New" pitchFamily="49" charset="0"/>
              </a:rPr>
              <a:t>obj</a:t>
            </a:r>
            <a:r>
              <a:rPr lang="en-US" sz="2400" dirty="0">
                <a:latin typeface="Courier New" pitchFamily="49" charset="0"/>
              </a:rPr>
              <a:t>) { … }</a:t>
            </a:r>
            <a:endParaRPr lang="ru-RU" sz="2400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</a:rPr>
              <a:t>private void </a:t>
            </a:r>
            <a:r>
              <a:rPr lang="en-US" sz="2400" dirty="0" err="1">
                <a:latin typeface="Courier New" pitchFamily="49" charset="0"/>
              </a:rPr>
              <a:t>Init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x,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y) { … }</a:t>
            </a:r>
            <a:endParaRPr lang="ru-RU" sz="2400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</a:rPr>
              <a:t>public static void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WriteLine</a:t>
            </a:r>
            <a:r>
              <a:rPr lang="en-US" sz="2400" dirty="0">
                <a:latin typeface="Courier New" pitchFamily="49" charset="0"/>
              </a:rPr>
              <a:t>(string, </a:t>
            </a:r>
            <a:r>
              <a:rPr lang="en-US" sz="2400" b="1" dirty="0" err="1">
                <a:latin typeface="Courier New" pitchFamily="49" charset="0"/>
              </a:rPr>
              <a:t>params</a:t>
            </a:r>
            <a:r>
              <a:rPr lang="en-US" sz="2400" b="1" dirty="0">
                <a:latin typeface="Courier New" pitchFamily="49" charset="0"/>
              </a:rPr>
              <a:t> object</a:t>
            </a:r>
            <a:r>
              <a:rPr lang="en-US" sz="2400" dirty="0">
                <a:latin typeface="Courier New" pitchFamily="49" charset="0"/>
              </a:rPr>
              <a:t>[] p) { … }</a:t>
            </a:r>
          </a:p>
          <a:p>
            <a:pPr lvl="0">
              <a:lnSpc>
                <a:spcPct val="120000"/>
              </a:lnSpc>
              <a:buClr>
                <a:srgbClr val="FE8637"/>
              </a:buClr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– </a:t>
            </a:r>
            <a:r>
              <a:rPr lang="ru-RU" sz="2800" dirty="0">
                <a:solidFill>
                  <a:prstClr val="black"/>
                </a:solidFill>
              </a:rPr>
              <a:t>ключевое слово, для обозначения отсутствия возвращаемого параметра метода</a:t>
            </a:r>
          </a:p>
          <a:p>
            <a:pPr lvl="1">
              <a:lnSpc>
                <a:spcPct val="120000"/>
              </a:lnSpc>
              <a:buClr>
                <a:srgbClr val="FE8637"/>
              </a:buClr>
              <a:defRPr/>
            </a:pPr>
            <a:r>
              <a:rPr lang="en-US" sz="2500" dirty="0">
                <a:latin typeface="Courier New" pitchFamily="49" charset="0"/>
              </a:rPr>
              <a:t>private </a:t>
            </a:r>
            <a:r>
              <a:rPr lang="en-US" sz="2500" b="1" dirty="0">
                <a:latin typeface="Courier New" pitchFamily="49" charset="0"/>
              </a:rPr>
              <a:t>void </a:t>
            </a:r>
            <a:r>
              <a:rPr lang="en-US" sz="2500" dirty="0" err="1">
                <a:latin typeface="Courier New" pitchFamily="49" charset="0"/>
              </a:rPr>
              <a:t>Init</a:t>
            </a:r>
            <a:r>
              <a:rPr lang="en-US" sz="2500" dirty="0">
                <a:latin typeface="Courier New" pitchFamily="49" charset="0"/>
              </a:rPr>
              <a:t>() { … }</a:t>
            </a:r>
            <a:endParaRPr lang="ru-RU" sz="2500" dirty="0">
              <a:latin typeface="Courier New" pitchFamily="49" charset="0"/>
            </a:endParaRPr>
          </a:p>
          <a:p>
            <a:pPr lvl="0">
              <a:lnSpc>
                <a:spcPct val="120000"/>
              </a:lnSpc>
              <a:buClr>
                <a:srgbClr val="FE8637"/>
              </a:buClr>
              <a:defRPr/>
            </a:pPr>
            <a:endParaRPr lang="ru-RU" sz="2800" dirty="0">
              <a:solidFill>
                <a:prstClr val="black"/>
              </a:solidFill>
            </a:endParaRPr>
          </a:p>
          <a:p>
            <a:pPr lvl="1">
              <a:lnSpc>
                <a:spcPct val="120000"/>
              </a:lnSpc>
              <a:defRPr/>
            </a:pP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методов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42927" y="1556792"/>
            <a:ext cx="3755361" cy="26928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300" dirty="0"/>
              <a:t> class Calculator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00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1300" dirty="0"/>
              <a:t>        public </a:t>
            </a:r>
            <a:r>
              <a:rPr lang="fr-F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sz="1300" b="1" dirty="0"/>
              <a:t> </a:t>
            </a:r>
            <a:r>
              <a:rPr lang="fr-FR" sz="1300" dirty="0"/>
              <a:t>Div(int x, int y)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00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/>
              <a:t>            if (y == 0) 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0</a:t>
            </a:r>
            <a:r>
              <a:rPr lang="en-US" sz="13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/>
              <a:t>            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x / y;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00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00" dirty="0"/>
              <a:t>    }</a:t>
            </a:r>
          </a:p>
          <a:p>
            <a:pPr lvl="1">
              <a:lnSpc>
                <a:spcPct val="120000"/>
              </a:lnSpc>
              <a:defRPr/>
            </a:pPr>
            <a:endParaRPr lang="ru-RU" sz="1300" dirty="0">
              <a:latin typeface="Courier New" pitchFamily="49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8A9712-1467-419D-8CE7-C70E58C9646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355976" y="1556792"/>
            <a:ext cx="4248472" cy="26928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300" dirty="0"/>
              <a:t>class Program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00" dirty="0"/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/>
              <a:t>        static </a:t>
            </a:r>
            <a:r>
              <a:rPr lang="en-US" sz="1300" b="1" dirty="0"/>
              <a:t>void</a:t>
            </a:r>
            <a:r>
              <a:rPr lang="en-US" sz="1300" dirty="0"/>
              <a:t> Main(string[] </a:t>
            </a:r>
            <a:r>
              <a:rPr lang="en-US" sz="1300" dirty="0" err="1"/>
              <a:t>args</a:t>
            </a:r>
            <a:r>
              <a:rPr lang="en-US" sz="13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00" dirty="0"/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/>
              <a:t>            if (</a:t>
            </a:r>
            <a:r>
              <a:rPr lang="en-US" sz="1300" dirty="0" err="1"/>
              <a:t>args</a:t>
            </a:r>
            <a:r>
              <a:rPr lang="en-US" sz="1300" dirty="0"/>
              <a:t> == null || </a:t>
            </a:r>
            <a:r>
              <a:rPr lang="en-US" sz="1300" dirty="0" err="1"/>
              <a:t>args.Length</a:t>
            </a:r>
            <a:r>
              <a:rPr lang="en-US" sz="1300" dirty="0"/>
              <a:t> == 0) 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13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/>
              <a:t>            for 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args.Length</a:t>
            </a:r>
            <a:r>
              <a:rPr lang="en-US" sz="1300" dirty="0"/>
              <a:t>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  <a:r>
              <a:rPr lang="ru-RU" sz="1300" dirty="0"/>
              <a:t> </a:t>
            </a:r>
            <a:r>
              <a:rPr lang="en-US" sz="1300" dirty="0"/>
              <a:t>	</a:t>
            </a:r>
            <a:r>
              <a:rPr lang="en-US" sz="1300" dirty="0" err="1"/>
              <a:t>Console.WriteLine</a:t>
            </a:r>
            <a:r>
              <a:rPr lang="en-US" sz="1300" dirty="0"/>
              <a:t>(</a:t>
            </a:r>
            <a:r>
              <a:rPr lang="en-US" sz="1300" dirty="0" err="1"/>
              <a:t>args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00" dirty="0"/>
              <a:t>        } 	</a:t>
            </a:r>
            <a:r>
              <a:rPr lang="en-US" sz="1300" dirty="0"/>
              <a:t> 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return</a:t>
            </a:r>
            <a:r>
              <a:rPr lang="en-US" sz="1300" b="1" dirty="0"/>
              <a:t> </a:t>
            </a:r>
            <a:r>
              <a:rPr lang="ru-RU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указан</a:t>
            </a:r>
          </a:p>
          <a:p>
            <a:pPr marL="0" indent="0">
              <a:buNone/>
            </a:pPr>
            <a:r>
              <a:rPr lang="en-US" sz="1300" dirty="0"/>
              <a:t>}</a:t>
            </a:r>
            <a:endParaRPr lang="ru-RU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43022-5C90-463E-B093-AB70759C44EC}"/>
              </a:ext>
            </a:extLst>
          </p:cNvPr>
          <p:cNvSpPr txBox="1"/>
          <p:nvPr/>
        </p:nvSpPr>
        <p:spPr>
          <a:xfrm>
            <a:off x="251520" y="4401943"/>
            <a:ext cx="828092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600" dirty="0"/>
              <a:t>Ключевое слово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/>
              <a:t>прекращает выполнение метода и возвращает значение.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1600" dirty="0"/>
              <a:t>Если метод с возвращаемым значением:</a:t>
            </a:r>
          </a:p>
          <a:p>
            <a:pPr lvl="2">
              <a:lnSpc>
                <a:spcPct val="120000"/>
              </a:lnSpc>
              <a:defRPr/>
            </a:pPr>
            <a:r>
              <a:rPr lang="ru-RU" sz="1400" dirty="0"/>
              <a:t>Тип возвращаемого значения должен соответствовать типу, описанному в заголовке метода</a:t>
            </a:r>
          </a:p>
          <a:p>
            <a:pPr lvl="2">
              <a:lnSpc>
                <a:spcPct val="120000"/>
              </a:lnSpc>
              <a:defRPr/>
            </a:pPr>
            <a:r>
              <a:rPr lang="ru-RU" sz="1400" dirty="0"/>
              <a:t>Все ветки кода должны возвращать значение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1600" dirty="0"/>
              <a:t>Если метод ничего не возвращает (в заголовке метода указано</a:t>
            </a:r>
            <a:r>
              <a:rPr lang="en-US" sz="1600" dirty="0"/>
              <a:t> void</a:t>
            </a:r>
            <a:r>
              <a:rPr lang="ru-RU" sz="1600" dirty="0"/>
              <a:t>)</a:t>
            </a:r>
          </a:p>
          <a:p>
            <a:pPr lvl="2">
              <a:lnSpc>
                <a:spcPct val="120000"/>
              </a:lnSpc>
              <a:defRPr/>
            </a:pPr>
            <a:r>
              <a:rPr lang="ru-RU" sz="1400" dirty="0"/>
              <a:t>Указывается просто </a:t>
            </a:r>
            <a:r>
              <a:rPr lang="en-US" sz="1400" dirty="0"/>
              <a:t>return</a:t>
            </a:r>
            <a:r>
              <a:rPr lang="ru-RU" sz="1400" dirty="0"/>
              <a:t> без параметров</a:t>
            </a:r>
            <a:r>
              <a:rPr lang="en-US" sz="1400" dirty="0"/>
              <a:t>;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1400" dirty="0"/>
              <a:t>return </a:t>
            </a:r>
            <a:r>
              <a:rPr lang="ru-RU" sz="1400" dirty="0"/>
              <a:t>можно не указывать</a:t>
            </a:r>
            <a:endParaRPr lang="ru-RU" sz="1600" dirty="0">
              <a:solidFill>
                <a:prstClr val="black"/>
              </a:solidFill>
            </a:endParaRP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55939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Вызов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Синтаксис: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expression.Metod_name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actual_params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ru-RU" dirty="0"/>
              <a:t>Вызов статического метода</a:t>
            </a:r>
            <a:endParaRPr lang="en-US" dirty="0"/>
          </a:p>
          <a:p>
            <a:pPr lvl="2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Type_name.Method_name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actual_params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/>
              <a:t>double d = </a:t>
            </a:r>
            <a:r>
              <a:rPr lang="en-US" dirty="0" err="1"/>
              <a:t>Math.Log</a:t>
            </a:r>
            <a:r>
              <a:rPr lang="en-US" dirty="0"/>
              <a:t>(x);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rnd.Next</a:t>
            </a:r>
            <a:r>
              <a:rPr lang="en-US" dirty="0"/>
              <a:t>(0, 10);</a:t>
            </a:r>
            <a:r>
              <a:rPr lang="ru-RU" dirty="0"/>
              <a:t> </a:t>
            </a:r>
            <a:r>
              <a:rPr lang="en-US" dirty="0"/>
              <a:t>// </a:t>
            </a:r>
            <a:r>
              <a:rPr lang="en-US" dirty="0" err="1"/>
              <a:t>rnd</a:t>
            </a:r>
            <a:r>
              <a:rPr lang="en-US" dirty="0"/>
              <a:t> -</a:t>
            </a:r>
            <a:r>
              <a:rPr lang="ru-RU" dirty="0"/>
              <a:t> переменная</a:t>
            </a:r>
            <a:endParaRPr lang="en-US" dirty="0"/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(“Hello, World!”);</a:t>
            </a:r>
          </a:p>
          <a:p>
            <a:pPr lvl="1"/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экземплярный</a:t>
            </a:r>
            <a:r>
              <a:rPr lang="ru-RU" dirty="0"/>
              <a:t> метод неявно передается ссылка на сам объект - </a:t>
            </a:r>
            <a:r>
              <a:rPr lang="en-US" dirty="0"/>
              <a:t>this</a:t>
            </a:r>
            <a:r>
              <a:rPr lang="ru-RU" dirty="0"/>
              <a:t>, в статический метод – ссылка не передается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static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210253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dirty="0"/>
              <a:t> – </a:t>
            </a:r>
            <a:r>
              <a:rPr lang="ru-RU" dirty="0"/>
              <a:t>член уровня класса, а не экземпляра класса. Единый для всех экземпляров данного класса</a:t>
            </a:r>
          </a:p>
          <a:p>
            <a:r>
              <a:rPr lang="ru-RU" dirty="0"/>
              <a:t>К статическому члену можно обращаться, не создавая ни одного экземпляра данного класса</a:t>
            </a:r>
          </a:p>
          <a:p>
            <a:r>
              <a:rPr lang="ru-RU" dirty="0"/>
              <a:t>Обращение к статическому члену</a:t>
            </a:r>
          </a:p>
          <a:p>
            <a:r>
              <a:rPr lang="ru-RU" dirty="0"/>
              <a:t>	</a:t>
            </a:r>
            <a:r>
              <a:rPr lang="ru-RU" dirty="0" err="1"/>
              <a:t>Имя_типа.Член_Типа</a:t>
            </a:r>
            <a:endParaRPr lang="ru-RU" dirty="0"/>
          </a:p>
          <a:p>
            <a:pPr lvl="1"/>
            <a:r>
              <a:rPr lang="ru-RU" dirty="0"/>
              <a:t>Пример: </a:t>
            </a:r>
            <a:r>
              <a:rPr lang="en-US" dirty="0" err="1"/>
              <a:t>Console.WriteLine</a:t>
            </a:r>
            <a:r>
              <a:rPr lang="en-US" dirty="0"/>
              <a:t>(…)</a:t>
            </a:r>
            <a:endParaRPr lang="ru-RU" dirty="0"/>
          </a:p>
          <a:p>
            <a:r>
              <a:rPr lang="ru-RU" dirty="0"/>
              <a:t>При реализации статический член может использовать только статические члены.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48836" y="4916861"/>
            <a:ext cx="1571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accent2">
                    <a:lumMod val="75000"/>
                  </a:schemeClr>
                </a:solidFill>
              </a:rPr>
              <a:t>Результат</a:t>
            </a:r>
          </a:p>
          <a:p>
            <a:pPr algn="ctr"/>
            <a:r>
              <a:rPr lang="ru-RU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ru-RU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 algn="ctr"/>
            <a:endParaRPr lang="ru-RU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83912E9-8E36-4908-B723-3069F6175838}"/>
              </a:ext>
            </a:extLst>
          </p:cNvPr>
          <p:cNvSpPr/>
          <p:nvPr/>
        </p:nvSpPr>
        <p:spPr>
          <a:xfrm>
            <a:off x="4142280" y="3847688"/>
            <a:ext cx="3593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class Program</a:t>
            </a:r>
          </a:p>
          <a:p>
            <a:r>
              <a:rPr lang="ru-RU" sz="1400" dirty="0"/>
              <a:t>{</a:t>
            </a:r>
          </a:p>
          <a:p>
            <a:r>
              <a:rPr lang="en-US" sz="1400" dirty="0"/>
              <a:t>   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ru-RU" sz="1400" dirty="0"/>
              <a:t>    {</a:t>
            </a:r>
          </a:p>
          <a:p>
            <a:r>
              <a:rPr lang="en-US" sz="1400" dirty="0"/>
              <a:t>       Count c = new Count(); 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c.Inc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Count.number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Count c2 = new Count(); </a:t>
            </a:r>
          </a:p>
          <a:p>
            <a:r>
              <a:rPr lang="en-US" sz="1400" dirty="0"/>
              <a:t>       c2.Inc();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Count.number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ru-RU" sz="1400" dirty="0"/>
              <a:t>}</a:t>
            </a:r>
          </a:p>
          <a:p>
            <a:r>
              <a:rPr lang="ru-RU" sz="1400" dirty="0"/>
              <a:t>}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286CA2-AC47-4DB4-A006-880E45627A4A}"/>
              </a:ext>
            </a:extLst>
          </p:cNvPr>
          <p:cNvSpPr/>
          <p:nvPr/>
        </p:nvSpPr>
        <p:spPr>
          <a:xfrm>
            <a:off x="253716" y="384768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class Count</a:t>
            </a:r>
            <a:endParaRPr lang="ru-RU" sz="1400" dirty="0"/>
          </a:p>
          <a:p>
            <a:r>
              <a:rPr lang="ru-RU" sz="1400" dirty="0"/>
              <a:t>{</a:t>
            </a:r>
          </a:p>
          <a:p>
            <a:r>
              <a:rPr lang="en-US" sz="1400" dirty="0"/>
              <a:t>    public </a:t>
            </a:r>
            <a:r>
              <a:rPr lang="en-US" sz="1400" b="1" u="sng" dirty="0"/>
              <a:t>static</a:t>
            </a:r>
            <a:r>
              <a:rPr lang="en-US" sz="1400" dirty="0"/>
              <a:t> int number = 0;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en-US" sz="1400" dirty="0"/>
              <a:t>// </a:t>
            </a:r>
            <a:r>
              <a:rPr lang="ru-RU" sz="1400" dirty="0"/>
              <a:t>Внутри типа можно указывать кратко</a:t>
            </a:r>
          </a:p>
          <a:p>
            <a:r>
              <a:rPr lang="ru-RU" sz="1400" dirty="0"/>
              <a:t>    </a:t>
            </a:r>
            <a:r>
              <a:rPr lang="en-US" sz="1400" dirty="0"/>
              <a:t>//</a:t>
            </a:r>
            <a:r>
              <a:rPr lang="ru-RU" sz="1400" dirty="0"/>
              <a:t> </a:t>
            </a:r>
            <a:r>
              <a:rPr lang="ru-RU" sz="1400" dirty="0" err="1"/>
              <a:t>Член_типа</a:t>
            </a:r>
            <a:r>
              <a:rPr lang="ru-RU" sz="1400" dirty="0"/>
              <a:t>, а не </a:t>
            </a:r>
            <a:r>
              <a:rPr lang="ru-RU" sz="1400" dirty="0" err="1"/>
              <a:t>Имя_типа.Член_типа</a:t>
            </a:r>
            <a:endParaRPr lang="en-US" sz="1400" dirty="0"/>
          </a:p>
          <a:p>
            <a:r>
              <a:rPr lang="en-US" sz="1400" dirty="0"/>
              <a:t>    public void Inc() { ++number; }</a:t>
            </a:r>
          </a:p>
          <a:p>
            <a:r>
              <a:rPr lang="ru-RU" sz="1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Сегодня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ru-RU" dirty="0"/>
              <a:t>Основы ООП</a:t>
            </a:r>
          </a:p>
          <a:p>
            <a:pPr lvl="1"/>
            <a:r>
              <a:rPr lang="ru-RU" dirty="0"/>
              <a:t>Введение</a:t>
            </a:r>
          </a:p>
          <a:p>
            <a:pPr lvl="1"/>
            <a:r>
              <a:rPr lang="ru-RU" dirty="0"/>
              <a:t>Пример класса. Описание, создание экземпляра</a:t>
            </a:r>
          </a:p>
          <a:p>
            <a:pPr lvl="1"/>
            <a:r>
              <a:rPr lang="ru-RU" dirty="0"/>
              <a:t>Члены классов и структур</a:t>
            </a:r>
          </a:p>
          <a:p>
            <a:pPr lvl="1"/>
            <a:r>
              <a:rPr lang="ru-RU" dirty="0"/>
              <a:t>Основные принципы ООП</a:t>
            </a:r>
          </a:p>
          <a:p>
            <a:pPr lvl="1"/>
            <a:r>
              <a:rPr lang="ru-RU" dirty="0"/>
              <a:t>Наследование в </a:t>
            </a:r>
            <a:r>
              <a:rPr lang="en-US" dirty="0"/>
              <a:t>C#</a:t>
            </a:r>
            <a:endParaRPr lang="ru-RU" dirty="0"/>
          </a:p>
          <a:p>
            <a:pPr lvl="2"/>
            <a:r>
              <a:rPr lang="ru-RU" dirty="0"/>
              <a:t>Особенности ООП в С</a:t>
            </a:r>
            <a:r>
              <a:rPr lang="en-US" dirty="0"/>
              <a:t>#</a:t>
            </a:r>
          </a:p>
          <a:p>
            <a:pPr lvl="2"/>
            <a:r>
              <a:rPr lang="ru-RU" dirty="0"/>
              <a:t>Тип </a:t>
            </a:r>
            <a:r>
              <a:rPr lang="en-US" dirty="0"/>
              <a:t>object</a:t>
            </a:r>
            <a:endParaRPr lang="ru-RU" dirty="0"/>
          </a:p>
          <a:p>
            <a:pPr lvl="1"/>
            <a:r>
              <a:rPr lang="ru-RU" dirty="0"/>
              <a:t>Полиморфизм в </a:t>
            </a:r>
            <a:r>
              <a:rPr lang="en-US" dirty="0"/>
              <a:t>C#</a:t>
            </a:r>
            <a:endParaRPr lang="ru-RU" dirty="0"/>
          </a:p>
          <a:p>
            <a:pPr lvl="2"/>
            <a:r>
              <a:rPr lang="en-US" dirty="0"/>
              <a:t>virtual, override, new, abstract class, abstract method</a:t>
            </a:r>
            <a:endParaRPr lang="ru-RU" dirty="0"/>
          </a:p>
          <a:p>
            <a:pPr lvl="1"/>
            <a:r>
              <a:rPr lang="ru-RU" dirty="0"/>
              <a:t>Инкапсуляция в </a:t>
            </a:r>
            <a:r>
              <a:rPr lang="en-US" dirty="0"/>
              <a:t>C#</a:t>
            </a:r>
          </a:p>
          <a:p>
            <a:pPr lvl="1"/>
            <a:r>
              <a:rPr lang="ru-RU" dirty="0"/>
              <a:t>Дополнительный сведения о структурах и классах</a:t>
            </a:r>
          </a:p>
          <a:p>
            <a:pPr lvl="1"/>
            <a:r>
              <a:rPr lang="ru-RU" dirty="0"/>
              <a:t>Преобразование типов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конструктора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506916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800" dirty="0"/>
              <a:t>Специальный метод. Вызывается при создании объекта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Синтаксис: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900" dirty="0">
                <a:latin typeface="Courier New" pitchFamily="49" charset="0"/>
              </a:rPr>
              <a:t>[</a:t>
            </a:r>
            <a:r>
              <a:rPr lang="en-US" sz="2900" i="1" dirty="0">
                <a:latin typeface="Courier New" pitchFamily="49" charset="0"/>
              </a:rPr>
              <a:t>attributes</a:t>
            </a:r>
            <a:r>
              <a:rPr lang="en-US" sz="2900" dirty="0">
                <a:latin typeface="Courier New" pitchFamily="49" charset="0"/>
              </a:rPr>
              <a:t>] [</a:t>
            </a:r>
            <a:r>
              <a:rPr lang="en-US" sz="2900" i="1" dirty="0">
                <a:latin typeface="Courier New" pitchFamily="49" charset="0"/>
              </a:rPr>
              <a:t>modifiers</a:t>
            </a:r>
            <a:r>
              <a:rPr lang="en-US" sz="2900" dirty="0">
                <a:latin typeface="Courier New" pitchFamily="49" charset="0"/>
              </a:rPr>
              <a:t>] 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900" b="1" i="1" u="sng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class_name</a:t>
            </a:r>
            <a:r>
              <a:rPr lang="en-US" sz="29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9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param_list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 [:</a:t>
            </a:r>
            <a:r>
              <a:rPr lang="en-US" sz="29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ctor_call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] { </a:t>
            </a:r>
            <a:r>
              <a:rPr lang="en-US" sz="29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ctor_body</a:t>
            </a:r>
            <a:r>
              <a:rPr lang="en-US" sz="29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ct val="120000"/>
              </a:lnSpc>
              <a:buNone/>
              <a:defRPr/>
            </a:pPr>
            <a:endParaRPr lang="en-US" sz="29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9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ctor_call</a:t>
            </a:r>
            <a:r>
              <a:rPr lang="en-US" sz="29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::=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base (</a:t>
            </a:r>
            <a:r>
              <a:rPr lang="en-US" sz="29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actual_params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sz="29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| 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this (</a:t>
            </a:r>
            <a:r>
              <a:rPr lang="en-US" sz="29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actual_params</a:t>
            </a:r>
            <a:r>
              <a:rPr lang="en-US" sz="29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Примеры:</a:t>
            </a:r>
            <a:endParaRPr lang="en-US" sz="2800" dirty="0"/>
          </a:p>
          <a:p>
            <a:pPr marL="365760" lvl="1" indent="0">
              <a:lnSpc>
                <a:spcPct val="120000"/>
              </a:lnSpc>
              <a:buNone/>
              <a:defRPr/>
            </a:pPr>
            <a:r>
              <a:rPr lang="en-US" sz="2500" dirty="0"/>
              <a:t>class </a:t>
            </a:r>
            <a:r>
              <a:rPr lang="en-US" sz="2500" i="1" dirty="0"/>
              <a:t>Vector3d</a:t>
            </a:r>
            <a:r>
              <a:rPr lang="en-US" sz="2500" dirty="0"/>
              <a:t>{</a:t>
            </a:r>
            <a:endParaRPr lang="ru-RU" sz="2500" dirty="0"/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	public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</a:rPr>
              <a:t>Vector3d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</a:rPr>
              <a:t> x, </a:t>
            </a:r>
            <a:r>
              <a:rPr lang="en-US" sz="2400" b="1" dirty="0">
                <a:latin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</a:rPr>
              <a:t> y, </a:t>
            </a:r>
            <a:r>
              <a:rPr lang="en-US" sz="2400" b="1" dirty="0">
                <a:latin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</a:rPr>
              <a:t> z)  {X = x; Y = y; Z = z;}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	public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</a:rPr>
              <a:t>Vector3d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</a:rPr>
              <a:t> x) : </a:t>
            </a:r>
            <a:r>
              <a:rPr lang="en-US" sz="2400" b="1" dirty="0">
                <a:latin typeface="Courier New" pitchFamily="49" charset="0"/>
              </a:rPr>
              <a:t>this </a:t>
            </a:r>
            <a:r>
              <a:rPr lang="en-US" sz="2400" dirty="0">
                <a:latin typeface="Courier New" pitchFamily="49" charset="0"/>
              </a:rPr>
              <a:t>(x, x, x) {}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dirty="0"/>
              <a:t>class </a:t>
            </a:r>
            <a:r>
              <a:rPr lang="en-US" sz="2400" i="1" dirty="0"/>
              <a:t>Square </a:t>
            </a:r>
            <a:r>
              <a:rPr lang="en-US" sz="2400" i="1"/>
              <a:t>: Figure</a:t>
            </a:r>
            <a:r>
              <a:rPr lang="en-US" sz="2400"/>
              <a:t> </a:t>
            </a:r>
            <a:r>
              <a:rPr lang="en-US" sz="2400" dirty="0"/>
              <a:t>{</a:t>
            </a:r>
            <a:endParaRPr lang="ru-RU" sz="2400" dirty="0"/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	public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i="1" dirty="0">
                <a:latin typeface="Courier New" pitchFamily="49" charset="0"/>
              </a:rPr>
              <a:t>Square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side) : </a:t>
            </a:r>
            <a:r>
              <a:rPr lang="en-US" sz="2400" b="1" dirty="0">
                <a:latin typeface="Courier New" pitchFamily="49" charset="0"/>
              </a:rPr>
              <a:t>base </a:t>
            </a:r>
            <a:r>
              <a:rPr lang="en-US" sz="2400" dirty="0">
                <a:latin typeface="Courier New" pitchFamily="49" charset="0"/>
              </a:rPr>
              <a:t>(side, side) {}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}</a:t>
            </a:r>
            <a:endParaRPr lang="ru-RU" sz="2400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buNone/>
              <a:defRPr/>
            </a:pPr>
            <a:endParaRPr lang="ru-RU" sz="2400" dirty="0">
              <a:latin typeface="Courier New" pitchFamily="49" charset="0"/>
            </a:endParaRPr>
          </a:p>
          <a:p>
            <a:pPr lvl="0">
              <a:lnSpc>
                <a:spcPct val="120000"/>
              </a:lnSpc>
              <a:buClr>
                <a:srgbClr val="FE8637"/>
              </a:buClr>
              <a:defRPr/>
            </a:pPr>
            <a:r>
              <a:rPr lang="ru-RU" sz="2800" dirty="0">
                <a:solidFill>
                  <a:prstClr val="black"/>
                </a:solidFill>
              </a:rPr>
              <a:t>При отсутствии конструкторов у не абстрактного класса, </a:t>
            </a:r>
            <a:r>
              <a:rPr lang="en-US" sz="2800" dirty="0">
                <a:solidFill>
                  <a:prstClr val="black"/>
                </a:solidFill>
              </a:rPr>
              <a:t>Visual Studio </a:t>
            </a:r>
            <a:r>
              <a:rPr lang="ru-RU" sz="2800" dirty="0">
                <a:solidFill>
                  <a:prstClr val="black"/>
                </a:solidFill>
              </a:rPr>
              <a:t>добавляет публичный конструктор без параметров</a:t>
            </a:r>
          </a:p>
          <a:p>
            <a:pPr lvl="0">
              <a:lnSpc>
                <a:spcPct val="120000"/>
              </a:lnSpc>
              <a:buClr>
                <a:srgbClr val="FE8637"/>
              </a:buClr>
              <a:defRPr/>
            </a:pPr>
            <a:r>
              <a:rPr lang="ru-RU" sz="2800" dirty="0">
                <a:solidFill>
                  <a:prstClr val="black"/>
                </a:solidFill>
              </a:rPr>
              <a:t>Структура всегда имеет конструктор без параметров и его нельзя переопределить</a:t>
            </a:r>
          </a:p>
          <a:p>
            <a:pPr lvl="0">
              <a:lnSpc>
                <a:spcPct val="120000"/>
              </a:lnSpc>
              <a:buClr>
                <a:srgbClr val="FE8637"/>
              </a:buClr>
              <a:defRPr/>
            </a:pPr>
            <a:r>
              <a:rPr lang="ru-RU" sz="2800" dirty="0">
                <a:solidFill>
                  <a:prstClr val="black"/>
                </a:solidFill>
              </a:rPr>
              <a:t>Любой конструктор у структуры обязан инициализировать все поля структуры</a:t>
            </a:r>
          </a:p>
          <a:p>
            <a:pPr>
              <a:lnSpc>
                <a:spcPct val="120000"/>
              </a:lnSpc>
              <a:buClr>
                <a:srgbClr val="FE8637"/>
              </a:buClr>
              <a:defRPr/>
            </a:pPr>
            <a:r>
              <a:rPr lang="ru-RU" sz="2800" dirty="0">
                <a:solidFill>
                  <a:prstClr val="black"/>
                </a:solidFill>
              </a:rPr>
              <a:t>При генерации исключения объект все равно будет создан</a:t>
            </a:r>
          </a:p>
          <a:p>
            <a:pPr lvl="0">
              <a:lnSpc>
                <a:spcPct val="120000"/>
              </a:lnSpc>
              <a:buClr>
                <a:srgbClr val="FE8637"/>
              </a:buClr>
              <a:defRPr/>
            </a:pPr>
            <a:r>
              <a:rPr lang="ru-RU" sz="2800" dirty="0">
                <a:solidFill>
                  <a:prstClr val="black"/>
                </a:solidFill>
              </a:rPr>
              <a:t>При создании объекта будут по цепочки вызваны конструкторы базовых типов</a:t>
            </a:r>
          </a:p>
          <a:p>
            <a:pPr lvl="1">
              <a:lnSpc>
                <a:spcPct val="120000"/>
              </a:lnSpc>
              <a:buNone/>
              <a:defRPr/>
            </a:pP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b="1" dirty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Обозначает ссылку на текущий </a:t>
            </a:r>
            <a:r>
              <a:rPr lang="ru-RU" b="1" dirty="0"/>
              <a:t>объект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Используется</a:t>
            </a:r>
            <a:r>
              <a:rPr lang="en-US" dirty="0"/>
              <a:t>:</a:t>
            </a:r>
            <a:endParaRPr lang="ru-RU" dirty="0"/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В конструкторах (для вызова другого конструктора этого же типа)</a:t>
            </a:r>
            <a:endParaRPr lang="en-US" dirty="0"/>
          </a:p>
          <a:p>
            <a:pPr marL="365760" lvl="1" indent="0">
              <a:lnSpc>
                <a:spcPct val="120000"/>
              </a:lnSpc>
              <a:buNone/>
              <a:defRPr/>
            </a:pPr>
            <a:r>
              <a:rPr lang="en-US" sz="1900" dirty="0"/>
              <a:t>class </a:t>
            </a:r>
            <a:r>
              <a:rPr lang="en-US" sz="1900" i="1" dirty="0"/>
              <a:t>Vector3d</a:t>
            </a:r>
            <a:r>
              <a:rPr lang="en-US" sz="1900" dirty="0"/>
              <a:t>{</a:t>
            </a:r>
            <a:endParaRPr lang="ru-RU" sz="1900" dirty="0"/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1700" b="1" dirty="0">
                <a:latin typeface="Courier New" pitchFamily="49" charset="0"/>
              </a:rPr>
              <a:t>		public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i="1" dirty="0">
                <a:latin typeface="Courier New" pitchFamily="49" charset="0"/>
              </a:rPr>
              <a:t>Vector3d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</a:rPr>
              <a:t>double</a:t>
            </a:r>
            <a:r>
              <a:rPr lang="en-US" sz="1700" dirty="0">
                <a:latin typeface="Courier New" pitchFamily="49" charset="0"/>
              </a:rPr>
              <a:t> x) : </a:t>
            </a:r>
            <a:r>
              <a:rPr lang="en-US" sz="1700" b="1" dirty="0">
                <a:latin typeface="Courier New" pitchFamily="49" charset="0"/>
              </a:rPr>
              <a:t>this </a:t>
            </a:r>
            <a:r>
              <a:rPr lang="en-US" sz="1700" dirty="0">
                <a:latin typeface="Courier New" pitchFamily="49" charset="0"/>
              </a:rPr>
              <a:t>(x, x, x){}</a:t>
            </a:r>
            <a:endParaRPr lang="ru-RU" sz="1700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1700" b="1" dirty="0">
                <a:latin typeface="Courier New" pitchFamily="49" charset="0"/>
              </a:rPr>
              <a:t>		public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i="1" dirty="0">
                <a:latin typeface="Courier New" pitchFamily="49" charset="0"/>
              </a:rPr>
              <a:t>Vector3d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</a:rPr>
              <a:t>double</a:t>
            </a:r>
            <a:r>
              <a:rPr lang="ru-RU" sz="1700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x,</a:t>
            </a:r>
            <a:r>
              <a:rPr lang="en-US" sz="1700" b="1" dirty="0">
                <a:latin typeface="Courier New" pitchFamily="49" charset="0"/>
              </a:rPr>
              <a:t> double</a:t>
            </a:r>
            <a:r>
              <a:rPr lang="ru-RU" sz="1700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y,</a:t>
            </a:r>
            <a:r>
              <a:rPr lang="en-US" sz="1700" b="1" dirty="0">
                <a:latin typeface="Courier New" pitchFamily="49" charset="0"/>
              </a:rPr>
              <a:t> double</a:t>
            </a:r>
            <a:r>
              <a:rPr lang="ru-RU" sz="1700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z){}…}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При передачи текущего объекта как параметр</a:t>
            </a:r>
            <a:endParaRPr lang="en-US" dirty="0"/>
          </a:p>
          <a:p>
            <a:pPr marL="731520" lvl="2" indent="0">
              <a:lnSpc>
                <a:spcPct val="120000"/>
              </a:lnSpc>
              <a:buNone/>
              <a:defRPr/>
            </a:pPr>
            <a:r>
              <a:rPr lang="en-US" dirty="0"/>
              <a:t>Print(this);</a:t>
            </a:r>
            <a:endParaRPr lang="ru-RU" dirty="0"/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При обращение к членам текущего объекта (при сокрытии)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class Customer{</a:t>
            </a:r>
          </a:p>
          <a:p>
            <a:pPr marL="365760" lvl="1" indent="0">
              <a:lnSpc>
                <a:spcPct val="120000"/>
              </a:lnSpc>
              <a:buNone/>
              <a:defRPr/>
            </a:pPr>
            <a:r>
              <a:rPr lang="en-US" dirty="0"/>
              <a:t>	string name;</a:t>
            </a:r>
          </a:p>
          <a:p>
            <a:pPr marL="365760" lvl="1" indent="0">
              <a:lnSpc>
                <a:spcPct val="120000"/>
              </a:lnSpc>
              <a:buNone/>
              <a:defRPr/>
            </a:pPr>
            <a:r>
              <a:rPr lang="en-US" dirty="0"/>
              <a:t>	void Customer (string name) {this.name = name} …}</a:t>
            </a: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en-US" b="1" dirty="0"/>
              <a:t>this</a:t>
            </a:r>
            <a:r>
              <a:rPr lang="en-US" dirty="0"/>
              <a:t> </a:t>
            </a:r>
            <a:r>
              <a:rPr lang="ru-RU" dirty="0"/>
              <a:t>не может использоваться в статических членах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Доступен как в классах так и в структурах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base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Обозначает ссылку на текущий</a:t>
            </a:r>
            <a:r>
              <a:rPr lang="en-US" dirty="0"/>
              <a:t> </a:t>
            </a:r>
            <a:r>
              <a:rPr lang="ru-RU" dirty="0"/>
              <a:t>родительский класс</a:t>
            </a:r>
            <a:endParaRPr lang="ru-RU" b="1" dirty="0"/>
          </a:p>
          <a:p>
            <a:pPr>
              <a:defRPr/>
            </a:pPr>
            <a:r>
              <a:rPr lang="ru-RU" dirty="0"/>
              <a:t>Используется</a:t>
            </a:r>
          </a:p>
          <a:p>
            <a:pPr lvl="1">
              <a:defRPr/>
            </a:pPr>
            <a:r>
              <a:rPr lang="ru-RU" dirty="0"/>
              <a:t>В конструкторах</a:t>
            </a:r>
            <a:endParaRPr lang="en-US" dirty="0"/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n-US" sz="1900" dirty="0"/>
              <a:t>class </a:t>
            </a:r>
            <a:r>
              <a:rPr lang="en-US" sz="1900" i="1" dirty="0"/>
              <a:t>Vector3d : Vector </a:t>
            </a:r>
            <a:r>
              <a:rPr lang="en-US" sz="1900" dirty="0"/>
              <a:t>{</a:t>
            </a:r>
            <a:endParaRPr lang="ru-RU" sz="1900" dirty="0"/>
          </a:p>
          <a:p>
            <a:pPr lvl="1">
              <a:lnSpc>
                <a:spcPct val="110000"/>
              </a:lnSpc>
              <a:buNone/>
              <a:defRPr/>
            </a:pPr>
            <a:r>
              <a:rPr lang="en-US" sz="1700" b="1" dirty="0">
                <a:latin typeface="Courier New" pitchFamily="49" charset="0"/>
              </a:rPr>
              <a:t>		public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i="1" dirty="0">
                <a:latin typeface="Courier New" pitchFamily="49" charset="0"/>
              </a:rPr>
              <a:t>Vector3d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</a:rPr>
              <a:t>double</a:t>
            </a:r>
            <a:r>
              <a:rPr lang="en-US" sz="1700" dirty="0">
                <a:latin typeface="Courier New" pitchFamily="49" charset="0"/>
              </a:rPr>
              <a:t> x) : </a:t>
            </a:r>
            <a:r>
              <a:rPr lang="en-US" sz="1700" b="1" dirty="0">
                <a:latin typeface="Courier New" pitchFamily="49" charset="0"/>
              </a:rPr>
              <a:t>base</a:t>
            </a:r>
            <a:r>
              <a:rPr lang="en-US" sz="1700" dirty="0">
                <a:latin typeface="Courier New" pitchFamily="49" charset="0"/>
              </a:rPr>
              <a:t>(x, x, x){}…}</a:t>
            </a:r>
          </a:p>
          <a:p>
            <a:pPr lvl="1">
              <a:defRPr/>
            </a:pPr>
            <a:r>
              <a:rPr lang="ru-RU" dirty="0"/>
              <a:t>При вызове функционала базового класса</a:t>
            </a:r>
            <a:endParaRPr lang="en-US" dirty="0"/>
          </a:p>
          <a:p>
            <a:pPr marL="365760" lvl="1" indent="0">
              <a:buNone/>
              <a:defRPr/>
            </a:pPr>
            <a:r>
              <a:rPr lang="en-US" dirty="0"/>
              <a:t>	public override void Print (string text) </a:t>
            </a:r>
          </a:p>
          <a:p>
            <a:pPr marL="365760" lvl="1" indent="0">
              <a:buNone/>
              <a:defRPr/>
            </a:pPr>
            <a:r>
              <a:rPr lang="en-US" dirty="0"/>
              <a:t>	{</a:t>
            </a:r>
          </a:p>
          <a:p>
            <a:pPr marL="365760" lvl="1" indent="0">
              <a:buNone/>
              <a:defRPr/>
            </a:pPr>
            <a:r>
              <a:rPr lang="en-US" dirty="0"/>
              <a:t>	     … </a:t>
            </a:r>
          </a:p>
          <a:p>
            <a:pPr marL="365760" lvl="1" indent="0">
              <a:buNone/>
              <a:defRPr/>
            </a:pPr>
            <a:r>
              <a:rPr lang="en-US" dirty="0"/>
              <a:t>	     </a:t>
            </a:r>
            <a:r>
              <a:rPr lang="en-US" dirty="0" err="1"/>
              <a:t>base.Print</a:t>
            </a:r>
            <a:r>
              <a:rPr lang="en-US" dirty="0"/>
              <a:t>(text + “</a:t>
            </a:r>
            <a:r>
              <a:rPr lang="ru-RU" dirty="0"/>
              <a:t> еще и мой текст</a:t>
            </a:r>
            <a:r>
              <a:rPr lang="en-US" dirty="0"/>
              <a:t>”</a:t>
            </a:r>
            <a:r>
              <a:rPr lang="ru-RU" dirty="0"/>
              <a:t>)</a:t>
            </a:r>
            <a:r>
              <a:rPr lang="en-US" dirty="0"/>
              <a:t>; </a:t>
            </a:r>
          </a:p>
          <a:p>
            <a:pPr marL="365760" lvl="1" indent="0">
              <a:buNone/>
              <a:defRPr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4379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конструктор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sz="2800" dirty="0"/>
              <a:t>Назначение – выполнение действий по инициализации </a:t>
            </a:r>
            <a:r>
              <a:rPr lang="ru-RU" sz="2800" b="1" dirty="0"/>
              <a:t>типа</a:t>
            </a:r>
          </a:p>
          <a:p>
            <a:pPr>
              <a:lnSpc>
                <a:spcPct val="110000"/>
              </a:lnSpc>
              <a:defRPr/>
            </a:pPr>
            <a:r>
              <a:rPr lang="ru-RU" sz="2800" dirty="0"/>
              <a:t>Выполняется до обращения к любому статическому члену и до создания первого объекта</a:t>
            </a:r>
          </a:p>
          <a:p>
            <a:pPr>
              <a:lnSpc>
                <a:spcPct val="110000"/>
              </a:lnSpc>
              <a:defRPr/>
            </a:pPr>
            <a:r>
              <a:rPr lang="ru-RU" sz="2800" dirty="0"/>
              <a:t>Статические конструкторы различных типов выполняются в произвольном порядке</a:t>
            </a:r>
          </a:p>
          <a:p>
            <a:pPr>
              <a:lnSpc>
                <a:spcPct val="110000"/>
              </a:lnSpc>
              <a:defRPr/>
            </a:pPr>
            <a:r>
              <a:rPr lang="ru-RU" sz="2800" dirty="0"/>
              <a:t>Синтаксис: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static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i="1" dirty="0" err="1">
                <a:latin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i="1" dirty="0" err="1">
                <a:latin typeface="Courier New" pitchFamily="49" charset="0"/>
              </a:rPr>
              <a:t>ctor_body</a:t>
            </a:r>
            <a:endParaRPr lang="en-US" sz="2400" i="1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sz="2800" dirty="0"/>
              <a:t>Не может иметь модификатор доступа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Свойство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Свойство – виртуальное поле</a:t>
            </a:r>
          </a:p>
          <a:p>
            <a:pPr lvl="1"/>
            <a:r>
              <a:rPr lang="ru-RU"/>
              <a:t>Обращение – как к полю:</a:t>
            </a:r>
          </a:p>
          <a:p>
            <a:pPr lvl="2"/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len = s.Length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lvl="2"/>
            <a:r>
              <a:rPr lang="en-US">
                <a:latin typeface="Courier New" pitchFamily="49" charset="0"/>
              </a:rPr>
              <a:t>page.Title = “Hello, World!”</a:t>
            </a:r>
            <a:r>
              <a:rPr lang="en-US" b="1">
                <a:latin typeface="Courier New" pitchFamily="49" charset="0"/>
              </a:rPr>
              <a:t>;</a:t>
            </a:r>
            <a:endParaRPr lang="ru-RU" b="1">
              <a:latin typeface="Courier New" pitchFamily="49" charset="0"/>
            </a:endParaRPr>
          </a:p>
          <a:p>
            <a:pPr lvl="1"/>
            <a:r>
              <a:rPr lang="ru-RU"/>
              <a:t>Реально при обращении вызывается метод – </a:t>
            </a:r>
            <a:r>
              <a:rPr lang="ru-RU" b="1"/>
              <a:t>аксессор </a:t>
            </a:r>
          </a:p>
          <a:p>
            <a:r>
              <a:rPr lang="ru-RU"/>
              <a:t>Поле может иметь аксессор для</a:t>
            </a:r>
          </a:p>
          <a:p>
            <a:pPr lvl="1"/>
            <a:r>
              <a:rPr lang="ru-RU"/>
              <a:t>чтения (</a:t>
            </a:r>
            <a:r>
              <a:rPr lang="en-US" b="1"/>
              <a:t>get</a:t>
            </a:r>
            <a:r>
              <a:rPr lang="ru-RU"/>
              <a:t>)</a:t>
            </a:r>
          </a:p>
          <a:p>
            <a:pPr lvl="1"/>
            <a:r>
              <a:rPr lang="ru-RU"/>
              <a:t>записи</a:t>
            </a:r>
            <a:r>
              <a:rPr lang="en-US"/>
              <a:t> (</a:t>
            </a:r>
            <a:r>
              <a:rPr lang="en-US" b="1"/>
              <a:t>set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7295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Объявление свойства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43192" cy="521317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500" dirty="0">
                <a:latin typeface="Courier New" pitchFamily="49" charset="0"/>
              </a:rPr>
              <a:t>[</a:t>
            </a:r>
            <a:r>
              <a:rPr lang="en-US" sz="2500" i="1" dirty="0">
                <a:latin typeface="Courier New" pitchFamily="49" charset="0"/>
              </a:rPr>
              <a:t>attributes</a:t>
            </a:r>
            <a:r>
              <a:rPr lang="en-US" sz="2500" dirty="0">
                <a:latin typeface="Courier New" pitchFamily="49" charset="0"/>
              </a:rPr>
              <a:t>] [</a:t>
            </a:r>
            <a:r>
              <a:rPr lang="en-US" sz="2500" i="1" dirty="0">
                <a:latin typeface="Courier New" pitchFamily="49" charset="0"/>
              </a:rPr>
              <a:t>modifiers</a:t>
            </a:r>
            <a:r>
              <a:rPr lang="en-US" sz="2500" dirty="0">
                <a:latin typeface="Courier New" pitchFamily="49" charset="0"/>
              </a:rPr>
              <a:t>]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500" i="1" dirty="0">
                <a:latin typeface="Courier New" pitchFamily="49" charset="0"/>
              </a:rPr>
              <a:t> </a:t>
            </a:r>
            <a:r>
              <a:rPr lang="en-US" sz="25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prop_type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5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prop_name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{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500" dirty="0">
                <a:latin typeface="Courier New" pitchFamily="49" charset="0"/>
              </a:rPr>
              <a:t>  [[</a:t>
            </a:r>
            <a:r>
              <a:rPr lang="en-US" sz="2500" i="1" dirty="0" err="1">
                <a:latin typeface="Courier New" pitchFamily="49" charset="0"/>
              </a:rPr>
              <a:t>access_modifier</a:t>
            </a:r>
            <a:r>
              <a:rPr lang="en-US" sz="2500" dirty="0">
                <a:latin typeface="Courier New" pitchFamily="49" charset="0"/>
              </a:rPr>
              <a:t>]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get </a:t>
            </a:r>
            <a:r>
              <a:rPr lang="en-US" sz="25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accessor_body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]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500" dirty="0">
                <a:latin typeface="Courier New" pitchFamily="49" charset="0"/>
              </a:rPr>
              <a:t>  [[</a:t>
            </a:r>
            <a:r>
              <a:rPr lang="en-US" sz="2500" i="1" dirty="0" err="1">
                <a:latin typeface="Courier New" pitchFamily="49" charset="0"/>
              </a:rPr>
              <a:t>access_modifier</a:t>
            </a:r>
            <a:r>
              <a:rPr lang="en-US" sz="2500" dirty="0">
                <a:latin typeface="Courier New" pitchFamily="49" charset="0"/>
              </a:rPr>
              <a:t>]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set </a:t>
            </a:r>
            <a:r>
              <a:rPr lang="en-US" sz="25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accessor_body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]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500" b="1" dirty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Пример: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</a:rPr>
              <a:t>Numbers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get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   if(ns == null) ns = {1, 2, 3, 4, 5};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ns; 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set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{</a:t>
            </a:r>
            <a:r>
              <a:rPr lang="en-US" sz="2000" dirty="0">
                <a:latin typeface="Courier New" pitchFamily="49" charset="0"/>
              </a:rPr>
              <a:t> ns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value</a:t>
            </a:r>
            <a:r>
              <a:rPr lang="en-US" sz="2000" dirty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} </a:t>
            </a:r>
            <a:r>
              <a:rPr lang="en-US" sz="2000" dirty="0">
                <a:latin typeface="Courier New" pitchFamily="49" charset="0"/>
              </a:rPr>
              <a:t>	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  <a:endParaRPr lang="ru-RU" sz="2000" b="1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endParaRPr lang="ru-RU" sz="2000" b="1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en-US" sz="2300" dirty="0"/>
              <a:t> </a:t>
            </a:r>
            <a:r>
              <a:rPr lang="ru-RU" sz="2300" dirty="0"/>
              <a:t>вызывается при получении значения свойства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 variable = </a:t>
            </a:r>
            <a:r>
              <a:rPr lang="en-US" sz="2000" dirty="0" err="1">
                <a:latin typeface="Courier New" pitchFamily="49" charset="0"/>
              </a:rPr>
              <a:t>meObject.Numbers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sz="2300" dirty="0"/>
              <a:t> </a:t>
            </a:r>
            <a:r>
              <a:rPr lang="ru-RU" sz="2300" dirty="0"/>
              <a:t>вызывается при установке значения свойства</a:t>
            </a: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meObject.Numbers</a:t>
            </a:r>
            <a:r>
              <a:rPr lang="ru-RU" sz="2000" dirty="0">
                <a:latin typeface="Courier New" pitchFamily="49" charset="0"/>
              </a:rPr>
              <a:t> = </a:t>
            </a:r>
            <a:r>
              <a:rPr lang="en-US" sz="2000" dirty="0">
                <a:latin typeface="Courier New" pitchFamily="49" charset="0"/>
              </a:rPr>
              <a:t>variable;</a:t>
            </a:r>
          </a:p>
          <a:p>
            <a:pPr>
              <a:lnSpc>
                <a:spcPct val="120000"/>
              </a:lnSpc>
            </a:pP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sz="2300" dirty="0"/>
              <a:t> – </a:t>
            </a:r>
            <a:r>
              <a:rPr lang="ru-RU" sz="2300" dirty="0"/>
              <a:t>ключевое слово в блоке </a:t>
            </a:r>
            <a:r>
              <a:rPr lang="en-US" sz="2300" dirty="0"/>
              <a:t>set</a:t>
            </a:r>
            <a:r>
              <a:rPr lang="ru-RU" sz="2300" dirty="0"/>
              <a:t>, обозначающее полученное значение</a:t>
            </a:r>
            <a:endParaRPr lang="en-US" sz="2300" dirty="0"/>
          </a:p>
          <a:p>
            <a:pPr>
              <a:lnSpc>
                <a:spcPct val="120000"/>
              </a:lnSpc>
            </a:pPr>
            <a:r>
              <a:rPr lang="ru-RU" sz="2300" dirty="0"/>
              <a:t>Блок </a:t>
            </a:r>
            <a:r>
              <a:rPr lang="en-US" sz="2300" dirty="0"/>
              <a:t>set </a:t>
            </a:r>
            <a:r>
              <a:rPr lang="ru-RU" sz="2300" dirty="0"/>
              <a:t>– может отсутствовать – получится свойство только для чтения</a:t>
            </a:r>
          </a:p>
          <a:p>
            <a:pPr>
              <a:lnSpc>
                <a:spcPct val="120000"/>
              </a:lnSpc>
            </a:pPr>
            <a:r>
              <a:rPr lang="ru-RU" sz="2300" dirty="0"/>
              <a:t>Блок </a:t>
            </a:r>
            <a:r>
              <a:rPr lang="en-US" sz="2300" dirty="0"/>
              <a:t>get</a:t>
            </a:r>
            <a:r>
              <a:rPr lang="ru-RU" sz="2300" dirty="0"/>
              <a:t>– может отсутствовать – получится свойство только для установки значения (такой вариант практически не используется)</a:t>
            </a:r>
            <a:endParaRPr lang="en-US" sz="2300" dirty="0"/>
          </a:p>
          <a:p>
            <a:pPr>
              <a:lnSpc>
                <a:spcPct val="120000"/>
              </a:lnSpc>
            </a:pPr>
            <a:endParaRPr lang="en-US" sz="2300" dirty="0"/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036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Использование свойств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доступа к полям используют свойства</a:t>
            </a:r>
          </a:p>
          <a:p>
            <a:pPr lvl="1"/>
            <a:r>
              <a:rPr lang="ru-RU" dirty="0"/>
              <a:t>Практически всегда Поля – </a:t>
            </a:r>
            <a:r>
              <a:rPr lang="en-US" dirty="0"/>
              <a:t>private/protected</a:t>
            </a:r>
            <a:r>
              <a:rPr lang="ru-RU" dirty="0"/>
              <a:t>. Для соблюдения инкапсуляции.</a:t>
            </a:r>
          </a:p>
          <a:p>
            <a:pPr lvl="1"/>
            <a:r>
              <a:rPr lang="ru-RU" dirty="0"/>
              <a:t>Даже если сейчас нет никакой логики в </a:t>
            </a:r>
            <a:r>
              <a:rPr lang="en-US" dirty="0"/>
              <a:t>get, set</a:t>
            </a:r>
            <a:r>
              <a:rPr lang="ru-RU" dirty="0"/>
              <a:t>, она может появиться завтра</a:t>
            </a:r>
            <a:endParaRPr lang="en-US" dirty="0"/>
          </a:p>
          <a:p>
            <a:r>
              <a:rPr lang="ru-RU" dirty="0"/>
              <a:t>Ограничение доступа к полям</a:t>
            </a:r>
          </a:p>
          <a:p>
            <a:pPr lvl="1"/>
            <a:r>
              <a:rPr lang="ru-RU" dirty="0"/>
              <a:t>Поля только для чтения</a:t>
            </a:r>
          </a:p>
          <a:p>
            <a:pPr lvl="1"/>
            <a:r>
              <a:rPr lang="ru-RU" dirty="0"/>
              <a:t>Проверка допустимости нового значения</a:t>
            </a:r>
          </a:p>
          <a:p>
            <a:r>
              <a:rPr lang="ru-RU" dirty="0"/>
              <a:t>Вычислимые «поля»</a:t>
            </a:r>
          </a:p>
          <a:p>
            <a:r>
              <a:rPr lang="ru-RU" dirty="0"/>
              <a:t>Ленивая инициализация</a:t>
            </a:r>
          </a:p>
          <a:p>
            <a:r>
              <a:rPr lang="ru-RU" dirty="0"/>
              <a:t>Представление одного поля в нескольких форматах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354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Автоматические свойства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Синтаксис: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[</a:t>
            </a:r>
            <a:r>
              <a:rPr lang="en-US" sz="2000" i="1" dirty="0">
                <a:latin typeface="Courier New" pitchFamily="49" charset="0"/>
              </a:rPr>
              <a:t>attributes</a:t>
            </a:r>
            <a:r>
              <a:rPr lang="en-US" sz="2000" dirty="0">
                <a:latin typeface="Courier New" pitchFamily="49" charset="0"/>
              </a:rPr>
              <a:t>] [</a:t>
            </a:r>
            <a:r>
              <a:rPr lang="en-US" sz="2000" i="1" dirty="0">
                <a:latin typeface="Courier New" pitchFamily="49" charset="0"/>
              </a:rPr>
              <a:t>modifiers</a:t>
            </a:r>
            <a:r>
              <a:rPr lang="en-US" sz="2000" dirty="0">
                <a:latin typeface="Courier New" pitchFamily="49" charset="0"/>
              </a:rPr>
              <a:t>]</a:t>
            </a:r>
          </a:p>
          <a:p>
            <a:pPr lvl="1">
              <a:buFont typeface="Wingdings 2" pitchFamily="18" charset="2"/>
              <a:buNone/>
            </a:pP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prop_type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prop_name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[</a:t>
            </a:r>
            <a:r>
              <a:rPr lang="en-US" sz="2000" i="1" dirty="0" err="1">
                <a:latin typeface="Courier New" pitchFamily="49" charset="0"/>
              </a:rPr>
              <a:t>access_modifier</a:t>
            </a:r>
            <a:r>
              <a:rPr lang="en-US" sz="2000" dirty="0">
                <a:latin typeface="Courier New" pitchFamily="49" charset="0"/>
              </a:rPr>
              <a:t>]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get;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[</a:t>
            </a:r>
            <a:r>
              <a:rPr lang="en-US" sz="2000" i="1" dirty="0" err="1">
                <a:latin typeface="Courier New" pitchFamily="49" charset="0"/>
              </a:rPr>
              <a:t>access_modifier</a:t>
            </a:r>
            <a:r>
              <a:rPr lang="en-US" sz="2000" dirty="0">
                <a:latin typeface="Courier New" pitchFamily="49" charset="0"/>
              </a:rPr>
              <a:t>]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set;</a:t>
            </a:r>
          </a:p>
          <a:p>
            <a:pPr lvl="1"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r>
              <a:rPr lang="ru-RU" sz="2400" dirty="0"/>
              <a:t>Пример: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public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 Numbers {get; set;}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</a:rPr>
              <a:t>public </a:t>
            </a:r>
            <a:r>
              <a:rPr lang="en-US" sz="2000" dirty="0" err="1">
                <a:latin typeface="Courier New" pitchFamily="49" charset="0"/>
              </a:rPr>
              <a:t>DateTime</a:t>
            </a:r>
            <a:r>
              <a:rPr lang="en-US" sz="2000" dirty="0">
                <a:latin typeface="Courier New" pitchFamily="49" charset="0"/>
              </a:rPr>
              <a:t> birthday {get; private set;}</a:t>
            </a:r>
            <a:endParaRPr lang="ru-RU" sz="2000" dirty="0">
              <a:latin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endParaRPr lang="ru-RU" sz="2000" b="1" dirty="0">
              <a:latin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ru-RU" sz="2000" dirty="0">
                <a:latin typeface="Courier New" pitchFamily="49" charset="0"/>
              </a:rPr>
              <a:t>За кулисами будет создано </a:t>
            </a:r>
            <a:r>
              <a:rPr lang="en-US" sz="2000" dirty="0">
                <a:latin typeface="Courier New" pitchFamily="49" charset="0"/>
              </a:rPr>
              <a:t>private </a:t>
            </a:r>
            <a:r>
              <a:rPr lang="ru-RU" sz="2000" dirty="0">
                <a:latin typeface="Courier New" pitchFamily="49" charset="0"/>
              </a:rPr>
              <a:t>поле. </a:t>
            </a:r>
            <a:r>
              <a:rPr lang="en-US" sz="2000" dirty="0">
                <a:latin typeface="Courier New" pitchFamily="49" charset="0"/>
              </a:rPr>
              <a:t>get – </a:t>
            </a:r>
            <a:r>
              <a:rPr lang="ru-RU" sz="2000" dirty="0">
                <a:latin typeface="Courier New" pitchFamily="49" charset="0"/>
              </a:rPr>
              <a:t>будет возвращать значение этого поля, а </a:t>
            </a:r>
            <a:r>
              <a:rPr lang="en-US" sz="2000" dirty="0">
                <a:latin typeface="Courier New" pitchFamily="49" charset="0"/>
              </a:rPr>
              <a:t>set</a:t>
            </a:r>
            <a:r>
              <a:rPr lang="ru-RU" sz="2000" dirty="0">
                <a:latin typeface="Courier New" pitchFamily="49" charset="0"/>
              </a:rPr>
              <a:t> – устанавливать его</a:t>
            </a:r>
          </a:p>
          <a:p>
            <a:pPr lvl="1">
              <a:buFont typeface="Wingdings 2" pitchFamily="18" charset="2"/>
              <a:buNone/>
            </a:pPr>
            <a:r>
              <a:rPr lang="ru-RU" sz="2000" dirty="0">
                <a:latin typeface="Courier New" pitchFamily="49" charset="0"/>
              </a:rPr>
              <a:t>Тело и </a:t>
            </a:r>
            <a:r>
              <a:rPr lang="en-US" sz="2000" dirty="0">
                <a:latin typeface="Courier New" pitchFamily="49" charset="0"/>
              </a:rPr>
              <a:t>get</a:t>
            </a:r>
            <a:r>
              <a:rPr lang="ru-RU" sz="2000" dirty="0">
                <a:latin typeface="Courier New" pitchFamily="49" charset="0"/>
              </a:rPr>
              <a:t>,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и </a:t>
            </a:r>
            <a:r>
              <a:rPr lang="en-US" sz="2000" dirty="0">
                <a:latin typeface="Courier New" pitchFamily="49" charset="0"/>
              </a:rPr>
              <a:t>set</a:t>
            </a:r>
            <a:r>
              <a:rPr lang="ru-RU" sz="2000" dirty="0">
                <a:latin typeface="Courier New" pitchFamily="49" charset="0"/>
              </a:rPr>
              <a:t> должно отсутствовать при описании автоматического свойства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6809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Автоматические свойства с первоначальной инициализацией 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Свойство с первоначальной инициализацией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public string User { get; set; } = </a:t>
            </a:r>
            <a:r>
              <a:rPr lang="en-US" dirty="0" err="1"/>
              <a:t>WindowsIdentity.GetCurrent</a:t>
            </a:r>
            <a:r>
              <a:rPr lang="en-US" dirty="0"/>
              <a:t>().Name;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Свойства только для чтения с </a:t>
            </a:r>
            <a:r>
              <a:rPr lang="en-US" dirty="0"/>
              <a:t>read-only-defined backing field</a:t>
            </a:r>
            <a:r>
              <a:rPr lang="ru-RU" dirty="0"/>
              <a:t>. У автоматического свойства не задается </a:t>
            </a:r>
            <a:r>
              <a:rPr lang="en-US" dirty="0"/>
              <a:t>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public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TimeStamp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 get; } = </a:t>
            </a:r>
            <a:r>
              <a:rPr lang="en-US" dirty="0" err="1"/>
              <a:t>DateTime.UtcNow</a:t>
            </a:r>
            <a:r>
              <a:rPr lang="en-US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public string User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 get; } = </a:t>
            </a:r>
            <a:r>
              <a:rPr lang="en-US" dirty="0" err="1"/>
              <a:t>WindowsIdentity.GetCurrent</a:t>
            </a:r>
            <a:r>
              <a:rPr lang="en-US" dirty="0"/>
              <a:t>().Name;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string </a:t>
            </a:r>
            <a:r>
              <a:rPr lang="en-US" dirty="0" err="1"/>
              <a:t>ProcessName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 get; } = </a:t>
            </a:r>
            <a:r>
              <a:rPr lang="en-US" dirty="0"/>
              <a:t>				</a:t>
            </a:r>
            <a:r>
              <a:rPr lang="en-US" dirty="0" err="1"/>
              <a:t>Process.GetCurrentProcess</a:t>
            </a:r>
            <a:r>
              <a:rPr lang="en-US" dirty="0"/>
              <a:t>().</a:t>
            </a:r>
            <a:r>
              <a:rPr lang="en-US" dirty="0" err="1"/>
              <a:t>ProcessName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Автоматическое </a:t>
            </a:r>
            <a:r>
              <a:rPr lang="en-US" dirty="0"/>
              <a:t>r</a:t>
            </a:r>
            <a:r>
              <a:rPr lang="ru-RU" dirty="0" err="1"/>
              <a:t>eadonly</a:t>
            </a:r>
            <a:r>
              <a:rPr lang="ru-RU" dirty="0"/>
              <a:t> свойство можно задать в конструкторе</a:t>
            </a:r>
            <a:r>
              <a:rPr lang="en-US" dirty="0"/>
              <a:t> 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class Temperature {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TempInK</a:t>
            </a:r>
            <a:r>
              <a:rPr lang="en-US" dirty="0"/>
              <a:t> { get; }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	public Temperature() { </a:t>
            </a:r>
            <a:r>
              <a:rPr lang="en-US" dirty="0" err="1"/>
              <a:t>TempInK</a:t>
            </a:r>
            <a:r>
              <a:rPr lang="en-US" dirty="0"/>
              <a:t> = 273; }</a:t>
            </a:r>
          </a:p>
          <a:p>
            <a:pPr marL="365760" lvl="1" indent="0">
              <a:lnSpc>
                <a:spcPct val="120000"/>
              </a:lnSpc>
              <a:buNone/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80000"/>
              </a:lnSpc>
              <a:buFont typeface="Wingdings 2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274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Индексатор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514116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Индексатор – свойство, используемое для перегрузки операции </a:t>
            </a:r>
            <a:r>
              <a:rPr lang="en-US" dirty="0"/>
              <a:t>[ ]</a:t>
            </a:r>
            <a:endParaRPr lang="ru-RU" dirty="0"/>
          </a:p>
          <a:p>
            <a:r>
              <a:rPr lang="ru-RU" dirty="0"/>
              <a:t>В основном используется с различными коллекциями</a:t>
            </a:r>
          </a:p>
          <a:p>
            <a:r>
              <a:rPr lang="ru-RU" dirty="0"/>
              <a:t>Индексатор не может быть статическим</a:t>
            </a:r>
          </a:p>
          <a:p>
            <a:r>
              <a:rPr lang="ru-RU" dirty="0"/>
              <a:t>Синтаксис</a:t>
            </a:r>
          </a:p>
          <a:p>
            <a:pPr marL="365760" lvl="1" indent="0">
              <a:buNone/>
            </a:pPr>
            <a:r>
              <a:rPr lang="en-US" dirty="0"/>
              <a:t>[attributes] [modifiers]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ind_type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[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param_list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] 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  [[</a:t>
            </a:r>
            <a:r>
              <a:rPr lang="en-US" dirty="0" err="1"/>
              <a:t>access_modifier</a:t>
            </a:r>
            <a:r>
              <a:rPr lang="en-US" dirty="0"/>
              <a:t>]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get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accessor_body</a:t>
            </a:r>
            <a:r>
              <a:rPr lang="en-US" dirty="0"/>
              <a:t>]</a:t>
            </a:r>
          </a:p>
          <a:p>
            <a:pPr marL="365760" lvl="1" indent="0">
              <a:buNone/>
            </a:pPr>
            <a:r>
              <a:rPr lang="en-US" dirty="0"/>
              <a:t>  [[</a:t>
            </a:r>
            <a:r>
              <a:rPr lang="en-US" dirty="0" err="1"/>
              <a:t>access_modifier</a:t>
            </a:r>
            <a:r>
              <a:rPr lang="en-US" dirty="0"/>
              <a:t>]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set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accessor_body</a:t>
            </a:r>
            <a:r>
              <a:rPr lang="en-US" dirty="0"/>
              <a:t>]</a:t>
            </a:r>
          </a:p>
          <a:p>
            <a:pPr marL="365760" lvl="1" indent="0">
              <a:buNone/>
            </a:pPr>
            <a:r>
              <a:rPr lang="en-US" dirty="0"/>
              <a:t>}</a:t>
            </a:r>
          </a:p>
          <a:p>
            <a:pPr marL="365760" lvl="1" indent="0">
              <a:buNone/>
            </a:pPr>
            <a:endParaRPr lang="ru-RU" dirty="0"/>
          </a:p>
          <a:p>
            <a:pPr lvl="0"/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public float this[string </a:t>
            </a:r>
            <a:r>
              <a:rPr lang="en-US" dirty="0" err="1"/>
              <a:t>koord</a:t>
            </a:r>
            <a:r>
              <a:rPr lang="en-US" dirty="0"/>
              <a:t>]</a:t>
            </a:r>
            <a:r>
              <a:rPr lang="ru-RU" dirty="0"/>
              <a:t>    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      </a:t>
            </a:r>
            <a:r>
              <a:rPr lang="ru-RU" dirty="0" err="1"/>
              <a:t>get</a:t>
            </a:r>
            <a:r>
              <a:rPr lang="ru-RU" dirty="0"/>
              <a:t> { </a:t>
            </a:r>
            <a:r>
              <a:rPr lang="en-US" dirty="0"/>
              <a:t>if(</a:t>
            </a:r>
            <a:r>
              <a:rPr lang="en-US" dirty="0" err="1"/>
              <a:t>koord</a:t>
            </a:r>
            <a:r>
              <a:rPr lang="en-US" dirty="0"/>
              <a:t> ==“X”)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fx</a:t>
            </a:r>
            <a:r>
              <a:rPr lang="ru-RU" dirty="0"/>
              <a:t>;</a:t>
            </a:r>
            <a:r>
              <a:rPr lang="en-US" dirty="0"/>
              <a:t> else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f</a:t>
            </a:r>
            <a:r>
              <a:rPr lang="en-US" dirty="0"/>
              <a:t>y</a:t>
            </a:r>
            <a:r>
              <a:rPr lang="ru-RU" dirty="0"/>
              <a:t>;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ru-RU" dirty="0" err="1"/>
              <a:t>set</a:t>
            </a:r>
            <a:r>
              <a:rPr lang="ru-RU" dirty="0"/>
              <a:t> { </a:t>
            </a:r>
            <a:r>
              <a:rPr lang="en-US" dirty="0"/>
              <a:t>if(</a:t>
            </a:r>
            <a:r>
              <a:rPr lang="en-US" dirty="0" err="1"/>
              <a:t>koord</a:t>
            </a:r>
            <a:r>
              <a:rPr lang="en-US" dirty="0"/>
              <a:t> ==“X”) </a:t>
            </a:r>
            <a:r>
              <a:rPr lang="ru-RU" dirty="0" err="1"/>
              <a:t>fx</a:t>
            </a:r>
            <a:r>
              <a:rPr lang="en-US" dirty="0"/>
              <a:t> = value</a:t>
            </a:r>
            <a:r>
              <a:rPr lang="ru-RU" dirty="0"/>
              <a:t>;</a:t>
            </a:r>
            <a:r>
              <a:rPr lang="en-US" dirty="0"/>
              <a:t> else</a:t>
            </a:r>
            <a:r>
              <a:rPr lang="ru-RU" dirty="0"/>
              <a:t> f</a:t>
            </a:r>
            <a:r>
              <a:rPr lang="en-US" dirty="0"/>
              <a:t>y = value</a:t>
            </a:r>
            <a:r>
              <a:rPr lang="ru-RU" dirty="0"/>
              <a:t>;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lvl="1"/>
            <a:endParaRPr lang="en-US" dirty="0"/>
          </a:p>
          <a:p>
            <a:r>
              <a:rPr lang="ru-RU" dirty="0"/>
              <a:t>Обращение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float real = vector[“X”];</a:t>
            </a:r>
          </a:p>
          <a:p>
            <a:pPr marL="0" indent="0">
              <a:buNone/>
            </a:pPr>
            <a:r>
              <a:rPr lang="en-US" dirty="0"/>
              <a:t>	      vector[“Y”] = 10;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объектно-ориентированного программирования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Перегрузка функций (</a:t>
            </a:r>
            <a:r>
              <a:rPr lang="en-US" sz="3200" dirty="0"/>
              <a:t>overloading)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Перегрузка функций</a:t>
            </a:r>
            <a:r>
              <a:rPr lang="ru-RU" dirty="0"/>
              <a:t> – объявление нескольких функций с одинаковым именем и разной сигнатурой</a:t>
            </a:r>
          </a:p>
          <a:p>
            <a:pPr lvl="1">
              <a:defRPr/>
            </a:pPr>
            <a:r>
              <a:rPr lang="ru-RU" b="1" dirty="0"/>
              <a:t>Сигнатура функции </a:t>
            </a:r>
            <a:r>
              <a:rPr lang="ru-RU" dirty="0"/>
              <a:t>включает имя функции, а также список формальных параметров</a:t>
            </a:r>
          </a:p>
          <a:p>
            <a:pPr lvl="1">
              <a:defRPr/>
            </a:pPr>
            <a:r>
              <a:rPr lang="ru-RU" dirty="0"/>
              <a:t>Сигнатура </a:t>
            </a:r>
            <a:r>
              <a:rPr lang="ru-RU" b="1" dirty="0"/>
              <a:t>не включает </a:t>
            </a:r>
            <a:r>
              <a:rPr lang="ru-RU" dirty="0"/>
              <a:t>возвращаемого значения</a:t>
            </a:r>
            <a:r>
              <a:rPr lang="ru-RU" b="1" dirty="0"/>
              <a:t>!</a:t>
            </a:r>
            <a:endParaRPr lang="en-US" b="1" dirty="0"/>
          </a:p>
          <a:p>
            <a:pPr>
              <a:defRPr/>
            </a:pPr>
            <a:r>
              <a:rPr lang="ru-RU" dirty="0"/>
              <a:t>Примеры:</a:t>
            </a:r>
          </a:p>
          <a:p>
            <a:pPr lvl="1">
              <a:defRPr/>
            </a:pPr>
            <a:r>
              <a:rPr lang="en-US" dirty="0" err="1"/>
              <a:t>int</a:t>
            </a:r>
            <a:r>
              <a:rPr lang="en-US" dirty="0"/>
              <a:t> Inc(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</a:t>
            </a:r>
            <a:r>
              <a:rPr lang="ru-RU" dirty="0"/>
              <a:t>…</a:t>
            </a:r>
            <a:r>
              <a:rPr lang="en-US" dirty="0"/>
              <a:t>}</a:t>
            </a:r>
          </a:p>
          <a:p>
            <a:pPr lvl="1">
              <a:defRPr/>
            </a:pPr>
            <a:r>
              <a:rPr lang="en-US" dirty="0"/>
              <a:t>double Inc (double d) {</a:t>
            </a:r>
            <a:r>
              <a:rPr lang="ru-RU" dirty="0"/>
              <a:t>…</a:t>
            </a:r>
            <a:r>
              <a:rPr lang="en-US" dirty="0"/>
              <a:t>}</a:t>
            </a:r>
            <a:endParaRPr lang="ru-RU" dirty="0"/>
          </a:p>
          <a:p>
            <a:pPr lvl="1">
              <a:defRPr/>
            </a:pPr>
            <a:r>
              <a:rPr lang="en-US" dirty="0" err="1"/>
              <a:t>int</a:t>
            </a:r>
            <a:r>
              <a:rPr lang="en-US" dirty="0"/>
              <a:t> Inc(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long j ) {</a:t>
            </a:r>
            <a:r>
              <a:rPr lang="ru-RU" dirty="0"/>
              <a:t>…</a:t>
            </a:r>
            <a:r>
              <a:rPr lang="en-US" dirty="0"/>
              <a:t>}	</a:t>
            </a:r>
          </a:p>
          <a:p>
            <a:pPr lvl="1">
              <a:defRPr/>
            </a:pPr>
            <a:r>
              <a:rPr lang="en-US" dirty="0"/>
              <a:t>double Inc (</a:t>
            </a:r>
            <a:r>
              <a:rPr lang="en-US" dirty="0" err="1"/>
              <a:t>int</a:t>
            </a:r>
            <a:r>
              <a:rPr lang="en-US" dirty="0"/>
              <a:t> d) {</a:t>
            </a:r>
            <a:r>
              <a:rPr lang="ru-RU" dirty="0"/>
              <a:t>…</a:t>
            </a:r>
            <a:r>
              <a:rPr lang="en-US" dirty="0"/>
              <a:t>} // </a:t>
            </a:r>
            <a:r>
              <a:rPr lang="ru-RU" dirty="0"/>
              <a:t>Ошибка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555899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C#</a:t>
            </a:r>
            <a:r>
              <a:rPr lang="ru-RU" sz="1200" dirty="0"/>
              <a:t>, но не </a:t>
            </a:r>
            <a:r>
              <a:rPr lang="en-US" sz="1200" dirty="0"/>
              <a:t>.NET. .NET </a:t>
            </a:r>
            <a:r>
              <a:rPr lang="ru-RU" sz="1200" dirty="0"/>
              <a:t>допускает создание несколько методов, отличающихся только выходными параметрами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 отличие от некоторых языков, </a:t>
            </a:r>
            <a:r>
              <a:rPr lang="en-US" dirty="0"/>
              <a:t>C# </a:t>
            </a:r>
            <a:r>
              <a:rPr lang="ru-RU" dirty="0"/>
              <a:t>позволяет переопределять операции</a:t>
            </a:r>
          </a:p>
          <a:p>
            <a:pPr>
              <a:defRPr/>
            </a:pPr>
            <a:r>
              <a:rPr lang="ru-RU" dirty="0"/>
              <a:t>Переопределять можно</a:t>
            </a:r>
          </a:p>
          <a:p>
            <a:pPr lvl="1">
              <a:defRPr/>
            </a:pPr>
            <a:r>
              <a:rPr lang="ru-RU" dirty="0"/>
              <a:t>Арифметические операции</a:t>
            </a:r>
          </a:p>
          <a:p>
            <a:pPr lvl="2">
              <a:defRPr/>
            </a:pPr>
            <a:r>
              <a:rPr lang="ru-RU" dirty="0"/>
              <a:t>Унарные</a:t>
            </a:r>
          </a:p>
          <a:p>
            <a:pPr lvl="2">
              <a:defRPr/>
            </a:pPr>
            <a:r>
              <a:rPr lang="ru-RU" dirty="0"/>
              <a:t>Бинарные</a:t>
            </a:r>
          </a:p>
          <a:p>
            <a:pPr lvl="1">
              <a:defRPr/>
            </a:pPr>
            <a:r>
              <a:rPr lang="ru-RU" dirty="0"/>
              <a:t>Операции приведения типов</a:t>
            </a:r>
          </a:p>
          <a:p>
            <a:pPr>
              <a:defRPr/>
            </a:pPr>
            <a:r>
              <a:rPr lang="ru-RU" dirty="0"/>
              <a:t>Методы, перегружающие операцию должны быть статическими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Перегрузка арифметических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79584"/>
            <a:ext cx="8219256" cy="48737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/>
              <a:t>Унарные операции</a:t>
            </a:r>
          </a:p>
          <a:p>
            <a:pPr lvl="1">
              <a:buNone/>
              <a:defRPr/>
            </a:pPr>
            <a:r>
              <a:rPr lang="en-US" sz="1800" b="1" dirty="0">
                <a:latin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static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return_type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operator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operation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source_type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param_name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ru-RU" sz="2000" dirty="0"/>
              <a:t>Бинарные операции</a:t>
            </a:r>
          </a:p>
          <a:p>
            <a:pPr lvl="1">
              <a:buNone/>
              <a:defRPr/>
            </a:pPr>
            <a:r>
              <a:rPr lang="en-US" sz="1800" b="1" dirty="0">
                <a:latin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static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return_type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operator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operation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source_type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param_name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, source_type2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param_name2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ru-RU" sz="2000" dirty="0"/>
              <a:t>Хотя бы один из двух параметров должен совпадать с типом, содержащим оператор</a:t>
            </a:r>
          </a:p>
          <a:p>
            <a:pPr>
              <a:defRPr/>
            </a:pPr>
            <a:r>
              <a:rPr lang="ru-RU" sz="2000" dirty="0"/>
              <a:t>Методы обязательно статические</a:t>
            </a:r>
          </a:p>
          <a:p>
            <a:pPr>
              <a:defRPr/>
            </a:pPr>
            <a:r>
              <a:rPr lang="ru-RU" sz="2000" dirty="0"/>
              <a:t>Пример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public static Vector operator +(Vector a, Vector b)</a:t>
            </a:r>
            <a:r>
              <a:rPr lang="ru-RU" sz="1800" dirty="0"/>
              <a:t>    </a:t>
            </a:r>
          </a:p>
          <a:p>
            <a:pPr marL="0" indent="0">
              <a:buNone/>
            </a:pPr>
            <a:r>
              <a:rPr lang="ru-RU" sz="1800" dirty="0"/>
              <a:t>	{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           return new Vector(</a:t>
            </a:r>
            <a:r>
              <a:rPr lang="en-US" sz="1800" dirty="0" err="1"/>
              <a:t>a.fx</a:t>
            </a:r>
            <a:r>
              <a:rPr lang="en-US" sz="1800" dirty="0"/>
              <a:t> + </a:t>
            </a:r>
            <a:r>
              <a:rPr lang="en-US" sz="1800" dirty="0" err="1"/>
              <a:t>b.fx</a:t>
            </a:r>
            <a:r>
              <a:rPr lang="en-US" sz="1800" dirty="0"/>
              <a:t>, </a:t>
            </a:r>
            <a:r>
              <a:rPr lang="en-US" sz="1800" dirty="0" err="1"/>
              <a:t>a.fy</a:t>
            </a:r>
            <a:r>
              <a:rPr lang="en-US" sz="1800" dirty="0"/>
              <a:t> + </a:t>
            </a:r>
            <a:r>
              <a:rPr lang="en-US" sz="1800" dirty="0" err="1"/>
              <a:t>b.fy</a:t>
            </a:r>
            <a:r>
              <a:rPr lang="en-US" sz="1800" dirty="0"/>
              <a:t>);</a:t>
            </a:r>
            <a:r>
              <a:rPr lang="ru-RU" sz="1800" dirty="0"/>
              <a:t>     </a:t>
            </a:r>
          </a:p>
          <a:p>
            <a:pPr marL="0" indent="0">
              <a:buNone/>
            </a:pPr>
            <a:r>
              <a:rPr lang="ru-RU" sz="1800" dirty="0"/>
              <a:t>	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334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Определение операторов</a:t>
            </a:r>
            <a:r>
              <a:rPr lang="en-US" sz="3200" dirty="0"/>
              <a:t> </a:t>
            </a:r>
            <a:r>
              <a:rPr lang="ru-RU" sz="3200" dirty="0"/>
              <a:t>приведения типа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800" dirty="0"/>
              <a:t>Явное приведение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static explicit operator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result_type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source_type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param_name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Неявное приведение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public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static implicit operator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result_type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source_type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param_name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Один из двух типов должен совпадать с типом, содержащим оператор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Примеры: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public static implicit operator Vector3D(</a:t>
            </a:r>
            <a:r>
              <a:rPr lang="en-US" dirty="0" err="1"/>
              <a:t>int</a:t>
            </a:r>
            <a:r>
              <a:rPr lang="en-US" dirty="0"/>
              <a:t> x)</a:t>
            </a:r>
            <a:r>
              <a:rPr lang="ru-RU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	            </a:t>
            </a:r>
            <a:r>
              <a:rPr lang="ru-RU" dirty="0"/>
              <a:t>	</a:t>
            </a:r>
            <a:r>
              <a:rPr lang="en-US" dirty="0"/>
              <a:t>return new Vector3D(x, 0, 0);</a:t>
            </a:r>
            <a:r>
              <a:rPr lang="ru-RU" dirty="0"/>
              <a:t>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public static explicit operator float(Vector3D v)</a:t>
            </a:r>
            <a:r>
              <a:rPr lang="ru-RU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</a:t>
            </a:r>
            <a:r>
              <a:rPr lang="ru-RU" dirty="0"/>
              <a:t>	</a:t>
            </a:r>
            <a:r>
              <a:rPr lang="en-US" dirty="0"/>
              <a:t>			return </a:t>
            </a:r>
            <a:r>
              <a:rPr lang="en-US" dirty="0" err="1"/>
              <a:t>v.fx</a:t>
            </a:r>
            <a:r>
              <a:rPr lang="en-US" dirty="0"/>
              <a:t>;</a:t>
            </a:r>
            <a:r>
              <a:rPr lang="ru-RU" dirty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D52ED-F961-4B11-90B6-D9F51261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Перегружаемые операторы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67CDDC2-28EC-4118-BCA9-934C79F3D68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2537754"/>
              </p:ext>
            </p:extLst>
          </p:nvPr>
        </p:nvGraphicFramePr>
        <p:xfrm>
          <a:off x="457200" y="1600200"/>
          <a:ext cx="8147248" cy="48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624">
                  <a:extLst>
                    <a:ext uri="{9D8B030D-6E8A-4147-A177-3AD203B41FA5}">
                      <a16:colId xmlns:a16="http://schemas.microsoft.com/office/drawing/2014/main" val="3027608592"/>
                    </a:ext>
                  </a:extLst>
                </a:gridCol>
                <a:gridCol w="4073624">
                  <a:extLst>
                    <a:ext uri="{9D8B030D-6E8A-4147-A177-3AD203B41FA5}">
                      <a16:colId xmlns:a16="http://schemas.microsoft.com/office/drawing/2014/main" val="1486237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400" dirty="0">
                          <a:effectLst/>
                        </a:rPr>
                        <a:t>Операторы</a:t>
                      </a:r>
                    </a:p>
                  </a:txBody>
                  <a:tcPr marL="66854" marR="66854" marT="50140" marB="5014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ru-RU" sz="1400" dirty="0">
                          <a:effectLst/>
                        </a:rPr>
                        <a:t>Возможность перегрузки</a:t>
                      </a:r>
                    </a:p>
                  </a:txBody>
                  <a:tcPr marL="66854" marR="66854" marT="50140" marB="50140" anchor="b"/>
                </a:tc>
                <a:extLst>
                  <a:ext uri="{0D108BD9-81ED-4DB2-BD59-A6C34878D82A}">
                    <a16:rowId xmlns:a16="http://schemas.microsoft.com/office/drawing/2014/main" val="189364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+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!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~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++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--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</a:rPr>
                        <a:t>У</a:t>
                      </a:r>
                      <a:r>
                        <a:rPr lang="ru-RU" sz="1100" b="0" dirty="0">
                          <a:effectLst/>
                        </a:rPr>
                        <a:t>нарные</a:t>
                      </a:r>
                      <a:r>
                        <a:rPr lang="ru-RU" sz="1100" dirty="0">
                          <a:effectLst/>
                        </a:rPr>
                        <a:t> операторы могут быть перегружены.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289927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+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*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/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%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&amp;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|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^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&lt;&lt;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b="0" dirty="0">
                          <a:effectLst/>
                        </a:rPr>
                        <a:t>Бинарные</a:t>
                      </a:r>
                      <a:r>
                        <a:rPr lang="ru-RU" sz="1100" dirty="0">
                          <a:effectLst/>
                        </a:rPr>
                        <a:t> операторы могут быть перегружены.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269607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==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!=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</a:p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&lt;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&gt;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</a:p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&lt;=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&gt;=</a:t>
                      </a:r>
                      <a:endParaRPr lang="ru-RU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</a:rPr>
                        <a:t>Операторы сравнения могут быть перегружены, но парами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84973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&amp;&amp;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||</a:t>
                      </a:r>
                      <a:endParaRPr lang="ru-RU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</a:rPr>
                        <a:t>Условные логические операторы не могут быть перегружены, но они оцениваются с помощью &amp; и |, которые могут быть перегружены.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343835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[]</a:t>
                      </a:r>
                      <a:endParaRPr lang="ru-RU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</a:rPr>
                        <a:t>Оператор индексирования массива не может быть перегружен, но можно определить свои </a:t>
                      </a:r>
                      <a:r>
                        <a:rPr lang="ru-RU" sz="1100" u="none" strike="noStrike" dirty="0">
                          <a:effectLst/>
                        </a:rPr>
                        <a:t>индексаторы</a:t>
                      </a:r>
                      <a:r>
                        <a:rPr lang="ru-RU" sz="1100" dirty="0">
                          <a:effectLst/>
                        </a:rPr>
                        <a:t>.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1092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(T)x</a:t>
                      </a:r>
                      <a:endParaRPr lang="en-US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</a:rPr>
                        <a:t>Оператор приведения типов не может быть перегружен, но можно определить новые операторы преобразования (</a:t>
                      </a:r>
                      <a:r>
                        <a:rPr lang="ru-RU" sz="1100" u="none" strike="noStrike" dirty="0" err="1">
                          <a:effectLst/>
                        </a:rPr>
                        <a:t>explicit</a:t>
                      </a:r>
                      <a:r>
                        <a:rPr lang="ru-RU" sz="1100" dirty="0">
                          <a:effectLst/>
                        </a:rPr>
                        <a:t> и </a:t>
                      </a:r>
                      <a:r>
                        <a:rPr lang="ru-RU" sz="1100" u="none" strike="noStrike" dirty="0" err="1">
                          <a:effectLst/>
                        </a:rPr>
                        <a:t>implicit</a:t>
                      </a:r>
                      <a:r>
                        <a:rPr lang="ru-RU" sz="1100" dirty="0">
                          <a:effectLst/>
                        </a:rPr>
                        <a:t>).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107699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+=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-=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*=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/=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%=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</a:p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&amp;=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|=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^=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</a:p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u="none" strike="noStrike" dirty="0">
                          <a:effectLst/>
                        </a:rPr>
                        <a:t>&lt;&lt;=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effectLst/>
                        </a:rPr>
                        <a:t>&gt;&gt;=</a:t>
                      </a:r>
                      <a:endParaRPr lang="ru-RU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</a:rPr>
                        <a:t>Операторы присваивания не могут быть перегружены явным образом. Однако при перегрузке бинарного оператора соответствующий оператор присваивания (если таковой имеется) также неявно перегружается. Например, += вычисляется с помощью +, который может быть перегружен.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251261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=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?: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??</a:t>
                      </a:r>
                      <a:r>
                        <a:rPr lang="en-US" sz="1100" dirty="0">
                          <a:effectLst/>
                        </a:rPr>
                        <a:t>, −</a:t>
                      </a:r>
                      <a:r>
                        <a:rPr lang="en-US" sz="1100" u="none" strike="noStrike" dirty="0">
                          <a:effectLst/>
                        </a:rPr>
                        <a:t>&gt;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=&gt;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f(x)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as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checked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unchecked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r>
                        <a:rPr lang="en-US" sz="1100" dirty="0">
                          <a:effectLst/>
                        </a:rPr>
                        <a:t>,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delegate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is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>
                          <a:effectLst/>
                        </a:rPr>
                        <a:t>new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 err="1">
                          <a:effectLst/>
                        </a:rPr>
                        <a:t>sizeof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u="none" strike="noStrike" dirty="0" err="1">
                          <a:effectLst/>
                        </a:rPr>
                        <a:t>typeof</a:t>
                      </a:r>
                      <a:endParaRPr lang="en-US" sz="1100" dirty="0">
                        <a:effectLst/>
                      </a:endParaRPr>
                    </a:p>
                  </a:txBody>
                  <a:tcPr marL="66854" marR="66854" marT="50140" marB="5014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</a:rPr>
                        <a:t>Эти операторы не могут быть перегружены.</a:t>
                      </a:r>
                    </a:p>
                  </a:txBody>
                  <a:tcPr marL="66854" marR="66854" marT="50140" marB="50140"/>
                </a:tc>
                <a:extLst>
                  <a:ext uri="{0D108BD9-81ED-4DB2-BD59-A6C34878D82A}">
                    <a16:rowId xmlns:a16="http://schemas.microsoft.com/office/drawing/2014/main" val="63832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Поле – содержит данные класса</a:t>
            </a:r>
          </a:p>
          <a:p>
            <a:pPr>
              <a:lnSpc>
                <a:spcPct val="120000"/>
              </a:lnSpc>
            </a:pPr>
            <a:r>
              <a:rPr lang="ru-RU" dirty="0"/>
              <a:t>Константы – определяют </a:t>
            </a:r>
            <a:r>
              <a:rPr lang="en-US" dirty="0"/>
              <a:t>“</a:t>
            </a:r>
            <a:r>
              <a:rPr lang="ru-RU" dirty="0"/>
              <a:t>магические</a:t>
            </a:r>
            <a:r>
              <a:rPr lang="en-US" dirty="0"/>
              <a:t>”</a:t>
            </a:r>
            <a:r>
              <a:rPr lang="ru-RU" dirty="0"/>
              <a:t> величины</a:t>
            </a:r>
          </a:p>
          <a:p>
            <a:pPr>
              <a:lnSpc>
                <a:spcPct val="120000"/>
              </a:lnSpc>
            </a:pPr>
            <a:r>
              <a:rPr lang="ru-RU" dirty="0"/>
              <a:t>Метод – выполнят действия (над данными)</a:t>
            </a:r>
          </a:p>
          <a:p>
            <a:pPr>
              <a:lnSpc>
                <a:spcPct val="120000"/>
              </a:lnSpc>
            </a:pPr>
            <a:r>
              <a:rPr lang="ru-RU" dirty="0"/>
              <a:t>Свойство (С</a:t>
            </a:r>
            <a:r>
              <a:rPr lang="en-US" dirty="0"/>
              <a:t>#</a:t>
            </a:r>
            <a:r>
              <a:rPr lang="ru-RU" dirty="0"/>
              <a:t>) – виртуальное поле (совокупность методов </a:t>
            </a:r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set)</a:t>
            </a:r>
          </a:p>
          <a:p>
            <a:pPr>
              <a:lnSpc>
                <a:spcPct val="120000"/>
              </a:lnSpc>
            </a:pPr>
            <a:r>
              <a:rPr lang="ru-RU" dirty="0"/>
              <a:t>Конструктор – метод, автоматически вызываемый при создании объекта</a:t>
            </a:r>
          </a:p>
          <a:p>
            <a:pPr>
              <a:lnSpc>
                <a:spcPct val="120000"/>
              </a:lnSpc>
            </a:pPr>
            <a:r>
              <a:rPr lang="ru-RU" i="1" dirty="0"/>
              <a:t>Деструктор (</a:t>
            </a:r>
            <a:r>
              <a:rPr lang="ru-RU" i="1" dirty="0" err="1"/>
              <a:t>финализатор</a:t>
            </a:r>
            <a:r>
              <a:rPr lang="ru-RU" i="1" dirty="0"/>
              <a:t>)– метод, автоматически вызываемы при удалении объекта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ru-RU" dirty="0"/>
              <a:t>Индексаторы – позволяют работать с объектом как с массивом</a:t>
            </a:r>
          </a:p>
          <a:p>
            <a:pPr>
              <a:lnSpc>
                <a:spcPct val="120000"/>
              </a:lnSpc>
            </a:pPr>
            <a:r>
              <a:rPr lang="ru-RU" dirty="0"/>
              <a:t>Методы переопределения операций</a:t>
            </a:r>
          </a:p>
          <a:p>
            <a:pPr>
              <a:lnSpc>
                <a:spcPct val="120000"/>
              </a:lnSpc>
            </a:pPr>
            <a:r>
              <a:rPr lang="ru-RU" dirty="0"/>
              <a:t>События</a:t>
            </a:r>
          </a:p>
          <a:p>
            <a:pPr>
              <a:lnSpc>
                <a:spcPct val="120000"/>
              </a:lnSpc>
            </a:pPr>
            <a:r>
              <a:rPr lang="ru-RU" dirty="0"/>
              <a:t>Вложенные типы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02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76A378-10DD-459C-A0A9-834A289BF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246440" cy="1894362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принципы Объектно-ориентированного программирования (ООП)</a:t>
            </a:r>
          </a:p>
        </p:txBody>
      </p:sp>
    </p:spTree>
    <p:extLst>
      <p:ext uri="{BB962C8B-B14F-4D97-AF65-F5344CB8AC3E}">
        <p14:creationId xmlns:p14="http://schemas.microsoft.com/office/powerpoint/2010/main" val="3499815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Основные принципы 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sz="2800" b="1" dirty="0"/>
              <a:t>Инкапсуляция </a:t>
            </a:r>
            <a:endParaRPr lang="ru-RU" sz="2800" dirty="0"/>
          </a:p>
          <a:p>
            <a:pPr lvl="1">
              <a:defRPr/>
            </a:pPr>
            <a:r>
              <a:rPr lang="ru-RU" sz="2400" dirty="0"/>
              <a:t>Сокрытие реализации. </a:t>
            </a:r>
          </a:p>
          <a:p>
            <a:pPr lvl="1">
              <a:defRPr/>
            </a:pPr>
            <a:r>
              <a:rPr lang="ru-RU" sz="2400" dirty="0"/>
              <a:t>Отделение интерфейса от реализации. </a:t>
            </a:r>
            <a:endParaRPr lang="en-US" sz="2000" dirty="0"/>
          </a:p>
          <a:p>
            <a:pPr lvl="1">
              <a:defRPr/>
            </a:pPr>
            <a:r>
              <a:rPr lang="ru-RU" sz="2400" dirty="0"/>
              <a:t>Работа с данными только через методы</a:t>
            </a:r>
          </a:p>
          <a:p>
            <a:pPr marL="731520" lvl="2" indent="0">
              <a:buNone/>
              <a:defRPr/>
            </a:pPr>
            <a:r>
              <a:rPr lang="ru-RU" sz="2500" dirty="0"/>
              <a:t>Например</a:t>
            </a:r>
            <a:r>
              <a:rPr lang="en-US" sz="2500" dirty="0"/>
              <a:t>:</a:t>
            </a:r>
          </a:p>
          <a:p>
            <a:pPr lvl="1" algn="ctr">
              <a:buNone/>
              <a:defRPr/>
            </a:pPr>
            <a:r>
              <a:rPr lang="en-US" sz="2400" i="1" dirty="0"/>
              <a:t>string s = </a:t>
            </a:r>
            <a:r>
              <a:rPr lang="en-US" sz="2400" i="1" dirty="0" err="1"/>
              <a:t>Console.ReadLine</a:t>
            </a:r>
            <a:r>
              <a:rPr lang="en-US" sz="2400" i="1" dirty="0"/>
              <a:t>()</a:t>
            </a:r>
            <a:endParaRPr lang="ru-RU" sz="2400" i="1" dirty="0"/>
          </a:p>
          <a:p>
            <a:pPr>
              <a:defRPr/>
            </a:pPr>
            <a:r>
              <a:rPr lang="ru-RU" sz="2800" b="1" dirty="0"/>
              <a:t>Наследование</a:t>
            </a:r>
          </a:p>
          <a:p>
            <a:pPr lvl="1">
              <a:defRPr/>
            </a:pPr>
            <a:r>
              <a:rPr lang="ru-RU" sz="2400" dirty="0"/>
              <a:t>Расширение функциональности базового класса в производном (дочернем) классе</a:t>
            </a:r>
          </a:p>
          <a:p>
            <a:pPr lvl="1">
              <a:defRPr/>
            </a:pPr>
            <a:r>
              <a:rPr lang="ru-RU" sz="2400" dirty="0"/>
              <a:t>Многократное использование кода</a:t>
            </a:r>
          </a:p>
          <a:p>
            <a:pPr>
              <a:defRPr/>
            </a:pPr>
            <a:r>
              <a:rPr lang="ru-RU" sz="2800" b="1" dirty="0"/>
              <a:t>Полиморфизм </a:t>
            </a:r>
          </a:p>
          <a:p>
            <a:pPr lvl="1">
              <a:defRPr/>
            </a:pPr>
            <a:r>
              <a:rPr lang="ru-RU" sz="2400" dirty="0"/>
              <a:t>Сопоставление одному имени нескольких сущностей</a:t>
            </a:r>
          </a:p>
          <a:p>
            <a:pPr lvl="1">
              <a:defRPr/>
            </a:pPr>
            <a:r>
              <a:rPr lang="ru-RU" sz="2400" dirty="0"/>
              <a:t>Одно имя – несколько реализаций</a:t>
            </a:r>
            <a:endParaRPr lang="en-US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Сегодня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/>
          </a:bodyPr>
          <a:lstStyle/>
          <a:p>
            <a:r>
              <a:rPr lang="ru-RU" dirty="0"/>
              <a:t>Основы ООП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Введение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Пример класса. Описание, создание экземпляра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Члены классов и структур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Основные принципы ООП</a:t>
            </a:r>
          </a:p>
          <a:p>
            <a:pPr lvl="1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Наследование в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dirty="0"/>
              <a:t>Особенности ООП в С</a:t>
            </a:r>
            <a:r>
              <a:rPr lang="en-US" dirty="0"/>
              <a:t>#</a:t>
            </a:r>
          </a:p>
          <a:p>
            <a:pPr lvl="2"/>
            <a:r>
              <a:rPr lang="ru-RU" dirty="0"/>
              <a:t>Тип </a:t>
            </a:r>
            <a:r>
              <a:rPr lang="en-US" dirty="0"/>
              <a:t>object</a:t>
            </a:r>
            <a:endParaRPr lang="ru-RU" dirty="0"/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Полиморфизм в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C#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virtual, override, new, abstract class, abstract method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Инкапсуляция в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C#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Дополнительный сведения о структурах и классах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Преобразование типов</a:t>
            </a:r>
          </a:p>
          <a:p>
            <a:pPr lvl="1"/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76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40000" lnSpcReduction="20000"/>
          </a:bodyPr>
          <a:lstStyle/>
          <a:p>
            <a:r>
              <a:rPr lang="ru-RU" sz="4000"/>
              <a:t>Расширение функциональности базового класса</a:t>
            </a:r>
          </a:p>
          <a:p>
            <a:r>
              <a:rPr lang="ru-RU" sz="4000"/>
              <a:t>Повторное использование кода</a:t>
            </a:r>
          </a:p>
          <a:p>
            <a:endParaRPr lang="ru-RU"/>
          </a:p>
          <a:p>
            <a:pPr marL="0" indent="0">
              <a:buNone/>
            </a:pPr>
            <a:r>
              <a:rPr lang="ru-RU"/>
              <a:t>    </a:t>
            </a:r>
            <a:r>
              <a:rPr lang="en-US"/>
              <a:t>public class </a:t>
            </a:r>
            <a:r>
              <a:rPr lang="ru-RU"/>
              <a:t>Выпивка</a:t>
            </a:r>
          </a:p>
          <a:p>
            <a:pPr marL="0" indent="0">
              <a:buNone/>
            </a:pPr>
            <a:r>
              <a:rPr lang="ru-RU"/>
              <a:t>    {</a:t>
            </a:r>
          </a:p>
          <a:p>
            <a:pPr marL="0" indent="0">
              <a:buNone/>
            </a:pPr>
            <a:r>
              <a:rPr lang="en-US"/>
              <a:t>        public void </a:t>
            </a:r>
            <a:r>
              <a:rPr lang="ru-RU"/>
              <a:t>УгоститьДруга(</a:t>
            </a:r>
            <a:r>
              <a:rPr lang="en-US"/>
              <a:t>string </a:t>
            </a:r>
            <a:r>
              <a:rPr lang="ru-RU"/>
              <a:t>имяДруга) { </a:t>
            </a:r>
            <a:r>
              <a:rPr lang="en-US"/>
              <a:t>Console.WriteLine("</a:t>
            </a:r>
            <a:r>
              <a:rPr lang="ru-RU"/>
              <a:t>Спасибо. " + имяДруга + " порадовался"); }</a:t>
            </a:r>
          </a:p>
          <a:p>
            <a:pPr marL="0" indent="0">
              <a:buNone/>
            </a:pPr>
            <a:r>
              <a:rPr lang="ru-RU"/>
              <a:t>    }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/>
              <a:t>    public class </a:t>
            </a:r>
            <a:r>
              <a:rPr lang="ru-RU"/>
              <a:t>Пиво : Выпивка</a:t>
            </a:r>
          </a:p>
          <a:p>
            <a:pPr marL="0" indent="0">
              <a:buNone/>
            </a:pPr>
            <a:r>
              <a:rPr lang="ru-RU"/>
              <a:t>    {</a:t>
            </a:r>
          </a:p>
          <a:p>
            <a:pPr marL="0" indent="0">
              <a:buNone/>
            </a:pPr>
            <a:r>
              <a:rPr lang="en-US"/>
              <a:t>        public </a:t>
            </a:r>
            <a:r>
              <a:rPr lang="ru-RU"/>
              <a:t>Пиво(</a:t>
            </a:r>
            <a:r>
              <a:rPr lang="en-US"/>
              <a:t>string </a:t>
            </a:r>
            <a:r>
              <a:rPr lang="ru-RU"/>
              <a:t>сорт, </a:t>
            </a:r>
            <a:r>
              <a:rPr lang="en-US"/>
              <a:t>float </a:t>
            </a:r>
            <a:r>
              <a:rPr lang="ru-RU"/>
              <a:t>градус) { Сорт = сорт; }</a:t>
            </a:r>
          </a:p>
          <a:p>
            <a:pPr marL="0" indent="0">
              <a:buNone/>
            </a:pPr>
            <a:r>
              <a:rPr lang="en-US"/>
              <a:t>        public void </a:t>
            </a:r>
            <a:r>
              <a:rPr lang="ru-RU"/>
              <a:t>Выпить() { </a:t>
            </a:r>
            <a:r>
              <a:rPr lang="en-US"/>
              <a:t>Console.WriteLine("</a:t>
            </a:r>
            <a:r>
              <a:rPr lang="ru-RU"/>
              <a:t>Ух ты! " + Сорт + " – жжотъ!!!"); }</a:t>
            </a:r>
          </a:p>
          <a:p>
            <a:pPr marL="0" indent="0">
              <a:buNone/>
            </a:pPr>
            <a:r>
              <a:rPr lang="en-US"/>
              <a:t>        public string Сорт { get; private set; }</a:t>
            </a:r>
          </a:p>
          <a:p>
            <a:pPr marL="0" indent="0">
              <a:buNone/>
            </a:pPr>
            <a:r>
              <a:rPr lang="ru-RU"/>
              <a:t>    }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en-US"/>
              <a:t>    class Program</a:t>
            </a:r>
          </a:p>
          <a:p>
            <a:pPr marL="0" indent="0">
              <a:buNone/>
            </a:pPr>
            <a:r>
              <a:rPr lang="ru-RU"/>
              <a:t>    {</a:t>
            </a:r>
          </a:p>
          <a:p>
            <a:pPr marL="0" indent="0">
              <a:buNone/>
            </a:pPr>
            <a:r>
              <a:rPr lang="en-US"/>
              <a:t>        static void Main(string[] args)</a:t>
            </a:r>
          </a:p>
          <a:p>
            <a:pPr marL="0" indent="0">
              <a:buNone/>
            </a:pPr>
            <a:r>
              <a:rPr lang="ru-RU"/>
              <a:t>        {</a:t>
            </a:r>
          </a:p>
          <a:p>
            <a:pPr marL="0" indent="0">
              <a:buNone/>
            </a:pPr>
            <a:r>
              <a:rPr lang="ru-RU"/>
              <a:t>            Пиво пивоБалтика = new Пиво("Балтика", 5);</a:t>
            </a:r>
          </a:p>
          <a:p>
            <a:pPr marL="0" indent="0">
              <a:buNone/>
            </a:pPr>
            <a:r>
              <a:rPr lang="ru-RU"/>
              <a:t>            </a:t>
            </a:r>
            <a:r>
              <a:rPr lang="ru-RU" u="sng"/>
              <a:t>пивоБалтика.УгоститьДруга("Петя");</a:t>
            </a:r>
          </a:p>
          <a:p>
            <a:pPr marL="0" indent="0">
              <a:buNone/>
            </a:pPr>
            <a:r>
              <a:rPr lang="ru-RU"/>
              <a:t>            пивоБалтика.Выпить();</a:t>
            </a:r>
          </a:p>
          <a:p>
            <a:pPr marL="0" indent="0">
              <a:buNone/>
            </a:pPr>
            <a:r>
              <a:rPr lang="ru-RU"/>
              <a:t>        }</a:t>
            </a:r>
          </a:p>
          <a:p>
            <a:pPr marL="0" indent="0">
              <a:buNone/>
            </a:pPr>
            <a:r>
              <a:rPr lang="ru-RU"/>
              <a:t>    }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Линейный код.</a:t>
            </a:r>
          </a:p>
          <a:p>
            <a:r>
              <a:rPr lang="ru-RU" dirty="0"/>
              <a:t>Макросы – повторное использование кода (копируются в указанное место)</a:t>
            </a:r>
          </a:p>
          <a:p>
            <a:r>
              <a:rPr lang="ru-RU" dirty="0"/>
              <a:t>Подпрограммы – повторное использование кода, абстрагирование от основной программы</a:t>
            </a:r>
          </a:p>
          <a:p>
            <a:r>
              <a:rPr lang="ru-RU" dirty="0"/>
              <a:t>Модули (в понимании С).</a:t>
            </a:r>
          </a:p>
          <a:p>
            <a:r>
              <a:rPr lang="ru-RU" dirty="0"/>
              <a:t>Объекты.</a:t>
            </a:r>
          </a:p>
          <a:p>
            <a:pPr lvl="1"/>
            <a:r>
              <a:rPr lang="ru-RU" dirty="0"/>
              <a:t>Совокупность данных, способов преобразования данных, операции с данными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None/>
              <a:defRPr/>
            </a:pPr>
            <a:r>
              <a:rPr lang="en-US" dirty="0">
                <a:latin typeface="Courier New" pitchFamily="49" charset="0"/>
              </a:rPr>
              <a:t>[</a:t>
            </a:r>
            <a:r>
              <a:rPr lang="ru-RU" i="1" dirty="0">
                <a:latin typeface="Courier New" pitchFamily="49" charset="0"/>
              </a:rPr>
              <a:t>Атрибуты</a:t>
            </a:r>
            <a:r>
              <a:rPr lang="en-US" dirty="0">
                <a:latin typeface="Courier New" pitchFamily="49" charset="0"/>
              </a:rPr>
              <a:t>] [</a:t>
            </a:r>
            <a:r>
              <a:rPr lang="ru-RU" i="1" dirty="0">
                <a:latin typeface="Courier New" pitchFamily="49" charset="0"/>
              </a:rPr>
              <a:t>Модификаторы</a:t>
            </a:r>
            <a:r>
              <a:rPr lang="en-US" dirty="0">
                <a:latin typeface="Courier New" pitchFamily="49" charset="0"/>
              </a:rPr>
              <a:t>]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b="1" u="sng" dirty="0">
                <a:latin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i="1" dirty="0" err="1">
                <a:latin typeface="Courier New" pitchFamily="49" charset="0"/>
              </a:rPr>
              <a:t>ИмяПроизводногоКласса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ИмяБазовогоКласса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		</a:t>
            </a:r>
            <a:r>
              <a:rPr lang="ru-RU" i="1" dirty="0">
                <a:latin typeface="Courier New" pitchFamily="49" charset="0"/>
              </a:rPr>
              <a:t>Тело класса</a:t>
            </a:r>
            <a:endParaRPr lang="en-US" i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None/>
              <a:defRPr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110000"/>
              </a:lnSpc>
              <a:buNone/>
              <a:defRPr/>
            </a:pPr>
            <a:endParaRPr lang="ru-RU" dirty="0">
              <a:latin typeface="Courier New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ru-RU" b="1" dirty="0"/>
              <a:t>Базовый (родительский) класс </a:t>
            </a:r>
            <a:r>
              <a:rPr lang="ru-RU" dirty="0"/>
              <a:t>– тот класс, от которого наследуют</a:t>
            </a:r>
          </a:p>
          <a:p>
            <a:pPr>
              <a:lnSpc>
                <a:spcPct val="110000"/>
              </a:lnSpc>
              <a:defRPr/>
            </a:pPr>
            <a:r>
              <a:rPr lang="ru-RU" b="1" dirty="0"/>
              <a:t>Производный класс</a:t>
            </a:r>
            <a:r>
              <a:rPr lang="ru-RU" dirty="0"/>
              <a:t> – тот, который наследует</a:t>
            </a:r>
          </a:p>
          <a:p>
            <a:pPr>
              <a:lnSpc>
                <a:spcPct val="110000"/>
              </a:lnSpc>
              <a:defRPr/>
            </a:pPr>
            <a:r>
              <a:rPr lang="ru-RU" dirty="0"/>
              <a:t>Базовый и производный класс могут быть написаны на разных языках</a:t>
            </a:r>
            <a:endParaRPr lang="en-US" dirty="0"/>
          </a:p>
          <a:p>
            <a:pPr>
              <a:lnSpc>
                <a:spcPct val="110000"/>
              </a:lnSpc>
              <a:defRPr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Matrix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Rang() { ... };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DiagMatrix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: Matrix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bool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isE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()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10000"/>
              </a:lnSpc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{ ... };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DiagMatrix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= new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DiagMatrix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dm.Rang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наследования в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Запрещено множественное наследование.</a:t>
            </a:r>
          </a:p>
          <a:p>
            <a:pPr lvl="1"/>
            <a:r>
              <a:rPr lang="ru-RU" dirty="0"/>
              <a:t> Если необходимо унаследовать от множества типов, можно использовать принцип </a:t>
            </a:r>
            <a:r>
              <a:rPr lang="en-US" dirty="0"/>
              <a:t>“has a”</a:t>
            </a:r>
            <a:r>
              <a:rPr lang="ru-RU" dirty="0"/>
              <a:t> и делегировать необходимые методы вложенного типа. Делегирование.</a:t>
            </a:r>
          </a:p>
          <a:p>
            <a:r>
              <a:rPr lang="ru-RU" dirty="0"/>
              <a:t>Нет модификаторов наследования.</a:t>
            </a:r>
          </a:p>
          <a:p>
            <a:pPr lvl="1"/>
            <a:r>
              <a:rPr lang="ru-RU" dirty="0"/>
              <a:t>Наследование всегда </a:t>
            </a:r>
            <a:r>
              <a:rPr lang="en-US" dirty="0"/>
              <a:t>public</a:t>
            </a:r>
            <a:r>
              <a:rPr lang="ru-RU" dirty="0"/>
              <a:t>.</a:t>
            </a:r>
          </a:p>
          <a:p>
            <a:r>
              <a:rPr lang="ru-RU" dirty="0"/>
              <a:t>Базовый и производный класс могут быть написаны на разных языках</a:t>
            </a:r>
            <a:endParaRPr lang="en-US" dirty="0"/>
          </a:p>
          <a:p>
            <a:r>
              <a:rPr lang="ru-RU" dirty="0"/>
              <a:t>Наследование структур запрещено.</a:t>
            </a:r>
          </a:p>
        </p:txBody>
      </p:sp>
    </p:spTree>
    <p:extLst>
      <p:ext uri="{BB962C8B-B14F-4D97-AF65-F5344CB8AC3E}">
        <p14:creationId xmlns:p14="http://schemas.microsoft.com/office/powerpoint/2010/main" val="3168219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Содержимое 2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“is a” – </a:t>
            </a:r>
            <a:r>
              <a:rPr lang="ru-RU" dirty="0"/>
              <a:t>является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Отношение </a:t>
            </a:r>
            <a:r>
              <a:rPr lang="en-US" dirty="0"/>
              <a:t>“has a” – </a:t>
            </a:r>
            <a:r>
              <a:rPr lang="ru-RU" dirty="0"/>
              <a:t>содержит.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2143116"/>
            <a:ext cx="1143008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28728" y="2714620"/>
            <a:ext cx="1357322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Матрица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59928" y="3286124"/>
            <a:ext cx="3571900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Диагональная матрица</a:t>
            </a:r>
          </a:p>
        </p:txBody>
      </p:sp>
      <p:cxnSp>
        <p:nvCxnSpPr>
          <p:cNvPr id="16" name="Соединительная линия уступом 15"/>
          <p:cNvCxnSpPr>
            <a:stCxn id="9" idx="0"/>
            <a:endCxn id="6" idx="2"/>
          </p:cNvCxnSpPr>
          <p:nvPr/>
        </p:nvCxnSpPr>
        <p:spPr>
          <a:xfrm rot="16200000" flipV="1">
            <a:off x="1625183" y="2232413"/>
            <a:ext cx="214314" cy="75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0" idx="0"/>
            <a:endCxn id="9" idx="2"/>
          </p:cNvCxnSpPr>
          <p:nvPr/>
        </p:nvCxnSpPr>
        <p:spPr>
          <a:xfrm rot="16200000" flipV="1">
            <a:off x="2819477" y="2359722"/>
            <a:ext cx="214314" cy="16384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28992" y="2708549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ранг, операции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142976" y="4786322"/>
            <a:ext cx="1428760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Машина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2928926" y="4786322"/>
            <a:ext cx="1428760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Радио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15074" y="2500306"/>
            <a:ext cx="20717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/>
              <a:t>Традиционное наследование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3274" y="4845618"/>
            <a:ext cx="19571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Делегирование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9952" y="5661248"/>
            <a:ext cx="39290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Workaround </a:t>
            </a:r>
            <a:r>
              <a:rPr lang="ru-RU" dirty="0"/>
              <a:t>при необходимости множественного наследования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3153D20-7990-4DB0-8F32-A561662A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dirty="0"/>
              <a:t>Реализация принципа </a:t>
            </a:r>
            <a:r>
              <a:rPr lang="en-US" dirty="0"/>
              <a:t>“has a”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001056" cy="48737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Audio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{</a:t>
            </a:r>
            <a:endParaRPr lang="ru-RU" dirty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void Play(Song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song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   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"Исполняется {0}",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song);</a:t>
            </a:r>
            <a:endParaRPr lang="ru-RU" dirty="0">
              <a:solidFill>
                <a:srgbClr val="A31515"/>
              </a:solidFill>
              <a:latin typeface="Consolas"/>
            </a:endParaRPr>
          </a:p>
          <a:p>
            <a:pPr>
              <a:buNone/>
            </a:pPr>
            <a:r>
              <a:rPr lang="ru-RU" dirty="0">
                <a:solidFill>
                  <a:srgbClr val="A31515"/>
                </a:solidFill>
                <a:latin typeface="Consolas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  <a:endParaRPr lang="ru-RU" dirty="0"/>
          </a:p>
          <a:p>
            <a:pPr>
              <a:buNone/>
            </a:pPr>
            <a:endParaRPr lang="ru-RU" dirty="0">
              <a:solidFill>
                <a:srgbClr val="A31515"/>
              </a:solidFill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Car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{</a:t>
            </a:r>
            <a:endParaRPr lang="ru-RU" dirty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Audio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coolAudio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Audio();</a:t>
            </a:r>
          </a:p>
          <a:p>
            <a:pPr>
              <a:buNone/>
            </a:pPr>
            <a:endParaRPr lang="ru-RU" dirty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void Play(Song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song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    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coolAudio.Play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song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    }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67667" y="4725144"/>
            <a:ext cx="19571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Делегирование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С++ - ациклический ориентированный граф</a:t>
            </a:r>
          </a:p>
          <a:p>
            <a:r>
              <a:rPr lang="ru-RU" dirty="0"/>
              <a:t>С</a:t>
            </a:r>
            <a:r>
              <a:rPr lang="en-US" dirty="0"/>
              <a:t># </a:t>
            </a:r>
            <a:r>
              <a:rPr lang="ru-RU" dirty="0"/>
              <a:t>- дерево</a:t>
            </a:r>
          </a:p>
          <a:p>
            <a:endParaRPr lang="ru-RU" dirty="0"/>
          </a:p>
          <a:p>
            <a:r>
              <a:rPr lang="ru-RU" dirty="0"/>
              <a:t>Корнем дерева в С</a:t>
            </a:r>
            <a:r>
              <a:rPr lang="en-US" dirty="0"/>
              <a:t># </a:t>
            </a:r>
            <a:r>
              <a:rPr lang="ru-RU" dirty="0"/>
              <a:t>служит тип </a:t>
            </a:r>
            <a:r>
              <a:rPr lang="en-US" dirty="0" err="1">
                <a:latin typeface="Courier New" pitchFamily="49" charset="0"/>
              </a:rPr>
              <a:t>System.Object</a:t>
            </a:r>
            <a:r>
              <a:rPr lang="ru-RU" dirty="0">
                <a:latin typeface="Courier New" pitchFamily="49" charset="0"/>
              </a:rPr>
              <a:t> </a:t>
            </a:r>
          </a:p>
          <a:p>
            <a:pPr lvl="1"/>
            <a:r>
              <a:rPr lang="ru-RU" dirty="0">
                <a:latin typeface="Courier New" pitchFamily="49" charset="0"/>
              </a:rPr>
              <a:t>или сокращенно просто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object</a:t>
            </a:r>
            <a:endParaRPr lang="ru-RU" b="1" dirty="0">
              <a:latin typeface="Courier New" pitchFamily="49" charset="0"/>
            </a:endParaRPr>
          </a:p>
          <a:p>
            <a:pPr lvl="1"/>
            <a:endParaRPr lang="ru-RU" b="1" dirty="0">
              <a:latin typeface="Courier New" pitchFamily="49" charset="0"/>
            </a:endParaRPr>
          </a:p>
          <a:p>
            <a:pPr lvl="1"/>
            <a:endParaRPr lang="ru-RU" b="1" dirty="0">
              <a:latin typeface="Courier New" pitchFamily="49" charset="0"/>
            </a:endParaRPr>
          </a:p>
          <a:p>
            <a:pPr marL="365760" lvl="1" indent="0">
              <a:buNone/>
            </a:pPr>
            <a:r>
              <a:rPr lang="ru-RU" sz="1800" dirty="0">
                <a:latin typeface="Courier New" pitchFamily="49" charset="0"/>
              </a:rPr>
              <a:t>При описании типа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itchFamily="49" charset="0"/>
              </a:rPr>
              <a:t>class Car // </a:t>
            </a:r>
            <a:r>
              <a:rPr lang="ru-RU" sz="1800" dirty="0">
                <a:latin typeface="Courier New" pitchFamily="49" charset="0"/>
              </a:rPr>
              <a:t>неявное наследование от класса </a:t>
            </a:r>
            <a:r>
              <a:rPr lang="en-US" sz="1800" dirty="0">
                <a:latin typeface="Courier New" pitchFamily="49" charset="0"/>
              </a:rPr>
              <a:t>object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</a:t>
            </a:r>
            <a:r>
              <a:rPr lang="en-US"/>
              <a:t>System.Object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ToString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Позволяет получить строковое представление объекта</a:t>
            </a:r>
          </a:p>
          <a:p>
            <a:pPr lvl="1"/>
            <a:r>
              <a:rPr lang="ru-RU" dirty="0"/>
              <a:t>По умолчанию возвращает квалифицированное имя типа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GetHashCode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Позволяет получать хэш-код объекта</a:t>
            </a:r>
          </a:p>
          <a:p>
            <a:r>
              <a:rPr lang="en-US" dirty="0"/>
              <a:t>bool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Equals</a:t>
            </a:r>
            <a:r>
              <a:rPr lang="en-US" dirty="0"/>
              <a:t>(object o) </a:t>
            </a:r>
          </a:p>
          <a:p>
            <a:pPr lvl="1"/>
            <a:r>
              <a:rPr lang="ru-RU" dirty="0"/>
              <a:t>Позволяет сравнивать любые объекты</a:t>
            </a:r>
          </a:p>
          <a:p>
            <a:pPr lvl="1"/>
            <a:r>
              <a:rPr lang="ru-RU" dirty="0"/>
              <a:t>Для ссылочных типов по умолчанию сравнение на равенство ссылок</a:t>
            </a:r>
          </a:p>
          <a:p>
            <a:pPr lvl="1"/>
            <a:r>
              <a:rPr lang="ru-RU" dirty="0"/>
              <a:t>Для типов значения по умолчанию сравнение значений</a:t>
            </a:r>
            <a:endParaRPr lang="en-US" dirty="0"/>
          </a:p>
          <a:p>
            <a:r>
              <a:rPr lang="en-US" dirty="0"/>
              <a:t>Type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GetType</a:t>
            </a:r>
            <a:r>
              <a:rPr lang="en-US" dirty="0"/>
              <a:t>()</a:t>
            </a:r>
          </a:p>
          <a:p>
            <a:r>
              <a:rPr lang="ru-RU" dirty="0"/>
              <a:t>Переопределяйте, если семантика по умолчанию неприемлема</a:t>
            </a:r>
            <a:r>
              <a:rPr lang="en-US" dirty="0"/>
              <a:t> (</a:t>
            </a:r>
            <a:r>
              <a:rPr lang="ru-RU" dirty="0"/>
              <a:t>кроме </a:t>
            </a:r>
            <a:r>
              <a:rPr lang="en-US" dirty="0" err="1"/>
              <a:t>GetType</a:t>
            </a:r>
            <a:r>
              <a:rPr lang="en-US" dirty="0"/>
              <a:t>()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Статический и динамический тип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800" dirty="0"/>
              <a:t>Переменная базового класса может ссылаться на объект производного класса</a:t>
            </a:r>
          </a:p>
          <a:p>
            <a:pPr>
              <a:defRPr/>
            </a:pPr>
            <a:r>
              <a:rPr lang="ru-RU" sz="2800" b="1" dirty="0"/>
              <a:t>Статический тип</a:t>
            </a:r>
            <a:r>
              <a:rPr lang="ru-RU" sz="2800" dirty="0"/>
              <a:t> – </a:t>
            </a:r>
            <a:r>
              <a:rPr lang="ru-RU" sz="2800" dirty="0" err="1"/>
              <a:t>тип</a:t>
            </a:r>
            <a:r>
              <a:rPr lang="ru-RU" sz="2800" dirty="0"/>
              <a:t> переменной.</a:t>
            </a:r>
          </a:p>
          <a:p>
            <a:pPr>
              <a:defRPr/>
            </a:pPr>
            <a:r>
              <a:rPr lang="ru-RU" sz="2800" b="1" dirty="0"/>
              <a:t>Динамический тип</a:t>
            </a:r>
            <a:r>
              <a:rPr lang="ru-RU" sz="2800" dirty="0"/>
              <a:t> – реальный тип объекта, на который переменная указывает.</a:t>
            </a:r>
          </a:p>
          <a:p>
            <a:pPr>
              <a:defRPr/>
            </a:pPr>
            <a:r>
              <a:rPr lang="ru-RU" sz="2800" dirty="0"/>
              <a:t>Пример: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</a:rPr>
              <a:t>Control ctrl = </a:t>
            </a:r>
            <a:r>
              <a:rPr lang="en-US" sz="2400" b="1" dirty="0">
                <a:latin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</a:rPr>
              <a:t> Button(“OK”);</a:t>
            </a:r>
          </a:p>
          <a:p>
            <a:pPr lvl="1">
              <a:defRPr/>
            </a:pPr>
            <a:r>
              <a:rPr lang="ru-RU" sz="2400" dirty="0"/>
              <a:t>Статический тип – </a:t>
            </a:r>
            <a:r>
              <a:rPr lang="en-US" sz="2400" dirty="0">
                <a:latin typeface="Courier New" pitchFamily="49" charset="0"/>
              </a:rPr>
              <a:t>Control</a:t>
            </a:r>
          </a:p>
          <a:p>
            <a:pPr lvl="1">
              <a:defRPr/>
            </a:pPr>
            <a:r>
              <a:rPr lang="ru-RU" sz="2400" dirty="0"/>
              <a:t>Динамический тип - </a:t>
            </a:r>
            <a:r>
              <a:rPr lang="en-US" sz="2400" dirty="0">
                <a:latin typeface="Courier New" pitchFamily="49" charset="0"/>
              </a:rPr>
              <a:t>Button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 err="1">
                <a:latin typeface="Courier New" pitchFamily="49" charset="0"/>
              </a:rPr>
              <a:t>Object.GetType</a:t>
            </a:r>
            <a:r>
              <a:rPr lang="en-US" b="1" dirty="0">
                <a:latin typeface="Courier New" pitchFamily="49" charset="0"/>
              </a:rPr>
              <a:t>()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Метод </a:t>
            </a:r>
            <a:r>
              <a:rPr lang="en-US" dirty="0" err="1">
                <a:latin typeface="Courier New" pitchFamily="49" charset="0"/>
              </a:rPr>
              <a:t>GetType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ru-RU" dirty="0"/>
              <a:t> возвращает объект типа </a:t>
            </a:r>
            <a:r>
              <a:rPr lang="en-US" dirty="0" err="1">
                <a:latin typeface="Courier New" pitchFamily="49" charset="0"/>
              </a:rPr>
              <a:t>System.Type</a:t>
            </a:r>
            <a:endParaRPr lang="ru-RU" dirty="0">
              <a:latin typeface="Courier New" pitchFamily="49" charset="0"/>
            </a:endParaRPr>
          </a:p>
          <a:p>
            <a:pPr>
              <a:defRPr/>
            </a:pPr>
            <a:r>
              <a:rPr lang="ru-RU" dirty="0"/>
              <a:t>Возвращаемый объект соответствует динамическому типу объекта</a:t>
            </a:r>
          </a:p>
          <a:p>
            <a:pPr>
              <a:defRPr/>
            </a:pPr>
            <a:r>
              <a:rPr lang="ru-RU" dirty="0"/>
              <a:t>Метод </a:t>
            </a:r>
            <a:r>
              <a:rPr lang="en-US" dirty="0" err="1">
                <a:latin typeface="Courier New" pitchFamily="49" charset="0"/>
              </a:rPr>
              <a:t>GetType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нельзя переопределить</a:t>
            </a:r>
          </a:p>
          <a:p>
            <a:pPr>
              <a:defRPr/>
            </a:pPr>
            <a:r>
              <a:rPr lang="ru-RU" dirty="0"/>
              <a:t>На этом держится вся </a:t>
            </a:r>
            <a:r>
              <a:rPr lang="ru-RU" dirty="0" err="1"/>
              <a:t>типобезопасность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.NET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ru-RU" dirty="0"/>
              <a:t>Некоторые Специальные базовые типы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System.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ru-RU" sz="2800" dirty="0"/>
              <a:t> </a:t>
            </a:r>
            <a:r>
              <a:rPr lang="en-US" sz="2800" dirty="0"/>
              <a:t>: object</a:t>
            </a:r>
            <a:endParaRPr lang="ru-RU" sz="2800" dirty="0"/>
          </a:p>
          <a:p>
            <a:pPr lvl="1">
              <a:defRPr/>
            </a:pPr>
            <a:r>
              <a:rPr lang="ru-RU" sz="2400" dirty="0"/>
              <a:t>базовый класс для всех массивов</a:t>
            </a:r>
          </a:p>
          <a:p>
            <a:pPr>
              <a:defRPr/>
            </a:pPr>
            <a:r>
              <a:rPr lang="en-US" sz="2800" dirty="0" err="1"/>
              <a:t>System.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ValueType</a:t>
            </a:r>
            <a:r>
              <a:rPr lang="en-US" sz="2800" dirty="0"/>
              <a:t> : object</a:t>
            </a:r>
          </a:p>
          <a:p>
            <a:pPr lvl="1">
              <a:defRPr/>
            </a:pPr>
            <a:r>
              <a:rPr lang="ru-RU" sz="2400" dirty="0"/>
              <a:t>базовый класс для всех типов-значений</a:t>
            </a:r>
          </a:p>
          <a:p>
            <a:pPr>
              <a:defRPr/>
            </a:pPr>
            <a:r>
              <a:rPr lang="en-US" sz="2800" dirty="0" err="1"/>
              <a:t>System.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Enum</a:t>
            </a:r>
            <a:r>
              <a:rPr lang="en-US" sz="2800" dirty="0"/>
              <a:t> : </a:t>
            </a:r>
            <a:r>
              <a:rPr lang="en-US" sz="2800" dirty="0" err="1"/>
              <a:t>System.ValueType</a:t>
            </a:r>
            <a:endParaRPr lang="en-US" sz="2800" dirty="0"/>
          </a:p>
          <a:p>
            <a:pPr lvl="1">
              <a:defRPr/>
            </a:pPr>
            <a:r>
              <a:rPr lang="ru-RU" sz="2400" dirty="0"/>
              <a:t>базовый класс для всех перечислений</a:t>
            </a:r>
            <a:endParaRPr lang="en-US" sz="2400" dirty="0"/>
          </a:p>
          <a:p>
            <a:pPr>
              <a:defRPr/>
            </a:pPr>
            <a:r>
              <a:rPr lang="en-US" sz="2800" dirty="0" err="1"/>
              <a:t>System.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Exception</a:t>
            </a:r>
            <a:r>
              <a:rPr lang="en-US" sz="2800" dirty="0"/>
              <a:t> : object</a:t>
            </a:r>
          </a:p>
          <a:p>
            <a:pPr lvl="1">
              <a:defRPr/>
            </a:pPr>
            <a:r>
              <a:rPr lang="ru-RU" sz="2400" dirty="0"/>
              <a:t>базовый класс для всех исключений</a:t>
            </a:r>
          </a:p>
          <a:p>
            <a:pPr>
              <a:defRPr/>
            </a:pPr>
            <a:r>
              <a:rPr lang="en-US" sz="2800" dirty="0" err="1"/>
              <a:t>System.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Delegate</a:t>
            </a:r>
            <a:r>
              <a:rPr lang="en-US" sz="2800" dirty="0"/>
              <a:t> : object</a:t>
            </a:r>
          </a:p>
          <a:p>
            <a:pPr lvl="1">
              <a:defRPr/>
            </a:pPr>
            <a:r>
              <a:rPr lang="ru-RU" sz="2400" dirty="0"/>
              <a:t>базовый класс для всех делегатов</a:t>
            </a:r>
            <a:endParaRPr lang="en-US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/>
              <a:t>Ссылка на производный класс </a:t>
            </a:r>
            <a:r>
              <a:rPr lang="ru-RU" b="1" dirty="0"/>
              <a:t>неявно</a:t>
            </a:r>
            <a:r>
              <a:rPr lang="ru-RU" dirty="0"/>
              <a:t> приводится к ссылке на базовый класс</a:t>
            </a:r>
            <a:endParaRPr lang="en-US" dirty="0"/>
          </a:p>
          <a:p>
            <a:pPr marL="365760" lvl="2" indent="0">
              <a:lnSpc>
                <a:spcPct val="110000"/>
              </a:lnSpc>
              <a:spcBef>
                <a:spcPts val="600"/>
              </a:spcBef>
              <a:buSzPct val="70000"/>
              <a:buNone/>
              <a:defRPr/>
            </a:pPr>
            <a:r>
              <a:rPr lang="en-US" dirty="0">
                <a:latin typeface="Courier New" pitchFamily="49" charset="0"/>
              </a:rPr>
              <a:t>Control ctrl = </a:t>
            </a:r>
            <a:r>
              <a:rPr lang="en-US" b="1" dirty="0">
                <a:latin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</a:rPr>
              <a:t> Button(“OK”);</a:t>
            </a:r>
            <a:endParaRPr lang="ru-RU" dirty="0"/>
          </a:p>
          <a:p>
            <a:pPr>
              <a:lnSpc>
                <a:spcPct val="110000"/>
              </a:lnSpc>
              <a:defRPr/>
            </a:pPr>
            <a:r>
              <a:rPr lang="ru-RU" dirty="0"/>
              <a:t>Ссылка на базовый класс может быть </a:t>
            </a:r>
            <a:r>
              <a:rPr lang="ru-RU" b="1" dirty="0"/>
              <a:t>явно</a:t>
            </a:r>
            <a:r>
              <a:rPr lang="ru-RU" dirty="0"/>
              <a:t> приведена к ссылке на производный класс</a:t>
            </a:r>
            <a:endParaRPr lang="en-US" dirty="0"/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n-US" dirty="0">
                <a:latin typeface="Courier New" pitchFamily="49" charset="0"/>
              </a:rPr>
              <a:t>Button </a:t>
            </a:r>
            <a:r>
              <a:rPr lang="en-US" dirty="0" err="1">
                <a:latin typeface="Courier New" pitchFamily="49" charset="0"/>
              </a:rPr>
              <a:t>button</a:t>
            </a:r>
            <a:r>
              <a:rPr lang="en-US" dirty="0">
                <a:latin typeface="Courier New" pitchFamily="49" charset="0"/>
              </a:rPr>
              <a:t> = (Button)ctrl;</a:t>
            </a:r>
            <a:endParaRPr lang="ru-RU" dirty="0"/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Если подобное преобразование недействительно, то выбрасывается исключение</a:t>
            </a:r>
          </a:p>
          <a:p>
            <a:pPr>
              <a:lnSpc>
                <a:spcPct val="110000"/>
              </a:lnSpc>
              <a:defRPr/>
            </a:pPr>
            <a:r>
              <a:rPr lang="ru-RU" dirty="0"/>
              <a:t>Функция, принимающая базовый класс в качестве параметра, может принять и его производный класс</a:t>
            </a:r>
            <a:endParaRPr lang="en-US" dirty="0"/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n-US" dirty="0"/>
              <a:t>void Show(Control ctrl){…}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n-US" dirty="0"/>
              <a:t>Show(button);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r>
              <a:rPr lang="ru-RU" dirty="0"/>
              <a:t>Класс и экземпляр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004048" y="1600199"/>
            <a:ext cx="3096344" cy="44154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Члены класса</a:t>
            </a:r>
          </a:p>
          <a:p>
            <a:r>
              <a:rPr lang="ru-RU" dirty="0"/>
              <a:t>Поле – содержит данные</a:t>
            </a:r>
          </a:p>
          <a:p>
            <a:r>
              <a:rPr lang="ru-RU" dirty="0"/>
              <a:t>Константы</a:t>
            </a:r>
          </a:p>
          <a:p>
            <a:r>
              <a:rPr lang="ru-RU" dirty="0"/>
              <a:t>Метод – выполнят действия (над данными)</a:t>
            </a:r>
          </a:p>
          <a:p>
            <a:r>
              <a:rPr lang="ru-RU" dirty="0"/>
              <a:t>Свойство (С</a:t>
            </a:r>
            <a:r>
              <a:rPr lang="en-US" dirty="0"/>
              <a:t>#</a:t>
            </a:r>
            <a:r>
              <a:rPr lang="ru-RU" dirty="0"/>
              <a:t>) – виртуальное поле (совокупность методов </a:t>
            </a:r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set)</a:t>
            </a:r>
          </a:p>
          <a:p>
            <a:r>
              <a:rPr lang="ru-RU" dirty="0"/>
              <a:t>Конструктор – метод, автоматически вызываемый при создании объекта</a:t>
            </a:r>
          </a:p>
          <a:p>
            <a:r>
              <a:rPr lang="ru-RU" dirty="0"/>
              <a:t>Деструктор (</a:t>
            </a:r>
            <a:r>
              <a:rPr lang="ru-RU" dirty="0" err="1"/>
              <a:t>финализатор</a:t>
            </a:r>
            <a:r>
              <a:rPr lang="ru-RU" dirty="0"/>
              <a:t>) – метод, автоматически вызываемый при удалении объекта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6800" y="1484784"/>
            <a:ext cx="2749055" cy="4104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1271" y="1484784"/>
            <a:ext cx="275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Тип</a:t>
            </a:r>
          </a:p>
          <a:p>
            <a:pPr algn="ctr"/>
            <a:r>
              <a:rPr lang="ru-RU" sz="2000" b="1" dirty="0"/>
              <a:t>(класс, структура)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56525" y="2204864"/>
            <a:ext cx="2412269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dirty="0"/>
              <a:t>Члены класса, структуры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271" y="601560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Объект – это экземпляр типа (класса, структуры)</a:t>
            </a:r>
          </a:p>
        </p:txBody>
      </p:sp>
      <p:sp>
        <p:nvSpPr>
          <p:cNvPr id="13" name="Пятиугольник 12"/>
          <p:cNvSpPr/>
          <p:nvPr/>
        </p:nvSpPr>
        <p:spPr>
          <a:xfrm>
            <a:off x="4103948" y="3429000"/>
            <a:ext cx="828092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43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/>
              <a:t>Добавление новой функциональности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Объявление новых членов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ru-RU" dirty="0"/>
              <a:t>	</a:t>
            </a:r>
            <a:r>
              <a:rPr lang="en-US" dirty="0"/>
              <a:t>class Matrix 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dirty="0"/>
              <a:t>		{ public </a:t>
            </a:r>
            <a:r>
              <a:rPr lang="en-US" dirty="0" err="1"/>
              <a:t>int</a:t>
            </a:r>
            <a:r>
              <a:rPr lang="en-US" dirty="0"/>
              <a:t> Rang() { ... };  }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ru-RU" dirty="0"/>
              <a:t>	</a:t>
            </a:r>
            <a:r>
              <a:rPr lang="en-US" dirty="0"/>
              <a:t>class </a:t>
            </a:r>
            <a:r>
              <a:rPr lang="en-US" dirty="0" err="1"/>
              <a:t>DiagMatrix</a:t>
            </a:r>
            <a:r>
              <a:rPr lang="en-US" dirty="0"/>
              <a:t> : Matrix 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dirty="0"/>
              <a:t>		{ public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() { ... };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dirty="0"/>
              <a:t>	…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ru-RU" dirty="0"/>
              <a:t>	</a:t>
            </a:r>
            <a:r>
              <a:rPr lang="en-US" dirty="0" err="1"/>
              <a:t>DiagMatrix</a:t>
            </a:r>
            <a:r>
              <a:rPr lang="en-US" dirty="0"/>
              <a:t> dm = new </a:t>
            </a:r>
            <a:r>
              <a:rPr lang="en-US" dirty="0" err="1"/>
              <a:t>DiagMatrix</a:t>
            </a:r>
            <a:r>
              <a:rPr lang="en-US" dirty="0"/>
              <a:t>();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dm.Rang</a:t>
            </a:r>
            <a:r>
              <a:rPr lang="en-US" dirty="0"/>
              <a:t>(); 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bool</a:t>
            </a:r>
            <a:r>
              <a:rPr lang="en-US" dirty="0"/>
              <a:t> b = </a:t>
            </a:r>
            <a:r>
              <a:rPr lang="en-US" dirty="0" err="1"/>
              <a:t>dm.isE</a:t>
            </a:r>
            <a:r>
              <a:rPr lang="en-US" dirty="0"/>
              <a:t>();</a:t>
            </a:r>
          </a:p>
          <a:p>
            <a:pPr>
              <a:lnSpc>
                <a:spcPct val="110000"/>
              </a:lnSpc>
              <a:defRPr/>
            </a:pPr>
            <a:r>
              <a:rPr lang="ru-RU" dirty="0"/>
              <a:t>Изменение базовой функциональности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Перекрытие базовых членов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Переопределение </a:t>
            </a:r>
            <a:r>
              <a:rPr lang="en-US" dirty="0"/>
              <a:t>(overriding)</a:t>
            </a:r>
            <a:r>
              <a:rPr lang="ru-RU" dirty="0"/>
              <a:t> базовых методов</a:t>
            </a:r>
            <a:endParaRPr lang="en-US" dirty="0"/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Сегодня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ru-RU" dirty="0"/>
              <a:t>Основы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Введение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Пример класса. Описание, создание экземпляра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Члены классов и структур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Основные принципы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Наследование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Особенности ООП в 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</a:t>
            </a: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Тип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/>
              <a:t>Полиморфизм в </a:t>
            </a:r>
            <a:r>
              <a:rPr lang="en-US" dirty="0"/>
              <a:t>C#</a:t>
            </a:r>
            <a:endParaRPr lang="ru-RU" dirty="0"/>
          </a:p>
          <a:p>
            <a:pPr lvl="2"/>
            <a:r>
              <a:rPr lang="en-US" dirty="0"/>
              <a:t>virtual, override, new, abstract class, abstract method</a:t>
            </a:r>
            <a:endParaRPr lang="ru-RU" dirty="0"/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Инкапсуляция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Дополнительный сведения о структурах и классах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Преобразование типов</a:t>
            </a:r>
          </a:p>
          <a:p>
            <a:pPr lvl="1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3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446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800" dirty="0"/>
              <a:t>Использование связанных объектов одинаковым образом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Shape</a:t>
            </a:r>
          </a:p>
          <a:p>
            <a:pPr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Рисует фигуру</a:t>
            </a:r>
            <a:endParaRPr lang="ru-RU" dirty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u="sng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void Draw() { … }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Circle : Shape</a:t>
            </a:r>
          </a:p>
          <a:p>
            <a:pPr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Рисует окружность</a:t>
            </a:r>
            <a:endParaRPr lang="ru-RU" dirty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u="sng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void Draw() { … }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Hexagon : Shape</a:t>
            </a:r>
          </a:p>
          <a:p>
            <a:pPr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Рисует многоугольник</a:t>
            </a:r>
            <a:endParaRPr lang="ru-RU" dirty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u="sng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void Draw() { … }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  <a:endParaRPr lang="en-US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endParaRPr lang="en-US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2132856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class Program</a:t>
            </a:r>
          </a:p>
          <a:p>
            <a:r>
              <a:rPr lang="ru-RU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Shape </a:t>
            </a:r>
            <a:r>
              <a:rPr lang="en-US" dirty="0" err="1"/>
              <a:t>shape</a:t>
            </a:r>
            <a:r>
              <a:rPr lang="en-US" dirty="0"/>
              <a:t> = new Shape();</a:t>
            </a:r>
          </a:p>
          <a:p>
            <a:r>
              <a:rPr lang="en-US" dirty="0"/>
              <a:t>            </a:t>
            </a:r>
            <a:r>
              <a:rPr lang="en-US" dirty="0" err="1"/>
              <a:t>shape.Draw</a:t>
            </a:r>
            <a:r>
              <a:rPr lang="en-US" dirty="0"/>
              <a:t>();</a:t>
            </a:r>
          </a:p>
          <a:p>
            <a:r>
              <a:rPr lang="en-US" dirty="0"/>
              <a:t>            shape = new Circle();</a:t>
            </a:r>
          </a:p>
          <a:p>
            <a:r>
              <a:rPr lang="en-US" dirty="0"/>
              <a:t>            </a:t>
            </a:r>
            <a:r>
              <a:rPr lang="en-US" dirty="0" err="1"/>
              <a:t>shape.Draw</a:t>
            </a:r>
            <a:r>
              <a:rPr lang="en-US" dirty="0"/>
              <a:t>();</a:t>
            </a:r>
          </a:p>
          <a:p>
            <a:r>
              <a:rPr lang="en-US" dirty="0"/>
              <a:t>            shape = new Hexagon();</a:t>
            </a:r>
          </a:p>
          <a:p>
            <a:r>
              <a:rPr lang="en-US" dirty="0"/>
              <a:t>            </a:t>
            </a:r>
            <a:r>
              <a:rPr lang="en-US" dirty="0" err="1"/>
              <a:t>shape.Draw</a:t>
            </a:r>
            <a:r>
              <a:rPr lang="en-US" dirty="0"/>
              <a:t>();</a:t>
            </a:r>
          </a:p>
          <a:p>
            <a:r>
              <a:rPr lang="ru-RU" dirty="0"/>
              <a:t>        }</a:t>
            </a:r>
          </a:p>
          <a:p>
            <a:r>
              <a:rPr lang="ru-RU" dirty="0"/>
              <a:t>   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Динамический полиморфизм</a:t>
            </a:r>
          </a:p>
          <a:p>
            <a:pPr lvl="1">
              <a:defRPr/>
            </a:pPr>
            <a:r>
              <a:rPr lang="ru-RU" dirty="0"/>
              <a:t>Виртуальные члены</a:t>
            </a:r>
          </a:p>
          <a:p>
            <a:pPr lvl="1">
              <a:defRPr/>
            </a:pPr>
            <a:r>
              <a:rPr lang="ru-RU" dirty="0"/>
              <a:t>Абстрактные члены</a:t>
            </a:r>
          </a:p>
          <a:p>
            <a:pPr>
              <a:defRPr/>
            </a:pPr>
            <a:r>
              <a:rPr lang="ru-RU" dirty="0"/>
              <a:t>Статический полиморфизм</a:t>
            </a:r>
          </a:p>
          <a:p>
            <a:pPr lvl="1">
              <a:defRPr/>
            </a:pPr>
            <a:r>
              <a:rPr lang="ru-RU" dirty="0"/>
              <a:t>Переопределение функций</a:t>
            </a:r>
            <a:r>
              <a:rPr lang="en-US" dirty="0"/>
              <a:t> (overloading)</a:t>
            </a:r>
            <a:endParaRPr lang="ru-RU" dirty="0"/>
          </a:p>
          <a:p>
            <a:pPr lvl="1">
              <a:defRPr/>
            </a:pPr>
            <a:r>
              <a:rPr lang="ru-RU" dirty="0"/>
              <a:t>Переопределение операций</a:t>
            </a:r>
          </a:p>
          <a:p>
            <a:pPr lvl="1">
              <a:defRPr/>
            </a:pPr>
            <a:r>
              <a:rPr lang="ru-RU" dirty="0"/>
              <a:t>Сокрытие (</a:t>
            </a:r>
            <a:r>
              <a:rPr lang="en-US" dirty="0"/>
              <a:t>hiding) </a:t>
            </a:r>
            <a:r>
              <a:rPr lang="ru-RU" dirty="0"/>
              <a:t>членов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члены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Виртуальные члены позволяют обеспечивать различные реализации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Shape 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void Draw() { }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>
              <a:lnSpc>
                <a:spcPct val="120000"/>
              </a:lnSpc>
              <a:buNone/>
            </a:pP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Circle : Shape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 {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void Draw() { }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>
              <a:lnSpc>
                <a:spcPct val="120000"/>
              </a:lnSpc>
              <a:buNone/>
            </a:pPr>
            <a:endParaRPr lang="ru-RU" dirty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Hexagon : Shape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void Draw() { }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}</a:t>
            </a:r>
            <a:endParaRPr lang="ru-RU" dirty="0"/>
          </a:p>
          <a:p>
            <a:pPr>
              <a:lnSpc>
                <a:spcPct val="120000"/>
              </a:lnSpc>
              <a:defRPr/>
            </a:pP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Виртуальные члены обеспечивают связывание на основе динамического типа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Shape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sh1 = new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Circle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(); 	sh1.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Draw()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Shape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sh2 = new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Shape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(); 	sh2.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Draw()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	Shape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sh3 = new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Hexagon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(); 	sh3.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Draw()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Виртуальные члены позволяют изменять функциональность базового класса</a:t>
            </a:r>
          </a:p>
          <a:p>
            <a:pPr>
              <a:lnSpc>
                <a:spcPct val="120000"/>
              </a:lnSpc>
              <a:defRPr/>
            </a:pP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Виртуальные методы должны иметь одну и ту же сигнатуру</a:t>
            </a:r>
            <a:r>
              <a:rPr lang="en-US" dirty="0"/>
              <a:t> (</a:t>
            </a:r>
            <a:r>
              <a:rPr lang="ru-RU" dirty="0"/>
              <a:t>т.е. </a:t>
            </a:r>
            <a:r>
              <a:rPr lang="ru-RU" b="1" i="1" dirty="0"/>
              <a:t>имя</a:t>
            </a:r>
            <a:r>
              <a:rPr lang="ru-RU" dirty="0"/>
              <a:t> метода и список </a:t>
            </a:r>
            <a:r>
              <a:rPr lang="ru-RU" b="1" i="1" dirty="0"/>
              <a:t>входных</a:t>
            </a:r>
            <a:r>
              <a:rPr lang="ru-RU" dirty="0"/>
              <a:t> и </a:t>
            </a:r>
            <a:r>
              <a:rPr lang="ru-RU" b="1" i="1" dirty="0"/>
              <a:t>выходных</a:t>
            </a:r>
            <a:r>
              <a:rPr lang="ru-RU" dirty="0"/>
              <a:t> параметров</a:t>
            </a:r>
            <a:r>
              <a:rPr lang="en-US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виртуальных членов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5141168"/>
          </a:xfrm>
        </p:spPr>
        <p:txBody>
          <a:bodyPr/>
          <a:lstStyle/>
          <a:p>
            <a:r>
              <a:rPr lang="ru-RU" dirty="0"/>
              <a:t>При объявлении используется модификатор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virtual</a:t>
            </a:r>
            <a:r>
              <a:rPr lang="en-US" dirty="0"/>
              <a:t> </a:t>
            </a:r>
          </a:p>
          <a:p>
            <a:r>
              <a:rPr lang="ru-RU" dirty="0"/>
              <a:t>Виртуальные члены не могут быть статическими или закрытыми</a:t>
            </a:r>
            <a:endParaRPr lang="en-US" dirty="0"/>
          </a:p>
          <a:p>
            <a:r>
              <a:rPr lang="ru-RU" dirty="0"/>
              <a:t>Примеры виртуальных членов</a:t>
            </a:r>
          </a:p>
          <a:p>
            <a:pPr lvl="1"/>
            <a:r>
              <a:rPr lang="en-US" dirty="0"/>
              <a:t>public </a:t>
            </a:r>
            <a:r>
              <a:rPr lang="en-US" b="1" dirty="0"/>
              <a:t>virtual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Method();</a:t>
            </a:r>
          </a:p>
          <a:p>
            <a:pPr lvl="1"/>
            <a:r>
              <a:rPr lang="en-US" dirty="0"/>
              <a:t>public </a:t>
            </a:r>
            <a:r>
              <a:rPr lang="en-US" b="1" dirty="0"/>
              <a:t>virtual</a:t>
            </a:r>
            <a:r>
              <a:rPr lang="en-US" dirty="0"/>
              <a:t> double Property {…}</a:t>
            </a:r>
            <a:endParaRPr lang="ru-RU" dirty="0"/>
          </a:p>
          <a:p>
            <a:pPr lvl="1"/>
            <a:r>
              <a:rPr lang="en-US" dirty="0"/>
              <a:t>protected </a:t>
            </a:r>
            <a:r>
              <a:rPr lang="en-US" b="1" dirty="0"/>
              <a:t>virtual</a:t>
            </a:r>
            <a:r>
              <a:rPr lang="en-US" dirty="0"/>
              <a:t> void </a:t>
            </a:r>
            <a:r>
              <a:rPr lang="en-US" dirty="0" err="1"/>
              <a:t>OnPaint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Перекрытие виртуальных членов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/>
              <a:t>Для перекрытия виртуальных членов используется модификатор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override</a:t>
            </a:r>
          </a:p>
          <a:p>
            <a:pPr>
              <a:defRPr/>
            </a:pPr>
            <a:endParaRPr lang="en-US" sz="2800" b="1" dirty="0">
              <a:latin typeface="Courier New" pitchFamily="49" charset="0"/>
            </a:endParaRPr>
          </a:p>
          <a:p>
            <a:pPr>
              <a:defRPr/>
            </a:pPr>
            <a:r>
              <a:rPr lang="ru-RU" sz="2800" dirty="0"/>
              <a:t>Специальный модификатор необходим для лучшей поддержки </a:t>
            </a:r>
            <a:r>
              <a:rPr lang="en-US" sz="2800" dirty="0"/>
              <a:t>IDE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Примеры перекрытия:</a:t>
            </a:r>
          </a:p>
          <a:p>
            <a:pPr lvl="1">
              <a:defRPr/>
            </a:pPr>
            <a:r>
              <a:rPr lang="en-US" sz="2400" b="1" dirty="0">
                <a:latin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override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ToString</a:t>
            </a:r>
            <a:r>
              <a:rPr lang="en-US" sz="2400" dirty="0">
                <a:latin typeface="Courier New" pitchFamily="49" charset="0"/>
              </a:rPr>
              <a:t>(){}</a:t>
            </a:r>
          </a:p>
          <a:p>
            <a:pPr lvl="1">
              <a:defRPr/>
            </a:pPr>
            <a:r>
              <a:rPr lang="en-US" sz="2400" b="1" dirty="0">
                <a:latin typeface="Courier New" pitchFamily="49" charset="0"/>
              </a:rPr>
              <a:t>protected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override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</a:rPr>
              <a:t> Draw(){}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членов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76" cy="48737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Член (не метод и не индексатор) скрывает все члены с тем же именем в базовом классе</a:t>
            </a:r>
          </a:p>
          <a:p>
            <a:pPr lvl="1">
              <a:buNone/>
            </a:pPr>
            <a:r>
              <a:rPr lang="ru-RU" dirty="0"/>
              <a:t>		</a:t>
            </a:r>
            <a:r>
              <a:rPr lang="en-US" dirty="0"/>
              <a:t>class Shape</a:t>
            </a:r>
            <a:r>
              <a:rPr lang="ru-RU" dirty="0"/>
              <a:t> {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Square;</a:t>
            </a:r>
            <a:r>
              <a:rPr lang="ru-RU" dirty="0"/>
              <a:t>}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class Circle : Shape</a:t>
            </a:r>
            <a:r>
              <a:rPr lang="ru-RU" dirty="0"/>
              <a:t> {</a:t>
            </a:r>
            <a:r>
              <a:rPr lang="en-US" dirty="0"/>
              <a:t> double Square;</a:t>
            </a:r>
            <a:r>
              <a:rPr lang="ru-RU" dirty="0"/>
              <a:t> }</a:t>
            </a:r>
          </a:p>
          <a:p>
            <a:pPr>
              <a:defRPr/>
            </a:pPr>
            <a:r>
              <a:rPr lang="ru-RU" dirty="0"/>
              <a:t>Метод скрывает все члены с тем же именем и методы с той же сигнатурой в базовом классе</a:t>
            </a:r>
          </a:p>
          <a:p>
            <a:pPr>
              <a:buNone/>
              <a:defRPr/>
            </a:pPr>
            <a:r>
              <a:rPr lang="ru-RU" dirty="0"/>
              <a:t>	Необходимо указывать </a:t>
            </a:r>
            <a:r>
              <a:rPr lang="en-US" dirty="0"/>
              <a:t>new</a:t>
            </a:r>
            <a:r>
              <a:rPr lang="ru-RU" dirty="0"/>
              <a:t> или</a:t>
            </a:r>
            <a:r>
              <a:rPr lang="en-US" dirty="0"/>
              <a:t> override</a:t>
            </a:r>
            <a:r>
              <a:rPr lang="ru-RU" dirty="0"/>
              <a:t>. По</a:t>
            </a:r>
            <a:r>
              <a:rPr lang="en-US" dirty="0"/>
              <a:t>-</a:t>
            </a:r>
            <a:r>
              <a:rPr lang="ru-RU" dirty="0"/>
              <a:t>умолчанию </a:t>
            </a:r>
            <a:r>
              <a:rPr lang="en-US" dirty="0"/>
              <a:t>new</a:t>
            </a:r>
            <a:r>
              <a:rPr lang="ru-RU" dirty="0"/>
              <a:t>.</a:t>
            </a:r>
          </a:p>
          <a:p>
            <a:pPr>
              <a:defRPr/>
            </a:pPr>
            <a:r>
              <a:rPr lang="ru-RU" dirty="0"/>
              <a:t>Индексатор скрывает индексатор с той же сигнатурой в базовом классе</a:t>
            </a:r>
          </a:p>
          <a:p>
            <a:pPr>
              <a:defRPr/>
            </a:pPr>
            <a:r>
              <a:rPr lang="ru-RU" dirty="0"/>
              <a:t>Сокрытие </a:t>
            </a:r>
            <a:r>
              <a:rPr lang="ru-RU" b="1" dirty="0"/>
              <a:t>распространяется</a:t>
            </a:r>
            <a:r>
              <a:rPr lang="ru-RU" dirty="0"/>
              <a:t> вниз по иерархии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new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dirty="0"/>
              <a:t>Если случается сокрытие членов, компилятор выдает предупреждение</a:t>
            </a:r>
          </a:p>
          <a:p>
            <a:pPr>
              <a:lnSpc>
                <a:spcPct val="80000"/>
              </a:lnSpc>
              <a:defRPr/>
            </a:pPr>
            <a:endParaRPr lang="ru-RU" dirty="0"/>
          </a:p>
          <a:p>
            <a:pPr>
              <a:lnSpc>
                <a:spcPct val="80000"/>
              </a:lnSpc>
              <a:defRPr/>
            </a:pPr>
            <a:r>
              <a:rPr lang="ru-RU" dirty="0"/>
              <a:t>Чтобы избежать этого, используйте модификатор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endParaRPr lang="ru-RU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b="1" dirty="0"/>
              <a:t>new</a:t>
            </a:r>
            <a:r>
              <a:rPr lang="en-US" dirty="0"/>
              <a:t> </a:t>
            </a:r>
            <a:r>
              <a:rPr lang="ru-RU" dirty="0"/>
              <a:t>помогает разрешить проблемы с версиями</a:t>
            </a:r>
          </a:p>
          <a:p>
            <a:pPr>
              <a:lnSpc>
                <a:spcPct val="80000"/>
              </a:lnSpc>
              <a:defRPr/>
            </a:pPr>
            <a:endParaRPr lang="ru-RU" dirty="0"/>
          </a:p>
          <a:p>
            <a:pPr>
              <a:lnSpc>
                <a:spcPct val="80000"/>
              </a:lnSpc>
              <a:defRPr/>
            </a:pPr>
            <a:r>
              <a:rPr lang="ru-RU" dirty="0"/>
              <a:t>Сокрытие с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ru-RU" b="1" dirty="0"/>
              <a:t>распространяется</a:t>
            </a:r>
            <a:r>
              <a:rPr lang="ru-RU" dirty="0"/>
              <a:t> вниз по иерархии</a:t>
            </a:r>
          </a:p>
          <a:p>
            <a:pPr>
              <a:lnSpc>
                <a:spcPct val="80000"/>
              </a:lnSpc>
              <a:defRPr/>
            </a:pPr>
            <a:endParaRPr lang="ru-RU" dirty="0"/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Courier New" pitchFamily="49" charset="0"/>
              </a:rPr>
              <a:t>protected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override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</a:rPr>
              <a:t> Draw() {};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Courier New" pitchFamily="49" charset="0"/>
              </a:rPr>
              <a:t>protected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new void</a:t>
            </a:r>
            <a:r>
              <a:rPr lang="en-US" sz="2000" dirty="0">
                <a:latin typeface="Courier New" pitchFamily="49" charset="0"/>
              </a:rPr>
              <a:t> Draw() {};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8126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Program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 void Main(string[]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{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Shape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Shape();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sh.ShapeName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Hexagon();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sh.ShapeName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Square();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sh.ShapeName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Triangle();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sh.ShapeName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Shape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virtual string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ShapeName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() { return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Фигура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"; }</a:t>
            </a:r>
          </a:p>
          <a:p>
            <a:pPr marL="0" indent="0">
              <a:buNone/>
            </a:pPr>
            <a:r>
              <a:rPr lang="ru-RU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}</a:t>
            </a:r>
            <a:endParaRPr lang="ru-RU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Hexagon : Shape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override string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ShapeName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() { return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Многоугольник"; }</a:t>
            </a:r>
          </a:p>
          <a:p>
            <a:pPr marL="0" indent="0">
              <a:buNone/>
            </a:pPr>
            <a:r>
              <a:rPr lang="ru-RU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}</a:t>
            </a:r>
            <a:endParaRPr lang="ru-RU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Square : Hexagon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override string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ShapeName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() { return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Квадрат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"; }</a:t>
            </a:r>
          </a:p>
          <a:p>
            <a:pPr marL="0" indent="0">
              <a:buNone/>
            </a:pPr>
            <a:r>
              <a:rPr lang="ru-RU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}</a:t>
            </a:r>
            <a:endParaRPr lang="ru-RU" dirty="0">
              <a:solidFill>
                <a:srgbClr val="A31515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Triangle : Hexagon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 new string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ShapeName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() { return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Треугольник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"; }</a:t>
            </a:r>
          </a:p>
          <a:p>
            <a:pPr marL="0" indent="0">
              <a:buNone/>
            </a:pPr>
            <a:r>
              <a:rPr lang="ru-RU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ru-RU" dirty="0">
                <a:solidFill>
                  <a:srgbClr val="2B91AF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794078" cy="147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Класс. Объявление в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5" y="1700808"/>
            <a:ext cx="7560840" cy="4392488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i="1" dirty="0">
                <a:latin typeface="Courier New" pitchFamily="49" charset="0"/>
              </a:rPr>
              <a:t>[attributes] [modifiers]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</a:rPr>
              <a:t>class_name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i="1" dirty="0">
                <a:latin typeface="Courier New" pitchFamily="49" charset="0"/>
              </a:rPr>
              <a:t> [</a:t>
            </a:r>
            <a:r>
              <a:rPr lang="en-US" i="1" dirty="0" err="1">
                <a:latin typeface="Courier New" pitchFamily="49" charset="0"/>
              </a:rPr>
              <a:t>base_class</a:t>
            </a:r>
            <a:r>
              <a:rPr lang="en-US" i="1" dirty="0">
                <a:latin typeface="Courier New" pitchFamily="49" charset="0"/>
              </a:rPr>
              <a:t>] [,interfaces] ]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[class_member1]</a:t>
            </a:r>
          </a:p>
          <a:p>
            <a:pPr>
              <a:buFont typeface="Wingdings 2" pitchFamily="18" charset="2"/>
              <a:buNone/>
            </a:pPr>
            <a:r>
              <a:rPr lang="en-US" i="1" dirty="0">
                <a:latin typeface="Courier New" pitchFamily="49" charset="0"/>
              </a:rPr>
              <a:t>	…</a:t>
            </a:r>
          </a:p>
          <a:p>
            <a:pPr>
              <a:buFont typeface="Wingdings 2" pitchFamily="18" charset="2"/>
              <a:buNone/>
            </a:pPr>
            <a:r>
              <a:rPr lang="en-US" i="1" dirty="0">
                <a:latin typeface="Courier New" pitchFamily="49" charset="0"/>
              </a:rPr>
              <a:t>	[</a:t>
            </a:r>
            <a:r>
              <a:rPr lang="en-US" i="1" dirty="0" err="1">
                <a:latin typeface="Courier New" pitchFamily="49" charset="0"/>
              </a:rPr>
              <a:t>class_memberN</a:t>
            </a:r>
            <a:r>
              <a:rPr lang="en-US" i="1" dirty="0">
                <a:latin typeface="Courier New" pitchFamily="49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dirty="0">
                <a:latin typeface="Courier New" pitchFamily="49" charset="0"/>
              </a:rPr>
              <a:t>Все члены класса описываются и реализуются внутри </a:t>
            </a:r>
            <a:r>
              <a:rPr lang="en-US" dirty="0">
                <a:latin typeface="Courier New" pitchFamily="49" charset="0"/>
              </a:rPr>
              <a:t>{}</a:t>
            </a:r>
            <a:r>
              <a:rPr lang="ru-RU" dirty="0">
                <a:latin typeface="Courier New" pitchFamily="49" charset="0"/>
              </a:rPr>
              <a:t>. За пределами </a:t>
            </a:r>
            <a:r>
              <a:rPr lang="en-US" b="1" dirty="0">
                <a:latin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</a:rPr>
              <a:t> … {…} </a:t>
            </a:r>
            <a:r>
              <a:rPr lang="ru-RU" dirty="0">
                <a:latin typeface="Courier New" pitchFamily="49" charset="0"/>
              </a:rPr>
              <a:t>описывать и реализовывать члены класса нельзя.</a:t>
            </a:r>
          </a:p>
        </p:txBody>
      </p:sp>
    </p:spTree>
    <p:extLst>
      <p:ext uri="{BB962C8B-B14F-4D97-AF65-F5344CB8AC3E}">
        <p14:creationId xmlns:p14="http://schemas.microsoft.com/office/powerpoint/2010/main" val="273960228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fontScale="47500" lnSpcReduction="20000"/>
          </a:bodyPr>
          <a:lstStyle/>
          <a:p>
            <a:r>
              <a:rPr lang="ru-RU" sz="2900" dirty="0"/>
              <a:t>Методы в классе могут иметь одинаковое имя. </a:t>
            </a:r>
          </a:p>
          <a:p>
            <a:r>
              <a:rPr lang="ru-RU" sz="2900" dirty="0"/>
              <a:t>Методы с одинаковым именем обязаны отличаться входными параметрами</a:t>
            </a:r>
          </a:p>
          <a:p>
            <a:r>
              <a:rPr lang="ru-RU" sz="2900" dirty="0"/>
              <a:t>Сигнатура метода – имя метода + список входных параметров. Методы внутри типа должны иметь уникальную сигнатуру.</a:t>
            </a:r>
          </a:p>
          <a:p>
            <a:r>
              <a:rPr lang="ru-RU" sz="2900" dirty="0"/>
              <a:t>Методы отличающиеся только выходным параметром не могут существовать внутри одного типа*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Calculator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ru-RU" dirty="0"/>
              <a:t>         </a:t>
            </a:r>
            <a:r>
              <a:rPr lang="fr-FR" dirty="0"/>
              <a:t>public </a:t>
            </a:r>
            <a:r>
              <a:rPr lang="ru-RU" dirty="0"/>
              <a:t>   </a:t>
            </a:r>
            <a:r>
              <a:rPr lang="fr-FR" dirty="0"/>
              <a:t>int </a:t>
            </a:r>
            <a:r>
              <a:rPr lang="ru-RU" dirty="0"/>
              <a:t>    </a:t>
            </a:r>
            <a:r>
              <a:rPr lang="fr-FR" dirty="0"/>
              <a:t>Div</a:t>
            </a:r>
            <a:r>
              <a:rPr lang="ru-RU" dirty="0"/>
              <a:t> </a:t>
            </a:r>
            <a:r>
              <a:rPr lang="fr-FR" dirty="0"/>
              <a:t>(</a:t>
            </a:r>
            <a:r>
              <a:rPr lang="ru-RU" dirty="0"/>
              <a:t>  </a:t>
            </a:r>
            <a:r>
              <a:rPr lang="fr-FR" dirty="0"/>
              <a:t>int x, </a:t>
            </a:r>
            <a:r>
              <a:rPr lang="ru-RU" dirty="0"/>
              <a:t>      </a:t>
            </a:r>
            <a:r>
              <a:rPr lang="fr-FR" dirty="0"/>
              <a:t>int y</a:t>
            </a:r>
            <a:r>
              <a:rPr lang="ru-RU" dirty="0"/>
              <a:t>    </a:t>
            </a:r>
            <a:r>
              <a:rPr lang="fr-FR" dirty="0"/>
              <a:t>)</a:t>
            </a:r>
            <a:r>
              <a:rPr lang="ru-RU" dirty="0"/>
              <a:t> </a:t>
            </a:r>
            <a:r>
              <a:rPr lang="fr-FR" dirty="0"/>
              <a:t>{ return x / y; }</a:t>
            </a:r>
          </a:p>
          <a:p>
            <a:pPr marL="0" indent="0">
              <a:buNone/>
            </a:pPr>
            <a:r>
              <a:rPr lang="ru-RU" dirty="0"/>
              <a:t>          </a:t>
            </a:r>
            <a:r>
              <a:rPr lang="fr-FR" dirty="0"/>
              <a:t>public double Div</a:t>
            </a:r>
            <a:r>
              <a:rPr lang="ru-RU" dirty="0"/>
              <a:t> </a:t>
            </a:r>
            <a:r>
              <a:rPr lang="fr-FR" dirty="0"/>
              <a:t>(double x, double y) { return x / y;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Calculator </a:t>
            </a:r>
            <a:r>
              <a:rPr lang="en-US" dirty="0" err="1"/>
              <a:t>calc</a:t>
            </a:r>
            <a:r>
              <a:rPr lang="en-US" dirty="0"/>
              <a:t> = new Calculator();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intResult</a:t>
            </a:r>
            <a:r>
              <a:rPr lang="en-US" dirty="0"/>
              <a:t> = </a:t>
            </a:r>
            <a:r>
              <a:rPr lang="en-US" dirty="0" err="1"/>
              <a:t>calc.Div</a:t>
            </a:r>
            <a:r>
              <a:rPr lang="en-US" dirty="0"/>
              <a:t>(11, 5);</a:t>
            </a:r>
          </a:p>
          <a:p>
            <a:pPr marL="0" indent="0">
              <a:buNone/>
            </a:pPr>
            <a:r>
              <a:rPr lang="en-US" dirty="0"/>
              <a:t>            double </a:t>
            </a:r>
            <a:r>
              <a:rPr lang="en-US" dirty="0" err="1"/>
              <a:t>doubleResult</a:t>
            </a:r>
            <a:r>
              <a:rPr lang="en-US" dirty="0"/>
              <a:t> = </a:t>
            </a:r>
            <a:r>
              <a:rPr lang="en-US" dirty="0" err="1"/>
              <a:t>calc.Div</a:t>
            </a:r>
            <a:r>
              <a:rPr lang="en-US" dirty="0"/>
              <a:t>(11.0, 5.0);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6476030"/>
            <a:ext cx="342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 В </a:t>
            </a:r>
            <a:r>
              <a:rPr lang="en-US" sz="1200" dirty="0"/>
              <a:t>C# </a:t>
            </a:r>
            <a:r>
              <a:rPr lang="ru-RU" sz="1200" dirty="0"/>
              <a:t>не могут</a:t>
            </a:r>
            <a:r>
              <a:rPr lang="en-US" sz="1200" dirty="0"/>
              <a:t>, </a:t>
            </a:r>
            <a:r>
              <a:rPr lang="ru-RU" sz="1200" dirty="0"/>
              <a:t>в .</a:t>
            </a:r>
            <a:r>
              <a:rPr lang="en-US" sz="1200" dirty="0"/>
              <a:t>NET </a:t>
            </a:r>
            <a:r>
              <a:rPr lang="ru-RU" sz="1200" dirty="0"/>
              <a:t>могут (см. Рихтер)</a:t>
            </a:r>
          </a:p>
        </p:txBody>
      </p:sp>
    </p:spTree>
    <p:extLst>
      <p:ext uri="{BB962C8B-B14F-4D97-AF65-F5344CB8AC3E}">
        <p14:creationId xmlns:p14="http://schemas.microsoft.com/office/powerpoint/2010/main" val="1131606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Абстрактный метод </a:t>
            </a:r>
            <a:br>
              <a:rPr lang="ru-RU" dirty="0"/>
            </a:br>
            <a:r>
              <a:rPr lang="ru-RU" dirty="0"/>
              <a:t>и абстрактный класс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412776"/>
            <a:ext cx="8176422" cy="53285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u="sng" dirty="0">
                <a:solidFill>
                  <a:srgbClr val="0070C0"/>
                </a:solidFill>
              </a:rPr>
              <a:t>abstract</a:t>
            </a:r>
            <a:r>
              <a:rPr lang="en-US" dirty="0"/>
              <a:t> class A {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public </a:t>
            </a:r>
            <a:r>
              <a:rPr lang="en-US" b="1" u="sng" dirty="0">
                <a:solidFill>
                  <a:srgbClr val="0070C0"/>
                </a:solidFill>
              </a:rPr>
              <a:t>abstract</a:t>
            </a:r>
            <a:r>
              <a:rPr lang="en-US" dirty="0"/>
              <a:t> void </a:t>
            </a:r>
            <a:r>
              <a:rPr lang="en-US" dirty="0" err="1"/>
              <a:t>GetName</a:t>
            </a:r>
            <a:r>
              <a:rPr lang="en-US" dirty="0"/>
              <a:t>()</a:t>
            </a:r>
            <a:r>
              <a:rPr lang="en-US" b="1" u="sng" dirty="0"/>
              <a:t>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Абстрактный метод не содержит реализации</a:t>
            </a:r>
          </a:p>
          <a:p>
            <a:pPr>
              <a:lnSpc>
                <a:spcPct val="120000"/>
              </a:lnSpc>
            </a:pPr>
            <a:r>
              <a:rPr lang="ru-RU" dirty="0"/>
              <a:t>Абстрактный метод задают функциональность, которая должна быть реализована в классах потомках.</a:t>
            </a:r>
          </a:p>
          <a:p>
            <a:pPr>
              <a:lnSpc>
                <a:spcPct val="120000"/>
              </a:lnSpc>
            </a:pPr>
            <a:r>
              <a:rPr lang="ru-RU" dirty="0"/>
              <a:t>Класс имеющих хоть 1 абстрактный метод должен быть объявлен как абстрактный</a:t>
            </a:r>
          </a:p>
          <a:p>
            <a:pPr>
              <a:lnSpc>
                <a:spcPct val="120000"/>
              </a:lnSpc>
            </a:pPr>
            <a:r>
              <a:rPr lang="ru-RU" dirty="0"/>
              <a:t>Нельзя создать экземпляр абстрактного класса</a:t>
            </a:r>
          </a:p>
          <a:p>
            <a:pPr>
              <a:lnSpc>
                <a:spcPct val="120000"/>
              </a:lnSpc>
            </a:pPr>
            <a:r>
              <a:rPr lang="ru-RU" dirty="0"/>
              <a:t>Потомки обязаны реализовать абстрактные члены или должны быть сами объявлены как абстрактные.</a:t>
            </a:r>
          </a:p>
          <a:p>
            <a:pPr>
              <a:lnSpc>
                <a:spcPct val="120000"/>
              </a:lnSpc>
            </a:pPr>
            <a:r>
              <a:rPr lang="ru-RU" dirty="0"/>
              <a:t>Виртуальные методы МОГУТ быть переопределены в потомках, абстрактные – ДОЛЖНЫ быть переопределены в потомках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Пример: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	</a:t>
            </a:r>
            <a:r>
              <a:rPr lang="en-US" b="1" u="sng" dirty="0"/>
              <a:t>abstract</a:t>
            </a:r>
            <a:r>
              <a:rPr lang="en-US" dirty="0"/>
              <a:t> class A {public </a:t>
            </a:r>
            <a:r>
              <a:rPr lang="en-US" b="1" u="sng" dirty="0"/>
              <a:t>abstract</a:t>
            </a:r>
            <a:r>
              <a:rPr lang="en-US" dirty="0"/>
              <a:t> void </a:t>
            </a:r>
            <a:r>
              <a:rPr lang="en-US" dirty="0" err="1"/>
              <a:t>GetName</a:t>
            </a:r>
            <a:r>
              <a:rPr lang="en-US" dirty="0"/>
              <a:t>()</a:t>
            </a:r>
            <a:r>
              <a:rPr lang="en-US" b="1" u="sng" dirty="0"/>
              <a:t>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class B {public </a:t>
            </a:r>
            <a:r>
              <a:rPr lang="en-US" b="1" u="sng" dirty="0"/>
              <a:t>override</a:t>
            </a:r>
            <a:r>
              <a:rPr lang="en-US" dirty="0"/>
              <a:t> void </a:t>
            </a:r>
            <a:r>
              <a:rPr lang="en-US" dirty="0" err="1"/>
              <a:t>GetName</a:t>
            </a:r>
            <a:r>
              <a:rPr lang="en-US" dirty="0"/>
              <a:t>() {</a:t>
            </a:r>
            <a:r>
              <a:rPr lang="ru-RU" dirty="0"/>
              <a:t> реализация </a:t>
            </a: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Сегодня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ru-RU" dirty="0"/>
              <a:t>Основы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Введение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Пример класса. Описание, создание экземпляра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Члены классов и структур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Основные принципы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Наследование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Особенности ООП в 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</a:t>
            </a: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Тип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Полиморфизм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virtual, override, new, abstract class, abstract method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/>
              <a:t>Инкапсуляция в </a:t>
            </a:r>
            <a:r>
              <a:rPr lang="en-US" dirty="0"/>
              <a:t>C#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Дополнительный сведения о структурах и классах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Преобразование типов</a:t>
            </a:r>
          </a:p>
          <a:p>
            <a:pPr lvl="1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74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208912" cy="51125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Сокрытие реализации, деталей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Достигается с помощью модификаторов доступа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1800" dirty="0"/>
              <a:t> </a:t>
            </a:r>
            <a:r>
              <a:rPr lang="ru-RU" sz="1800" dirty="0"/>
              <a:t>– член класса виден всем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/>
              <a:t>– член класса виден только внутри самого класса и внутри потомков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/>
              <a:t>– виден только внутри объявившего его класса </a:t>
            </a:r>
            <a:r>
              <a:rPr lang="ru-RU" sz="1800" i="1" dirty="0"/>
              <a:t>(по умолчанию)</a:t>
            </a:r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sz="1800" dirty="0"/>
              <a:t> – </a:t>
            </a:r>
            <a:r>
              <a:rPr lang="ru-RU" sz="1800" dirty="0"/>
              <a:t>виден только внутри сборки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sz="1800" dirty="0"/>
              <a:t> – </a:t>
            </a:r>
            <a:r>
              <a:rPr lang="ru-RU" sz="1800" dirty="0"/>
              <a:t>виден только внутри сборки и для потомков в любой сборке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private protected </a:t>
            </a:r>
            <a:r>
              <a:rPr lang="en-US" sz="1800" dirty="0"/>
              <a:t>– </a:t>
            </a:r>
            <a:r>
              <a:rPr lang="ru-RU" sz="1800" dirty="0"/>
              <a:t>виден только внутри потомков текущей сборки. </a:t>
            </a:r>
            <a:r>
              <a:rPr lang="ru-RU" sz="1800" b="1" i="1" dirty="0">
                <a:solidFill>
                  <a:srgbClr val="00B050"/>
                </a:solidFill>
              </a:rPr>
              <a:t>Доступно с версии C# 7.2.</a:t>
            </a:r>
            <a:endParaRPr lang="en-US" sz="1800" b="1" i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ru-RU" sz="2000" dirty="0"/>
              <a:t>Модификаторов доступа применяются также и к типам</a:t>
            </a:r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1800" dirty="0"/>
              <a:t> </a:t>
            </a:r>
            <a:r>
              <a:rPr lang="ru-RU" sz="1800" dirty="0"/>
              <a:t>– класс (тип) виден всем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sz="1800" dirty="0"/>
              <a:t> – </a:t>
            </a:r>
            <a:r>
              <a:rPr lang="ru-RU" sz="1800" dirty="0"/>
              <a:t>класс(тип) виден только внутри сборки </a:t>
            </a:r>
            <a:r>
              <a:rPr lang="ru-RU" sz="1800" i="1" dirty="0"/>
              <a:t>(по умолчанию)</a:t>
            </a:r>
            <a:endParaRPr lang="en-US" sz="1800" i="1" dirty="0"/>
          </a:p>
          <a:p>
            <a:pPr>
              <a:lnSpc>
                <a:spcPct val="120000"/>
              </a:lnSpc>
            </a:pPr>
            <a:r>
              <a:rPr lang="ru-RU" sz="2000" dirty="0"/>
              <a:t>В качестве члена класса может выступать и другой тип. Тогда к нему применимы модификаторы доступа к члену класса</a:t>
            </a:r>
          </a:p>
          <a:p>
            <a:pPr>
              <a:lnSpc>
                <a:spcPct val="120000"/>
              </a:lnSpc>
            </a:pPr>
            <a:endParaRPr lang="ru-RU" sz="2000" dirty="0"/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 lvl="1">
              <a:lnSpc>
                <a:spcPct val="12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8236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Сегодня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ru-RU" dirty="0"/>
              <a:t>Основы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Введение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Пример класса. Описание, создание экземпляра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Члены классов и структур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Основные принципы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Наследование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Особенности ООП в 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</a:t>
            </a: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Тип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Полиморфизм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virtual, override, new, abstract class, abstract method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Инкапсуляция в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C#</a:t>
            </a:r>
          </a:p>
          <a:p>
            <a:pPr lvl="1"/>
            <a:r>
              <a:rPr lang="ru-RU" dirty="0"/>
              <a:t>Дополнительный сведения о структурах и классах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Преобразование типов</a:t>
            </a:r>
          </a:p>
          <a:p>
            <a:pPr lvl="1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0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Дополнительный сведения о структурах и классах</a:t>
            </a:r>
          </a:p>
        </p:txBody>
      </p:sp>
    </p:spTree>
    <p:extLst>
      <p:ext uri="{BB962C8B-B14F-4D97-AF65-F5344CB8AC3E}">
        <p14:creationId xmlns:p14="http://schemas.microsoft.com/office/powerpoint/2010/main" val="1244905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класса</a:t>
            </a:r>
            <a:r>
              <a:rPr lang="en-US" dirty="0"/>
              <a:t> </a:t>
            </a:r>
            <a:r>
              <a:rPr lang="ru-RU" dirty="0"/>
              <a:t>от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Большинство синтаксиса и возможностей одинаковые</a:t>
            </a:r>
          </a:p>
          <a:p>
            <a:pPr>
              <a:lnSpc>
                <a:spcPct val="120000"/>
              </a:lnSpc>
            </a:pPr>
            <a:r>
              <a:rPr lang="ru-RU" dirty="0"/>
              <a:t>Класс- ссылочный тип, структура – тип-значение</a:t>
            </a:r>
          </a:p>
          <a:p>
            <a:pPr>
              <a:lnSpc>
                <a:spcPct val="120000"/>
              </a:lnSpc>
            </a:pPr>
            <a:r>
              <a:rPr lang="ru-RU" dirty="0"/>
              <a:t>При приравнивании структуры значения всех полей копируется, а при приравнивании класса – копируется только ссылка на объект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Аккуратно с полями ссылочных типов в структурах. Копирование полей – копирование ссылок на объекты</a:t>
            </a:r>
          </a:p>
          <a:p>
            <a:pPr>
              <a:lnSpc>
                <a:spcPct val="120000"/>
              </a:lnSpc>
            </a:pPr>
            <a:r>
              <a:rPr lang="ru-RU" dirty="0"/>
              <a:t>Поля в структуре не могут быть проинициализированы при описании (не относится к константам и статическим полям)</a:t>
            </a:r>
          </a:p>
          <a:p>
            <a:pPr>
              <a:lnSpc>
                <a:spcPct val="120000"/>
              </a:lnSpc>
            </a:pPr>
            <a:r>
              <a:rPr lang="ru-RU" dirty="0"/>
              <a:t>Структура не может переопределять конструктор по умолчанию (без параметров) и деструктор. </a:t>
            </a:r>
          </a:p>
          <a:p>
            <a:pPr>
              <a:lnSpc>
                <a:spcPct val="120000"/>
              </a:lnSpc>
            </a:pPr>
            <a:r>
              <a:rPr lang="ru-RU" dirty="0"/>
              <a:t>В отличии от класса, структура может создаваться без ключевого слова </a:t>
            </a:r>
            <a:r>
              <a:rPr lang="en-US" dirty="0"/>
              <a:t>new</a:t>
            </a:r>
            <a:r>
              <a:rPr lang="ru-RU" dirty="0"/>
              <a:t>. Пример: </a:t>
            </a:r>
            <a:r>
              <a:rPr lang="en-US" dirty="0" err="1"/>
              <a:t>int</a:t>
            </a:r>
            <a:r>
              <a:rPr lang="en-US" dirty="0"/>
              <a:t> i = 5;</a:t>
            </a:r>
          </a:p>
          <a:p>
            <a:pPr>
              <a:lnSpc>
                <a:spcPct val="120000"/>
              </a:lnSpc>
            </a:pPr>
            <a:r>
              <a:rPr lang="ru-RU" dirty="0"/>
              <a:t>Структура не может быть явно унаследована и не может является источником наследования. Все структуры неявно унаследованы от типа </a:t>
            </a:r>
            <a:r>
              <a:rPr lang="en-US" dirty="0" err="1"/>
              <a:t>System.ValueType</a:t>
            </a:r>
            <a:r>
              <a:rPr lang="ru-RU" dirty="0"/>
              <a:t>, который унаследован от </a:t>
            </a:r>
            <a:r>
              <a:rPr lang="en-US" dirty="0"/>
              <a:t>object.</a:t>
            </a:r>
          </a:p>
          <a:p>
            <a:pPr>
              <a:lnSpc>
                <a:spcPct val="120000"/>
              </a:lnSpc>
            </a:pPr>
            <a:r>
              <a:rPr lang="ru-RU" dirty="0"/>
              <a:t>Структура также как и класс может реализовывать интерфейсы</a:t>
            </a:r>
          </a:p>
          <a:p>
            <a:pPr>
              <a:lnSpc>
                <a:spcPct val="120000"/>
              </a:lnSpc>
            </a:pPr>
            <a:r>
              <a:rPr lang="ru-RU" dirty="0"/>
              <a:t>Структура может использоваться как </a:t>
            </a:r>
            <a:r>
              <a:rPr lang="en-US" dirty="0" err="1"/>
              <a:t>Nullable</a:t>
            </a:r>
            <a:r>
              <a:rPr lang="en-US" dirty="0"/>
              <a:t>&lt;T&gt;</a:t>
            </a:r>
            <a:r>
              <a:rPr lang="ru-RU" dirty="0"/>
              <a:t> тип, который может принимать значения </a:t>
            </a:r>
            <a:r>
              <a:rPr lang="en-US" dirty="0"/>
              <a:t>null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976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Class</a:t>
            </a:r>
            <a:endParaRPr lang="ru-RU" sz="2800" dirty="0"/>
          </a:p>
          <a:p>
            <a:pPr lvl="1"/>
            <a:r>
              <a:rPr lang="ru-RU" sz="2000" dirty="0"/>
              <a:t>Если не указано ни оного конструктора </a:t>
            </a:r>
            <a:r>
              <a:rPr lang="en-US" sz="2000" dirty="0"/>
              <a:t>Visual Studio </a:t>
            </a:r>
            <a:r>
              <a:rPr lang="ru-RU" sz="2000" dirty="0"/>
              <a:t>создает конструктор по умолчанию </a:t>
            </a:r>
            <a:endParaRPr lang="en-US" sz="2000" dirty="0"/>
          </a:p>
          <a:p>
            <a:pPr lvl="2"/>
            <a:r>
              <a:rPr lang="en-US" sz="2000" dirty="0"/>
              <a:t>public </a:t>
            </a:r>
            <a:r>
              <a:rPr lang="ru-RU" sz="2000" i="1" dirty="0" err="1"/>
              <a:t>ИмяТипа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{ }</a:t>
            </a:r>
          </a:p>
          <a:p>
            <a:pPr lvl="1"/>
            <a:r>
              <a:rPr lang="ru-RU" sz="2000" dirty="0"/>
              <a:t>Если задается любой конструктор, конструктор по умолчанию не добавляется</a:t>
            </a:r>
          </a:p>
          <a:p>
            <a:endParaRPr lang="ru-RU" sz="2800" dirty="0"/>
          </a:p>
          <a:p>
            <a:r>
              <a:rPr lang="en-US" sz="2800" dirty="0" err="1"/>
              <a:t>Struct</a:t>
            </a:r>
            <a:endParaRPr lang="en-US" sz="2800" dirty="0"/>
          </a:p>
          <a:p>
            <a:pPr lvl="1"/>
            <a:r>
              <a:rPr lang="ru-RU" sz="2000" dirty="0"/>
              <a:t>Всегда имеет неявный </a:t>
            </a:r>
            <a:r>
              <a:rPr lang="en-US" sz="2000" dirty="0"/>
              <a:t>public </a:t>
            </a:r>
            <a:r>
              <a:rPr lang="ru-RU" sz="2000" dirty="0"/>
              <a:t>конструктор по умолчанию и его нельзя переопределить</a:t>
            </a:r>
            <a:endParaRPr lang="en-US" sz="2000" dirty="0"/>
          </a:p>
          <a:p>
            <a:pPr lvl="1"/>
            <a:r>
              <a:rPr lang="ru-RU" sz="2000" dirty="0"/>
              <a:t>Можно заводить дополнительные конструкторы</a:t>
            </a:r>
          </a:p>
          <a:p>
            <a:pPr lvl="2"/>
            <a:r>
              <a:rPr lang="en-US" sz="1800" dirty="0" err="1"/>
              <a:t>ComplexStruct</a:t>
            </a:r>
            <a:r>
              <a:rPr lang="en-US" sz="1800" dirty="0"/>
              <a:t> </a:t>
            </a:r>
            <a:r>
              <a:rPr lang="en-US" sz="1800" dirty="0" err="1"/>
              <a:t>myStruct</a:t>
            </a:r>
            <a:r>
              <a:rPr lang="en-US" sz="1800" dirty="0"/>
              <a:t> = new </a:t>
            </a:r>
            <a:r>
              <a:rPr lang="en-US" sz="1800" dirty="0" err="1"/>
              <a:t>ComplexStruct</a:t>
            </a:r>
            <a:r>
              <a:rPr lang="en-US" sz="1800" dirty="0"/>
              <a:t>(5,7);</a:t>
            </a:r>
            <a:endParaRPr lang="ru-RU" sz="1800" dirty="0"/>
          </a:p>
          <a:p>
            <a:pPr lvl="1"/>
            <a:r>
              <a:rPr lang="ru-RU" sz="2000" dirty="0"/>
              <a:t>Дополнительные конструкторы должны проинициализировать все поля или вызвать конструктор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878058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sealed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7467600" cy="51125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Модификатор </a:t>
            </a:r>
            <a:r>
              <a:rPr lang="en-US" dirty="0"/>
              <a:t>sealed </a:t>
            </a:r>
            <a:r>
              <a:rPr lang="ru-RU" dirty="0"/>
              <a:t>для типа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От класса, помеченного как </a:t>
            </a:r>
            <a:r>
              <a:rPr lang="en-US" dirty="0"/>
              <a:t>sealed</a:t>
            </a:r>
            <a:r>
              <a:rPr lang="ru-RU" dirty="0"/>
              <a:t>, нельзя наследоваться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Все структуры неявно </a:t>
            </a:r>
            <a:r>
              <a:rPr lang="en-US" dirty="0"/>
              <a:t>sealed</a:t>
            </a:r>
            <a:r>
              <a:rPr lang="ru-RU" dirty="0"/>
              <a:t>, нельзя наследоваться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Использование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В классах отвечающих за безопасность</a:t>
            </a:r>
          </a:p>
          <a:p>
            <a:pPr lvl="3">
              <a:lnSpc>
                <a:spcPct val="120000"/>
              </a:lnSpc>
            </a:pPr>
            <a:r>
              <a:rPr lang="ru-RU" dirty="0"/>
              <a:t>Нельзя в потомках получить доступ к незащищенным инкапсулированным данным</a:t>
            </a:r>
          </a:p>
          <a:p>
            <a:pPr lvl="3">
              <a:lnSpc>
                <a:spcPct val="120000"/>
              </a:lnSpc>
            </a:pPr>
            <a:r>
              <a:rPr lang="ru-RU" dirty="0"/>
              <a:t>Нельзя подменить алгоритмы обеспечения безопасности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Для повышения быстродействия</a:t>
            </a:r>
          </a:p>
          <a:p>
            <a:pPr lvl="3">
              <a:lnSpc>
                <a:spcPct val="120000"/>
              </a:lnSpc>
            </a:pPr>
            <a:r>
              <a:rPr lang="ru-RU" dirty="0"/>
              <a:t>Отключается поиск переопределения виртуальных методов</a:t>
            </a:r>
          </a:p>
          <a:p>
            <a:pPr lvl="2">
              <a:lnSpc>
                <a:spcPct val="120000"/>
              </a:lnSpc>
            </a:pPr>
            <a:endParaRPr lang="ru-RU" dirty="0"/>
          </a:p>
          <a:p>
            <a:pPr marL="630936" lvl="2" indent="0">
              <a:lnSpc>
                <a:spcPct val="120000"/>
              </a:lnSpc>
              <a:buNone/>
            </a:pPr>
            <a:r>
              <a:rPr lang="en-US" dirty="0"/>
              <a:t>public sealed class </a:t>
            </a:r>
            <a:r>
              <a:rPr lang="en-US" dirty="0" err="1"/>
              <a:t>MySecurity</a:t>
            </a:r>
            <a:r>
              <a:rPr lang="en-US" dirty="0"/>
              <a:t> { …}</a:t>
            </a:r>
          </a:p>
          <a:p>
            <a:pPr marL="630936" lvl="2" indent="0">
              <a:lnSpc>
                <a:spcPct val="120000"/>
              </a:lnSpc>
              <a:buNone/>
            </a:pPr>
            <a:endParaRPr lang="en-US" dirty="0"/>
          </a:p>
          <a:p>
            <a:pPr marL="276606" indent="-285750">
              <a:lnSpc>
                <a:spcPct val="120000"/>
              </a:lnSpc>
            </a:pPr>
            <a:r>
              <a:rPr lang="ru-RU" dirty="0"/>
              <a:t>Модификатор </a:t>
            </a:r>
            <a:r>
              <a:rPr lang="en-US" dirty="0"/>
              <a:t>sealed </a:t>
            </a:r>
            <a:r>
              <a:rPr lang="ru-RU" dirty="0"/>
              <a:t>для метода или свойства</a:t>
            </a:r>
          </a:p>
          <a:p>
            <a:pPr marL="642366" lvl="1" indent="-285750">
              <a:lnSpc>
                <a:spcPct val="120000"/>
              </a:lnSpc>
            </a:pPr>
            <a:r>
              <a:rPr lang="ru-RU" dirty="0"/>
              <a:t>Если виртуальный метод или свойство помечены как </a:t>
            </a:r>
            <a:r>
              <a:rPr lang="en-US" dirty="0"/>
              <a:t>sealed</a:t>
            </a:r>
            <a:r>
              <a:rPr lang="ru-RU" dirty="0"/>
              <a:t>, то их нельзя переопределять в наследниках (обрывает цепочку виртуальности)</a:t>
            </a:r>
          </a:p>
        </p:txBody>
      </p:sp>
    </p:spTree>
    <p:extLst>
      <p:ext uri="{BB962C8B-B14F-4D97-AF65-F5344CB8AC3E}">
        <p14:creationId xmlns:p14="http://schemas.microsoft.com/office/powerpoint/2010/main" val="310667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</a:t>
            </a:r>
            <a:r>
              <a:rPr lang="en-US" dirty="0"/>
              <a:t> partial</a:t>
            </a:r>
            <a:r>
              <a:rPr lang="ru-RU" dirty="0"/>
              <a:t> 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35882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класса, структуры и интерфейса</a:t>
            </a:r>
          </a:p>
          <a:p>
            <a:pPr lvl="1"/>
            <a:r>
              <a:rPr lang="en-US" dirty="0"/>
              <a:t>partial </a:t>
            </a:r>
            <a:r>
              <a:rPr lang="ru-RU" dirty="0"/>
              <a:t>тип может быть определен в разных файлах</a:t>
            </a:r>
          </a:p>
          <a:p>
            <a:pPr lvl="1"/>
            <a:r>
              <a:rPr lang="ru-RU" dirty="0"/>
              <a:t>Все части </a:t>
            </a:r>
            <a:r>
              <a:rPr lang="en-US" dirty="0"/>
              <a:t>partial </a:t>
            </a:r>
            <a:r>
              <a:rPr lang="ru-RU" dirty="0"/>
              <a:t>типа должны быть определены внутри </a:t>
            </a: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одного модуля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</a:t>
            </a:r>
            <a:r>
              <a:rPr lang="ru-RU" dirty="0"/>
              <a:t>сборки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/>
              <a:t>partial </a:t>
            </a:r>
            <a:r>
              <a:rPr lang="ru-RU" dirty="0"/>
              <a:t>части должны иметь одинаковое имя</a:t>
            </a:r>
          </a:p>
          <a:p>
            <a:pPr lvl="1"/>
            <a:r>
              <a:rPr lang="ru-RU" dirty="0"/>
              <a:t>Компилятор склеит все </a:t>
            </a:r>
            <a:r>
              <a:rPr lang="en-US" dirty="0"/>
              <a:t>partial </a:t>
            </a:r>
            <a:r>
              <a:rPr lang="ru-RU" dirty="0"/>
              <a:t>части типа в один тип при компиляции</a:t>
            </a:r>
          </a:p>
          <a:p>
            <a:pPr lvl="1"/>
            <a:r>
              <a:rPr lang="ru-RU" dirty="0"/>
              <a:t>Строка наследования и реализуемых интерфейсов тоже будет склеена (одинаковые типы удалятся)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411480" lvl="1" indent="0">
              <a:buNone/>
            </a:pP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4005064"/>
            <a:ext cx="3024336" cy="13681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partial class A : B, IC {}</a:t>
            </a:r>
          </a:p>
          <a:p>
            <a:r>
              <a:rPr lang="en-US" dirty="0"/>
              <a:t>partial class A : B, ID {}</a:t>
            </a:r>
          </a:p>
          <a:p>
            <a:r>
              <a:rPr lang="en-US" dirty="0"/>
              <a:t>partial class A : ID {}</a:t>
            </a:r>
          </a:p>
          <a:p>
            <a:r>
              <a:rPr lang="en-US" dirty="0"/>
              <a:t>partial class A {}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13976" y="4365561"/>
            <a:ext cx="2847983" cy="6471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A : B, IC, ID </a:t>
            </a:r>
            <a:endParaRPr lang="ru-RU" dirty="0"/>
          </a:p>
          <a:p>
            <a:r>
              <a:rPr lang="en-US" dirty="0"/>
              <a:t>{ </a:t>
            </a:r>
            <a:r>
              <a:rPr lang="ru-RU" dirty="0"/>
              <a:t>суммарный код</a:t>
            </a:r>
            <a:r>
              <a:rPr lang="en-US" dirty="0"/>
              <a:t>}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4232401" y="4612274"/>
            <a:ext cx="864096" cy="15373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11560" y="566124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Используется для разбиения на части большого сложного типа и реализации разных логических частей в разных файлах</a:t>
            </a:r>
          </a:p>
        </p:txBody>
      </p:sp>
    </p:spTree>
    <p:extLst>
      <p:ext uri="{BB962C8B-B14F-4D97-AF65-F5344CB8AC3E}">
        <p14:creationId xmlns:p14="http://schemas.microsoft.com/office/powerpoint/2010/main" val="364344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Структура. Объявление в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7848871" cy="4392488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i="1" dirty="0">
                <a:latin typeface="Courier New" pitchFamily="49" charset="0"/>
              </a:rPr>
              <a:t>[attributes] [modifiers]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</a:rPr>
              <a:t>class_name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i="1" dirty="0">
                <a:latin typeface="Courier New" pitchFamily="49" charset="0"/>
              </a:rPr>
              <a:t> [interfaces] ]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[class_member1]</a:t>
            </a:r>
          </a:p>
          <a:p>
            <a:pPr>
              <a:buFont typeface="Wingdings 2" pitchFamily="18" charset="2"/>
              <a:buNone/>
            </a:pPr>
            <a:r>
              <a:rPr lang="en-US" i="1" dirty="0">
                <a:latin typeface="Courier New" pitchFamily="49" charset="0"/>
              </a:rPr>
              <a:t>	…</a:t>
            </a:r>
          </a:p>
          <a:p>
            <a:pPr>
              <a:buFont typeface="Wingdings 2" pitchFamily="18" charset="2"/>
              <a:buNone/>
            </a:pPr>
            <a:r>
              <a:rPr lang="en-US" i="1" dirty="0">
                <a:latin typeface="Courier New" pitchFamily="49" charset="0"/>
              </a:rPr>
              <a:t>	[</a:t>
            </a:r>
            <a:r>
              <a:rPr lang="en-US" i="1" dirty="0" err="1">
                <a:latin typeface="Courier New" pitchFamily="49" charset="0"/>
              </a:rPr>
              <a:t>class_memberN</a:t>
            </a:r>
            <a:r>
              <a:rPr lang="en-US" i="1" dirty="0">
                <a:latin typeface="Courier New" pitchFamily="49" charset="0"/>
              </a:rPr>
              <a:t>]</a:t>
            </a:r>
          </a:p>
          <a:p>
            <a:pPr>
              <a:buFont typeface="Wingdings 2" pitchFamily="18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 2" pitchFamily="18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dirty="0">
                <a:latin typeface="Courier New" pitchFamily="49" charset="0"/>
              </a:rPr>
              <a:t>Все члены структуры описываются и реализуются внутри </a:t>
            </a:r>
            <a:r>
              <a:rPr lang="en-US" dirty="0">
                <a:latin typeface="Courier New" pitchFamily="49" charset="0"/>
              </a:rPr>
              <a:t>{}</a:t>
            </a:r>
            <a:r>
              <a:rPr lang="ru-RU" dirty="0">
                <a:latin typeface="Courier New" pitchFamily="49" charset="0"/>
              </a:rPr>
              <a:t>. За пределами </a:t>
            </a:r>
            <a:r>
              <a:rPr lang="en-US" b="1" dirty="0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… {…} </a:t>
            </a:r>
            <a:r>
              <a:rPr lang="ru-RU" dirty="0">
                <a:latin typeface="Courier New" pitchFamily="49" charset="0"/>
              </a:rPr>
              <a:t>описывать и реализовывать члены структуры нельзя.</a:t>
            </a:r>
          </a:p>
        </p:txBody>
      </p:sp>
    </p:spTree>
    <p:extLst>
      <p:ext uri="{BB962C8B-B14F-4D97-AF65-F5344CB8AC3E}">
        <p14:creationId xmlns:p14="http://schemas.microsoft.com/office/powerpoint/2010/main" val="172378735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partial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Для метода</a:t>
            </a:r>
          </a:p>
          <a:p>
            <a:pPr lvl="1"/>
            <a:r>
              <a:rPr lang="ru-RU" sz="1800" dirty="0"/>
              <a:t>Только внутри </a:t>
            </a:r>
            <a:r>
              <a:rPr lang="en-US" sz="1800" dirty="0"/>
              <a:t>partial </a:t>
            </a:r>
            <a:r>
              <a:rPr lang="ru-RU" sz="1800" dirty="0"/>
              <a:t>класса или структуры</a:t>
            </a:r>
          </a:p>
          <a:p>
            <a:pPr lvl="1"/>
            <a:r>
              <a:rPr lang="ru-RU" sz="1800" dirty="0"/>
              <a:t>Метод должен возвращать </a:t>
            </a:r>
            <a:r>
              <a:rPr lang="en-US" sz="1800" dirty="0"/>
              <a:t>void</a:t>
            </a:r>
          </a:p>
          <a:p>
            <a:pPr lvl="1"/>
            <a:r>
              <a:rPr lang="ru-RU" sz="1800" dirty="0"/>
              <a:t>Не допускается использовать модификатор доступа. Он всегда неявно </a:t>
            </a:r>
            <a:r>
              <a:rPr lang="en-US" sz="1800" dirty="0"/>
              <a:t>private</a:t>
            </a:r>
          </a:p>
          <a:p>
            <a:pPr lvl="1"/>
            <a:r>
              <a:rPr lang="ru-RU" sz="1800" dirty="0"/>
              <a:t>Сигнатуры методов должны совпадать</a:t>
            </a:r>
          </a:p>
          <a:p>
            <a:pPr lvl="1"/>
            <a:r>
              <a:rPr lang="ru-RU" sz="1800" dirty="0"/>
              <a:t>В одной части должно быть объявление метода</a:t>
            </a:r>
          </a:p>
          <a:p>
            <a:pPr lvl="1"/>
            <a:endParaRPr lang="ru-RU" sz="1800" dirty="0"/>
          </a:p>
          <a:p>
            <a:pPr lvl="1"/>
            <a:r>
              <a:rPr lang="ru-RU" sz="1800" dirty="0"/>
              <a:t>В другой </a:t>
            </a:r>
            <a:r>
              <a:rPr lang="ru-RU" sz="1800" b="1" i="1" dirty="0"/>
              <a:t>может</a:t>
            </a:r>
            <a:r>
              <a:rPr lang="ru-RU" sz="1800" dirty="0"/>
              <a:t> быть реализация</a:t>
            </a:r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r>
              <a:rPr lang="ru-RU" sz="1800" u="sng" dirty="0"/>
              <a:t>Если реализации нет, то все вызовы метода удаляются при компиляции</a:t>
            </a:r>
          </a:p>
          <a:p>
            <a:pPr lvl="1"/>
            <a:endParaRPr lang="ru-RU" sz="1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5972" y="3789040"/>
            <a:ext cx="4564229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void </a:t>
            </a:r>
            <a:r>
              <a:rPr lang="en-US" sz="1600" dirty="0" err="1"/>
              <a:t>OnSomethingHappened</a:t>
            </a:r>
            <a:r>
              <a:rPr lang="en-US" sz="1600" dirty="0"/>
              <a:t>(string s);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85973" y="4432305"/>
            <a:ext cx="5262558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void </a:t>
            </a:r>
            <a:r>
              <a:rPr lang="en-US" sz="1600" dirty="0" err="1"/>
              <a:t>OnSomethingHappened</a:t>
            </a:r>
            <a:r>
              <a:rPr lang="en-US" sz="1600" dirty="0"/>
              <a:t>(String s)</a:t>
            </a:r>
          </a:p>
          <a:p>
            <a:r>
              <a:rPr lang="en-US" sz="1600" dirty="0"/>
              <a:t>{</a:t>
            </a:r>
          </a:p>
          <a:p>
            <a:r>
              <a:rPr lang="ru-RU" sz="1600" dirty="0"/>
              <a:t>  </a:t>
            </a:r>
            <a:r>
              <a:rPr lang="en-US" sz="1600" dirty="0"/>
              <a:t>   </a:t>
            </a:r>
            <a:r>
              <a:rPr lang="en-US" sz="1600" dirty="0" err="1"/>
              <a:t>Console.WriteLine</a:t>
            </a:r>
            <a:r>
              <a:rPr lang="en-US" sz="1600" dirty="0"/>
              <a:t>("Something happened: {0}", s);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202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24936" cy="1143000"/>
          </a:xfrm>
        </p:spPr>
        <p:txBody>
          <a:bodyPr>
            <a:noAutofit/>
          </a:bodyPr>
          <a:lstStyle/>
          <a:p>
            <a:r>
              <a:rPr lang="ru-RU" dirty="0"/>
              <a:t>Расширенный синтаксис инициализации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После конструктора в </a:t>
            </a:r>
            <a:r>
              <a:rPr lang="en-US" dirty="0"/>
              <a:t>{</a:t>
            </a:r>
            <a:r>
              <a:rPr lang="ru-RU" dirty="0"/>
              <a:t>  </a:t>
            </a:r>
            <a:r>
              <a:rPr lang="en-US" dirty="0"/>
              <a:t>}</a:t>
            </a:r>
            <a:r>
              <a:rPr lang="ru-RU" dirty="0"/>
              <a:t> можно задавать публичные свойства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 этом можно опускать ()</a:t>
            </a:r>
            <a:r>
              <a:rPr lang="en-US" dirty="0"/>
              <a:t> </a:t>
            </a:r>
            <a:r>
              <a:rPr lang="ru-RU" dirty="0"/>
              <a:t>при вызове конструктора без параметров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class Complex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public double Re { get; set; }</a:t>
            </a:r>
          </a:p>
          <a:p>
            <a:pPr marL="0" indent="0">
              <a:buNone/>
            </a:pPr>
            <a:r>
              <a:rPr lang="en-US" dirty="0"/>
              <a:t>    public double </a:t>
            </a:r>
            <a:r>
              <a:rPr lang="en-US" dirty="0" err="1"/>
              <a:t>Im</a:t>
            </a:r>
            <a:r>
              <a:rPr lang="en-US" dirty="0"/>
              <a:t> { get; set; 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Complex() { }</a:t>
            </a:r>
          </a:p>
          <a:p>
            <a:pPr marL="0" indent="0">
              <a:buNone/>
            </a:pPr>
            <a:r>
              <a:rPr lang="en-US" dirty="0"/>
              <a:t>    public Complex(double re) { Re = re; }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…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Complex c1 = new Complex() { Re = 5, </a:t>
            </a:r>
            <a:r>
              <a:rPr lang="en-US" dirty="0" err="1"/>
              <a:t>Im</a:t>
            </a:r>
            <a:r>
              <a:rPr lang="en-US" dirty="0"/>
              <a:t> = 7 };</a:t>
            </a:r>
          </a:p>
          <a:p>
            <a:pPr marL="0" indent="0">
              <a:buNone/>
            </a:pPr>
            <a:r>
              <a:rPr lang="en-US" dirty="0"/>
              <a:t>Complex c2 = new Complex() { </a:t>
            </a:r>
            <a:r>
              <a:rPr lang="en-US" dirty="0" err="1"/>
              <a:t>Im</a:t>
            </a:r>
            <a:r>
              <a:rPr lang="en-US" dirty="0"/>
              <a:t> = 7 };</a:t>
            </a:r>
          </a:p>
          <a:p>
            <a:pPr marL="0" indent="0">
              <a:buNone/>
            </a:pPr>
            <a:r>
              <a:rPr lang="en-US" dirty="0"/>
              <a:t>Complex c3 = new Complex { </a:t>
            </a:r>
            <a:r>
              <a:rPr lang="en-US" dirty="0" err="1"/>
              <a:t>Im</a:t>
            </a:r>
            <a:r>
              <a:rPr lang="en-US" dirty="0"/>
              <a:t> = 7 };</a:t>
            </a:r>
          </a:p>
          <a:p>
            <a:pPr marL="0" indent="0">
              <a:buNone/>
            </a:pPr>
            <a:r>
              <a:rPr lang="en-US" dirty="0"/>
              <a:t>Complex c4 = new Complex(5) { </a:t>
            </a:r>
            <a:r>
              <a:rPr lang="en-US" dirty="0" err="1"/>
              <a:t>Im</a:t>
            </a:r>
            <a:r>
              <a:rPr lang="en-US" dirty="0"/>
              <a:t> = 7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672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Сегодня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ru-RU" dirty="0"/>
              <a:t>Основы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Введение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Пример класса. Описание, создание экземпляра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Члены классов и структур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Основные принципы ООП</a:t>
            </a: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Наследование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Особенности ООП в 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</a:t>
            </a:r>
          </a:p>
          <a:p>
            <a:pPr lvl="2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Тип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Полиморфизм в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virtual, override, new, abstract class, abstract method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Инкапсуляция в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C#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Дополнительный сведения о структурах и классах</a:t>
            </a:r>
          </a:p>
          <a:p>
            <a:pPr lvl="1"/>
            <a:r>
              <a:rPr lang="ru-RU" dirty="0"/>
              <a:t>Преобразование типов</a:t>
            </a:r>
          </a:p>
          <a:p>
            <a:pPr lvl="1"/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724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/>
              <a:t>Ссылка на производный класс </a:t>
            </a:r>
            <a:r>
              <a:rPr lang="ru-RU" b="1" dirty="0"/>
              <a:t>неявно</a:t>
            </a:r>
            <a:r>
              <a:rPr lang="ru-RU" dirty="0"/>
              <a:t> приводится к ссылке на базовый класс</a:t>
            </a:r>
            <a:endParaRPr lang="en-US" dirty="0"/>
          </a:p>
          <a:p>
            <a:pPr marL="365760" lvl="2" indent="0">
              <a:lnSpc>
                <a:spcPct val="110000"/>
              </a:lnSpc>
              <a:spcBef>
                <a:spcPts val="600"/>
              </a:spcBef>
              <a:buSzPct val="70000"/>
              <a:buNone/>
              <a:defRPr/>
            </a:pPr>
            <a:r>
              <a:rPr lang="en-US" dirty="0">
                <a:latin typeface="Courier New" pitchFamily="49" charset="0"/>
              </a:rPr>
              <a:t>Control ctrl = </a:t>
            </a:r>
            <a:r>
              <a:rPr lang="en-US" b="1" dirty="0">
                <a:latin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</a:rPr>
              <a:t> Button(“OK”);</a:t>
            </a:r>
            <a:endParaRPr lang="ru-RU" dirty="0"/>
          </a:p>
          <a:p>
            <a:pPr>
              <a:lnSpc>
                <a:spcPct val="110000"/>
              </a:lnSpc>
              <a:defRPr/>
            </a:pPr>
            <a:r>
              <a:rPr lang="ru-RU" dirty="0"/>
              <a:t>Ссылка на базовый класс может быть </a:t>
            </a:r>
            <a:r>
              <a:rPr lang="ru-RU" b="1" dirty="0"/>
              <a:t>явно</a:t>
            </a:r>
            <a:r>
              <a:rPr lang="ru-RU" dirty="0"/>
              <a:t> приведена к ссылке на производный класс</a:t>
            </a:r>
            <a:endParaRPr lang="en-US" dirty="0"/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n-US" dirty="0">
                <a:latin typeface="Courier New" pitchFamily="49" charset="0"/>
              </a:rPr>
              <a:t>Button </a:t>
            </a:r>
            <a:r>
              <a:rPr lang="en-US" dirty="0" err="1">
                <a:latin typeface="Courier New" pitchFamily="49" charset="0"/>
              </a:rPr>
              <a:t>button</a:t>
            </a:r>
            <a:r>
              <a:rPr lang="en-US" dirty="0">
                <a:latin typeface="Courier New" pitchFamily="49" charset="0"/>
              </a:rPr>
              <a:t> = (Button)ctrl;</a:t>
            </a:r>
            <a:endParaRPr lang="ru-RU" dirty="0"/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Если подобное преобразование недействительно, то выбрасывается исключение</a:t>
            </a:r>
          </a:p>
          <a:p>
            <a:pPr>
              <a:lnSpc>
                <a:spcPct val="110000"/>
              </a:lnSpc>
              <a:defRPr/>
            </a:pPr>
            <a:r>
              <a:rPr lang="ru-RU" dirty="0"/>
              <a:t>Функция, принимающая базовый класс в качестве параметра, может принять и его производный класс</a:t>
            </a:r>
            <a:endParaRPr lang="en-US" dirty="0"/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n-US" dirty="0"/>
              <a:t>void Show(Control ctrl){…}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r>
              <a:rPr lang="en-US" dirty="0"/>
              <a:t>Show(button);</a:t>
            </a:r>
          </a:p>
        </p:txBody>
      </p:sp>
    </p:spTree>
    <p:extLst>
      <p:ext uri="{BB962C8B-B14F-4D97-AF65-F5344CB8AC3E}">
        <p14:creationId xmlns:p14="http://schemas.microsoft.com/office/powerpoint/2010/main" val="28809912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Обычный синтаксис: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</a:rPr>
              <a:t>(</a:t>
            </a:r>
            <a:r>
              <a:rPr lang="ru-RU" i="1" dirty="0" err="1">
                <a:latin typeface="Courier New" pitchFamily="49" charset="0"/>
              </a:rPr>
              <a:t>Имя_типа</a:t>
            </a:r>
            <a:r>
              <a:rPr lang="en-US" dirty="0">
                <a:latin typeface="Courier New" pitchFamily="49" charset="0"/>
              </a:rPr>
              <a:t>) </a:t>
            </a:r>
            <a:r>
              <a:rPr lang="ru-RU" i="1" dirty="0">
                <a:latin typeface="Courier New" pitchFamily="49" charset="0"/>
              </a:rPr>
              <a:t>выражение</a:t>
            </a:r>
            <a:endParaRPr lang="en-US" i="1" dirty="0">
              <a:latin typeface="Courier New" pitchFamily="49" charset="0"/>
            </a:endParaRPr>
          </a:p>
          <a:p>
            <a:pPr lvl="1">
              <a:defRPr/>
            </a:pPr>
            <a:r>
              <a:rPr lang="ru-RU" dirty="0"/>
              <a:t>Если преобразование не проходит, то вызывается исключение</a:t>
            </a:r>
            <a:endParaRPr lang="en-US" dirty="0"/>
          </a:p>
          <a:p>
            <a:pPr marL="365760" lvl="1" indent="0">
              <a:buNone/>
              <a:defRPr/>
            </a:pPr>
            <a:r>
              <a:rPr lang="en-US" dirty="0">
                <a:latin typeface="Courier New" pitchFamily="49" charset="0"/>
              </a:rPr>
              <a:t>	Button </a:t>
            </a:r>
            <a:r>
              <a:rPr lang="en-US" dirty="0" err="1">
                <a:latin typeface="Courier New" pitchFamily="49" charset="0"/>
              </a:rPr>
              <a:t>button</a:t>
            </a:r>
            <a:r>
              <a:rPr lang="en-US" dirty="0">
                <a:latin typeface="Courier New" pitchFamily="49" charset="0"/>
              </a:rPr>
              <a:t> = (Button)ctrl;</a:t>
            </a:r>
            <a:endParaRPr lang="ru-RU" dirty="0"/>
          </a:p>
          <a:p>
            <a:pPr>
              <a:defRPr/>
            </a:pPr>
            <a:r>
              <a:rPr lang="ru-RU" dirty="0"/>
              <a:t>Оператор </a:t>
            </a:r>
            <a:r>
              <a:rPr lang="en-US" b="1" dirty="0"/>
              <a:t>as</a:t>
            </a:r>
          </a:p>
          <a:p>
            <a:pPr lvl="1">
              <a:defRPr/>
            </a:pPr>
            <a:r>
              <a:rPr lang="en-US" i="1" dirty="0">
                <a:latin typeface="Courier New" pitchFamily="49" charset="0"/>
              </a:rPr>
              <a:t>expression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i="1" dirty="0" err="1">
                <a:latin typeface="Courier New" pitchFamily="49" charset="0"/>
              </a:rPr>
              <a:t>Имя_типа</a:t>
            </a:r>
            <a:endParaRPr lang="en-US" i="1" dirty="0">
              <a:latin typeface="Courier New" pitchFamily="49" charset="0"/>
            </a:endParaRPr>
          </a:p>
          <a:p>
            <a:pPr lvl="1">
              <a:defRPr/>
            </a:pPr>
            <a:r>
              <a:rPr lang="ru-RU" dirty="0"/>
              <a:t>Если преобразование не проходит, то возвращается </a:t>
            </a:r>
            <a:r>
              <a:rPr lang="en-US" b="1" dirty="0">
                <a:latin typeface="Courier New" pitchFamily="49" charset="0"/>
              </a:rPr>
              <a:t>null</a:t>
            </a:r>
            <a:endParaRPr lang="ru-RU" b="1" dirty="0">
              <a:latin typeface="Courier New" pitchFamily="49" charset="0"/>
            </a:endParaRPr>
          </a:p>
          <a:p>
            <a:pPr lvl="1">
              <a:defRPr/>
            </a:pPr>
            <a:r>
              <a:rPr lang="ru-RU" dirty="0"/>
              <a:t>Применимо только к ссылочным типам</a:t>
            </a:r>
            <a:endParaRPr lang="en-US" dirty="0"/>
          </a:p>
          <a:p>
            <a:pPr marL="365760" lvl="1" indent="0">
              <a:buNone/>
              <a:defRPr/>
            </a:pPr>
            <a:r>
              <a:rPr lang="en-US" dirty="0">
                <a:latin typeface="Courier New" pitchFamily="49" charset="0"/>
              </a:rPr>
              <a:t>	Button </a:t>
            </a:r>
            <a:r>
              <a:rPr lang="en-US" dirty="0" err="1">
                <a:latin typeface="Courier New" pitchFamily="49" charset="0"/>
              </a:rPr>
              <a:t>button</a:t>
            </a:r>
            <a:r>
              <a:rPr lang="en-US" dirty="0">
                <a:latin typeface="Courier New" pitchFamily="49" charset="0"/>
              </a:rPr>
              <a:t> = ctrl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as Button;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/>
              <a:t>Оператор </a:t>
            </a:r>
            <a:r>
              <a:rPr lang="en-US" dirty="0"/>
              <a:t>is </a:t>
            </a:r>
            <a:r>
              <a:rPr lang="ru-RU" dirty="0"/>
              <a:t>проверяет,</a:t>
            </a:r>
            <a:r>
              <a:rPr lang="en-US" dirty="0"/>
              <a:t> </a:t>
            </a:r>
            <a:r>
              <a:rPr lang="ru-RU" dirty="0"/>
              <a:t>имеет ли выражение заданный тип</a:t>
            </a:r>
          </a:p>
          <a:p>
            <a:pPr>
              <a:buNone/>
              <a:defRPr/>
            </a:pPr>
            <a:r>
              <a:rPr lang="en-US" i="1" dirty="0">
                <a:latin typeface="Courier New" pitchFamily="49" charset="0"/>
              </a:rPr>
              <a:t>	</a:t>
            </a:r>
            <a:r>
              <a:rPr lang="ru-RU" i="1" dirty="0">
                <a:latin typeface="Courier New" pitchFamily="49" charset="0"/>
              </a:rPr>
              <a:t>выражение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u="sng" dirty="0">
                <a:latin typeface="Courier New" pitchFamily="49" charset="0"/>
              </a:rPr>
              <a:t>is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i="1" dirty="0" err="1">
                <a:latin typeface="Courier New" pitchFamily="49" charset="0"/>
              </a:rPr>
              <a:t>Имя_типа</a:t>
            </a:r>
            <a:endParaRPr lang="ru-RU" i="1" dirty="0">
              <a:latin typeface="Courier New" pitchFamily="49" charset="0"/>
            </a:endParaRPr>
          </a:p>
          <a:p>
            <a:pPr>
              <a:defRPr/>
            </a:pPr>
            <a:r>
              <a:rPr lang="ru-RU" dirty="0"/>
              <a:t>Оператор возвращает </a:t>
            </a:r>
            <a:r>
              <a:rPr lang="en-US" dirty="0"/>
              <a:t>true</a:t>
            </a:r>
            <a:r>
              <a:rPr lang="ru-RU" dirty="0"/>
              <a:t>, если</a:t>
            </a:r>
          </a:p>
          <a:p>
            <a:pPr lvl="1">
              <a:defRPr/>
            </a:pPr>
            <a:r>
              <a:rPr lang="ru-RU" sz="2000" dirty="0"/>
              <a:t>Выражение не </a:t>
            </a:r>
            <a:r>
              <a:rPr lang="en-US" sz="2000" b="1" dirty="0"/>
              <a:t>null</a:t>
            </a:r>
            <a:endParaRPr lang="ru-RU" sz="2000" b="1" dirty="0"/>
          </a:p>
          <a:p>
            <a:pPr lvl="1">
              <a:defRPr/>
            </a:pPr>
            <a:r>
              <a:rPr lang="ru-RU" sz="2000" dirty="0"/>
              <a:t>Преобразование выражения в заданный тип проходит</a:t>
            </a:r>
            <a:endParaRPr lang="en-US" sz="2000" dirty="0"/>
          </a:p>
          <a:p>
            <a:pPr>
              <a:defRPr/>
            </a:pPr>
            <a:r>
              <a:rPr lang="ru-RU" dirty="0"/>
              <a:t>Пример</a:t>
            </a:r>
          </a:p>
          <a:p>
            <a:pPr lvl="1">
              <a:buNone/>
              <a:defRPr/>
            </a:pPr>
            <a:r>
              <a:rPr lang="en-US" sz="2000" b="1" dirty="0">
                <a:latin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</a:rPr>
              <a:t>(number </a:t>
            </a:r>
            <a:r>
              <a:rPr lang="en-US" sz="2000" b="1" dirty="0">
                <a:latin typeface="Courier New" pitchFamily="49" charset="0"/>
              </a:rPr>
              <a:t>is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) </a:t>
            </a:r>
          </a:p>
          <a:p>
            <a:pPr lvl="1">
              <a:buNone/>
              <a:defRPr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 lvl="1">
              <a:buNone/>
              <a:defRPr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)number; …</a:t>
            </a:r>
          </a:p>
          <a:p>
            <a:pPr lvl="1">
              <a:buNone/>
              <a:defRPr/>
            </a:pPr>
            <a:r>
              <a:rPr lang="en-US" sz="2000" dirty="0">
                <a:latin typeface="Courier New" pitchFamily="49" charset="0"/>
              </a:rPr>
              <a:t>} </a:t>
            </a:r>
          </a:p>
          <a:p>
            <a:pPr lvl="1">
              <a:buNone/>
              <a:defRPr/>
            </a:pPr>
            <a:r>
              <a:rPr lang="en-US" sz="2000" b="1" dirty="0"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</a:rPr>
              <a:t>(number </a:t>
            </a:r>
            <a:r>
              <a:rPr lang="en-US" sz="2000" b="1" dirty="0">
                <a:latin typeface="Courier New" pitchFamily="49" charset="0"/>
              </a:rPr>
              <a:t>is</a:t>
            </a:r>
            <a:r>
              <a:rPr lang="en-US" sz="2000" dirty="0">
                <a:latin typeface="Courier New" pitchFamily="49" charset="0"/>
              </a:rPr>
              <a:t> double) {</a:t>
            </a:r>
          </a:p>
          <a:p>
            <a:pPr lvl="1">
              <a:buNone/>
              <a:defRPr/>
            </a:pPr>
            <a:r>
              <a:rPr lang="en-US" sz="2000" dirty="0">
                <a:latin typeface="Courier New" pitchFamily="49" charset="0"/>
              </a:rPr>
              <a:t>	double d = (double)number; …</a:t>
            </a:r>
          </a:p>
          <a:p>
            <a:pPr lvl="1">
              <a:buNone/>
              <a:defRPr/>
            </a:pPr>
            <a:r>
              <a:rPr lang="en-US" sz="2000" dirty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 err="1"/>
              <a:t>typeof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800" dirty="0"/>
              <a:t>Служит для получения объекта </a:t>
            </a:r>
            <a:r>
              <a:rPr lang="en-US" sz="2800" dirty="0" err="1"/>
              <a:t>System.Type</a:t>
            </a:r>
            <a:r>
              <a:rPr lang="en-US" sz="2800" dirty="0"/>
              <a:t> </a:t>
            </a:r>
            <a:r>
              <a:rPr lang="ru-RU" sz="2800" dirty="0"/>
              <a:t>для заданного </a:t>
            </a:r>
            <a:r>
              <a:rPr lang="ru-RU" sz="2800" b="1" dirty="0"/>
              <a:t>типа</a:t>
            </a:r>
          </a:p>
          <a:p>
            <a:pPr>
              <a:lnSpc>
                <a:spcPct val="120000"/>
              </a:lnSpc>
              <a:defRPr/>
            </a:pPr>
            <a:r>
              <a:rPr lang="en-US" sz="2800" b="1" u="sng" dirty="0" err="1">
                <a:latin typeface="Courier New" pitchFamily="49" charset="0"/>
              </a:rPr>
              <a:t>typeof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ru-RU" sz="2800" i="1" dirty="0" err="1">
                <a:latin typeface="Courier New" pitchFamily="49" charset="0"/>
              </a:rPr>
              <a:t>Имя_Типа</a:t>
            </a:r>
            <a:r>
              <a:rPr lang="en-US" sz="2800" dirty="0">
                <a:latin typeface="Courier New" pitchFamily="49" charset="0"/>
              </a:rPr>
              <a:t>)</a:t>
            </a:r>
            <a:endParaRPr lang="ru-RU" sz="28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/>
              <a:t>	</a:t>
            </a:r>
            <a:r>
              <a:rPr lang="ru-RU" sz="2800" dirty="0"/>
              <a:t>Пример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number.GetType</a:t>
            </a:r>
            <a:r>
              <a:rPr lang="en-US" sz="2400" dirty="0">
                <a:latin typeface="Courier New" pitchFamily="49" charset="0"/>
              </a:rPr>
              <a:t>() == </a:t>
            </a:r>
            <a:r>
              <a:rPr lang="en-US" sz="2400" b="1" dirty="0" err="1">
                <a:latin typeface="Courier New" pitchFamily="49" charset="0"/>
              </a:rPr>
              <a:t>typeof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{ … } 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else 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b="1" dirty="0">
                <a:latin typeface="Courier New" pitchFamily="49" charset="0"/>
              </a:rPr>
              <a:t>	if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number.GetType</a:t>
            </a:r>
            <a:r>
              <a:rPr lang="en-US" sz="2400" dirty="0">
                <a:latin typeface="Courier New" pitchFamily="49" charset="0"/>
              </a:rPr>
              <a:t>() == </a:t>
            </a:r>
            <a:r>
              <a:rPr lang="en-US" sz="2400" b="1" dirty="0" err="1">
                <a:latin typeface="Courier New" pitchFamily="49" charset="0"/>
              </a:rPr>
              <a:t>typeof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doudle</a:t>
            </a:r>
            <a:r>
              <a:rPr lang="en-US" sz="2400" dirty="0">
                <a:latin typeface="Courier New" pitchFamily="49" charset="0"/>
              </a:rPr>
              <a:t>))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sz="2400" dirty="0">
                <a:latin typeface="Courier New" pitchFamily="49" charset="0"/>
              </a:rPr>
              <a:t>	{ … }</a:t>
            </a:r>
          </a:p>
          <a:p>
            <a:pPr>
              <a:lnSpc>
                <a:spcPct val="120000"/>
              </a:lnSpc>
              <a:defRPr/>
            </a:pPr>
            <a:endParaRPr lang="ru-RU" sz="2800" dirty="0"/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Можно использовать для точной проверки динамического типа</a:t>
            </a:r>
            <a:endParaRPr lang="en-US" sz="2800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преобразования некоторых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Преобразование типа </a:t>
            </a:r>
            <a:r>
              <a:rPr lang="en-US" dirty="0"/>
              <a:t>string </a:t>
            </a:r>
            <a:r>
              <a:rPr lang="ru-RU" dirty="0"/>
              <a:t>к типам </a:t>
            </a:r>
            <a:r>
              <a:rPr lang="en-US" dirty="0" err="1"/>
              <a:t>int</a:t>
            </a:r>
            <a:r>
              <a:rPr lang="en-US" dirty="0"/>
              <a:t>, long, short, double </a:t>
            </a:r>
            <a:r>
              <a:rPr lang="ru-RU" dirty="0"/>
              <a:t>и т.п.</a:t>
            </a:r>
            <a:r>
              <a:rPr lang="en-US" dirty="0"/>
              <a:t>:</a:t>
            </a:r>
          </a:p>
          <a:p>
            <a:pPr algn="ctr">
              <a:buNone/>
            </a:pPr>
            <a:r>
              <a:rPr lang="ru-RU" i="1" dirty="0" err="1"/>
              <a:t>Имя_типа</a:t>
            </a:r>
            <a:r>
              <a:rPr lang="ru-RU" b="1" dirty="0"/>
              <a:t>.</a:t>
            </a:r>
            <a:r>
              <a:rPr lang="en-US" b="1" dirty="0"/>
              <a:t>Parse</a:t>
            </a:r>
            <a:r>
              <a:rPr lang="en-US" dirty="0"/>
              <a:t>(string</a:t>
            </a:r>
            <a:r>
              <a:rPr lang="ru-RU" dirty="0"/>
              <a:t>)</a:t>
            </a:r>
            <a:endParaRPr lang="en-US" dirty="0"/>
          </a:p>
          <a:p>
            <a:pPr>
              <a:buNone/>
            </a:pPr>
            <a:r>
              <a:rPr lang="ru-RU" dirty="0"/>
              <a:t>	Например: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int.</a:t>
            </a:r>
            <a:r>
              <a:rPr lang="en-US" dirty="0" err="1">
                <a:latin typeface="Consolas"/>
              </a:rPr>
              <a:t>Parse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dirty="0">
                <a:latin typeface="Consolas"/>
              </a:rPr>
              <a:t>);</a:t>
            </a:r>
          </a:p>
          <a:p>
            <a:endParaRPr lang="en-US" dirty="0"/>
          </a:p>
          <a:p>
            <a:r>
              <a:rPr lang="ru-RU" dirty="0"/>
              <a:t>Безопасное преобразование:</a:t>
            </a:r>
          </a:p>
          <a:p>
            <a:pPr algn="ctr">
              <a:buNone/>
            </a:pPr>
            <a:r>
              <a:rPr lang="en-US" i="1" dirty="0" err="1"/>
              <a:t>bool</a:t>
            </a:r>
            <a:r>
              <a:rPr lang="en-US" i="1" dirty="0"/>
              <a:t> </a:t>
            </a:r>
            <a:r>
              <a:rPr lang="ru-RU" i="1" dirty="0" err="1"/>
              <a:t>Имя_типа</a:t>
            </a:r>
            <a:r>
              <a:rPr lang="ru-RU" b="1" dirty="0"/>
              <a:t>.</a:t>
            </a:r>
            <a:r>
              <a:rPr lang="en-US" b="1" dirty="0" err="1"/>
              <a:t>TryParse</a:t>
            </a:r>
            <a:r>
              <a:rPr lang="en-US" dirty="0"/>
              <a:t>(string, out </a:t>
            </a:r>
            <a:r>
              <a:rPr lang="ru-RU" i="1" dirty="0" err="1"/>
              <a:t>Имя_переменной</a:t>
            </a:r>
            <a:r>
              <a:rPr lang="ru-RU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Например: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	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if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latin typeface="Consolas"/>
              </a:rPr>
              <a:t>.TryParse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"52",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)) {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Используем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*/</a:t>
            </a:r>
            <a:r>
              <a:rPr lang="en-US" dirty="0">
                <a:latin typeface="Consolas"/>
              </a:rPr>
              <a:t> };</a:t>
            </a:r>
          </a:p>
          <a:p>
            <a:pPr>
              <a:buNone/>
            </a:pPr>
            <a:r>
              <a:rPr lang="en-US" dirty="0">
                <a:latin typeface="Consolas"/>
              </a:rPr>
              <a:t>	</a:t>
            </a:r>
            <a:r>
              <a:rPr lang="ru-RU" dirty="0">
                <a:latin typeface="Consolas"/>
              </a:rPr>
              <a:t>В </a:t>
            </a:r>
            <a:r>
              <a:rPr lang="en-US" dirty="0">
                <a:latin typeface="Consolas"/>
              </a:rPr>
              <a:t>C# 7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		if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>
                <a:latin typeface="Consolas"/>
              </a:rPr>
              <a:t>.TryParse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"5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5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 </a:t>
            </a:r>
            <a:r>
              <a:rPr lang="en-US" b="1" u="sng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j)) {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Используем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j*/</a:t>
            </a:r>
            <a:r>
              <a:rPr lang="en-US" dirty="0">
                <a:latin typeface="Consolas"/>
              </a:rPr>
              <a:t> };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ru-RU" dirty="0"/>
              <a:t>Преобразование различных типов значимые типы: </a:t>
            </a:r>
            <a:endParaRPr lang="en-US" dirty="0"/>
          </a:p>
          <a:p>
            <a:pPr algn="ctr">
              <a:buNone/>
            </a:pPr>
            <a:r>
              <a:rPr lang="en-US" dirty="0" err="1"/>
              <a:t>Convert.ToXXX</a:t>
            </a:r>
            <a:r>
              <a:rPr lang="en-US" dirty="0"/>
              <a:t>(object)</a:t>
            </a:r>
          </a:p>
          <a:p>
            <a:pPr>
              <a:buNone/>
            </a:pPr>
            <a:r>
              <a:rPr lang="ru-RU" dirty="0"/>
              <a:t>	Например: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Convert.</a:t>
            </a:r>
            <a:r>
              <a:rPr lang="en-US" dirty="0">
                <a:latin typeface="Consolas"/>
              </a:rPr>
              <a:t>ToInt32(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'5'</a:t>
            </a:r>
            <a:r>
              <a:rPr lang="en-US" dirty="0">
                <a:latin typeface="Consolas"/>
              </a:rPr>
              <a:t>);</a:t>
            </a:r>
            <a:endParaRPr lang="ru-RU" dirty="0">
              <a:latin typeface="Consolas"/>
            </a:endParaRPr>
          </a:p>
          <a:p>
            <a:r>
              <a:rPr lang="ru-RU" dirty="0"/>
              <a:t>Преобразование к строке</a:t>
            </a:r>
            <a:r>
              <a:rPr lang="en-US" dirty="0"/>
              <a:t>: </a:t>
            </a:r>
            <a:r>
              <a:rPr lang="ru-RU" dirty="0"/>
              <a:t>метод </a:t>
            </a:r>
            <a:r>
              <a:rPr lang="en-US" dirty="0" err="1">
                <a:latin typeface="Consolas"/>
              </a:rPr>
              <a:t>ToString</a:t>
            </a:r>
            <a:r>
              <a:rPr lang="en-US" dirty="0">
                <a:latin typeface="Consolas"/>
              </a:rPr>
              <a:t>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Например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= 5;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			 string</a:t>
            </a:r>
            <a:r>
              <a:rPr lang="en-US" dirty="0">
                <a:latin typeface="Consolas"/>
              </a:rPr>
              <a:t> s = </a:t>
            </a:r>
            <a:r>
              <a:rPr lang="en-US" dirty="0" err="1">
                <a:latin typeface="Consolas"/>
              </a:rPr>
              <a:t>i.ToString</a:t>
            </a:r>
            <a:r>
              <a:rPr lang="en-US" dirty="0">
                <a:latin typeface="Consolas"/>
              </a:rPr>
              <a:t>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US" sz="3200" dirty="0"/>
              <a:t>Boxing</a:t>
            </a:r>
            <a:r>
              <a:rPr lang="ru-RU" sz="3200" dirty="0"/>
              <a:t> </a:t>
            </a:r>
            <a:r>
              <a:rPr lang="en-US" sz="3200" dirty="0"/>
              <a:t>/ Unboxing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5760640" cy="48737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ru-RU" sz="1400" dirty="0">
                <a:latin typeface="+mj-lt"/>
              </a:rPr>
              <a:t>Происходит при тип приведении типов-значений к </a:t>
            </a:r>
            <a:r>
              <a:rPr lang="en-US" sz="1400" dirty="0">
                <a:latin typeface="+mj-lt"/>
              </a:rPr>
              <a:t>object</a:t>
            </a:r>
            <a:r>
              <a:rPr lang="ru-RU" sz="1400" dirty="0">
                <a:latin typeface="+mj-lt"/>
              </a:rPr>
              <a:t> или к типу интерфейса</a:t>
            </a:r>
            <a:endParaRPr lang="en-US" sz="1400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endParaRPr lang="en-US" sz="1400" b="1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sz="1400" b="1" dirty="0">
                <a:latin typeface="+mj-lt"/>
              </a:rPr>
              <a:t>boxing</a:t>
            </a:r>
            <a:r>
              <a:rPr lang="ru-RU" sz="1400" dirty="0">
                <a:latin typeface="+mj-lt"/>
              </a:rPr>
              <a:t>: в куче создается специальный объект, </a:t>
            </a:r>
            <a:r>
              <a:rPr lang="en-US" sz="1400" dirty="0">
                <a:latin typeface="+mj-lt"/>
              </a:rPr>
              <a:t>		             </a:t>
            </a:r>
            <a:r>
              <a:rPr lang="ru-RU" sz="1400" dirty="0">
                <a:latin typeface="+mj-lt"/>
              </a:rPr>
              <a:t>в который упаковывается объект-значение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400" b="1" dirty="0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</a:t>
            </a:r>
            <a:r>
              <a:rPr lang="en-US" sz="1400" dirty="0">
                <a:latin typeface="+mj-lt"/>
              </a:rPr>
              <a:t> = </a:t>
            </a:r>
            <a:r>
              <a:rPr lang="ru-RU" sz="1400" dirty="0">
                <a:latin typeface="+mj-lt"/>
              </a:rPr>
              <a:t>123</a:t>
            </a:r>
            <a:r>
              <a:rPr lang="en-US" sz="1400" dirty="0">
                <a:latin typeface="+mj-lt"/>
              </a:rPr>
              <a:t>;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400" b="1" dirty="0">
                <a:latin typeface="+mj-lt"/>
              </a:rPr>
              <a:t>object</a:t>
            </a:r>
            <a:r>
              <a:rPr lang="en-US" sz="1400" dirty="0">
                <a:latin typeface="+mj-lt"/>
              </a:rPr>
              <a:t> o = </a:t>
            </a:r>
            <a:r>
              <a:rPr lang="en-US" sz="1400" dirty="0" err="1">
                <a:latin typeface="+mj-lt"/>
              </a:rPr>
              <a:t>i</a:t>
            </a:r>
            <a:r>
              <a:rPr lang="en-US" sz="1400" dirty="0">
                <a:latin typeface="+mj-lt"/>
              </a:rPr>
              <a:t>;</a:t>
            </a:r>
            <a:r>
              <a:rPr lang="ru-RU" sz="1400" dirty="0">
                <a:latin typeface="+mj-lt"/>
              </a:rPr>
              <a:t>    </a:t>
            </a:r>
            <a:r>
              <a:rPr lang="en-US" sz="1400" dirty="0"/>
              <a:t>// boxing</a:t>
            </a:r>
            <a:endParaRPr lang="ru-RU" sz="1400" dirty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endParaRPr lang="en-US" sz="1400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sz="1400" b="1" dirty="0" err="1">
                <a:latin typeface="+mj-lt"/>
              </a:rPr>
              <a:t>unboxing</a:t>
            </a:r>
            <a:r>
              <a:rPr lang="en-US" sz="1400" dirty="0">
                <a:latin typeface="+mj-lt"/>
              </a:rPr>
              <a:t>: </a:t>
            </a:r>
            <a:r>
              <a:rPr lang="ru-RU" sz="1400" dirty="0">
                <a:latin typeface="+mj-lt"/>
              </a:rPr>
              <a:t>значение извлекается из этого упакованного объекта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400" b="1" dirty="0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j = (int)o;   // unboxing</a:t>
            </a:r>
            <a:endParaRPr lang="ru-RU" sz="1400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endParaRPr lang="ru-RU" sz="1400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ru-RU" sz="1400" dirty="0">
                <a:latin typeface="+mj-lt"/>
              </a:rPr>
              <a:t>При упаковке и распаковке создаются </a:t>
            </a:r>
            <a:r>
              <a:rPr lang="ru-RU" sz="1400" b="1" dirty="0">
                <a:latin typeface="+mj-lt"/>
              </a:rPr>
              <a:t>новые объекты</a:t>
            </a:r>
            <a:endParaRPr lang="en-US" sz="1400" b="1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ru-RU" sz="1400" dirty="0">
                <a:latin typeface="+mj-lt"/>
              </a:rPr>
              <a:t>Избегайте частых преобразований </a:t>
            </a:r>
            <a:r>
              <a:rPr lang="en-US" sz="1400" b="1" dirty="0">
                <a:latin typeface="+mj-lt"/>
              </a:rPr>
              <a:t>boxing </a:t>
            </a:r>
            <a:r>
              <a:rPr lang="ru-RU" sz="1400" b="1" dirty="0">
                <a:latin typeface="+mj-lt"/>
              </a:rPr>
              <a:t>/</a:t>
            </a:r>
            <a:r>
              <a:rPr lang="en-US" sz="1400" b="1" dirty="0">
                <a:latin typeface="+mj-lt"/>
              </a:rPr>
              <a:t> unboxing</a:t>
            </a:r>
            <a:r>
              <a:rPr lang="ru-RU" sz="1400" b="1" dirty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ru-RU" sz="1400" dirty="0">
                <a:latin typeface="+mj-lt"/>
              </a:rPr>
              <a:t>Вызывается также при вызове у структуры методов типа </a:t>
            </a:r>
            <a:r>
              <a:rPr lang="en-US" sz="1400" dirty="0">
                <a:latin typeface="+mj-lt"/>
              </a:rPr>
              <a:t>object</a:t>
            </a:r>
            <a:r>
              <a:rPr lang="ru-RU" sz="1400" dirty="0">
                <a:latin typeface="+mj-lt"/>
              </a:rPr>
              <a:t>*. Например</a:t>
            </a:r>
            <a:r>
              <a:rPr lang="en-US" sz="1400" dirty="0">
                <a:latin typeface="+mj-lt"/>
              </a:rPr>
              <a:t>,</a:t>
            </a:r>
            <a:r>
              <a:rPr lang="ru-RU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ToString</a:t>
            </a:r>
            <a:r>
              <a:rPr lang="en-US" sz="1400" dirty="0">
                <a:latin typeface="+mj-lt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5611" y="6473952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 - если нет переопределения в типе-значения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ECC649-5389-4DB9-BB76-AE617269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41" y="2780928"/>
            <a:ext cx="221932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2B660-C567-4EE3-ADBE-708C1D0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ru-RU" dirty="0"/>
              <a:t>Дополнительные возможности в </a:t>
            </a:r>
            <a:r>
              <a:rPr lang="en-US" dirty="0"/>
              <a:t>C#7</a:t>
            </a:r>
            <a:br>
              <a:rPr lang="en-US" dirty="0"/>
            </a:br>
            <a:r>
              <a:rPr lang="ru-RU" dirty="0"/>
              <a:t>Сопоставление с шаблоном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5B250-F147-4510-8933-760CADE9CF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Шаблоны в </a:t>
            </a:r>
            <a:r>
              <a:rPr lang="en-US" dirty="0"/>
              <a:t>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null – </a:t>
            </a:r>
            <a:r>
              <a:rPr lang="ru-RU" dirty="0"/>
              <a:t>проверка на </a:t>
            </a:r>
            <a:r>
              <a:rPr lang="en-US" dirty="0"/>
              <a:t>null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</a:t>
            </a:r>
            <a:r>
              <a:rPr lang="en-US" dirty="0" err="1"/>
              <a:t>type_name</a:t>
            </a:r>
            <a:r>
              <a:rPr lang="en-US" dirty="0"/>
              <a:t> variable </a:t>
            </a:r>
            <a:r>
              <a:rPr lang="ru-RU" dirty="0"/>
              <a:t>– проверка на тип, приведение типа, присваивание в новую переменную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(o </a:t>
            </a:r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шаблон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"null"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(!(o </a:t>
            </a:r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шаблон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типа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Demo2(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(o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|| (o </a:t>
            </a:r>
            <a:r>
              <a:rPr lang="en-US" sz="1400" u="sng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s, </a:t>
            </a:r>
            <a:r>
              <a:rPr lang="en-US" sz="1400" u="sng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09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Пример класса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6792"/>
            <a:ext cx="8410575" cy="50726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Пиво</a:t>
            </a:r>
            <a:r>
              <a:rPr lang="en-US" sz="2000" dirty="0">
                <a:latin typeface="Courier New" pitchFamily="49" charset="0"/>
              </a:rPr>
              <a:t> : </a:t>
            </a:r>
            <a:r>
              <a:rPr lang="ru-RU" sz="2000" dirty="0">
                <a:latin typeface="Courier New" pitchFamily="49" charset="0"/>
              </a:rPr>
              <a:t>Выпивка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Пиво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b="1" dirty="0">
                <a:latin typeface="Courier New" pitchFamily="49" charset="0"/>
              </a:rPr>
              <a:t>string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сорт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</a:rPr>
              <a:t>float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градус</a:t>
            </a:r>
            <a:r>
              <a:rPr lang="en-US" sz="2000" dirty="0">
                <a:latin typeface="Courier New" pitchFamily="49" charset="0"/>
              </a:rPr>
              <a:t>) 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</a:rPr>
              <a:t>this</a:t>
            </a:r>
            <a:r>
              <a:rPr lang="en-US" sz="2000" dirty="0">
                <a:latin typeface="Courier New" pitchFamily="49" charset="0"/>
              </a:rPr>
              <a:t>.</a:t>
            </a:r>
            <a:r>
              <a:rPr lang="ru-RU" sz="2000" dirty="0">
                <a:latin typeface="Courier New" pitchFamily="49" charset="0"/>
              </a:rPr>
              <a:t>сорт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ru-RU" sz="2000" dirty="0">
                <a:latin typeface="Courier New" pitchFamily="49" charset="0"/>
              </a:rPr>
              <a:t>сорт</a:t>
            </a:r>
            <a:r>
              <a:rPr lang="en-US" sz="2000" dirty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this</a:t>
            </a:r>
            <a:r>
              <a:rPr lang="en-US" sz="2000" dirty="0">
                <a:latin typeface="Courier New" pitchFamily="49" charset="0"/>
              </a:rPr>
              <a:t>.</a:t>
            </a:r>
            <a:r>
              <a:rPr lang="ru-RU" sz="2000" dirty="0">
                <a:latin typeface="Courier New" pitchFamily="49" charset="0"/>
              </a:rPr>
              <a:t>градус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ru-RU" sz="2000" dirty="0">
                <a:latin typeface="Courier New" pitchFamily="49" charset="0"/>
              </a:rPr>
              <a:t>градус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Выпить</a:t>
            </a:r>
            <a:r>
              <a:rPr lang="en-US" sz="2000" dirty="0">
                <a:latin typeface="Courier New" pitchFamily="49" charset="0"/>
              </a:rPr>
              <a:t>() 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  {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Console.WriteLine</a:t>
            </a:r>
            <a:r>
              <a:rPr lang="en-US" sz="2000" dirty="0">
                <a:latin typeface="Courier New" pitchFamily="49" charset="0"/>
              </a:rPr>
              <a:t>(“</a:t>
            </a:r>
            <a:r>
              <a:rPr lang="ru-RU" sz="2000" dirty="0">
                <a:latin typeface="Courier New" pitchFamily="49" charset="0"/>
              </a:rPr>
              <a:t>Ух ты</a:t>
            </a:r>
            <a:r>
              <a:rPr lang="en-US" sz="2000" dirty="0">
                <a:latin typeface="Courier New" pitchFamily="49" charset="0"/>
              </a:rPr>
              <a:t>! “ + </a:t>
            </a:r>
            <a:r>
              <a:rPr lang="ru-RU" sz="2000" dirty="0">
                <a:latin typeface="Courier New" pitchFamily="49" charset="0"/>
              </a:rPr>
              <a:t>сорт</a:t>
            </a:r>
            <a:r>
              <a:rPr lang="en-US" sz="2000" dirty="0">
                <a:latin typeface="Courier New" pitchFamily="49" charset="0"/>
              </a:rPr>
              <a:t> + </a:t>
            </a:r>
            <a:endParaRPr lang="ru-RU" sz="2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ru-RU" sz="2000" dirty="0">
                <a:latin typeface="Courier New" pitchFamily="49" charset="0"/>
              </a:rPr>
              <a:t>		    </a:t>
            </a:r>
            <a:r>
              <a:rPr lang="en-US" sz="2000" dirty="0">
                <a:latin typeface="Courier New" pitchFamily="49" charset="0"/>
              </a:rPr>
              <a:t>“ </a:t>
            </a:r>
            <a:r>
              <a:rPr lang="ru-RU" sz="2000" dirty="0">
                <a:latin typeface="Courier New" pitchFamily="49" charset="0"/>
              </a:rPr>
              <a:t>– </a:t>
            </a:r>
            <a:r>
              <a:rPr lang="ru-RU" sz="2000" dirty="0" err="1">
                <a:latin typeface="Courier New" pitchFamily="49" charset="0"/>
              </a:rPr>
              <a:t>жжотъ</a:t>
            </a:r>
            <a:r>
              <a:rPr lang="ru-RU" sz="2000" dirty="0">
                <a:latin typeface="Courier New" pitchFamily="49" charset="0"/>
              </a:rPr>
              <a:t>!!</a:t>
            </a:r>
            <a:r>
              <a:rPr lang="en-US" sz="2000" dirty="0">
                <a:latin typeface="Courier New" pitchFamily="49" charset="0"/>
              </a:rPr>
              <a:t>!”); 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string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Сорт</a:t>
            </a:r>
            <a:r>
              <a:rPr lang="en-US" sz="2000" dirty="0">
                <a:latin typeface="Courier New" pitchFamily="49" charset="0"/>
              </a:rPr>
              <a:t> { </a:t>
            </a:r>
            <a:r>
              <a:rPr lang="en-US" sz="2000" b="1" dirty="0">
                <a:latin typeface="Courier New" pitchFamily="49" charset="0"/>
              </a:rPr>
              <a:t>get</a:t>
            </a:r>
            <a:r>
              <a:rPr lang="en-US" sz="2000" dirty="0">
                <a:latin typeface="Courier New" pitchFamily="49" charset="0"/>
              </a:rPr>
              <a:t> {</a:t>
            </a:r>
            <a:r>
              <a:rPr lang="en-US" sz="2000" b="1" dirty="0"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сорт</a:t>
            </a:r>
            <a:r>
              <a:rPr lang="en-US" sz="2000" dirty="0">
                <a:latin typeface="Courier New" pitchFamily="49" charset="0"/>
              </a:rPr>
              <a:t>;} }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public float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Градус</a:t>
            </a:r>
            <a:r>
              <a:rPr lang="en-US" sz="2000" dirty="0">
                <a:latin typeface="Courier New" pitchFamily="49" charset="0"/>
              </a:rPr>
              <a:t> {</a:t>
            </a:r>
            <a:r>
              <a:rPr lang="en-US" sz="2000" b="1" dirty="0">
                <a:latin typeface="Courier New" pitchFamily="49" charset="0"/>
              </a:rPr>
              <a:t>get</a:t>
            </a:r>
            <a:r>
              <a:rPr lang="en-US" sz="2000" dirty="0">
                <a:latin typeface="Courier New" pitchFamily="49" charset="0"/>
              </a:rPr>
              <a:t> {</a:t>
            </a:r>
            <a:r>
              <a:rPr lang="en-US" sz="2000" b="1" dirty="0"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градус</a:t>
            </a:r>
            <a:r>
              <a:rPr lang="en-US" sz="2000" dirty="0">
                <a:latin typeface="Courier New" pitchFamily="49" charset="0"/>
              </a:rPr>
              <a:t>;} }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protected </a:t>
            </a:r>
            <a:r>
              <a:rPr lang="en-US" sz="2000" b="1" dirty="0" err="1">
                <a:latin typeface="Courier New" pitchFamily="49" charset="0"/>
              </a:rPr>
              <a:t>readonly</a:t>
            </a:r>
            <a:r>
              <a:rPr lang="en-US" sz="2000" b="1" dirty="0">
                <a:latin typeface="Courier New" pitchFamily="49" charset="0"/>
              </a:rPr>
              <a:t> string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сорт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protected float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градус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ru-RU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4712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2B660-C567-4EE3-ADBE-708C1D0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ru-RU" dirty="0"/>
              <a:t>Дополнительные возможности в </a:t>
            </a:r>
            <a:r>
              <a:rPr lang="en-US" dirty="0"/>
              <a:t>C#7</a:t>
            </a:r>
            <a:br>
              <a:rPr lang="en-US" dirty="0"/>
            </a:br>
            <a:r>
              <a:rPr lang="ru-RU" dirty="0"/>
              <a:t>Шаблоны и выражения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5B250-F147-4510-8933-760CADE9CF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Теперь позволяет использовать любые типы, а не только простые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использовать шаблоны в выражениях </a:t>
            </a:r>
            <a:r>
              <a:rPr lang="ru-RU" dirty="0" err="1"/>
              <a:t>case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Ключевое слово </a:t>
            </a:r>
            <a:r>
              <a:rPr lang="ru-RU" b="1" i="1" dirty="0" err="1">
                <a:solidFill>
                  <a:srgbClr val="0070C0"/>
                </a:solidFill>
              </a:rPr>
              <a:t>when</a:t>
            </a:r>
            <a:r>
              <a:rPr lang="ru-RU" dirty="0"/>
              <a:t> - можно  добавлять дополнительные условия к выражениям </a:t>
            </a:r>
            <a:r>
              <a:rPr lang="ru-RU" dirty="0" err="1"/>
              <a:t>case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shape)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(shape)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круг с радиусом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x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квадрат"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x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прямоугольник"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всегда вычисляется последним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неизвестная фигура"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фигура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отсутсвует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44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Создание объекта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7848872" cy="50726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class Program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static void Main(string[]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{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ru-RU" sz="1800" b="1" dirty="0">
                <a:solidFill>
                  <a:srgbClr val="00B0F0"/>
                </a:solidFill>
                <a:latin typeface="Courier New" pitchFamily="49" charset="0"/>
              </a:rPr>
              <a:t>Пиво</a:t>
            </a:r>
            <a:r>
              <a:rPr lang="ru-RU" sz="1800" b="1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пивоБалтика</a:t>
            </a:r>
            <a:r>
              <a:rPr lang="ru-RU" sz="1800" b="1" dirty="0">
                <a:latin typeface="Courier New" pitchFamily="49" charset="0"/>
              </a:rPr>
              <a:t> = </a:t>
            </a:r>
            <a:r>
              <a:rPr lang="en-US" sz="1800" b="1" u="sng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ru-RU" sz="1800" b="1" dirty="0">
                <a:solidFill>
                  <a:srgbClr val="00B0F0"/>
                </a:solidFill>
                <a:latin typeface="Courier New" pitchFamily="49" charset="0"/>
              </a:rPr>
              <a:t>Пиво</a:t>
            </a:r>
            <a:r>
              <a:rPr lang="ru-RU" sz="1800" b="1" dirty="0">
                <a:latin typeface="Courier New" pitchFamily="49" charset="0"/>
              </a:rPr>
              <a:t>(</a:t>
            </a:r>
            <a:r>
              <a:rPr lang="ru-RU" sz="1800" dirty="0">
                <a:latin typeface="Courier New" pitchFamily="49" charset="0"/>
              </a:rPr>
              <a:t>"Балтика", 0.</a:t>
            </a:r>
            <a:r>
              <a:rPr lang="en-US" sz="1800" dirty="0">
                <a:latin typeface="Courier New" pitchFamily="49" charset="0"/>
              </a:rPr>
              <a:t>0</a:t>
            </a:r>
            <a:r>
              <a:rPr lang="ru-RU" sz="1800" dirty="0">
                <a:latin typeface="Courier New" pitchFamily="49" charset="0"/>
              </a:rPr>
              <a:t>5</a:t>
            </a:r>
            <a:r>
              <a:rPr lang="en-US" sz="1800" dirty="0">
                <a:latin typeface="Courier New" pitchFamily="49" charset="0"/>
              </a:rPr>
              <a:t>f</a:t>
            </a:r>
            <a:r>
              <a:rPr lang="ru-RU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endParaRPr lang="ru-RU" sz="1800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ru-RU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Console.WriteLine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ru-RU" sz="1800" dirty="0" err="1">
                <a:latin typeface="Courier New" pitchFamily="49" charset="0"/>
              </a:rPr>
              <a:t>пивоБалтика.Сорт</a:t>
            </a:r>
            <a:r>
              <a:rPr lang="ru-RU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ru-RU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Console.WriteLine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ru-RU" sz="1800" dirty="0" err="1">
                <a:latin typeface="Courier New" pitchFamily="49" charset="0"/>
              </a:rPr>
              <a:t>пивоБалтика.Градус</a:t>
            </a:r>
            <a:r>
              <a:rPr lang="ru-RU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ru-RU" sz="1800" dirty="0">
                <a:latin typeface="Courier New" pitchFamily="49" charset="0"/>
              </a:rPr>
              <a:t>      </a:t>
            </a:r>
            <a:r>
              <a:rPr lang="ru-RU" sz="1800" dirty="0" err="1">
                <a:latin typeface="Courier New" pitchFamily="49" charset="0"/>
              </a:rPr>
              <a:t>пивоБалтика.Выпить</a:t>
            </a:r>
            <a:r>
              <a:rPr lang="ru-RU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ru-RU" sz="1800" dirty="0">
                <a:latin typeface="Courier New" pitchFamily="49" charset="0"/>
              </a:rPr>
              <a:t>   }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ru-RU" sz="1800" dirty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Font typeface="Wingdings 2" pitchFamily="18" charset="2"/>
              <a:buNone/>
            </a:pPr>
            <a:r>
              <a:rPr lang="ru-RU" sz="2000" dirty="0">
                <a:latin typeface="Courier New" pitchFamily="49" charset="0"/>
              </a:rPr>
              <a:t>Оператор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endParaRPr lang="ru-RU" sz="2000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ru-RU" sz="1900" dirty="0">
                <a:latin typeface="Courier New" pitchFamily="49" charset="0"/>
              </a:rPr>
              <a:t>выделяет память под объект</a:t>
            </a:r>
          </a:p>
          <a:p>
            <a:pPr lvl="1">
              <a:lnSpc>
                <a:spcPct val="110000"/>
              </a:lnSpc>
            </a:pPr>
            <a:r>
              <a:rPr lang="ru-RU" sz="1900" dirty="0">
                <a:latin typeface="Courier New" pitchFamily="49" charset="0"/>
              </a:rPr>
              <a:t>инициализирует выделенную память 0</a:t>
            </a:r>
          </a:p>
          <a:p>
            <a:pPr lvl="1">
              <a:lnSpc>
                <a:spcPct val="110000"/>
              </a:lnSpc>
            </a:pPr>
            <a:r>
              <a:rPr lang="ru-RU" sz="1900" dirty="0">
                <a:latin typeface="Courier New" pitchFamily="49" charset="0"/>
              </a:rPr>
              <a:t>вызывает конструктор (сначала конструкторы базовых типов)</a:t>
            </a:r>
          </a:p>
          <a:p>
            <a:pPr lvl="1">
              <a:lnSpc>
                <a:spcPct val="110000"/>
              </a:lnSpc>
            </a:pPr>
            <a:r>
              <a:rPr lang="ru-RU" sz="1900" dirty="0">
                <a:latin typeface="Courier New" pitchFamily="49" charset="0"/>
              </a:rPr>
              <a:t>возвращает ссылку на объект (</a:t>
            </a:r>
            <a:r>
              <a:rPr lang="en-US" sz="1900" dirty="0">
                <a:latin typeface="Courier New" pitchFamily="49" charset="0"/>
              </a:rPr>
              <a:t>class</a:t>
            </a:r>
            <a:r>
              <a:rPr lang="ru-RU" sz="1900" dirty="0">
                <a:latin typeface="Courier New" pitchFamily="49" charset="0"/>
              </a:rPr>
              <a:t>) или сам объект (</a:t>
            </a:r>
            <a:r>
              <a:rPr lang="en-US" sz="1900" dirty="0">
                <a:latin typeface="Courier New" pitchFamily="49" charset="0"/>
              </a:rPr>
              <a:t>struct</a:t>
            </a:r>
            <a:r>
              <a:rPr lang="ru-RU" sz="1900" dirty="0">
                <a:latin typeface="Courier New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104477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2650</TotalTime>
  <Words>4786</Words>
  <Application>Microsoft Office PowerPoint</Application>
  <PresentationFormat>Экран (4:3)</PresentationFormat>
  <Paragraphs>1114</Paragraphs>
  <Slides>80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8" baseType="lpstr">
      <vt:lpstr>Arial</vt:lpstr>
      <vt:lpstr>Calibri</vt:lpstr>
      <vt:lpstr>Century Schoolbook</vt:lpstr>
      <vt:lpstr>Consolas</vt:lpstr>
      <vt:lpstr>Courier New</vt:lpstr>
      <vt:lpstr>Wingdings</vt:lpstr>
      <vt:lpstr>Wingdings 2</vt:lpstr>
      <vt:lpstr>Эркер</vt:lpstr>
      <vt:lpstr>Разработка приложений на платформе .NET</vt:lpstr>
      <vt:lpstr>Сегодня</vt:lpstr>
      <vt:lpstr>Основы объектно-ориентированного программирования</vt:lpstr>
      <vt:lpstr>Эволюция</vt:lpstr>
      <vt:lpstr>Класс и экземпляр класса</vt:lpstr>
      <vt:lpstr>Класс. Объявление в С#</vt:lpstr>
      <vt:lpstr>Структура. Объявление в С#</vt:lpstr>
      <vt:lpstr>Пример класса</vt:lpstr>
      <vt:lpstr>Создание объекта</vt:lpstr>
      <vt:lpstr>Члены классов и структур</vt:lpstr>
      <vt:lpstr>Члены класса</vt:lpstr>
      <vt:lpstr>Поле</vt:lpstr>
      <vt:lpstr>Доступ к полю</vt:lpstr>
      <vt:lpstr>Модификатор поля: readonly</vt:lpstr>
      <vt:lpstr>Константы</vt:lpstr>
      <vt:lpstr>Объявление метода</vt:lpstr>
      <vt:lpstr>Примеры методов</vt:lpstr>
      <vt:lpstr>Вызов метода</vt:lpstr>
      <vt:lpstr>Модификатор static</vt:lpstr>
      <vt:lpstr>Объявление конструктора</vt:lpstr>
      <vt:lpstr>Ключевое слово this</vt:lpstr>
      <vt:lpstr>Ключевое слово base</vt:lpstr>
      <vt:lpstr>Статический конструктор</vt:lpstr>
      <vt:lpstr>Свойство</vt:lpstr>
      <vt:lpstr>Объявление свойства</vt:lpstr>
      <vt:lpstr>Использование свойств</vt:lpstr>
      <vt:lpstr>Автоматические свойства</vt:lpstr>
      <vt:lpstr>Автоматические свойства с первоначальной инициализацией </vt:lpstr>
      <vt:lpstr>Индексатор</vt:lpstr>
      <vt:lpstr>Перегрузка функций (overloading)</vt:lpstr>
      <vt:lpstr>Перегрузка операций</vt:lpstr>
      <vt:lpstr>Перегрузка арифметических операций</vt:lpstr>
      <vt:lpstr>Определение операторов приведения типа</vt:lpstr>
      <vt:lpstr>Перегружаемые операторы</vt:lpstr>
      <vt:lpstr>Члены класса</vt:lpstr>
      <vt:lpstr>Основные принципы Объектно-ориентированного программирования (ООП)</vt:lpstr>
      <vt:lpstr>Основные принципы ООП</vt:lpstr>
      <vt:lpstr>Сегодня</vt:lpstr>
      <vt:lpstr>Наследование</vt:lpstr>
      <vt:lpstr>Синтаксис наследования</vt:lpstr>
      <vt:lpstr>Особенности наследования в C#</vt:lpstr>
      <vt:lpstr>Наследование</vt:lpstr>
      <vt:lpstr>Реализация принципа “has a”</vt:lpstr>
      <vt:lpstr>Иерархия классов</vt:lpstr>
      <vt:lpstr>Методы System.Object</vt:lpstr>
      <vt:lpstr>Статический и динамический тип</vt:lpstr>
      <vt:lpstr>Метод Object.GetType()</vt:lpstr>
      <vt:lpstr>Некоторые Специальные базовые типы</vt:lpstr>
      <vt:lpstr>Преобразования типов</vt:lpstr>
      <vt:lpstr>Наследование</vt:lpstr>
      <vt:lpstr>Сегодня</vt:lpstr>
      <vt:lpstr>Полиморфизм</vt:lpstr>
      <vt:lpstr>Полиморфизм </vt:lpstr>
      <vt:lpstr>Виртуальные члены</vt:lpstr>
      <vt:lpstr>Объявление виртуальных членов</vt:lpstr>
      <vt:lpstr>Перекрытие виртуальных членов</vt:lpstr>
      <vt:lpstr>Сокрытие членов</vt:lpstr>
      <vt:lpstr>Модификатор new</vt:lpstr>
      <vt:lpstr>Пример</vt:lpstr>
      <vt:lpstr>Overloading</vt:lpstr>
      <vt:lpstr>Абстрактный метод  и абстрактный класс</vt:lpstr>
      <vt:lpstr>Сегодня</vt:lpstr>
      <vt:lpstr>Инкапсуляция</vt:lpstr>
      <vt:lpstr>Сегодня</vt:lpstr>
      <vt:lpstr>Дополнительный сведения о структурах и классах</vt:lpstr>
      <vt:lpstr>Отличие класса от структуры</vt:lpstr>
      <vt:lpstr>Конструктор по умолчанию</vt:lpstr>
      <vt:lpstr>Модификатор sealed</vt:lpstr>
      <vt:lpstr>Модификатор partial </vt:lpstr>
      <vt:lpstr>Модификатор partial</vt:lpstr>
      <vt:lpstr>Расширенный синтаксис инициализации</vt:lpstr>
      <vt:lpstr>Сегодня</vt:lpstr>
      <vt:lpstr>Преобразования типов</vt:lpstr>
      <vt:lpstr>Преобразование типов</vt:lpstr>
      <vt:lpstr>Оператор is</vt:lpstr>
      <vt:lpstr>Оператор typeof</vt:lpstr>
      <vt:lpstr>Специальные преобразования некоторых типов</vt:lpstr>
      <vt:lpstr>Boxing / Unboxing</vt:lpstr>
      <vt:lpstr>Дополнительные возможности в C#7 Сопоставление с шаблоном</vt:lpstr>
      <vt:lpstr>Дополнительные возможности в C#7 Шаблоны и выражения в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Шаталов Юрий</dc:creator>
  <cp:lastModifiedBy>Yura</cp:lastModifiedBy>
  <cp:revision>284</cp:revision>
  <dcterms:created xsi:type="dcterms:W3CDTF">2010-09-24T14:16:24Z</dcterms:created>
  <dcterms:modified xsi:type="dcterms:W3CDTF">2018-10-07T19:51:28Z</dcterms:modified>
</cp:coreProperties>
</file>