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4"/>
  </p:notes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336" r:id="rId9"/>
    <p:sldId id="281" r:id="rId10"/>
    <p:sldId id="275" r:id="rId11"/>
    <p:sldId id="277" r:id="rId12"/>
    <p:sldId id="282" r:id="rId13"/>
    <p:sldId id="335" r:id="rId14"/>
    <p:sldId id="329" r:id="rId15"/>
    <p:sldId id="304" r:id="rId16"/>
    <p:sldId id="305" r:id="rId17"/>
    <p:sldId id="306" r:id="rId18"/>
    <p:sldId id="307" r:id="rId19"/>
    <p:sldId id="308" r:id="rId20"/>
    <p:sldId id="331" r:id="rId21"/>
    <p:sldId id="309" r:id="rId22"/>
    <p:sldId id="330" r:id="rId23"/>
    <p:sldId id="311" r:id="rId24"/>
    <p:sldId id="312" r:id="rId25"/>
    <p:sldId id="313" r:id="rId26"/>
    <p:sldId id="314" r:id="rId27"/>
    <p:sldId id="315" r:id="rId28"/>
    <p:sldId id="334" r:id="rId29"/>
    <p:sldId id="316" r:id="rId30"/>
    <p:sldId id="317" r:id="rId31"/>
    <p:sldId id="318" r:id="rId32"/>
    <p:sldId id="319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E4B51-BC1C-45D8-9C27-BBC83746AAC9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234C9-028B-453D-AB07-661F714341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https://docs.microsoft.com/en-us/dotnet/csharp/whats-new/csharp-7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1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TryParce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http://msdn.microsoft.com/en-us/library/system.globalization.numberformatinfo(v=vs.110).aspx</a:t>
            </a:r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2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https://msdn.microsoft.com/ru-ru/library/dn961160.aspx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3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StringBuilder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String.Format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ru-R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Телефонные номера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234C9-028B-453D-AB07-661F7143418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4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9148163-7A8E-4B5B-8D80-B9712A697A58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B276154-CA12-480B-B870-C3799D05FBF9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8229600" cy="1589112"/>
          </a:xfrm>
        </p:spPr>
        <p:txBody>
          <a:bodyPr/>
          <a:lstStyle/>
          <a:p>
            <a:r>
              <a:rPr lang="ru-RU" dirty="0"/>
              <a:t>Разработка приложений на платформе .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7568346" cy="1752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передачи параметров</a:t>
            </a:r>
          </a:p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Типы, допускающие неопределенное значение</a:t>
            </a:r>
            <a:endParaRPr 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со строками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306896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3</a:t>
            </a:r>
          </a:p>
        </p:txBody>
      </p:sp>
    </p:spTree>
    <p:extLst>
      <p:ext uri="{BB962C8B-B14F-4D97-AF65-F5344CB8AC3E}">
        <p14:creationId xmlns:p14="http://schemas.microsoft.com/office/powerpoint/2010/main" val="59597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Переменное число параметров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46236"/>
            <a:ext cx="8229600" cy="49511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dirty="0"/>
              <a:t>Для объявления переменного числа параметров используется </a:t>
            </a:r>
            <a:r>
              <a:rPr lang="en-US" dirty="0" err="1"/>
              <a:t>params</a:t>
            </a:r>
            <a:endParaRPr lang="ru-RU" dirty="0"/>
          </a:p>
          <a:p>
            <a:pPr lvl="1">
              <a:lnSpc>
                <a:spcPct val="120000"/>
              </a:lnSpc>
              <a:buNone/>
              <a:defRPr/>
            </a:pP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err="1"/>
              <a:t>param_type</a:t>
            </a:r>
            <a:r>
              <a:rPr lang="en-US" dirty="0"/>
              <a:t>[]</a:t>
            </a:r>
            <a:r>
              <a:rPr lang="ru-RU" dirty="0"/>
              <a:t> </a:t>
            </a:r>
            <a:r>
              <a:rPr lang="en-US" i="1" dirty="0" err="1"/>
              <a:t>param_name</a:t>
            </a:r>
            <a:endParaRPr lang="en-US" i="1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ru-RU" dirty="0"/>
              <a:t>должен идти в конце списка формальных параметров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С таким параметром можно работать, как с обычным массивом</a:t>
            </a:r>
          </a:p>
          <a:p>
            <a:pPr>
              <a:lnSpc>
                <a:spcPct val="120000"/>
              </a:lnSpc>
              <a:defRPr/>
            </a:pPr>
            <a:r>
              <a:rPr lang="ru-RU" dirty="0"/>
              <a:t>На место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ru-RU" dirty="0"/>
              <a:t>можно передавать: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массив</a:t>
            </a:r>
            <a:r>
              <a:rPr lang="en-US" dirty="0"/>
              <a:t> </a:t>
            </a:r>
            <a:r>
              <a:rPr lang="ru-RU" dirty="0"/>
              <a:t>параметров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параметры через запятую</a:t>
            </a:r>
          </a:p>
          <a:p>
            <a:pPr lvl="1">
              <a:lnSpc>
                <a:spcPct val="120000"/>
              </a:lnSpc>
              <a:defRPr/>
            </a:pPr>
            <a:r>
              <a:rPr lang="ru-RU" dirty="0"/>
              <a:t>ничего</a:t>
            </a:r>
          </a:p>
          <a:p>
            <a:pPr>
              <a:lnSpc>
                <a:spcPct val="120000"/>
              </a:lnSpc>
              <a:defRPr/>
            </a:pPr>
            <a:endParaRPr lang="ru-RU" dirty="0"/>
          </a:p>
          <a:p>
            <a:pPr>
              <a:lnSpc>
                <a:spcPct val="120000"/>
              </a:lnSpc>
              <a:defRPr/>
            </a:pPr>
            <a:r>
              <a:rPr lang="ru-RU" dirty="0"/>
              <a:t>Примеры: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format,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latin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</a:rPr>
              <a:t>.Concat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arrayVar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latin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</a:rPr>
              <a:t>.Concat</a:t>
            </a:r>
            <a:r>
              <a:rPr lang="en-US" dirty="0">
                <a:latin typeface="Courier New" pitchFamily="49" charset="0"/>
              </a:rPr>
              <a:t>(new string[] {”5”,”4”,”3”});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latin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</a:rPr>
              <a:t>.Concat</a:t>
            </a:r>
            <a:r>
              <a:rPr lang="en-US" dirty="0">
                <a:latin typeface="Courier New" pitchFamily="49" charset="0"/>
              </a:rPr>
              <a:t>(“Hello”, “ C#”, “ World”);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 err="1">
                <a:latin typeface="Courier New" pitchFamily="49" charset="0"/>
              </a:rPr>
              <a:t>string</a:t>
            </a:r>
            <a:r>
              <a:rPr lang="en-US" dirty="0" err="1">
                <a:latin typeface="Courier New" pitchFamily="49" charset="0"/>
              </a:rPr>
              <a:t>.Concat</a:t>
            </a:r>
            <a:r>
              <a:rPr lang="en-US" dirty="0">
                <a:latin typeface="Courier New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 умолчанию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646236"/>
            <a:ext cx="8640960" cy="48791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err="1"/>
              <a:t>Имя_типа</a:t>
            </a:r>
            <a:r>
              <a:rPr lang="ru-RU" dirty="0"/>
              <a:t> </a:t>
            </a:r>
            <a:r>
              <a:rPr lang="ru-RU" dirty="0" err="1"/>
              <a:t>имя_переменной</a:t>
            </a:r>
            <a:r>
              <a:rPr lang="ru-RU" dirty="0"/>
              <a:t> 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значение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 определении метода должны идти последними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Примеры: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	</a:t>
            </a:r>
            <a:r>
              <a:rPr lang="fr-FR" sz="2900" dirty="0"/>
              <a:t>public Complex(double re, double im = 0.0){}</a:t>
            </a:r>
            <a:endParaRPr lang="ru-RU" sz="2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fr-FR" sz="2900" dirty="0"/>
              <a:t>public void </a:t>
            </a:r>
            <a:r>
              <a:rPr lang="en-US" sz="2900" dirty="0"/>
              <a:t>Vector3D</a:t>
            </a:r>
            <a:r>
              <a:rPr lang="fr-FR" sz="2900" dirty="0"/>
              <a:t>(double x = 0.0, double y = 0.0, double</a:t>
            </a:r>
            <a:r>
              <a:rPr lang="ru-RU" sz="2900" dirty="0"/>
              <a:t> </a:t>
            </a:r>
            <a:r>
              <a:rPr lang="fr-FR" sz="2900" dirty="0"/>
              <a:t>z = 0.0){</a:t>
            </a:r>
            <a:r>
              <a:rPr lang="ru-RU" sz="2900" dirty="0"/>
              <a:t>  </a:t>
            </a:r>
            <a:r>
              <a:rPr lang="fr-FR" sz="2900" dirty="0"/>
              <a:t>}</a:t>
            </a:r>
            <a:endParaRPr lang="ru-RU" sz="2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en-US" sz="2900" dirty="0"/>
              <a:t>Complex c = new Complex(5.7);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en-US" sz="2900" dirty="0"/>
              <a:t>Complex c = new Complex(5.7, 8.3);</a:t>
            </a:r>
            <a:endParaRPr lang="ru-RU" sz="2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en-US" sz="2900" dirty="0"/>
              <a:t>Vector3D</a:t>
            </a:r>
            <a:r>
              <a:rPr lang="fr-FR" sz="2900" dirty="0"/>
              <a:t>(</a:t>
            </a:r>
            <a:r>
              <a:rPr lang="ru-RU" sz="2900" dirty="0"/>
              <a:t>5)</a:t>
            </a:r>
            <a:r>
              <a:rPr lang="en-US" sz="29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en-US" sz="2900" dirty="0"/>
              <a:t>Vector3D</a:t>
            </a:r>
            <a:r>
              <a:rPr lang="fr-FR" sz="2900" dirty="0"/>
              <a:t>(</a:t>
            </a:r>
            <a:r>
              <a:rPr lang="ru-RU" sz="2900" dirty="0"/>
              <a:t>5</a:t>
            </a:r>
            <a:r>
              <a:rPr lang="en-US" sz="2900" dirty="0"/>
              <a:t>, 6</a:t>
            </a:r>
            <a:r>
              <a:rPr lang="ru-RU" sz="2900" dirty="0"/>
              <a:t>)</a:t>
            </a:r>
            <a:r>
              <a:rPr lang="en-US" sz="29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900" dirty="0"/>
              <a:t>	</a:t>
            </a:r>
            <a:r>
              <a:rPr lang="en-US" sz="2900" dirty="0"/>
              <a:t>Vector3D</a:t>
            </a:r>
            <a:r>
              <a:rPr lang="fr-FR" sz="2900" dirty="0"/>
              <a:t>(</a:t>
            </a:r>
            <a:r>
              <a:rPr lang="ru-RU" sz="2900" dirty="0"/>
              <a:t>5</a:t>
            </a:r>
            <a:r>
              <a:rPr lang="en-US" sz="2900" dirty="0"/>
              <a:t>, 9, 12</a:t>
            </a:r>
            <a:r>
              <a:rPr lang="ru-RU" sz="2900" dirty="0"/>
              <a:t>)</a:t>
            </a:r>
            <a:r>
              <a:rPr lang="en-US" sz="2900" dirty="0"/>
              <a:t>;</a:t>
            </a:r>
            <a:endParaRPr lang="ru-RU" sz="2900" dirty="0"/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Компилируется в один метод с максимальным числом параметров, а не в несколько со всеми возможными вариантами параметров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Добавление нового параметра со значением по умолчанию в существующий метод приведет к необходимости перекомпилирования всех зависимых сборок, использующих этот метод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 lvl="1"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00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по имени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01122" cy="506916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ru-RU" i="1" dirty="0" err="1"/>
              <a:t>Имя_метода</a:t>
            </a:r>
            <a:r>
              <a:rPr lang="ru-RU" i="1" dirty="0"/>
              <a:t>(</a:t>
            </a:r>
            <a:r>
              <a:rPr lang="ru-RU" i="1" dirty="0" err="1"/>
              <a:t>имя_параметра</a:t>
            </a:r>
            <a:r>
              <a:rPr lang="ru-RU" b="1" i="1" dirty="0">
                <a:solidFill>
                  <a:srgbClr val="FFC000"/>
                </a:solidFill>
              </a:rPr>
              <a:t>:</a:t>
            </a:r>
            <a:r>
              <a:rPr lang="ru-RU" i="1" dirty="0">
                <a:solidFill>
                  <a:srgbClr val="FFC000"/>
                </a:solidFill>
              </a:rPr>
              <a:t> </a:t>
            </a:r>
            <a:r>
              <a:rPr lang="ru-RU" i="1" dirty="0"/>
              <a:t>значение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i="1" dirty="0"/>
              <a:t>	</a:t>
            </a:r>
            <a:r>
              <a:rPr lang="en-US" i="1" dirty="0"/>
              <a:t>	</a:t>
            </a:r>
            <a:r>
              <a:rPr lang="ru-RU" i="1" dirty="0"/>
              <a:t>   </a:t>
            </a:r>
            <a:r>
              <a:rPr lang="en-US" i="1" dirty="0"/>
              <a:t>     [,</a:t>
            </a:r>
            <a:r>
              <a:rPr lang="ru-RU" i="1" dirty="0" err="1"/>
              <a:t>имя_параметра</a:t>
            </a:r>
            <a:r>
              <a:rPr lang="ru-RU" b="1" i="1" dirty="0">
                <a:solidFill>
                  <a:srgbClr val="FFC000"/>
                </a:solidFill>
              </a:rPr>
              <a:t>:</a:t>
            </a:r>
            <a:r>
              <a:rPr lang="ru-RU" i="1" dirty="0"/>
              <a:t> значение…</a:t>
            </a:r>
            <a:r>
              <a:rPr lang="en-US" i="1" dirty="0"/>
              <a:t>]</a:t>
            </a:r>
            <a:r>
              <a:rPr lang="ru-RU" i="1" dirty="0"/>
              <a:t>)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Позволяет задавать только указанные по имени параметры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менять порядок следования параметров</a:t>
            </a:r>
          </a:p>
          <a:p>
            <a:pPr>
              <a:lnSpc>
                <a:spcPct val="120000"/>
              </a:lnSpc>
            </a:pPr>
            <a:r>
              <a:rPr lang="ru-RU" dirty="0"/>
              <a:t>Можно совмещать позиционную передачу параметров и передачу параметров по имени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Complex (</a:t>
            </a:r>
            <a:r>
              <a:rPr lang="en-US" dirty="0" err="1"/>
              <a:t>int</a:t>
            </a:r>
            <a:r>
              <a:rPr lang="en-US" dirty="0"/>
              <a:t> re,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) {…}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Complex c = new Complex (</a:t>
            </a:r>
            <a:r>
              <a:rPr lang="en-US" dirty="0" err="1"/>
              <a:t>im</a:t>
            </a:r>
            <a:r>
              <a:rPr lang="ru-RU" dirty="0"/>
              <a:t> </a:t>
            </a:r>
            <a:r>
              <a:rPr lang="en-US" b="1" dirty="0"/>
              <a:t>:</a:t>
            </a:r>
            <a:r>
              <a:rPr lang="en-US" dirty="0"/>
              <a:t> 5, re</a:t>
            </a:r>
            <a:r>
              <a:rPr lang="ru-RU" dirty="0"/>
              <a:t> </a:t>
            </a:r>
            <a:r>
              <a:rPr lang="en-US" b="1" dirty="0"/>
              <a:t>:</a:t>
            </a:r>
            <a:r>
              <a:rPr lang="en-US" dirty="0"/>
              <a:t> 6);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void Vector3D(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y=0, </a:t>
            </a:r>
            <a:r>
              <a:rPr lang="en-US" dirty="0" err="1"/>
              <a:t>int</a:t>
            </a:r>
            <a:r>
              <a:rPr lang="en-US" dirty="0"/>
              <a:t> z</a:t>
            </a:r>
            <a:r>
              <a:rPr lang="ru-RU" dirty="0"/>
              <a:t> =0</a:t>
            </a:r>
            <a:r>
              <a:rPr lang="en-US" dirty="0"/>
              <a:t>);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Vector3D(3, y:4, z:5); // </a:t>
            </a:r>
            <a:r>
              <a:rPr lang="ru-RU" dirty="0"/>
              <a:t>Передача по положению и по имени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Vector3D(3, z:5); // </a:t>
            </a:r>
            <a:r>
              <a:rPr lang="ru-RU" dirty="0"/>
              <a:t>Передача по положению, по имени и значения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156447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074EF-18ED-4533-9640-F1548970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ffectLst/>
              </a:rPr>
              <a:t>Возвращаемые значения по ссылке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D6FE3-0ABF-4C52-95C9-8E803B6D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82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Возвращает ссылку на объект (</a:t>
            </a:r>
            <a:r>
              <a:rPr lang="ru-RU" dirty="0" err="1"/>
              <a:t>алиас</a:t>
            </a:r>
            <a:r>
              <a:rPr lang="ru-RU" dirty="0"/>
              <a:t>)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описании метода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	static </a:t>
            </a:r>
            <a:r>
              <a:rPr lang="en-US" sz="2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</a:t>
            </a:r>
            <a:r>
              <a:rPr lang="en-US" sz="2900" dirty="0"/>
              <a:t> int Find(int[] array, int </a:t>
            </a:r>
            <a:r>
              <a:rPr lang="en-US" sz="2900" dirty="0" err="1"/>
              <a:t>findNumber</a:t>
            </a:r>
            <a:r>
              <a:rPr lang="en-US" sz="29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 	     for (int </a:t>
            </a:r>
            <a:r>
              <a:rPr lang="en-US" sz="2900" dirty="0" err="1"/>
              <a:t>i</a:t>
            </a:r>
            <a:r>
              <a:rPr lang="en-US" sz="2900" dirty="0"/>
              <a:t> = 0; </a:t>
            </a:r>
            <a:r>
              <a:rPr lang="en-US" sz="2900" dirty="0" err="1"/>
              <a:t>i</a:t>
            </a:r>
            <a:r>
              <a:rPr lang="en-US" sz="2900" dirty="0"/>
              <a:t> &lt; </a:t>
            </a:r>
            <a:r>
              <a:rPr lang="en-US" sz="2900" dirty="0" err="1"/>
              <a:t>array.Length</a:t>
            </a:r>
            <a:r>
              <a:rPr lang="en-US" sz="2900" dirty="0"/>
              <a:t>; </a:t>
            </a:r>
            <a:r>
              <a:rPr lang="en-US" sz="2900" dirty="0" err="1"/>
              <a:t>i</a:t>
            </a:r>
            <a:r>
              <a:rPr lang="en-US" sz="2900" dirty="0"/>
              <a:t>++)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 	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     	if (array[</a:t>
            </a:r>
            <a:r>
              <a:rPr lang="en-US" sz="2900" dirty="0" err="1"/>
              <a:t>i</a:t>
            </a:r>
            <a:r>
              <a:rPr lang="en-US" sz="2900" dirty="0"/>
              <a:t>] == </a:t>
            </a:r>
            <a:r>
              <a:rPr lang="en-US" sz="2900" dirty="0" err="1"/>
              <a:t>findNumber</a:t>
            </a:r>
            <a:r>
              <a:rPr lang="en-US" sz="29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         	return </a:t>
            </a:r>
            <a:r>
              <a:rPr lang="en-US" sz="2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</a:t>
            </a:r>
            <a:r>
              <a:rPr lang="en-US" sz="2900" dirty="0"/>
              <a:t> array[</a:t>
            </a:r>
            <a:r>
              <a:rPr lang="en-US" sz="2900" dirty="0" err="1"/>
              <a:t>i</a:t>
            </a:r>
            <a:r>
              <a:rPr lang="en-US" sz="2900" dirty="0"/>
              <a:t>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 	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 	    throw new </a:t>
            </a:r>
            <a:r>
              <a:rPr lang="en-US" sz="2900" dirty="0" err="1"/>
              <a:t>IndexOutOfRangeException</a:t>
            </a:r>
            <a:r>
              <a:rPr lang="en-US" sz="29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	}</a:t>
            </a:r>
          </a:p>
          <a:p>
            <a:pPr>
              <a:lnSpc>
                <a:spcPct val="120000"/>
              </a:lnSpc>
            </a:pPr>
            <a:r>
              <a:rPr lang="ru-RU" dirty="0"/>
              <a:t>При вызове метода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FFC000"/>
                </a:solidFill>
              </a:rPr>
              <a:t>	ref</a:t>
            </a:r>
            <a:r>
              <a:rPr lang="en-US" sz="2900" dirty="0"/>
              <a:t> int </a:t>
            </a:r>
            <a:r>
              <a:rPr lang="en-US" sz="2900" dirty="0" err="1"/>
              <a:t>i</a:t>
            </a:r>
            <a:r>
              <a:rPr lang="en-US" sz="2900" dirty="0"/>
              <a:t> = </a:t>
            </a:r>
            <a:r>
              <a:rPr lang="en-US" sz="29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</a:t>
            </a:r>
            <a:r>
              <a:rPr lang="en-US" sz="2900" dirty="0"/>
              <a:t> Find(arr,3);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/>
              <a:t>           	 </a:t>
            </a:r>
            <a:r>
              <a:rPr lang="en-US" sz="2900" dirty="0" err="1"/>
              <a:t>i</a:t>
            </a:r>
            <a:r>
              <a:rPr lang="en-US" sz="2900" dirty="0"/>
              <a:t> = 27;</a:t>
            </a:r>
            <a:endParaRPr lang="ru-RU" sz="2900" dirty="0"/>
          </a:p>
          <a:p>
            <a:pPr>
              <a:lnSpc>
                <a:spcPct val="120000"/>
              </a:lnSpc>
            </a:pPr>
            <a:r>
              <a:rPr lang="ru-RU" dirty="0"/>
              <a:t>Изменяет само значение в массиве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C#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89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Способы передачи параметров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/>
              <a:t>Типы, допускающие неопределенное значение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Работа со строками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String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Динамически изменяемые строки – класс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StringBuilder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Регулярные выражения – класс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Regex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9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4000" dirty="0"/>
              <a:t>	Типы-значения, допускающие неопределенное значение</a:t>
            </a:r>
            <a:endParaRPr lang="en-US" sz="40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5" y="1668463"/>
            <a:ext cx="8856984" cy="5000897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Типы с неопределенным значением – расширение </a:t>
            </a:r>
            <a:r>
              <a:rPr lang="ru-RU" u="sng" dirty="0"/>
              <a:t>типов-значений</a:t>
            </a:r>
            <a:r>
              <a:rPr lang="ru-RU" dirty="0"/>
              <a:t> (</a:t>
            </a:r>
            <a:r>
              <a:rPr lang="en-US" dirty="0" err="1"/>
              <a:t>ValueType</a:t>
            </a:r>
            <a:r>
              <a:rPr lang="ru-RU" dirty="0"/>
              <a:t>) неопределенным значением </a:t>
            </a:r>
            <a:r>
              <a:rPr lang="en-US" dirty="0"/>
              <a:t>null</a:t>
            </a:r>
            <a:endParaRPr lang="ru-RU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Структура </a:t>
            </a:r>
            <a:endParaRPr lang="en-US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Nullable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		where T : </a:t>
            </a:r>
            <a:r>
              <a:rPr lang="en-US" u="sng" dirty="0" err="1"/>
              <a:t>struct</a:t>
            </a:r>
            <a:r>
              <a:rPr lang="en-US" dirty="0"/>
              <a:t>, new()</a:t>
            </a:r>
          </a:p>
          <a:p>
            <a:pPr eaLnBrk="1" hangingPunct="1">
              <a:lnSpc>
                <a:spcPct val="120000"/>
              </a:lnSpc>
              <a:defRPr/>
            </a:pPr>
            <a:endParaRPr lang="ru-RU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Свойства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ru-RU" dirty="0"/>
              <a:t>	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HasValue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{ get; }</a:t>
            </a:r>
            <a:r>
              <a:rPr lang="ru-RU" dirty="0"/>
              <a:t> – определено ли значение или объект - </a:t>
            </a:r>
            <a:r>
              <a:rPr lang="en-US" dirty="0"/>
              <a:t>null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	T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{get; }</a:t>
            </a:r>
            <a:r>
              <a:rPr lang="ru-RU" dirty="0"/>
              <a:t> - значение</a:t>
            </a:r>
            <a:endParaRPr lang="en-US" dirty="0"/>
          </a:p>
          <a:p>
            <a:pPr eaLnBrk="1" hangingPunct="1">
              <a:lnSpc>
                <a:spcPct val="120000"/>
              </a:lnSpc>
              <a:defRPr/>
            </a:pPr>
            <a:endParaRPr lang="en-US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Синтаксис объявления 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value_type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120000"/>
              </a:lnSpc>
              <a:buNone/>
              <a:defRPr/>
            </a:pPr>
            <a:r>
              <a:rPr lang="en-US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value_type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?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</a:rPr>
              <a:t>- </a:t>
            </a:r>
            <a:r>
              <a:rPr lang="ru-RU" dirty="0">
                <a:latin typeface="Courier New" pitchFamily="49" charset="0"/>
              </a:rPr>
              <a:t>сокращенный вариант</a:t>
            </a:r>
          </a:p>
          <a:p>
            <a:pPr lvl="1">
              <a:lnSpc>
                <a:spcPct val="12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Примеры:</a:t>
            </a:r>
          </a:p>
          <a:p>
            <a:pPr lvl="1"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nj</a:t>
            </a:r>
            <a:r>
              <a:rPr lang="en-US" dirty="0">
                <a:latin typeface="Courier New" pitchFamily="49" charset="0"/>
              </a:rPr>
              <a:t> = 5, </a:t>
            </a:r>
            <a:r>
              <a:rPr lang="en-US" dirty="0" err="1">
                <a:latin typeface="Courier New" pitchFamily="49" charset="0"/>
              </a:rPr>
              <a:t>nj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</a:rPr>
              <a:t>null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&lt;float&gt; f = null;</a:t>
            </a:r>
          </a:p>
          <a:p>
            <a:pPr lvl="1" eaLnBrk="1" hangingPunct="1">
              <a:lnSpc>
                <a:spcPct val="120000"/>
              </a:lnSpc>
              <a:buFont typeface="Wingdings 2" pitchFamily="18" charset="2"/>
              <a:buNone/>
              <a:defRPr/>
            </a:pPr>
            <a:r>
              <a:rPr lang="en-US" dirty="0" err="1">
                <a:latin typeface="Courier New" pitchFamily="49" charset="0"/>
              </a:rPr>
              <a:t>DateTime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ndt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GetNullableDate</a:t>
            </a:r>
            <a:r>
              <a:rPr lang="en-US" dirty="0">
                <a:latin typeface="Courier New" pitchFamily="49" charset="0"/>
              </a:rPr>
              <a:t>(), ndt2 = null;</a:t>
            </a:r>
          </a:p>
        </p:txBody>
      </p:sp>
    </p:spTree>
    <p:extLst>
      <p:ext uri="{BB962C8B-B14F-4D97-AF65-F5344CB8AC3E}">
        <p14:creationId xmlns:p14="http://schemas.microsoft.com/office/powerpoint/2010/main" val="348798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/>
              <a:t>Использование </a:t>
            </a:r>
            <a:r>
              <a:rPr lang="en-US" dirty="0" err="1"/>
              <a:t>Nullable</a:t>
            </a:r>
            <a:r>
              <a:rPr lang="en-US" dirty="0"/>
              <a:t> Types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916832"/>
            <a:ext cx="8410575" cy="25749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Неопределенные значения в базах данных</a:t>
            </a:r>
            <a:r>
              <a:rPr lang="en-US" sz="2400" baseline="30000" dirty="0"/>
              <a:t>*</a:t>
            </a:r>
            <a:endParaRPr lang="ru-RU" baseline="30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Трехзначная логика </a:t>
            </a:r>
            <a:r>
              <a:rPr lang="en-US" b="1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?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Возможность неопределенного возвращаемого значения</a:t>
            </a:r>
            <a:endParaRPr lang="en-US" dirty="0"/>
          </a:p>
          <a:p>
            <a:pPr eaLnBrk="1" hangingPunct="1">
              <a:lnSpc>
                <a:spcPct val="120000"/>
              </a:lnSpc>
              <a:defRPr/>
            </a:pPr>
            <a:r>
              <a:rPr lang="ru-RU" dirty="0"/>
              <a:t>Расширение типов-значений неопределенным значением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Nullable Types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1" y="1556792"/>
            <a:ext cx="8568951" cy="52154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Существует неявное преобразование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i="1" dirty="0" err="1">
                <a:latin typeface="Courier New" pitchFamily="49" charset="0"/>
              </a:rPr>
              <a:t>value_type</a:t>
            </a:r>
            <a:r>
              <a:rPr lang="en-US" sz="2400" i="1" dirty="0">
                <a:latin typeface="Courier New" pitchFamily="49" charset="0"/>
              </a:rPr>
              <a:t>? </a:t>
            </a:r>
            <a:r>
              <a:rPr lang="ru-RU" sz="2400" dirty="0"/>
              <a:t>из </a:t>
            </a:r>
            <a:r>
              <a:rPr lang="en-US" sz="2400" i="1" dirty="0" err="1">
                <a:latin typeface="Courier New" pitchFamily="49" charset="0"/>
              </a:rPr>
              <a:t>value_type</a:t>
            </a:r>
            <a:endParaRPr lang="ru-RU" sz="2400" i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ru-RU" sz="2400" dirty="0"/>
              <a:t>Обратное преобразование </a:t>
            </a:r>
            <a:r>
              <a:rPr lang="en-US" sz="2400" dirty="0"/>
              <a:t>- </a:t>
            </a:r>
            <a:r>
              <a:rPr lang="ru-RU" sz="2400" dirty="0"/>
              <a:t>только явное: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? </a:t>
            </a:r>
            <a:r>
              <a:rPr lang="en-US" sz="2000" dirty="0" err="1">
                <a:latin typeface="Courier New" pitchFamily="49" charset="0"/>
              </a:rPr>
              <a:t>nj</a:t>
            </a:r>
            <a:r>
              <a:rPr lang="en-US" sz="2000" dirty="0">
                <a:latin typeface="Courier New" pitchFamily="49" charset="0"/>
              </a:rPr>
              <a:t>; 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j =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)</a:t>
            </a:r>
            <a:r>
              <a:rPr lang="en-US" sz="2000" dirty="0" err="1">
                <a:latin typeface="Courier New" pitchFamily="49" charset="0"/>
              </a:rPr>
              <a:t>nj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ru-RU" sz="2400" dirty="0"/>
              <a:t>Свойства </a:t>
            </a:r>
            <a:r>
              <a:rPr lang="en-US" sz="2400" dirty="0" err="1"/>
              <a:t>HasValue</a:t>
            </a:r>
            <a:r>
              <a:rPr lang="en-US" sz="2400" dirty="0"/>
              <a:t> – </a:t>
            </a:r>
            <a:r>
              <a:rPr lang="ru-RU" sz="2400" dirty="0"/>
              <a:t>показывающее определено ли значение и </a:t>
            </a:r>
            <a:r>
              <a:rPr lang="en-US" sz="2400" dirty="0"/>
              <a:t>Value</a:t>
            </a:r>
            <a:r>
              <a:rPr lang="ru-RU" sz="2400" dirty="0"/>
              <a:t> - значение</a:t>
            </a:r>
            <a:endParaRPr lang="en-US" sz="2400" dirty="0"/>
          </a:p>
          <a:p>
            <a:pPr lvl="1">
              <a:defRPr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     </a:t>
            </a:r>
            <a:r>
              <a:rPr lang="en-US" sz="2000" dirty="0" err="1"/>
              <a:t>int</a:t>
            </a:r>
            <a:r>
              <a:rPr lang="en-US" sz="2000" dirty="0"/>
              <a:t>? age</a:t>
            </a:r>
            <a:r>
              <a:rPr lang="ru-RU" sz="2000" dirty="0"/>
              <a:t> = 5</a:t>
            </a:r>
            <a:r>
              <a:rPr lang="en-US" sz="2000" dirty="0"/>
              <a:t>; </a:t>
            </a:r>
          </a:p>
          <a:p>
            <a:pPr lvl="1">
              <a:defRPr/>
            </a:pPr>
            <a:r>
              <a:rPr lang="en-US" sz="2000" dirty="0"/>
              <a:t>if (</a:t>
            </a:r>
            <a:r>
              <a:rPr lang="en-US" sz="2000" dirty="0" err="1"/>
              <a:t>age.HasValue</a:t>
            </a:r>
            <a:r>
              <a:rPr lang="en-US" sz="2000" dirty="0"/>
              <a:t>)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age.Value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ru-RU" sz="2400" dirty="0"/>
              <a:t>Значение по умолчанию - </a:t>
            </a:r>
            <a:r>
              <a:rPr lang="en-US" sz="2400" dirty="0"/>
              <a:t>null</a:t>
            </a:r>
            <a:endParaRPr lang="ru-RU" sz="2400" dirty="0"/>
          </a:p>
          <a:p>
            <a:pPr eaLnBrk="1" hangingPunct="1">
              <a:defRPr/>
            </a:pPr>
            <a:r>
              <a:rPr lang="ru-RU" sz="2400" dirty="0"/>
              <a:t>Можно получать доступ ко всем членам объекта типа</a:t>
            </a:r>
          </a:p>
          <a:p>
            <a:pPr marL="411480" lvl="1" indent="0">
              <a:buNone/>
              <a:defRPr/>
            </a:pPr>
            <a:r>
              <a:rPr lang="en-US" sz="2000" dirty="0" err="1"/>
              <a:t>DateTime</a:t>
            </a:r>
            <a:r>
              <a:rPr lang="ru-RU" sz="2000" dirty="0"/>
              <a:t>?</a:t>
            </a:r>
            <a:r>
              <a:rPr lang="en-US" sz="2000" dirty="0"/>
              <a:t> d</a:t>
            </a:r>
            <a:r>
              <a:rPr lang="ru-RU" sz="2000" dirty="0"/>
              <a:t> = </a:t>
            </a:r>
            <a:r>
              <a:rPr lang="en-US" sz="2000" dirty="0"/>
              <a:t>new </a:t>
            </a:r>
            <a:r>
              <a:rPr lang="en-US" sz="2000" dirty="0" err="1"/>
              <a:t>DateTime</a:t>
            </a:r>
            <a:r>
              <a:rPr lang="en-US" sz="2000" dirty="0"/>
              <a:t>(); </a:t>
            </a:r>
          </a:p>
          <a:p>
            <a:pPr marL="411480" lvl="1" indent="0">
              <a:buNone/>
              <a:defRPr/>
            </a:pPr>
            <a:r>
              <a:rPr lang="en-US" sz="2000" dirty="0" err="1"/>
              <a:t>d.Value.AddDays</a:t>
            </a:r>
            <a:r>
              <a:rPr lang="en-US" sz="2000" dirty="0"/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195919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/>
              <a:t>Операции с </a:t>
            </a:r>
            <a:r>
              <a:rPr lang="en-US"/>
              <a:t>Nullable Types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84784"/>
            <a:ext cx="8410575" cy="51514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Можно выполнять обычные операции</a:t>
            </a:r>
            <a:r>
              <a:rPr lang="en-US" sz="2800" dirty="0"/>
              <a:t> (</a:t>
            </a:r>
            <a:r>
              <a:rPr lang="ru-RU" sz="2800" dirty="0"/>
              <a:t>переопределены</a:t>
            </a:r>
            <a:r>
              <a:rPr lang="en-US" sz="2800" dirty="0"/>
              <a:t>)</a:t>
            </a:r>
            <a:endParaRPr lang="ru-RU" sz="2800" dirty="0"/>
          </a:p>
          <a:p>
            <a:pPr lvl="1" eaLnBrk="1" hangingPunct="1">
              <a:defRPr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? +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? =&gt;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?</a:t>
            </a:r>
          </a:p>
          <a:p>
            <a:pPr lvl="1" eaLnBrk="1" hangingPunct="1">
              <a:defRPr/>
            </a:pPr>
            <a:r>
              <a:rPr lang="ru-RU" sz="2400" dirty="0"/>
              <a:t>Если одно из значений не определено</a:t>
            </a:r>
            <a:r>
              <a:rPr lang="en-US" sz="2400" dirty="0"/>
              <a:t> (null)</a:t>
            </a:r>
            <a:r>
              <a:rPr lang="ru-RU" sz="2400" dirty="0"/>
              <a:t>, то и</a:t>
            </a:r>
            <a:r>
              <a:rPr lang="en-US" sz="2400" dirty="0"/>
              <a:t> </a:t>
            </a:r>
            <a:r>
              <a:rPr lang="ru-RU" sz="2400" dirty="0"/>
              <a:t>результат не определен</a:t>
            </a:r>
          </a:p>
          <a:p>
            <a:pPr lvl="1" eaLnBrk="1" hangingPunct="1">
              <a:defRPr/>
            </a:pPr>
            <a:r>
              <a:rPr lang="ru-RU" sz="2400" dirty="0"/>
              <a:t>Если оба определены, то результат – сумма этих значений</a:t>
            </a:r>
          </a:p>
          <a:p>
            <a:pPr eaLnBrk="1" hangingPunct="1">
              <a:defRPr/>
            </a:pPr>
            <a:r>
              <a:rPr lang="ru-RU" sz="2800" dirty="0"/>
              <a:t>Можно сравнивать с </a:t>
            </a:r>
            <a:r>
              <a:rPr lang="en-US" sz="2800" dirty="0"/>
              <a:t>null</a:t>
            </a:r>
            <a:endParaRPr lang="ru-RU" sz="2800" dirty="0"/>
          </a:p>
          <a:p>
            <a:pPr marL="411480" lvl="1" indent="0">
              <a:buNone/>
              <a:defRPr/>
            </a:pPr>
            <a:r>
              <a:rPr lang="en-US" sz="2200" dirty="0"/>
              <a:t>if (</a:t>
            </a:r>
            <a:r>
              <a:rPr lang="en-US" sz="2200" dirty="0" err="1"/>
              <a:t>ni</a:t>
            </a:r>
            <a:r>
              <a:rPr lang="en-US" sz="2200" dirty="0"/>
              <a:t> == null) </a:t>
            </a:r>
            <a:r>
              <a:rPr lang="en-US" sz="2200" dirty="0" err="1"/>
              <a:t>ni</a:t>
            </a:r>
            <a:r>
              <a:rPr lang="en-US" sz="2200" dirty="0"/>
              <a:t> = 5;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5556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??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395536" y="1628800"/>
            <a:ext cx="822960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i="1" dirty="0"/>
              <a:t>object</a:t>
            </a:r>
            <a:r>
              <a:rPr lang="ru-RU" sz="2000" i="1" dirty="0"/>
              <a:t>1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FFC000"/>
                </a:solidFill>
              </a:rPr>
              <a:t>??</a:t>
            </a:r>
            <a:r>
              <a:rPr lang="en-US" sz="2000" i="1" dirty="0"/>
              <a:t> object</a:t>
            </a:r>
            <a:r>
              <a:rPr lang="ru-RU" sz="2000" i="1" dirty="0"/>
              <a:t>2</a:t>
            </a:r>
          </a:p>
          <a:p>
            <a:pPr lvl="1">
              <a:defRPr/>
            </a:pPr>
            <a:r>
              <a:rPr lang="ru-RU" sz="2000" dirty="0"/>
              <a:t>Если </a:t>
            </a:r>
            <a:r>
              <a:rPr lang="en-US" sz="2000" dirty="0"/>
              <a:t>object</a:t>
            </a:r>
            <a:r>
              <a:rPr lang="ru-RU" sz="2000" dirty="0"/>
              <a:t>1</a:t>
            </a:r>
            <a:r>
              <a:rPr lang="en-US" sz="2000" dirty="0"/>
              <a:t> </a:t>
            </a:r>
            <a:r>
              <a:rPr lang="ru-RU" sz="2000" dirty="0"/>
              <a:t>равен </a:t>
            </a:r>
            <a:r>
              <a:rPr lang="en-US" sz="2000" dirty="0"/>
              <a:t>null</a:t>
            </a:r>
            <a:r>
              <a:rPr lang="ru-RU" sz="2000" dirty="0"/>
              <a:t>, то результатом этого выражения будет </a:t>
            </a:r>
            <a:r>
              <a:rPr lang="en-US" sz="2000" dirty="0"/>
              <a:t>object</a:t>
            </a:r>
            <a:r>
              <a:rPr lang="ru-RU" sz="2000" dirty="0"/>
              <a:t>2, иначе </a:t>
            </a:r>
            <a:r>
              <a:rPr lang="en-US" sz="2000" dirty="0"/>
              <a:t>object</a:t>
            </a:r>
            <a:r>
              <a:rPr lang="ru-RU" sz="2000" dirty="0"/>
              <a:t>1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Использование</a:t>
            </a:r>
          </a:p>
          <a:p>
            <a:pPr lvl="1">
              <a:defRPr/>
            </a:pPr>
            <a:r>
              <a:rPr lang="ru-RU" sz="2000" dirty="0"/>
              <a:t>Присваивание значения по умолчанию, если не определен</a:t>
            </a:r>
          </a:p>
          <a:p>
            <a:pPr lvl="1"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Применимо к ссылочным и </a:t>
            </a:r>
            <a:r>
              <a:rPr lang="en-US" sz="2000" dirty="0" err="1"/>
              <a:t>Nullabe</a:t>
            </a:r>
            <a:r>
              <a:rPr lang="en-US" sz="2000" dirty="0"/>
              <a:t>&lt;T&gt; </a:t>
            </a:r>
            <a:r>
              <a:rPr lang="ru-RU" sz="2000" dirty="0"/>
              <a:t>типам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ru-RU" sz="2000" dirty="0"/>
              <a:t>Примеры:</a:t>
            </a:r>
            <a:endParaRPr lang="en-US" sz="2000" dirty="0"/>
          </a:p>
          <a:p>
            <a:pPr lvl="1">
              <a:buNone/>
              <a:defRPr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? a;</a:t>
            </a:r>
          </a:p>
          <a:p>
            <a:pPr lvl="1">
              <a:buNone/>
              <a:defRPr/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a </a:t>
            </a:r>
            <a:r>
              <a:rPr lang="en-US" sz="2000" b="1" u="sng" dirty="0">
                <a:latin typeface="Courier New" pitchFamily="49" charset="0"/>
              </a:rPr>
              <a:t>??</a:t>
            </a:r>
            <a:r>
              <a:rPr lang="en-US" sz="2000" dirty="0">
                <a:latin typeface="Courier New" pitchFamily="49" charset="0"/>
              </a:rPr>
              <a:t> 5; </a:t>
            </a:r>
          </a:p>
          <a:p>
            <a:pPr lvl="1">
              <a:buNone/>
              <a:defRPr/>
            </a:pPr>
            <a:r>
              <a:rPr lang="ru-RU" sz="2000" dirty="0">
                <a:latin typeface="Courier New" pitchFamily="49" charset="0"/>
              </a:rPr>
              <a:t>Если </a:t>
            </a:r>
            <a:r>
              <a:rPr lang="en-US" sz="2000" dirty="0">
                <a:latin typeface="Courier New" pitchFamily="49" charset="0"/>
              </a:rPr>
              <a:t>a == null</a:t>
            </a:r>
            <a:r>
              <a:rPr lang="ru-RU" sz="2000" dirty="0">
                <a:latin typeface="Courier New" pitchFamily="49" charset="0"/>
              </a:rPr>
              <a:t>, то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5</a:t>
            </a:r>
            <a:r>
              <a:rPr lang="ru-RU" sz="2000" dirty="0">
                <a:latin typeface="Courier New" pitchFamily="49" charset="0"/>
              </a:rPr>
              <a:t>, </a:t>
            </a:r>
            <a:endParaRPr lang="en-US" sz="2000" dirty="0">
              <a:latin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ru-RU" sz="2000" dirty="0">
                <a:latin typeface="Courier New" pitchFamily="49" charset="0"/>
              </a:rPr>
              <a:t>иначе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a.Value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Способы передачи параметров</a:t>
            </a:r>
            <a:endParaRPr lang="en-US" dirty="0"/>
          </a:p>
          <a:p>
            <a:r>
              <a:rPr lang="ru-RU" dirty="0"/>
              <a:t>Типы, допускающие неопределенное значение</a:t>
            </a:r>
            <a:endParaRPr lang="en-US" dirty="0"/>
          </a:p>
          <a:p>
            <a:r>
              <a:rPr lang="ru-RU" dirty="0"/>
              <a:t>Работа со строками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ru-RU" dirty="0"/>
              <a:t>Динамически изменяемые строки – класс </a:t>
            </a:r>
            <a:r>
              <a:rPr lang="en-US" dirty="0" err="1"/>
              <a:t>StringBuilder</a:t>
            </a:r>
            <a:endParaRPr lang="en-US" dirty="0"/>
          </a:p>
          <a:p>
            <a:pPr lvl="1"/>
            <a:r>
              <a:rPr lang="ru-RU" dirty="0"/>
              <a:t>Регулярные выражения – класс </a:t>
            </a:r>
            <a:r>
              <a:rPr lang="en-US" dirty="0"/>
              <a:t>Regex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30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</a:t>
            </a:r>
            <a:r>
              <a:rPr lang="en-US" dirty="0"/>
              <a:t> </a:t>
            </a:r>
            <a:r>
              <a:rPr lang="ru-RU" dirty="0"/>
              <a:t>условного доступа - ?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323528" y="1628800"/>
            <a:ext cx="8496944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1600" dirty="0"/>
              <a:t>Применим к ссылочным и </a:t>
            </a:r>
            <a:r>
              <a:rPr lang="en-US" sz="1600" dirty="0" err="1"/>
              <a:t>Nullabe</a:t>
            </a:r>
            <a:r>
              <a:rPr lang="en-US" sz="1600" dirty="0"/>
              <a:t>&lt;T&gt; </a:t>
            </a:r>
            <a:r>
              <a:rPr lang="ru-RU" sz="1600" dirty="0"/>
              <a:t>типам</a:t>
            </a:r>
            <a:endParaRPr lang="en-US" sz="1600" dirty="0"/>
          </a:p>
          <a:p>
            <a:pPr>
              <a:lnSpc>
                <a:spcPct val="120000"/>
              </a:lnSpc>
              <a:defRPr/>
            </a:pPr>
            <a:endParaRPr lang="ru-RU" sz="1600" i="1" dirty="0"/>
          </a:p>
          <a:p>
            <a:pPr>
              <a:lnSpc>
                <a:spcPct val="120000"/>
              </a:lnSpc>
              <a:defRPr/>
            </a:pPr>
            <a:r>
              <a:rPr lang="en-US" sz="1600" i="1" dirty="0"/>
              <a:t>string s = object</a:t>
            </a:r>
            <a:r>
              <a:rPr lang="ru-RU" sz="1600" i="1" dirty="0"/>
              <a:t>1</a:t>
            </a:r>
            <a:r>
              <a:rPr lang="en-US" sz="1600" i="1" dirty="0">
                <a:solidFill>
                  <a:srgbClr val="FFC000"/>
                </a:solidFill>
              </a:rPr>
              <a:t>?.</a:t>
            </a:r>
            <a:r>
              <a:rPr lang="en-US" sz="1600" i="1" dirty="0"/>
              <a:t>value1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1400" dirty="0"/>
              <a:t>Если </a:t>
            </a:r>
            <a:r>
              <a:rPr lang="en-US" sz="1400" dirty="0"/>
              <a:t>object</a:t>
            </a:r>
            <a:r>
              <a:rPr lang="ru-RU" sz="1400" dirty="0"/>
              <a:t>1</a:t>
            </a:r>
            <a:r>
              <a:rPr lang="en-US" sz="1400" dirty="0"/>
              <a:t> </a:t>
            </a:r>
            <a:r>
              <a:rPr lang="ru-RU" sz="1400" dirty="0"/>
              <a:t>равен </a:t>
            </a:r>
            <a:r>
              <a:rPr lang="en-US" sz="1400" dirty="0"/>
              <a:t>null</a:t>
            </a:r>
            <a:r>
              <a:rPr lang="ru-RU" sz="1400" dirty="0"/>
              <a:t>, то результатом этого выражения будет</a:t>
            </a:r>
            <a:r>
              <a:rPr lang="en-US" sz="1400" dirty="0"/>
              <a:t> s=</a:t>
            </a:r>
            <a:r>
              <a:rPr lang="ru-RU" sz="1400" dirty="0"/>
              <a:t> </a:t>
            </a:r>
            <a:r>
              <a:rPr lang="en-US" sz="1400" dirty="0"/>
              <a:t>null</a:t>
            </a:r>
            <a:r>
              <a:rPr lang="ru-RU" sz="1400" dirty="0"/>
              <a:t>, иначе </a:t>
            </a:r>
            <a:r>
              <a:rPr lang="en-US" sz="1400" dirty="0"/>
              <a:t>s = object1.value1</a:t>
            </a:r>
          </a:p>
          <a:p>
            <a:pPr>
              <a:lnSpc>
                <a:spcPct val="120000"/>
              </a:lnSpc>
              <a:defRPr/>
            </a:pPr>
            <a:endParaRPr lang="ru-RU" sz="1600" dirty="0"/>
          </a:p>
          <a:p>
            <a:pPr>
              <a:lnSpc>
                <a:spcPct val="120000"/>
              </a:lnSpc>
              <a:defRPr/>
            </a:pPr>
            <a:r>
              <a:rPr lang="en-US" sz="1600" i="1" dirty="0" err="1"/>
              <a:t>int</a:t>
            </a:r>
            <a:r>
              <a:rPr lang="en-US" sz="1600" i="1" dirty="0"/>
              <a:t>? item = collection</a:t>
            </a:r>
            <a:r>
              <a:rPr lang="en-US" sz="1600" i="1" dirty="0">
                <a:solidFill>
                  <a:srgbClr val="FFC000"/>
                </a:solidFill>
              </a:rPr>
              <a:t>?[</a:t>
            </a:r>
            <a:r>
              <a:rPr lang="en-US" sz="1600" i="1" dirty="0"/>
              <a:t>index</a:t>
            </a:r>
            <a:r>
              <a:rPr lang="en-US" sz="1600" i="1" dirty="0">
                <a:solidFill>
                  <a:srgbClr val="FFC000"/>
                </a:solidFill>
              </a:rPr>
              <a:t>]</a:t>
            </a:r>
            <a:r>
              <a:rPr lang="en-US" sz="1600" i="1" dirty="0"/>
              <a:t>;</a:t>
            </a:r>
          </a:p>
          <a:p>
            <a:pPr marL="182880" lvl="2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  <a:defRPr/>
            </a:pPr>
            <a:r>
              <a:rPr lang="en-US" sz="1400" dirty="0"/>
              <a:t>      </a:t>
            </a:r>
            <a:r>
              <a:rPr lang="ru-RU" sz="1400" dirty="0"/>
              <a:t>Если </a:t>
            </a:r>
            <a:r>
              <a:rPr lang="en-US" sz="1400" dirty="0"/>
              <a:t>collection </a:t>
            </a:r>
            <a:r>
              <a:rPr lang="ru-RU" sz="1400" dirty="0" err="1"/>
              <a:t>равена</a:t>
            </a:r>
            <a:r>
              <a:rPr lang="ru-RU" sz="1400" dirty="0"/>
              <a:t> </a:t>
            </a:r>
            <a:r>
              <a:rPr lang="en-US" sz="1400" dirty="0"/>
              <a:t>null</a:t>
            </a:r>
            <a:r>
              <a:rPr lang="ru-RU" sz="1400" dirty="0"/>
              <a:t>, то результатом этого выражения будет </a:t>
            </a:r>
            <a:r>
              <a:rPr lang="en-US" sz="1400" dirty="0"/>
              <a:t>null</a:t>
            </a:r>
            <a:r>
              <a:rPr lang="ru-RU" sz="1400" dirty="0"/>
              <a:t>, иначе (</a:t>
            </a:r>
            <a:r>
              <a:rPr lang="en-US" sz="1400" dirty="0" err="1"/>
              <a:t>int</a:t>
            </a:r>
            <a:r>
              <a:rPr lang="en-US" sz="1400" dirty="0"/>
              <a:t>?</a:t>
            </a:r>
            <a:r>
              <a:rPr lang="ru-RU" sz="1400" dirty="0"/>
              <a:t>)</a:t>
            </a:r>
            <a:r>
              <a:rPr lang="en-US" sz="1400" dirty="0"/>
              <a:t>collection[index]</a:t>
            </a:r>
          </a:p>
          <a:p>
            <a:pPr>
              <a:lnSpc>
                <a:spcPct val="120000"/>
              </a:lnSpc>
              <a:defRPr/>
            </a:pPr>
            <a:endParaRPr lang="ru-RU" sz="1600" i="1" dirty="0"/>
          </a:p>
          <a:p>
            <a:pPr>
              <a:lnSpc>
                <a:spcPct val="120000"/>
              </a:lnSpc>
              <a:defRPr/>
            </a:pPr>
            <a:r>
              <a:rPr lang="ru-RU" sz="1600" dirty="0"/>
              <a:t>Использование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1600" dirty="0"/>
              <a:t>Сильно сокращает запись</a:t>
            </a:r>
            <a:endParaRPr lang="en-US" sz="1600" dirty="0"/>
          </a:p>
          <a:p>
            <a:pPr marL="411480" lvl="1" indent="0">
              <a:lnSpc>
                <a:spcPct val="120000"/>
              </a:lnSpc>
              <a:buNone/>
              <a:defRPr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 public static string </a:t>
            </a:r>
            <a:r>
              <a:rPr lang="en-US" sz="1600" dirty="0" err="1"/>
              <a:t>GetTrimedFio</a:t>
            </a:r>
            <a:r>
              <a:rPr lang="en-US" sz="1600" dirty="0"/>
              <a:t>(Employee employee)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</a:t>
            </a:r>
            <a:r>
              <a:rPr lang="ru-RU" sz="160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         string </a:t>
            </a:r>
            <a:r>
              <a:rPr lang="en-US" sz="1600" dirty="0" err="1"/>
              <a:t>trimedFio</a:t>
            </a:r>
            <a:r>
              <a:rPr lang="en-US" sz="1600" dirty="0"/>
              <a:t> = employee?.</a:t>
            </a:r>
            <a:r>
              <a:rPr lang="en-US" sz="1600" dirty="0" err="1"/>
              <a:t>Fio</a:t>
            </a:r>
            <a:r>
              <a:rPr lang="en-US" sz="1600" dirty="0"/>
              <a:t>?.Trim();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</a:t>
            </a:r>
            <a:endParaRPr lang="ru-RU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         if (employee != null &amp;&amp; </a:t>
            </a:r>
            <a:r>
              <a:rPr lang="en-US" sz="1600" dirty="0" err="1"/>
              <a:t>employee.Fio</a:t>
            </a:r>
            <a:r>
              <a:rPr lang="en-US" sz="1600" dirty="0"/>
              <a:t> != null) </a:t>
            </a:r>
            <a:r>
              <a:rPr lang="en-US" sz="1600" dirty="0" err="1"/>
              <a:t>trimedFio</a:t>
            </a:r>
            <a:r>
              <a:rPr lang="en-US" sz="1600" dirty="0"/>
              <a:t> = </a:t>
            </a:r>
            <a:r>
              <a:rPr lang="en-US" sz="1600" dirty="0" err="1"/>
              <a:t>employee.Fio.Trim</a:t>
            </a:r>
            <a:r>
              <a:rPr lang="en-US" sz="16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         else  </a:t>
            </a:r>
            <a:r>
              <a:rPr lang="en-US" sz="1600" dirty="0" err="1"/>
              <a:t>trimedFio</a:t>
            </a:r>
            <a:r>
              <a:rPr lang="en-US" sz="1600" dirty="0"/>
              <a:t> = 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         return </a:t>
            </a:r>
            <a:r>
              <a:rPr lang="en-US" sz="1600" dirty="0" err="1"/>
              <a:t>trimedFio</a:t>
            </a:r>
            <a:r>
              <a:rPr lang="en-US" sz="160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	</a:t>
            </a:r>
            <a:r>
              <a:rPr lang="ru-RU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4104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Nullable</a:t>
            </a:r>
            <a:r>
              <a:rPr lang="en-US" sz="3200" dirty="0"/>
              <a:t> Types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720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Способы передачи параметров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Типы, допускающие неопределенное значение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/>
              <a:t>Работа со строками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ru-RU" dirty="0"/>
              <a:t>Динамически изменяемые строки – класс </a:t>
            </a:r>
            <a:r>
              <a:rPr lang="en-US" dirty="0" err="1"/>
              <a:t>StringBuilder</a:t>
            </a:r>
            <a:endParaRPr lang="en-US" dirty="0"/>
          </a:p>
          <a:p>
            <a:pPr lvl="1"/>
            <a:r>
              <a:rPr lang="ru-RU" dirty="0"/>
              <a:t>Регулярные выражения – класс </a:t>
            </a:r>
            <a:r>
              <a:rPr lang="en-US" dirty="0"/>
              <a:t>Regex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7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95111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String – </a:t>
            </a:r>
            <a:r>
              <a:rPr lang="ru-RU" dirty="0"/>
              <a:t>ссылочный тип</a:t>
            </a:r>
          </a:p>
          <a:p>
            <a:pPr>
              <a:lnSpc>
                <a:spcPct val="120000"/>
              </a:lnSpc>
            </a:pPr>
            <a:r>
              <a:rPr lang="ru-RU" dirty="0"/>
              <a:t>Функционирует как тип-значение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Строка неизменяема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Сравнение строк 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!=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Сравнение содержимого (посимвольно с учетом регистра), а не ссылок на объект</a:t>
            </a:r>
          </a:p>
          <a:p>
            <a:pPr>
              <a:lnSpc>
                <a:spcPct val="120000"/>
              </a:lnSpc>
            </a:pPr>
            <a:r>
              <a:rPr lang="ru-RU" dirty="0"/>
              <a:t>Конкатенация строк </a:t>
            </a:r>
            <a:r>
              <a:rPr lang="ru-RU" dirty="0">
                <a:solidFill>
                  <a:srgbClr val="FFC000"/>
                </a:solidFill>
              </a:rPr>
              <a:t>+</a:t>
            </a:r>
            <a:r>
              <a:rPr lang="en-US" dirty="0"/>
              <a:t> </a:t>
            </a:r>
            <a:r>
              <a:rPr lang="ru-RU" dirty="0"/>
              <a:t>или использование</a:t>
            </a:r>
            <a:r>
              <a:rPr lang="en-US" dirty="0"/>
              <a:t> </a:t>
            </a:r>
            <a:r>
              <a:rPr lang="ru-RU" dirty="0"/>
              <a:t>статического метода </a:t>
            </a:r>
            <a:r>
              <a:rPr lang="en-US" dirty="0" err="1">
                <a:solidFill>
                  <a:srgbClr val="FFC000"/>
                </a:solidFill>
              </a:rPr>
              <a:t>Concat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endParaRPr lang="ru-RU" dirty="0">
              <a:solidFill>
                <a:srgbClr val="FFC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string s = s1 + ”</a:t>
            </a:r>
            <a:r>
              <a:rPr lang="ru-RU" dirty="0"/>
              <a:t>еще одна строчка</a:t>
            </a:r>
            <a:r>
              <a:rPr lang="en-US" dirty="0"/>
              <a:t>” + s2;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en-US" dirty="0"/>
              <a:t>string s += “</a:t>
            </a:r>
            <a:r>
              <a:rPr lang="ru-RU" dirty="0"/>
              <a:t>добавленная строчка</a:t>
            </a:r>
            <a:r>
              <a:rPr lang="en-US" dirty="0"/>
              <a:t>”</a:t>
            </a:r>
            <a:r>
              <a:rPr lang="ru-RU" dirty="0"/>
              <a:t> – создает новый экземпляр типа </a:t>
            </a:r>
            <a:r>
              <a:rPr lang="en-US" dirty="0"/>
              <a:t>string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Свойство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dirty="0"/>
              <a:t> – </a:t>
            </a:r>
            <a:r>
              <a:rPr lang="ru-RU" dirty="0"/>
              <a:t>возвращает длину строки (только чтение)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Индексатор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r>
              <a:rPr lang="ru-RU" dirty="0"/>
              <a:t> – возвращает указанный символ в строке (только на чтение)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char c = </a:t>
            </a:r>
            <a:r>
              <a:rPr lang="en-US" dirty="0" err="1"/>
              <a:t>myString</a:t>
            </a:r>
            <a:r>
              <a:rPr lang="en-US" dirty="0"/>
              <a:t>[5];</a:t>
            </a:r>
            <a:endParaRPr lang="ru-RU" dirty="0"/>
          </a:p>
          <a:p>
            <a:pPr lvl="1">
              <a:lnSpc>
                <a:spcPct val="120000"/>
              </a:lnSpc>
            </a:pPr>
            <a:r>
              <a:rPr lang="ru-RU" dirty="0"/>
              <a:t>Статическое поле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– </a:t>
            </a:r>
            <a:r>
              <a:rPr lang="ru-RU" dirty="0"/>
              <a:t>представляет пустую строку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string s = </a:t>
            </a:r>
            <a:r>
              <a:rPr lang="en-US" dirty="0" err="1"/>
              <a:t>string.Empty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10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тип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700808"/>
            <a:ext cx="8712968" cy="489654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200" dirty="0"/>
              <a:t>Статический 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Compare() </a:t>
            </a:r>
            <a:r>
              <a:rPr lang="en-US" sz="1200" dirty="0"/>
              <a:t>– </a:t>
            </a:r>
            <a:r>
              <a:rPr lang="ru-RU" sz="1200" dirty="0"/>
              <a:t>сравнение строк, возможно с учетом культуры и регистра</a:t>
            </a:r>
          </a:p>
          <a:p>
            <a:pPr lvl="1">
              <a:lnSpc>
                <a:spcPct val="120000"/>
              </a:lnSpc>
            </a:pPr>
            <a:r>
              <a:rPr lang="en-US" sz="1050" dirty="0"/>
              <a:t>string result = </a:t>
            </a:r>
            <a:r>
              <a:rPr lang="en-US" sz="1050" dirty="0" err="1"/>
              <a:t>string.Compare</a:t>
            </a:r>
            <a:r>
              <a:rPr lang="en-US" sz="1050" dirty="0"/>
              <a:t>(string1, string2, new </a:t>
            </a:r>
            <a:r>
              <a:rPr lang="en-US" sz="1050" dirty="0" err="1"/>
              <a:t>CultureInfo</a:t>
            </a:r>
            <a:r>
              <a:rPr lang="en-US" sz="1050" dirty="0"/>
              <a:t>("en-US"), </a:t>
            </a:r>
            <a:r>
              <a:rPr lang="en-US" sz="1050" dirty="0" err="1"/>
              <a:t>CompareOptions.IgnoreCase</a:t>
            </a:r>
            <a:r>
              <a:rPr lang="en-US" sz="1050" dirty="0"/>
              <a:t>);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Методы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1200" dirty="0"/>
              <a:t>,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1200" dirty="0"/>
              <a:t>– </a:t>
            </a:r>
            <a:r>
              <a:rPr lang="ru-RU" sz="1200" dirty="0"/>
              <a:t>возвращают позицию символа или подстроки</a:t>
            </a:r>
            <a:endParaRPr lang="en-US" sz="1200" dirty="0"/>
          </a:p>
          <a:p>
            <a:pPr>
              <a:lnSpc>
                <a:spcPct val="120000"/>
              </a:lnSpc>
            </a:pPr>
            <a:r>
              <a:rPr lang="ru-RU" sz="1200" dirty="0"/>
              <a:t>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Contains() </a:t>
            </a:r>
            <a:r>
              <a:rPr lang="en-US" sz="1200" dirty="0"/>
              <a:t>– </a:t>
            </a:r>
            <a:r>
              <a:rPr lang="ru-RU" sz="1200" dirty="0"/>
              <a:t>возвращает </a:t>
            </a:r>
            <a:r>
              <a:rPr lang="en-US" sz="1200" dirty="0"/>
              <a:t>true</a:t>
            </a:r>
            <a:r>
              <a:rPr lang="ru-RU" sz="1200" dirty="0"/>
              <a:t>, если строка содержит подстроку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Статический 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Format() </a:t>
            </a:r>
            <a:r>
              <a:rPr lang="en-US" sz="1200" dirty="0"/>
              <a:t>– </a:t>
            </a:r>
            <a:r>
              <a:rPr lang="ru-RU" sz="1200" dirty="0"/>
              <a:t>создание форматированной строки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1050" dirty="0"/>
              <a:t>string result = </a:t>
            </a:r>
            <a:r>
              <a:rPr lang="en-US" sz="1050" dirty="0" err="1"/>
              <a:t>String.Format</a:t>
            </a:r>
            <a:r>
              <a:rPr lang="en-US" sz="1050" dirty="0"/>
              <a:t>(“</a:t>
            </a:r>
            <a:r>
              <a:rPr lang="ru-RU" sz="1050" dirty="0"/>
              <a:t>Температура</a:t>
            </a:r>
            <a:r>
              <a:rPr lang="en-US" sz="1050" dirty="0"/>
              <a:t> {0:d}:\n</a:t>
            </a:r>
            <a:r>
              <a:rPr lang="ru-RU" sz="1050" dirty="0"/>
              <a:t>в</a:t>
            </a:r>
            <a:r>
              <a:rPr lang="en-US" sz="1050" dirty="0"/>
              <a:t> {1,11}: {2} </a:t>
            </a:r>
            <a:r>
              <a:rPr lang="ru-RU" sz="1050" dirty="0"/>
              <a:t>градусов</a:t>
            </a:r>
            <a:r>
              <a:rPr lang="en-US" sz="1050" dirty="0"/>
              <a:t>", date, time, temp);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</a:t>
            </a:r>
            <a:r>
              <a:rPr lang="ru-RU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200" dirty="0"/>
              <a:t>– </a:t>
            </a:r>
            <a:r>
              <a:rPr lang="ru-RU" sz="1200" u="sng" dirty="0"/>
              <a:t>возвращает новую строку</a:t>
            </a:r>
            <a:r>
              <a:rPr lang="ru-RU" sz="1200" dirty="0"/>
              <a:t>, в которой  указанная подстрока вставлена в указанную позицию</a:t>
            </a:r>
          </a:p>
          <a:p>
            <a:pPr lvl="1">
              <a:lnSpc>
                <a:spcPct val="120000"/>
              </a:lnSpc>
            </a:pPr>
            <a:r>
              <a:rPr lang="en-US" sz="1050" dirty="0"/>
              <a:t>string result = </a:t>
            </a:r>
            <a:r>
              <a:rPr lang="en-US" sz="1050" dirty="0" err="1"/>
              <a:t>s.Insert</a:t>
            </a:r>
            <a:r>
              <a:rPr lang="en-US" sz="1050" dirty="0"/>
              <a:t>(2, “</a:t>
            </a:r>
            <a:r>
              <a:rPr lang="ru-RU" sz="1050" dirty="0"/>
              <a:t>вставляемая подстрока</a:t>
            </a:r>
            <a:r>
              <a:rPr lang="en-US" sz="1050" dirty="0"/>
              <a:t>”);</a:t>
            </a:r>
            <a:endParaRPr lang="ru-RU" sz="1050" dirty="0"/>
          </a:p>
          <a:p>
            <a:pPr>
              <a:lnSpc>
                <a:spcPct val="120000"/>
              </a:lnSpc>
            </a:pPr>
            <a:r>
              <a:rPr lang="ru-RU" sz="1200" dirty="0"/>
              <a:t>Методы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Remove()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Replace() </a:t>
            </a:r>
            <a:r>
              <a:rPr lang="en-US" sz="1200" dirty="0"/>
              <a:t>– </a:t>
            </a:r>
            <a:r>
              <a:rPr lang="ru-RU" sz="1200" u="sng" dirty="0"/>
              <a:t>возвращают новые строки</a:t>
            </a:r>
            <a:r>
              <a:rPr lang="ru-RU" sz="1200" dirty="0"/>
              <a:t>, в которых удалена или замена подстрока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Split()</a:t>
            </a:r>
            <a:r>
              <a:rPr lang="ru-RU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200" dirty="0"/>
              <a:t>– разбивает строку на несколько строк по определенному символу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 </a:t>
            </a:r>
            <a:r>
              <a:rPr lang="en-US" sz="1200" dirty="0"/>
              <a:t>– </a:t>
            </a:r>
            <a:r>
              <a:rPr lang="ru-RU" sz="1200" dirty="0"/>
              <a:t>удаляет все вхождения определенного набора символов сначала и с конца строки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Методы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200" dirty="0"/>
              <a:t>– преобразование строки в верхний, нижний регистры (</a:t>
            </a:r>
            <a:r>
              <a:rPr lang="ru-RU" sz="1200" u="sng" dirty="0"/>
              <a:t>возвращают новые строки</a:t>
            </a:r>
            <a:r>
              <a:rPr lang="ru-RU" sz="1200" dirty="0"/>
              <a:t>)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Метод </a:t>
            </a:r>
            <a:r>
              <a:rPr 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 </a:t>
            </a:r>
            <a:r>
              <a:rPr lang="en-US" sz="1200" dirty="0"/>
              <a:t>– </a:t>
            </a:r>
            <a:r>
              <a:rPr lang="ru-RU" sz="1200" dirty="0"/>
              <a:t>объединяет коллекцию в строку использую разделитель между элементами</a:t>
            </a:r>
          </a:p>
          <a:p>
            <a:pPr lvl="1">
              <a:lnSpc>
                <a:spcPct val="120000"/>
              </a:lnSpc>
            </a:pPr>
            <a:r>
              <a:rPr lang="en-US" sz="1050" dirty="0" err="1"/>
              <a:t>int</a:t>
            </a:r>
            <a:r>
              <a:rPr lang="en-US" sz="1050" dirty="0"/>
              <a:t>[] values = {5, 4189, 11434, .366 }; </a:t>
            </a:r>
            <a:endParaRPr lang="ru-RU" sz="1050" dirty="0"/>
          </a:p>
          <a:p>
            <a:pPr lvl="1">
              <a:lnSpc>
                <a:spcPct val="120000"/>
              </a:lnSpc>
            </a:pPr>
            <a:r>
              <a:rPr lang="en-US" sz="1050" dirty="0" err="1"/>
              <a:t>Console.WriteLine</a:t>
            </a:r>
            <a:r>
              <a:rPr lang="en-US" sz="1050" dirty="0"/>
              <a:t>(</a:t>
            </a:r>
            <a:r>
              <a:rPr lang="en-US" sz="1050" dirty="0" err="1"/>
              <a:t>string.Join</a:t>
            </a:r>
            <a:r>
              <a:rPr lang="en-US" sz="1050" dirty="0"/>
              <a:t>(“;",  values)); </a:t>
            </a:r>
          </a:p>
          <a:p>
            <a:pPr>
              <a:lnSpc>
                <a:spcPct val="120000"/>
              </a:lnSpc>
            </a:pPr>
            <a:r>
              <a:rPr lang="ru-RU" sz="1200" dirty="0"/>
              <a:t>Статические методы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IsNullOrEmpty</a:t>
            </a:r>
            <a:r>
              <a:rPr lang="ru-RU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1200" dirty="0"/>
              <a:t>, </a:t>
            </a:r>
            <a:r>
              <a:rPr lang="en-US" sz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IsNullOrWhiteSpace</a:t>
            </a:r>
            <a:r>
              <a:rPr lang="ru-RU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sz="1200" dirty="0"/>
              <a:t>– проверяют строку на пустоту</a:t>
            </a:r>
          </a:p>
          <a:p>
            <a:pPr marL="0" indent="0">
              <a:lnSpc>
                <a:spcPct val="120000"/>
              </a:lnSpc>
              <a:buNone/>
            </a:pPr>
            <a:endParaRPr lang="ru-RU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 !!!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возвращают новый экземпляр </a:t>
            </a:r>
            <a:r>
              <a:rPr lang="en-US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ru-RU" sz="1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не меняют текущую строку</a:t>
            </a:r>
          </a:p>
        </p:txBody>
      </p:sp>
    </p:spTree>
    <p:extLst>
      <p:ext uri="{BB962C8B-B14F-4D97-AF65-F5344CB8AC3E}">
        <p14:creationId xmlns:p14="http://schemas.microsoft.com/office/powerpoint/2010/main" val="170889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StringBuilder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511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Класс предназначен для работы с часто изменяющимися строковыми данными</a:t>
            </a:r>
          </a:p>
          <a:p>
            <a:pPr>
              <a:lnSpc>
                <a:spcPct val="120000"/>
              </a:lnSpc>
            </a:pPr>
            <a:r>
              <a:rPr lang="ru-RU" dirty="0"/>
              <a:t>Представляет изменяемую строку символов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Расположен пространстве имен </a:t>
            </a:r>
            <a:r>
              <a:rPr lang="en-US" dirty="0" err="1"/>
              <a:t>System.Text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Методы: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Append() </a:t>
            </a:r>
            <a:r>
              <a:rPr lang="en-US" dirty="0"/>
              <a:t>– </a:t>
            </a:r>
            <a:r>
              <a:rPr lang="ru-RU" dirty="0"/>
              <a:t>добавляет строковое представление типа (подстроку) в конец (перегружен для различных типов данных)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AppendFormat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добавляет форматированную строку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AppendLine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добавляет строку и символ перевода строки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 </a:t>
            </a:r>
            <a:r>
              <a:rPr lang="en-US" dirty="0"/>
              <a:t>– </a:t>
            </a:r>
            <a:r>
              <a:rPr lang="ru-RU" dirty="0"/>
              <a:t>вставляет строковое представление  типа (подстроку) в указанное место (перегружен для различных типов данных)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 </a:t>
            </a:r>
            <a:r>
              <a:rPr lang="en-US" dirty="0"/>
              <a:t>– </a:t>
            </a:r>
            <a:r>
              <a:rPr lang="ru-RU" dirty="0"/>
              <a:t>заменяет символы или подстроки на новые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Clear()</a:t>
            </a:r>
            <a:r>
              <a:rPr lang="en-US" dirty="0"/>
              <a:t> – </a:t>
            </a:r>
            <a:r>
              <a:rPr lang="ru-RU" dirty="0"/>
              <a:t>очищает содержимое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содержащуюся строку</a:t>
            </a:r>
          </a:p>
          <a:p>
            <a:pPr>
              <a:lnSpc>
                <a:spcPct val="120000"/>
              </a:lnSpc>
            </a:pPr>
            <a:r>
              <a:rPr lang="ru-RU" dirty="0"/>
              <a:t>В отличии от </a:t>
            </a:r>
            <a:r>
              <a:rPr lang="en-US" dirty="0"/>
              <a:t>string </a:t>
            </a:r>
            <a:r>
              <a:rPr lang="ru-RU" dirty="0"/>
              <a:t>меняет сам объект, а не возвращает новый при изменении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55536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Форматированный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Применяется для форматирования вывода строки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Console.Write</a:t>
            </a:r>
            <a:r>
              <a:rPr lang="en-US" dirty="0"/>
              <a:t>(), </a:t>
            </a:r>
            <a:r>
              <a:rPr lang="en-US" dirty="0" err="1"/>
              <a:t>Console.WriteLine</a:t>
            </a:r>
            <a:r>
              <a:rPr lang="en-US" dirty="0"/>
              <a:t>(), </a:t>
            </a:r>
            <a:r>
              <a:rPr lang="en-US" dirty="0" err="1"/>
              <a:t>string.Format</a:t>
            </a:r>
            <a:r>
              <a:rPr lang="en-US" dirty="0"/>
              <a:t>(), </a:t>
            </a:r>
            <a:r>
              <a:rPr lang="en-US" dirty="0" err="1"/>
              <a:t>stringBuilder.AppendFormat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Первый параметр – строка-шаблон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Метки-заполнители </a:t>
            </a:r>
            <a:r>
              <a:rPr lang="en-US" dirty="0"/>
              <a:t>{0}, {1}, {2} …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Вместо меток подставляются параметры метода, следующие за строкой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Следующие параметры нумеруются с 0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Метки-заполнители </a:t>
            </a:r>
            <a:r>
              <a:rPr lang="en-US" dirty="0"/>
              <a:t>{0}, {1}, {2}</a:t>
            </a:r>
            <a:r>
              <a:rPr lang="ru-RU" dirty="0"/>
              <a:t> могут идти в произвольном порядке и повторятся сколько угодно раз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При недостаточности параметров будет вызвано исключение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Console.Write</a:t>
            </a:r>
            <a:r>
              <a:rPr lang="en-US" dirty="0"/>
              <a:t>(“x = {0}, y = {2}, z = {1}, x ={0}”, dx,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dy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Форматирование числовых данных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C, c </a:t>
            </a:r>
            <a:r>
              <a:rPr lang="ru-RU" dirty="0"/>
              <a:t>– денежный формат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D, d – </a:t>
            </a:r>
            <a:r>
              <a:rPr lang="ru-RU" dirty="0"/>
              <a:t>числовой формат (с минимальный кол-вом цифр)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E, e – </a:t>
            </a:r>
            <a:r>
              <a:rPr lang="ru-RU" dirty="0"/>
              <a:t>экспоненциальный формат числа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F, f – </a:t>
            </a:r>
            <a:r>
              <a:rPr lang="ru-RU" dirty="0"/>
              <a:t>формат числа</a:t>
            </a:r>
            <a:r>
              <a:rPr lang="en-US" dirty="0"/>
              <a:t> </a:t>
            </a:r>
            <a:r>
              <a:rPr lang="ru-RU" dirty="0"/>
              <a:t>с фиксированной точкой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X, x –</a:t>
            </a:r>
            <a:r>
              <a:rPr lang="ru-RU" dirty="0"/>
              <a:t> шестнадцатеричный формат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P, p – </a:t>
            </a:r>
            <a:r>
              <a:rPr lang="ru-RU" dirty="0"/>
              <a:t>представление в процентах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G, g – </a:t>
            </a:r>
            <a:r>
              <a:rPr lang="ru-RU" dirty="0"/>
              <a:t>общий формат</a:t>
            </a:r>
            <a:endParaRPr lang="en-US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en-US" dirty="0"/>
              <a:t>string s = </a:t>
            </a:r>
            <a:r>
              <a:rPr lang="en-US" dirty="0" err="1"/>
              <a:t>string.Format</a:t>
            </a:r>
            <a:r>
              <a:rPr lang="en-US" dirty="0"/>
              <a:t>("{0:C}", value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62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Управляющие символы начинаются с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</a:t>
            </a:r>
            <a:r>
              <a:rPr lang="en-US" dirty="0"/>
              <a:t>n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перевод строки (для </a:t>
            </a:r>
            <a:r>
              <a:rPr lang="en-US" dirty="0"/>
              <a:t>Windows</a:t>
            </a:r>
            <a:r>
              <a:rPr lang="ru-RU" dirty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\t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символ табуляция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</a:t>
            </a:r>
            <a:r>
              <a:rPr lang="en-US" dirty="0"/>
              <a:t>r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возврат каретки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</a:t>
            </a:r>
            <a:r>
              <a:rPr lang="en-US" dirty="0"/>
              <a:t>a</a:t>
            </a:r>
            <a:r>
              <a:rPr lang="ru-RU" dirty="0"/>
              <a:t>		</a:t>
            </a:r>
            <a:r>
              <a:rPr lang="en-US" dirty="0"/>
              <a:t>–</a:t>
            </a:r>
            <a:r>
              <a:rPr lang="ru-RU" dirty="0"/>
              <a:t> звуковой сигнал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\\		</a:t>
            </a:r>
            <a:r>
              <a:rPr lang="en-US" dirty="0"/>
              <a:t>–</a:t>
            </a:r>
            <a:r>
              <a:rPr lang="ru-RU" dirty="0"/>
              <a:t> символ \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\*		</a:t>
            </a:r>
            <a:r>
              <a:rPr lang="en-US" dirty="0"/>
              <a:t>– </a:t>
            </a:r>
            <a:r>
              <a:rPr lang="ru-RU" dirty="0"/>
              <a:t>символ *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</a:t>
            </a:r>
            <a:r>
              <a:rPr lang="en-US" dirty="0"/>
              <a:t>”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символ </a:t>
            </a:r>
            <a:r>
              <a:rPr lang="en-US" dirty="0"/>
              <a:t>“</a:t>
            </a:r>
            <a:r>
              <a:rPr lang="ru-RU" dirty="0"/>
              <a:t>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\</a:t>
            </a:r>
            <a:r>
              <a:rPr lang="en-US" dirty="0"/>
              <a:t>’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символ </a:t>
            </a:r>
            <a:r>
              <a:rPr lang="en-US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string s = “d:</a:t>
            </a:r>
            <a:r>
              <a:rPr lang="en-US" dirty="0">
                <a:solidFill>
                  <a:srgbClr val="FFC000"/>
                </a:solidFill>
              </a:rPr>
              <a:t>\\</a:t>
            </a:r>
            <a:r>
              <a:rPr lang="en-US" dirty="0" err="1"/>
              <a:t>MyFolder</a:t>
            </a:r>
            <a:r>
              <a:rPr lang="en-US" dirty="0">
                <a:solidFill>
                  <a:srgbClr val="FFC000"/>
                </a:solidFill>
              </a:rPr>
              <a:t>\\</a:t>
            </a:r>
            <a:r>
              <a:rPr lang="en-US" dirty="0" err="1"/>
              <a:t>SubFolder</a:t>
            </a:r>
            <a:r>
              <a:rPr lang="en-US" dirty="0">
                <a:solidFill>
                  <a:srgbClr val="FFC000"/>
                </a:solidFill>
              </a:rPr>
              <a:t>\\</a:t>
            </a:r>
            <a:r>
              <a:rPr lang="en-US" dirty="0"/>
              <a:t>Example.txt”</a:t>
            </a:r>
          </a:p>
          <a:p>
            <a:pPr>
              <a:lnSpc>
                <a:spcPct val="120000"/>
              </a:lnSpc>
            </a:pPr>
            <a:r>
              <a:rPr lang="ru-RU" dirty="0"/>
              <a:t>Дословные строки –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Отключение управляющих символов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Сохраняет пробелы, символы перевода строк и т.д.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string s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/>
              <a:t>“d:</a:t>
            </a:r>
            <a:r>
              <a:rPr lang="en-US" dirty="0">
                <a:solidFill>
                  <a:srgbClr val="FFC000"/>
                </a:solidFill>
              </a:rPr>
              <a:t>\</a:t>
            </a:r>
            <a:r>
              <a:rPr lang="en-US" dirty="0" err="1"/>
              <a:t>MyFolder</a:t>
            </a:r>
            <a:r>
              <a:rPr lang="en-US" dirty="0">
                <a:solidFill>
                  <a:srgbClr val="FFC000"/>
                </a:solidFill>
              </a:rPr>
              <a:t>\</a:t>
            </a:r>
            <a:r>
              <a:rPr lang="en-US" dirty="0" err="1"/>
              <a:t>SubFolder</a:t>
            </a:r>
            <a:r>
              <a:rPr lang="en-US" dirty="0">
                <a:solidFill>
                  <a:srgbClr val="FFC000"/>
                </a:solidFill>
              </a:rPr>
              <a:t>\</a:t>
            </a:r>
            <a:r>
              <a:rPr lang="en-US" dirty="0"/>
              <a:t>Example.txt”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string s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/>
              <a:t>“String </a:t>
            </a:r>
            <a:r>
              <a:rPr lang="ru-RU" dirty="0"/>
              <a:t>на две 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		строки (да еще и с пробелами)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22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Strings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i="1" dirty="0"/>
              <a:t>Появились в </a:t>
            </a:r>
            <a:r>
              <a:rPr lang="en-US" i="1" dirty="0"/>
              <a:t>C# 6 (Visual Studio 2015 </a:t>
            </a:r>
            <a:r>
              <a:rPr lang="ru-RU" i="1" dirty="0"/>
              <a:t>и новее</a:t>
            </a:r>
            <a:r>
              <a:rPr lang="en-US" i="1" dirty="0"/>
              <a:t>)</a:t>
            </a:r>
            <a:endParaRPr lang="ru-RU" i="1" dirty="0"/>
          </a:p>
          <a:p>
            <a:pPr>
              <a:lnSpc>
                <a:spcPct val="120000"/>
              </a:lnSpc>
            </a:pPr>
            <a:r>
              <a:rPr lang="ru-RU" dirty="0"/>
              <a:t>Используется для создания строк.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Выглядит как шаблонная строка, которая содержит выражения. Интерполированное строковое выражение создает строку, заменяя содержащиеся выражения представлениями </a:t>
            </a:r>
            <a:r>
              <a:rPr lang="ru-RU" dirty="0" err="1"/>
              <a:t>ToString</a:t>
            </a:r>
            <a:r>
              <a:rPr lang="en-US" dirty="0"/>
              <a:t>()</a:t>
            </a:r>
            <a:r>
              <a:rPr lang="ru-RU" dirty="0"/>
              <a:t> результатов выражений. </a:t>
            </a:r>
          </a:p>
          <a:p>
            <a:pPr>
              <a:lnSpc>
                <a:spcPct val="120000"/>
              </a:lnSpc>
            </a:pPr>
            <a:r>
              <a:rPr lang="ru-RU" dirty="0"/>
              <a:t>Интерполированную строку проще понять</a:t>
            </a:r>
          </a:p>
          <a:p>
            <a:pPr>
              <a:lnSpc>
                <a:spcPct val="120000"/>
              </a:lnSpc>
            </a:pPr>
            <a:r>
              <a:rPr lang="ru-RU" dirty="0"/>
              <a:t>Структура интерполированной строки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>
                <a:solidFill>
                  <a:srgbClr val="FFC000"/>
                </a:solidFill>
              </a:rPr>
              <a:t>      </a:t>
            </a:r>
            <a:r>
              <a:rPr lang="en-US" b="1" dirty="0">
                <a:solidFill>
                  <a:srgbClr val="FFC000"/>
                </a:solidFill>
              </a:rPr>
              <a:t>$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“&lt;text&gt; </a:t>
            </a:r>
            <a:r>
              <a:rPr lang="en-US" b="1" dirty="0">
                <a:solidFill>
                  <a:srgbClr val="FFC000"/>
                </a:solidFill>
              </a:rPr>
              <a:t>{</a:t>
            </a:r>
            <a:r>
              <a:rPr lang="en-US" dirty="0"/>
              <a:t> &lt;interpolation-expression&gt; &lt;optional-comma-field-width&gt; &lt;optional-colon-format&gt; </a:t>
            </a:r>
            <a:r>
              <a:rPr lang="en-US" b="1" dirty="0">
                <a:solidFill>
                  <a:srgbClr val="FFC000"/>
                </a:solidFill>
              </a:rPr>
              <a:t>}</a:t>
            </a:r>
            <a:r>
              <a:rPr lang="en-US" dirty="0"/>
              <a:t> &lt;text&gt; ... “</a:t>
            </a:r>
          </a:p>
          <a:p>
            <a:pPr>
              <a:lnSpc>
                <a:spcPct val="120000"/>
              </a:lnSpc>
            </a:pPr>
            <a:r>
              <a:rPr lang="ru-RU" dirty="0"/>
              <a:t>Примеры: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string s = $"hello, {name}“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sb.Append</a:t>
            </a:r>
            <a:r>
              <a:rPr lang="en-US" dirty="0"/>
              <a:t>($"Hello, {name}" );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person.Name</a:t>
            </a:r>
            <a:r>
              <a:rPr lang="en-US" dirty="0"/>
              <a:t>, 20} is {person.Age:D3} year </a:t>
            </a:r>
            <a:endParaRPr lang="ru-RU" dirty="0"/>
          </a:p>
          <a:p>
            <a:pPr marL="411480" lvl="1" indent="0">
              <a:lnSpc>
                <a:spcPct val="120000"/>
              </a:lnSpc>
              <a:buNone/>
            </a:pPr>
            <a:r>
              <a:rPr lang="ru-RU" dirty="0"/>
              <a:t>					</a:t>
            </a:r>
            <a:r>
              <a:rPr lang="en-US" dirty="0"/>
              <a:t>{(</a:t>
            </a:r>
            <a:r>
              <a:rPr lang="en-US" dirty="0" err="1"/>
              <a:t>person.Age</a:t>
            </a:r>
            <a:r>
              <a:rPr lang="en-US" dirty="0"/>
              <a:t> == 1 ? "" : "s")} old.“)</a:t>
            </a:r>
          </a:p>
        </p:txBody>
      </p:sp>
    </p:spTree>
    <p:extLst>
      <p:ext uri="{BB962C8B-B14F-4D97-AF65-F5344CB8AC3E}">
        <p14:creationId xmlns:p14="http://schemas.microsoft.com/office/powerpoint/2010/main" val="319655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02605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Сегодня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Способы передачи параметров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Типы, допускающие неопределенное значение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Работа со строками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String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Динамически изменяемые строки – класс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StringBuilder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Регулярные выражения – класс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Regex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99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6280"/>
          </a:xfrm>
        </p:spPr>
        <p:txBody>
          <a:bodyPr>
            <a:noAutofit/>
          </a:bodyPr>
          <a:lstStyle/>
          <a:p>
            <a:r>
              <a:rPr lang="ru-RU" sz="1300" dirty="0"/>
              <a:t>Позволяет осуществлять поиск, замену, проверку, разбор строки, используя регулярные выражения</a:t>
            </a:r>
          </a:p>
          <a:p>
            <a:r>
              <a:rPr lang="ru-RU" sz="1300" dirty="0"/>
              <a:t>Пространство имен </a:t>
            </a:r>
            <a:r>
              <a:rPr lang="en-US" sz="1300" dirty="0" err="1"/>
              <a:t>System.Text.RegularExpressions</a:t>
            </a:r>
            <a:endParaRPr lang="en-US" sz="1300" dirty="0"/>
          </a:p>
          <a:p>
            <a:r>
              <a:rPr lang="ru-RU" sz="1300" dirty="0"/>
              <a:t>Позволяет работать как с статическими методами, так и создать экземпляр класса для проведения множества однотипных операций, используя один и тот же паттерн</a:t>
            </a:r>
          </a:p>
          <a:p>
            <a:r>
              <a:rPr lang="ru-RU" sz="1300" dirty="0"/>
              <a:t>Методы (все методы экземпляра имеют и соответствующий статический вариант):</a:t>
            </a:r>
          </a:p>
          <a:p>
            <a:pPr lvl="1"/>
            <a:r>
              <a:rPr lang="en-US" sz="13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IsMatch</a:t>
            </a:r>
            <a:r>
              <a:rPr lang="en-US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1300" dirty="0"/>
              <a:t> – проверяет строку на соответствие регулярному выражению (статический метод и метод экземпляра)</a:t>
            </a:r>
          </a:p>
          <a:p>
            <a:pPr lvl="1"/>
            <a:r>
              <a:rPr lang="en-US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Match()</a:t>
            </a:r>
            <a:r>
              <a:rPr lang="ru-RU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300" dirty="0"/>
              <a:t>– возвращает первое вхождение регулярного выражения в строку (статический метод и метод экземпляра)</a:t>
            </a:r>
          </a:p>
          <a:p>
            <a:pPr lvl="1"/>
            <a:r>
              <a:rPr lang="en-US" sz="13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Matchs</a:t>
            </a:r>
            <a:r>
              <a:rPr lang="en-US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300" dirty="0"/>
              <a:t>– возвращает коллекцию всех вхождений регулярного выражения в строку (статический метод и метод экземпляра)</a:t>
            </a:r>
          </a:p>
          <a:p>
            <a:pPr lvl="1"/>
            <a:r>
              <a:rPr lang="en-US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1300" dirty="0"/>
              <a:t> – </a:t>
            </a:r>
            <a:r>
              <a:rPr lang="ru-RU" sz="1300" dirty="0"/>
              <a:t>заменяет все вхождения регулярного выражения на новую подстроку</a:t>
            </a:r>
          </a:p>
          <a:p>
            <a:pPr lvl="1"/>
            <a:r>
              <a:rPr lang="en-US" sz="1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Split() </a:t>
            </a:r>
            <a:r>
              <a:rPr lang="en-US" sz="1300" dirty="0"/>
              <a:t>– </a:t>
            </a:r>
            <a:r>
              <a:rPr lang="ru-RU" sz="1300" dirty="0"/>
              <a:t>разделяет строку на подстроки по позициям совпадения с регулярным выражениям (найденная строка выкидывается). Статический метод и метод экземпляра</a:t>
            </a:r>
          </a:p>
          <a:p>
            <a:endParaRPr lang="ru-RU" sz="1300" dirty="0"/>
          </a:p>
          <a:p>
            <a:r>
              <a:rPr lang="ru-RU" sz="1300" dirty="0"/>
              <a:t>Примеры:</a:t>
            </a:r>
          </a:p>
          <a:p>
            <a:pPr lvl="1"/>
            <a:r>
              <a:rPr lang="nn-NO" sz="1300" dirty="0"/>
              <a:t>Regex r = new Regex(@"^\d{3}-\d{2}-\d{2}$");</a:t>
            </a:r>
            <a:endParaRPr lang="en-US" sz="1300" dirty="0"/>
          </a:p>
          <a:p>
            <a:pPr lvl="1"/>
            <a:r>
              <a:rPr lang="en-US" sz="1300" dirty="0" err="1"/>
              <a:t>bool</a:t>
            </a:r>
            <a:r>
              <a:rPr lang="en-US" sz="1300" dirty="0"/>
              <a:t> ok = </a:t>
            </a:r>
            <a:r>
              <a:rPr lang="en-US" sz="1300" dirty="0" err="1"/>
              <a:t>r.IsMatch</a:t>
            </a:r>
            <a:r>
              <a:rPr lang="en-US" sz="1300" dirty="0"/>
              <a:t>("555-55-55");</a:t>
            </a:r>
          </a:p>
          <a:p>
            <a:endParaRPr lang="ru-RU" sz="1300" dirty="0"/>
          </a:p>
          <a:p>
            <a:pPr lvl="1"/>
            <a:r>
              <a:rPr lang="en-US" sz="1300" dirty="0" err="1"/>
              <a:t>bool</a:t>
            </a:r>
            <a:r>
              <a:rPr lang="en-US" sz="1300" dirty="0"/>
              <a:t> </a:t>
            </a:r>
            <a:r>
              <a:rPr lang="en-US" sz="1300" dirty="0" err="1"/>
              <a:t>validTel</a:t>
            </a:r>
            <a:r>
              <a:rPr lang="en-US" sz="1300" dirty="0"/>
              <a:t> = </a:t>
            </a:r>
            <a:r>
              <a:rPr lang="en-US" sz="1300" dirty="0" err="1"/>
              <a:t>Regex.IsMatch</a:t>
            </a:r>
            <a:r>
              <a:rPr lang="en-US" sz="1300" dirty="0"/>
              <a:t>("555-55-55", @"^\d{3}-\d{2}-\d{2}$");</a:t>
            </a:r>
            <a:endParaRPr lang="ru-RU" sz="1300" dirty="0"/>
          </a:p>
          <a:p>
            <a:pPr lvl="1"/>
            <a:endParaRPr lang="ru-RU" sz="1300" dirty="0"/>
          </a:p>
          <a:p>
            <a:pPr lvl="1"/>
            <a:r>
              <a:rPr lang="en-US" sz="1300" dirty="0"/>
              <a:t>string s = </a:t>
            </a:r>
            <a:r>
              <a:rPr lang="en-US" sz="1300" dirty="0" err="1"/>
              <a:t>Regex.Replace</a:t>
            </a:r>
            <a:r>
              <a:rPr lang="en-US" sz="1300" dirty="0"/>
              <a:t>(</a:t>
            </a:r>
            <a:r>
              <a:rPr lang="en-US" sz="1300" dirty="0" err="1"/>
              <a:t>inputString</a:t>
            </a:r>
            <a:r>
              <a:rPr lang="en-US" sz="1300" dirty="0"/>
              <a:t>, @“[^\w\.@-]”, “”); // </a:t>
            </a:r>
            <a:r>
              <a:rPr lang="ru-RU" sz="1300" dirty="0"/>
              <a:t>Удаление недопустимых символов</a:t>
            </a:r>
            <a:endParaRPr lang="en-US" sz="1300" dirty="0"/>
          </a:p>
          <a:p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11373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53536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Символы в регулярных выражения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026096"/>
              </p:ext>
            </p:extLst>
          </p:nvPr>
        </p:nvGraphicFramePr>
        <p:xfrm>
          <a:off x="395536" y="1484784"/>
          <a:ext cx="8352928" cy="51206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110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^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Начало</a:t>
                      </a:r>
                      <a:r>
                        <a:rPr lang="ru-RU" sz="800" baseline="0" dirty="0"/>
                        <a:t> строки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$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Конец</a:t>
                      </a:r>
                      <a:r>
                        <a:rPr lang="ru-RU" sz="800" baseline="0" dirty="0"/>
                        <a:t> строки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\</a:t>
                      </a:r>
                      <a:r>
                        <a:rPr lang="en-US" sz="800" dirty="0"/>
                        <a:t>n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Символ</a:t>
                      </a:r>
                      <a:r>
                        <a:rPr lang="ru-RU" sz="800" baseline="0" dirty="0"/>
                        <a:t> новой строки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\r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Возврат</a:t>
                      </a:r>
                      <a:r>
                        <a:rPr lang="ru-RU" sz="800" baseline="0" dirty="0"/>
                        <a:t> каретки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\</a:t>
                      </a:r>
                      <a:r>
                        <a:rPr lang="en-US" sz="800" dirty="0"/>
                        <a:t>x</a:t>
                      </a:r>
                      <a:r>
                        <a:rPr lang="ru-RU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ASCII</a:t>
                      </a:r>
                      <a:r>
                        <a:rPr lang="en-US" sz="800" baseline="0" dirty="0"/>
                        <a:t> </a:t>
                      </a:r>
                      <a:r>
                        <a:rPr lang="ru-RU" sz="800" baseline="0" dirty="0"/>
                        <a:t>символ в шестнадцатеричном формате (2 разряда)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\</a:t>
                      </a:r>
                      <a:r>
                        <a:rPr lang="en-US" sz="800" dirty="0"/>
                        <a:t>u</a:t>
                      </a:r>
                      <a:r>
                        <a:rPr lang="ru-RU" sz="800" dirty="0"/>
                        <a:t>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/>
                        <a:t>Unicode </a:t>
                      </a:r>
                      <a:r>
                        <a:rPr lang="ru-RU" sz="800" baseline="0" dirty="0"/>
                        <a:t>символ в шестнадцатеричном формате (4 разряда)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Позволяет использовать управляющие символы как простой символ. Например \*  просто *, а не повтор</a:t>
                      </a:r>
                      <a:r>
                        <a:rPr lang="ru-RU" sz="800" baseline="0" dirty="0"/>
                        <a:t> \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Повтор</a:t>
                      </a:r>
                      <a:r>
                        <a:rPr lang="ru-RU" sz="800" baseline="0" dirty="0"/>
                        <a:t> предшествующего символа или подстроки от 0 до ∞ раз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Повтор</a:t>
                      </a:r>
                      <a:r>
                        <a:rPr lang="ru-RU" sz="800" baseline="0" dirty="0"/>
                        <a:t> предшествующего символа или подстроки от 1 до ∞ раз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Предшествующий</a:t>
                      </a:r>
                      <a:r>
                        <a:rPr lang="ru-RU" sz="800" baseline="0" dirty="0"/>
                        <a:t> символ или подстрока или его (ее) отсутствие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{n}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Где</a:t>
                      </a:r>
                      <a:r>
                        <a:rPr lang="ru-RU" sz="800" baseline="0" dirty="0"/>
                        <a:t> </a:t>
                      </a:r>
                      <a:r>
                        <a:rPr lang="en-US" sz="800" baseline="0" dirty="0"/>
                        <a:t>n – </a:t>
                      </a:r>
                      <a:r>
                        <a:rPr lang="ru-RU" sz="800" baseline="0" dirty="0"/>
                        <a:t>число повторов предшествующего символа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{n,}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Где</a:t>
                      </a:r>
                      <a:r>
                        <a:rPr lang="ru-RU" sz="800" baseline="0" dirty="0"/>
                        <a:t> </a:t>
                      </a:r>
                      <a:r>
                        <a:rPr lang="en-US" sz="800" baseline="0" dirty="0"/>
                        <a:t>n – </a:t>
                      </a:r>
                      <a:r>
                        <a:rPr lang="ru-RU" sz="800" baseline="0" dirty="0"/>
                        <a:t>минимальное число повторов предшествующего символа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{</a:t>
                      </a:r>
                      <a:r>
                        <a:rPr lang="en-US" sz="800" dirty="0" err="1"/>
                        <a:t>n,m</a:t>
                      </a:r>
                      <a:r>
                        <a:rPr lang="en-US" sz="800" dirty="0"/>
                        <a:t>}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Где</a:t>
                      </a:r>
                      <a:r>
                        <a:rPr lang="ru-RU" sz="800" baseline="0" dirty="0"/>
                        <a:t> </a:t>
                      </a:r>
                      <a:r>
                        <a:rPr lang="en-US" sz="800" baseline="0" dirty="0"/>
                        <a:t>n, m – </a:t>
                      </a:r>
                      <a:r>
                        <a:rPr lang="ru-RU" sz="800" baseline="0" dirty="0"/>
                        <a:t>минимальное</a:t>
                      </a:r>
                      <a:r>
                        <a:rPr lang="en-US" sz="800" baseline="0" dirty="0"/>
                        <a:t> </a:t>
                      </a:r>
                      <a:r>
                        <a:rPr lang="ru-RU" sz="800" baseline="0" dirty="0"/>
                        <a:t>и</a:t>
                      </a:r>
                      <a:r>
                        <a:rPr lang="en-US" sz="800" baseline="0" dirty="0"/>
                        <a:t> </a:t>
                      </a:r>
                      <a:r>
                        <a:rPr lang="ru-RU" sz="800" baseline="0" dirty="0"/>
                        <a:t>максимальные числа повторов предшествующего символа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 err="1"/>
                        <a:t>x|y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</a:t>
                      </a:r>
                      <a:r>
                        <a:rPr lang="en-US" sz="800" baseline="0" dirty="0"/>
                        <a:t>x </a:t>
                      </a:r>
                      <a:r>
                        <a:rPr lang="ru-RU" sz="800" baseline="0" dirty="0"/>
                        <a:t>или </a:t>
                      </a:r>
                      <a:r>
                        <a:rPr lang="en-US" sz="800" baseline="0" dirty="0"/>
                        <a:t>y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[xyz]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любому символу из набора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[a-z]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любому символу из перечисления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[^a-z]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любому символу, кроме перечисленных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любому одному символу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\d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цифрам (аналог </a:t>
                      </a:r>
                      <a:r>
                        <a:rPr lang="en-US" sz="800" baseline="0" dirty="0"/>
                        <a:t>[0-9]</a:t>
                      </a:r>
                      <a:r>
                        <a:rPr lang="ru-RU" sz="800" baseline="0" dirty="0"/>
                        <a:t>).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\</a:t>
                      </a:r>
                      <a:r>
                        <a:rPr lang="en-US" sz="800" dirty="0"/>
                        <a:t>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не цифрам (аналог </a:t>
                      </a:r>
                      <a:r>
                        <a:rPr lang="en-US" sz="800" baseline="0" dirty="0"/>
                        <a:t>[^0-9]</a:t>
                      </a:r>
                      <a:r>
                        <a:rPr lang="ru-RU" sz="800" baseline="0" dirty="0"/>
                        <a:t>).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\s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</a:t>
                      </a:r>
                      <a:r>
                        <a:rPr lang="en-US" sz="800" baseline="0" dirty="0"/>
                        <a:t> </a:t>
                      </a:r>
                      <a:r>
                        <a:rPr lang="ru-RU" sz="800" baseline="0" dirty="0"/>
                        <a:t>пробелу, табуляции или разрыву страницы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en-US" sz="800" dirty="0"/>
                        <a:t>\S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Соответствует</a:t>
                      </a:r>
                      <a:r>
                        <a:rPr lang="ru-RU" sz="800" baseline="0" dirty="0"/>
                        <a:t> </a:t>
                      </a:r>
                      <a:r>
                        <a:rPr lang="en-US" sz="800" baseline="0" dirty="0"/>
                        <a:t> </a:t>
                      </a:r>
                      <a:r>
                        <a:rPr lang="ru-RU" sz="800" baseline="0" dirty="0"/>
                        <a:t>любому символу</a:t>
                      </a:r>
                      <a:r>
                        <a:rPr lang="en-US" sz="800" baseline="0" dirty="0"/>
                        <a:t> </a:t>
                      </a:r>
                      <a:r>
                        <a:rPr lang="ru-RU" sz="800" baseline="0" dirty="0"/>
                        <a:t>кроме пробела, табуляции и разрыва страницы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023">
                <a:tc>
                  <a:txBody>
                    <a:bodyPr/>
                    <a:lstStyle/>
                    <a:p>
                      <a:r>
                        <a:rPr lang="ru-RU" sz="800" dirty="0"/>
                        <a:t>\</a:t>
                      </a:r>
                      <a:r>
                        <a:rPr lang="en-US" sz="800" dirty="0"/>
                        <a:t>w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Любой</a:t>
                      </a:r>
                      <a:r>
                        <a:rPr lang="ru-RU" sz="800" baseline="0" dirty="0"/>
                        <a:t> алфавитно-цифровой символ, включая символ подчеркивания (аналог </a:t>
                      </a:r>
                      <a:r>
                        <a:rPr lang="en-US" sz="800" baseline="0" dirty="0"/>
                        <a:t>[A-Za-z0-9_]</a:t>
                      </a:r>
                      <a:r>
                        <a:rPr lang="ru-RU" sz="800" baseline="0" dirty="0"/>
                        <a:t>)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800">
                <a:tc>
                  <a:txBody>
                    <a:bodyPr/>
                    <a:lstStyle/>
                    <a:p>
                      <a:r>
                        <a:rPr lang="ru-RU" sz="800" dirty="0"/>
                        <a:t>\</a:t>
                      </a:r>
                      <a:r>
                        <a:rPr lang="en-US" sz="800" dirty="0"/>
                        <a:t>W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Любой</a:t>
                      </a:r>
                      <a:r>
                        <a:rPr lang="ru-RU" sz="800" baseline="0" dirty="0"/>
                        <a:t> символ кроме алфавитно-цифровых символов и символа подчеркивания (аналог </a:t>
                      </a:r>
                      <a:r>
                        <a:rPr lang="en-US" sz="800" baseline="0" dirty="0"/>
                        <a:t>[^A-Za-z0-9_]</a:t>
                      </a:r>
                      <a:r>
                        <a:rPr lang="ru-RU" sz="800" baseline="0" dirty="0"/>
                        <a:t>)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76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Работа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45062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Способы передачи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ru-RU" dirty="0"/>
              <a:t>В </a:t>
            </a:r>
            <a:r>
              <a:rPr lang="en-US" dirty="0"/>
              <a:t>C# </a:t>
            </a:r>
            <a:r>
              <a:rPr lang="ru-RU" dirty="0"/>
              <a:t>два способа передачи параметров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по значению (по умолчанию)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по ссылке</a:t>
            </a:r>
            <a:endParaRPr lang="en-US" dirty="0"/>
          </a:p>
          <a:p>
            <a:pPr lvl="2">
              <a:lnSpc>
                <a:spcPct val="110000"/>
              </a:lnSpc>
              <a:defRPr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10000"/>
              </a:lnSpc>
              <a:defRPr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b="1" dirty="0"/>
              <a:t> (C# 7.2)</a:t>
            </a:r>
            <a:endParaRPr lang="ru-RU" dirty="0"/>
          </a:p>
          <a:p>
            <a:pPr>
              <a:lnSpc>
                <a:spcPct val="110000"/>
              </a:lnSpc>
              <a:defRPr/>
            </a:pPr>
            <a:r>
              <a:rPr lang="ru-RU" dirty="0"/>
              <a:t>Для каждого из способов важно понимать особенности при передаче: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ссылочного типа</a:t>
            </a:r>
          </a:p>
          <a:p>
            <a:pPr lvl="1">
              <a:lnSpc>
                <a:spcPct val="110000"/>
              </a:lnSpc>
              <a:defRPr/>
            </a:pPr>
            <a:r>
              <a:rPr lang="ru-RU" dirty="0"/>
              <a:t>типа-значения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29155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по значению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800" dirty="0"/>
              <a:t>При передаче типа-значения 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400" dirty="0"/>
              <a:t>Создается его локальная копия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400" dirty="0"/>
              <a:t>Любые модификации внутри метода не влияют на исходное значение</a:t>
            </a:r>
          </a:p>
          <a:p>
            <a:pPr>
              <a:lnSpc>
                <a:spcPct val="120000"/>
              </a:lnSpc>
              <a:defRPr/>
            </a:pPr>
            <a:r>
              <a:rPr lang="ru-RU" sz="2800" dirty="0"/>
              <a:t>При передаче ссылочного типа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400" dirty="0"/>
              <a:t>Передается значение ссылки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400" dirty="0"/>
              <a:t>Любые модификации внутри метода влияют на исходное значение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400" dirty="0"/>
              <a:t>Само значение исходной ссылки изменить нельзя (присвоить ссылку на другой объект)</a:t>
            </a:r>
            <a:endParaRPr lang="en-US" sz="2400" dirty="0"/>
          </a:p>
          <a:p>
            <a:pPr>
              <a:lnSpc>
                <a:spcPct val="120000"/>
              </a:lnSpc>
              <a:defRPr/>
            </a:pPr>
            <a:r>
              <a:rPr lang="ru-RU" sz="2600" dirty="0"/>
              <a:t>Пример</a:t>
            </a:r>
            <a:r>
              <a:rPr lang="ru-RU" sz="3000" dirty="0"/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400" dirty="0" err="1"/>
              <a:t>Console.WriteLine</a:t>
            </a:r>
            <a:r>
              <a:rPr lang="en-US" sz="2400" dirty="0"/>
              <a:t>(“Hello, World!”);</a:t>
            </a:r>
          </a:p>
          <a:p>
            <a:pPr>
              <a:lnSpc>
                <a:spcPct val="120000"/>
              </a:lnSpc>
              <a:defRPr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691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по ссылке (</a:t>
            </a:r>
            <a:r>
              <a:rPr lang="en-US" b="1" dirty="0"/>
              <a:t>ref</a:t>
            </a:r>
            <a:r>
              <a:rPr lang="en-US" dirty="0"/>
              <a:t>, </a:t>
            </a:r>
            <a:r>
              <a:rPr lang="en-US" b="1" dirty="0"/>
              <a:t>out, in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46237"/>
            <a:ext cx="8229600" cy="4526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ru-RU" sz="2400" dirty="0"/>
              <a:t>При передаче типа-значения</a:t>
            </a:r>
            <a:endParaRPr lang="en-US" sz="2400" dirty="0"/>
          </a:p>
          <a:p>
            <a:pPr lvl="1">
              <a:lnSpc>
                <a:spcPct val="110000"/>
              </a:lnSpc>
              <a:defRPr/>
            </a:pPr>
            <a:r>
              <a:rPr lang="ru-RU" sz="2000" dirty="0"/>
              <a:t>Передается ссылка на объект</a:t>
            </a:r>
          </a:p>
          <a:p>
            <a:pPr lvl="1">
              <a:lnSpc>
                <a:spcPct val="110000"/>
              </a:lnSpc>
              <a:defRPr/>
            </a:pPr>
            <a:r>
              <a:rPr lang="ru-RU" sz="2000" dirty="0"/>
              <a:t>Модификации объекта внутри метода влияют на исходные значения</a:t>
            </a:r>
            <a:endParaRPr lang="en-US" sz="2000" dirty="0"/>
          </a:p>
          <a:p>
            <a:pPr lvl="1">
              <a:lnSpc>
                <a:spcPct val="110000"/>
              </a:lnSpc>
              <a:defRPr/>
            </a:pPr>
            <a:r>
              <a:rPr lang="ru-RU" sz="2000" dirty="0"/>
              <a:t>Само значение исходной ссылки тоже можно изменить (присвоить ссылку на другой объект). Кроме </a:t>
            </a:r>
            <a:r>
              <a:rPr lang="en-US" sz="2000" dirty="0"/>
              <a:t>in</a:t>
            </a:r>
          </a:p>
          <a:p>
            <a:pPr lvl="1">
              <a:lnSpc>
                <a:spcPct val="110000"/>
              </a:lnSpc>
              <a:defRPr/>
            </a:pPr>
            <a:endParaRPr lang="ru-RU" sz="2000" dirty="0"/>
          </a:p>
          <a:p>
            <a:pPr>
              <a:lnSpc>
                <a:spcPct val="110000"/>
              </a:lnSpc>
              <a:defRPr/>
            </a:pPr>
            <a:r>
              <a:rPr lang="ru-RU" sz="2400" dirty="0"/>
              <a:t>При передаче ссылочного типа</a:t>
            </a:r>
          </a:p>
          <a:p>
            <a:pPr lvl="1">
              <a:lnSpc>
                <a:spcPct val="110000"/>
              </a:lnSpc>
              <a:defRPr/>
            </a:pPr>
            <a:r>
              <a:rPr lang="ru-RU" sz="2000" dirty="0"/>
              <a:t>Передается ссылка на ссылку</a:t>
            </a:r>
          </a:p>
          <a:p>
            <a:pPr lvl="1">
              <a:lnSpc>
                <a:spcPct val="110000"/>
              </a:lnSpc>
              <a:defRPr/>
            </a:pPr>
            <a:r>
              <a:rPr lang="ru-RU" sz="2000" dirty="0"/>
              <a:t>Можно присвоить ссылке ссылку на другой объект</a:t>
            </a:r>
          </a:p>
          <a:p>
            <a:pPr lvl="1">
              <a:lnSpc>
                <a:spcPct val="110000"/>
              </a:lnSpc>
              <a:defRPr/>
            </a:pPr>
            <a:endParaRPr lang="ru-RU" sz="2000" dirty="0"/>
          </a:p>
          <a:p>
            <a:pPr>
              <a:lnSpc>
                <a:spcPct val="110000"/>
              </a:lnSpc>
              <a:defRPr/>
            </a:pPr>
            <a:r>
              <a:rPr lang="en-US" sz="2400" b="1" dirty="0"/>
              <a:t>out</a:t>
            </a:r>
            <a:r>
              <a:rPr lang="en-US" sz="2400" dirty="0"/>
              <a:t> </a:t>
            </a:r>
            <a:r>
              <a:rPr lang="ru-RU" sz="2400" dirty="0"/>
              <a:t>аналогичен </a:t>
            </a:r>
            <a:r>
              <a:rPr lang="en-US" sz="2400" b="1" dirty="0"/>
              <a:t>ref</a:t>
            </a:r>
            <a:r>
              <a:rPr lang="ru-RU" sz="2400" dirty="0"/>
              <a:t>, однако не предполагает предварительной инициализации переменной</a:t>
            </a:r>
          </a:p>
          <a:p>
            <a:pPr>
              <a:lnSpc>
                <a:spcPct val="110000"/>
              </a:lnSpc>
              <a:defRPr/>
            </a:pP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ru-RU" sz="2400" dirty="0"/>
              <a:t>запрещает изменить сам переданный параметр (ссылку)</a:t>
            </a:r>
          </a:p>
          <a:p>
            <a:pPr>
              <a:lnSpc>
                <a:spcPct val="110000"/>
              </a:lnSpc>
              <a:defRPr/>
            </a:pPr>
            <a:endParaRPr lang="ru-RU" sz="2400" dirty="0"/>
          </a:p>
          <a:p>
            <a:pPr>
              <a:lnSpc>
                <a:spcPct val="110000"/>
              </a:lnSpc>
              <a:defRPr/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110000"/>
              </a:lnSpc>
              <a:defRPr/>
            </a:pPr>
            <a:r>
              <a:rPr lang="en-US" sz="1800" dirty="0" err="1"/>
              <a:t>Interlocked.Add</a:t>
            </a:r>
            <a:r>
              <a:rPr lang="en-US" sz="1800" dirty="0"/>
              <a:t>(ref number);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1800" dirty="0" err="1"/>
              <a:t>int.TryParse</a:t>
            </a:r>
            <a:r>
              <a:rPr lang="en-US" sz="1800" dirty="0"/>
              <a:t>(</a:t>
            </a:r>
            <a:r>
              <a:rPr lang="en-US" sz="1800" dirty="0" err="1"/>
              <a:t>inputString</a:t>
            </a:r>
            <a:r>
              <a:rPr lang="en-US" sz="1800" dirty="0"/>
              <a:t>, out int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  <a:endParaRPr lang="ru-RU" sz="1800" dirty="0"/>
          </a:p>
          <a:p>
            <a:pPr>
              <a:lnSpc>
                <a:spcPct val="110000"/>
              </a:lnSpc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23731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</a:t>
            </a:r>
            <a:r>
              <a:rPr lang="en-US" sz="1400" dirty="0"/>
              <a:t>ref</a:t>
            </a:r>
            <a:r>
              <a:rPr lang="ru-RU" sz="1400" dirty="0"/>
              <a:t>, </a:t>
            </a:r>
            <a:r>
              <a:rPr lang="en-US" sz="1400" dirty="0"/>
              <a:t>out</a:t>
            </a:r>
            <a:r>
              <a:rPr lang="ru-RU" sz="1400" dirty="0"/>
              <a:t> и </a:t>
            </a:r>
            <a:r>
              <a:rPr lang="en-US" sz="1400" dirty="0"/>
              <a:t>in </a:t>
            </a:r>
            <a:r>
              <a:rPr lang="ru-RU" sz="1400" dirty="0"/>
              <a:t>имеют одинаковую сигнатуру. Поэтому нельзя создать 2 метода, которые будут отличаться только наличием</a:t>
            </a:r>
            <a:r>
              <a:rPr lang="en-US" sz="1400" dirty="0"/>
              <a:t> </a:t>
            </a:r>
            <a:r>
              <a:rPr lang="ru-RU" sz="1400" dirty="0"/>
              <a:t>у одного параметра </a:t>
            </a:r>
            <a:r>
              <a:rPr lang="en-US" sz="1400" dirty="0"/>
              <a:t>ref</a:t>
            </a:r>
            <a:r>
              <a:rPr lang="ru-RU" sz="1400" dirty="0"/>
              <a:t>, а у другого </a:t>
            </a:r>
            <a:r>
              <a:rPr lang="en-US" sz="1400" dirty="0"/>
              <a:t>out </a:t>
            </a:r>
            <a:r>
              <a:rPr lang="ru-RU" sz="1400" dirty="0"/>
              <a:t>или </a:t>
            </a:r>
            <a:r>
              <a:rPr lang="en-US" sz="1400" dirty="0"/>
              <a:t>in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1855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200" dirty="0"/>
              <a:t>Примеры передачи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46236"/>
            <a:ext cx="8229600" cy="50231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ru-RU" sz="2400" dirty="0"/>
              <a:t>По значению: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1800" dirty="0" err="1"/>
              <a:t>Console.WriteLine</a:t>
            </a:r>
            <a:r>
              <a:rPr lang="en-US" sz="1800" dirty="0"/>
              <a:t>(“Hello, World!”);</a:t>
            </a:r>
          </a:p>
          <a:p>
            <a:pPr lvl="1">
              <a:lnSpc>
                <a:spcPct val="120000"/>
              </a:lnSpc>
              <a:defRPr/>
            </a:pPr>
            <a:endParaRPr lang="en-US" sz="2000" dirty="0"/>
          </a:p>
          <a:p>
            <a:pPr>
              <a:lnSpc>
                <a:spcPct val="120000"/>
              </a:lnSpc>
              <a:defRPr/>
            </a:pPr>
            <a:r>
              <a:rPr lang="ru-RU" sz="2400" dirty="0"/>
              <a:t>По ссылке: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000" dirty="0"/>
              <a:t>При описании метода</a:t>
            </a:r>
          </a:p>
          <a:p>
            <a:pPr marL="630936" lvl="2" indent="0">
              <a:lnSpc>
                <a:spcPct val="120000"/>
              </a:lnSpc>
              <a:buNone/>
              <a:defRPr/>
            </a:pPr>
            <a:r>
              <a:rPr lang="en-US" sz="1800" dirty="0"/>
              <a:t>	void Swap(</a:t>
            </a:r>
            <a:r>
              <a:rPr lang="en-US" sz="1800" b="1" u="sng" dirty="0"/>
              <a:t>ref</a:t>
            </a:r>
            <a:r>
              <a:rPr lang="en-US" sz="1800" dirty="0"/>
              <a:t> int x, </a:t>
            </a:r>
            <a:r>
              <a:rPr lang="en-US" sz="1800" b="1" u="sng" dirty="0"/>
              <a:t>ref</a:t>
            </a:r>
            <a:r>
              <a:rPr lang="en-US" sz="1800" dirty="0"/>
              <a:t> int y)</a:t>
            </a:r>
          </a:p>
          <a:p>
            <a:pPr marL="630936" lvl="2" indent="0">
              <a:lnSpc>
                <a:spcPct val="120000"/>
              </a:lnSpc>
              <a:buNone/>
              <a:defRPr/>
            </a:pPr>
            <a:r>
              <a:rPr lang="en-US" sz="1800" dirty="0"/>
              <a:t>	{</a:t>
            </a:r>
          </a:p>
          <a:p>
            <a:pPr marL="630936" lvl="2" indent="0">
              <a:lnSpc>
                <a:spcPct val="120000"/>
              </a:lnSpc>
              <a:buNone/>
              <a:defRPr/>
            </a:pPr>
            <a:r>
              <a:rPr lang="en-US" sz="1800" dirty="0"/>
              <a:t>    	       int z;    z = x;    x = y;    y = z;</a:t>
            </a:r>
          </a:p>
          <a:p>
            <a:pPr marL="630936" lvl="2" indent="0">
              <a:lnSpc>
                <a:spcPct val="120000"/>
              </a:lnSpc>
              <a:buNone/>
              <a:defRPr/>
            </a:pPr>
            <a:r>
              <a:rPr lang="en-US" sz="1800" dirty="0"/>
              <a:t>	}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000" dirty="0"/>
              <a:t>	</a:t>
            </a:r>
          </a:p>
          <a:p>
            <a:pPr lvl="1">
              <a:lnSpc>
                <a:spcPct val="120000"/>
              </a:lnSpc>
              <a:defRPr/>
            </a:pPr>
            <a:r>
              <a:rPr lang="ru-RU" sz="2000" dirty="0"/>
              <a:t>При использовании </a:t>
            </a:r>
            <a:r>
              <a:rPr lang="en-US" sz="2000" dirty="0"/>
              <a:t>out</a:t>
            </a:r>
            <a:r>
              <a:rPr lang="ru-RU" sz="2000" dirty="0"/>
              <a:t>, параметр должен быть проинициализирован до любого выхода из метода</a:t>
            </a:r>
            <a:endParaRPr lang="en-US" sz="2000" dirty="0"/>
          </a:p>
          <a:p>
            <a:pPr lvl="1">
              <a:lnSpc>
                <a:spcPct val="120000"/>
              </a:lnSpc>
              <a:defRPr/>
            </a:pPr>
            <a:endParaRPr lang="en-US" sz="2000" dirty="0"/>
          </a:p>
          <a:p>
            <a:pPr lvl="1">
              <a:lnSpc>
                <a:spcPct val="120000"/>
              </a:lnSpc>
              <a:defRPr/>
            </a:pPr>
            <a:r>
              <a:rPr lang="ru-RU" sz="2000" dirty="0"/>
              <a:t>Не забывайте указывать</a:t>
            </a:r>
            <a:r>
              <a:rPr lang="en-US" sz="2000" dirty="0"/>
              <a:t> </a:t>
            </a:r>
            <a:r>
              <a:rPr lang="en-US" sz="2000" b="1" dirty="0"/>
              <a:t>ref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out</a:t>
            </a:r>
            <a:r>
              <a:rPr lang="en-US" sz="2000" dirty="0"/>
              <a:t> </a:t>
            </a:r>
            <a:r>
              <a:rPr lang="ru-RU" sz="2000" dirty="0"/>
              <a:t>при передаче фактических параметров!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in </a:t>
            </a:r>
            <a:r>
              <a:rPr lang="ru-RU" sz="2000" dirty="0"/>
              <a:t>указывать при вызове не нужно</a:t>
            </a:r>
            <a:endParaRPr lang="en-US" sz="1800" dirty="0"/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2000" dirty="0"/>
              <a:t>	</a:t>
            </a:r>
            <a:r>
              <a:rPr lang="en-US" sz="1800" dirty="0"/>
              <a:t>int x, y; 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1800" dirty="0"/>
              <a:t>	    Swap(x, y); // </a:t>
            </a:r>
            <a:r>
              <a:rPr lang="ru-RU" sz="1800" dirty="0"/>
              <a:t>неправильно</a:t>
            </a:r>
          </a:p>
          <a:p>
            <a:pPr marL="411480" lvl="1" indent="0">
              <a:lnSpc>
                <a:spcPct val="120000"/>
              </a:lnSpc>
              <a:buNone/>
              <a:defRPr/>
            </a:pPr>
            <a:r>
              <a:rPr lang="en-US" sz="1800" dirty="0"/>
              <a:t> 	    Swap(</a:t>
            </a:r>
            <a:r>
              <a:rPr lang="en-US" sz="1800" b="1" u="sng" dirty="0"/>
              <a:t>ref</a:t>
            </a:r>
            <a:r>
              <a:rPr lang="en-US" sz="1800" dirty="0"/>
              <a:t> x, </a:t>
            </a:r>
            <a:r>
              <a:rPr lang="en-US" sz="1800" b="1" u="sng" dirty="0"/>
              <a:t>ref</a:t>
            </a:r>
            <a:r>
              <a:rPr lang="en-US" sz="1800" dirty="0"/>
              <a:t> y); // </a:t>
            </a:r>
            <a:r>
              <a:rPr lang="ru-RU" sz="1800" dirty="0"/>
              <a:t>правильно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02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7E22E-66B0-4F07-97D8-461EABDC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53536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Перегрузки метода с </a:t>
            </a:r>
            <a:r>
              <a:rPr lang="ru-RU" dirty="0" err="1"/>
              <a:t>in</a:t>
            </a:r>
            <a:r>
              <a:rPr lang="ru-RU" dirty="0"/>
              <a:t> параметром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18147-FD0A-48D0-AAD5-A3049F17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0231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sz="1600" dirty="0"/>
              <a:t>Передача по ссылке </a:t>
            </a:r>
            <a:r>
              <a:rPr lang="en-US" sz="1600" dirty="0"/>
              <a:t>in </a:t>
            </a:r>
            <a:r>
              <a:rPr lang="ru-RU" sz="1600" dirty="0"/>
              <a:t>появилась в </a:t>
            </a:r>
            <a:r>
              <a:rPr lang="en-US" sz="1600" dirty="0"/>
              <a:t>C# 7.2</a:t>
            </a:r>
            <a:endParaRPr lang="ru-RU" sz="1600" dirty="0"/>
          </a:p>
          <a:p>
            <a:pPr>
              <a:lnSpc>
                <a:spcPct val="120000"/>
              </a:lnSpc>
            </a:pPr>
            <a:endParaRPr lang="ru-RU" sz="1600" dirty="0"/>
          </a:p>
          <a:p>
            <a:pPr>
              <a:lnSpc>
                <a:spcPct val="120000"/>
              </a:lnSpc>
            </a:pPr>
            <a:r>
              <a:rPr lang="ru-RU" sz="1600" dirty="0"/>
              <a:t>Не обязательно указывать </a:t>
            </a:r>
            <a:r>
              <a:rPr lang="en-US" sz="1600" dirty="0"/>
              <a:t>in </a:t>
            </a:r>
            <a:r>
              <a:rPr lang="ru-RU" sz="1600" dirty="0"/>
              <a:t>при вызове, но не возбраняется</a:t>
            </a:r>
          </a:p>
          <a:p>
            <a:pPr>
              <a:lnSpc>
                <a:spcPct val="120000"/>
              </a:lnSpc>
            </a:pPr>
            <a:endParaRPr lang="ru-RU" sz="1600" dirty="0"/>
          </a:p>
          <a:p>
            <a:pPr lvl="1">
              <a:lnSpc>
                <a:spcPct val="120000"/>
              </a:lnSpc>
            </a:pPr>
            <a:r>
              <a:rPr lang="en-US" sz="1400" dirty="0"/>
              <a:t>static Point Sum(</a:t>
            </a:r>
            <a:r>
              <a:rPr lang="en-US" sz="1400" b="1" dirty="0">
                <a:solidFill>
                  <a:srgbClr val="FFC000"/>
                </a:solidFill>
              </a:rPr>
              <a:t>in</a:t>
            </a:r>
            <a:r>
              <a:rPr lang="en-US" sz="1400" dirty="0"/>
              <a:t> Point point1, </a:t>
            </a:r>
            <a:r>
              <a:rPr lang="en-US" sz="1400" b="1" dirty="0">
                <a:solidFill>
                  <a:srgbClr val="FFC000"/>
                </a:solidFill>
              </a:rPr>
              <a:t>in</a:t>
            </a:r>
            <a:r>
              <a:rPr lang="en-US" sz="1400" dirty="0"/>
              <a:t> Point point2) { … };</a:t>
            </a:r>
            <a:endParaRPr lang="ru-RU" sz="1400" dirty="0"/>
          </a:p>
          <a:p>
            <a:pPr lvl="1">
              <a:lnSpc>
                <a:spcPct val="120000"/>
              </a:lnSpc>
            </a:pPr>
            <a:endParaRPr lang="ru-RU" sz="1400" dirty="0"/>
          </a:p>
          <a:p>
            <a:pPr lvl="1">
              <a:lnSpc>
                <a:spcPct val="120000"/>
              </a:lnSpc>
            </a:pPr>
            <a:r>
              <a:rPr lang="en-US" sz="1400" dirty="0"/>
              <a:t>Point</a:t>
            </a:r>
            <a:r>
              <a:rPr lang="ru-RU" sz="1400" dirty="0"/>
              <a:t> </a:t>
            </a:r>
            <a:r>
              <a:rPr lang="en-US" sz="1400" dirty="0"/>
              <a:t>p = Sum(p1, p2);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Point</a:t>
            </a:r>
            <a:r>
              <a:rPr lang="ru-RU" sz="1400" dirty="0"/>
              <a:t> </a:t>
            </a:r>
            <a:r>
              <a:rPr lang="en-US" sz="1400" dirty="0"/>
              <a:t>p = Sum(</a:t>
            </a:r>
            <a:r>
              <a:rPr lang="en-US" sz="1400" b="1" dirty="0">
                <a:solidFill>
                  <a:srgbClr val="FFC000"/>
                </a:solidFill>
              </a:rPr>
              <a:t>in</a:t>
            </a:r>
            <a:r>
              <a:rPr lang="en-US" sz="1400" dirty="0"/>
              <a:t> p1, </a:t>
            </a:r>
            <a:r>
              <a:rPr lang="en-US" sz="1400" b="1" dirty="0">
                <a:solidFill>
                  <a:srgbClr val="FFC000"/>
                </a:solidFill>
              </a:rPr>
              <a:t>in</a:t>
            </a:r>
            <a:r>
              <a:rPr lang="en-US" sz="1400" dirty="0"/>
              <a:t> p2);</a:t>
            </a:r>
          </a:p>
          <a:p>
            <a:pPr marL="411480" lvl="1" indent="0">
              <a:lnSpc>
                <a:spcPct val="120000"/>
              </a:lnSpc>
              <a:buNone/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ru-RU" sz="1600" dirty="0"/>
              <a:t>Неоднозначность при вызове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400" dirty="0"/>
              <a:t>static void Print(</a:t>
            </a:r>
            <a:r>
              <a:rPr lang="en-US" sz="1400" dirty="0" err="1"/>
              <a:t>DateTime</a:t>
            </a:r>
            <a:r>
              <a:rPr lang="en-US" sz="1400" dirty="0"/>
              <a:t> date) { … };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static void Print(</a:t>
            </a:r>
            <a:r>
              <a:rPr lang="en-US" sz="1400" b="1" dirty="0">
                <a:solidFill>
                  <a:srgbClr val="FFC00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DateTime</a:t>
            </a:r>
            <a:r>
              <a:rPr lang="en-US" sz="1400" dirty="0"/>
              <a:t> date) { … };</a:t>
            </a:r>
            <a:endParaRPr lang="ru-RU" sz="1400" dirty="0"/>
          </a:p>
          <a:p>
            <a:pPr lvl="1">
              <a:lnSpc>
                <a:spcPct val="120000"/>
              </a:lnSpc>
            </a:pPr>
            <a:endParaRPr lang="ru-RU" sz="1400" dirty="0"/>
          </a:p>
          <a:p>
            <a:pPr lvl="1">
              <a:lnSpc>
                <a:spcPct val="120000"/>
              </a:lnSpc>
            </a:pPr>
            <a:r>
              <a:rPr lang="en-US" sz="1400" dirty="0"/>
              <a:t>Print(</a:t>
            </a:r>
            <a:r>
              <a:rPr lang="en-US" sz="1400" dirty="0" err="1"/>
              <a:t>DateTime.Now</a:t>
            </a:r>
            <a:r>
              <a:rPr lang="en-US" sz="1400" dirty="0"/>
              <a:t>);  // </a:t>
            </a:r>
            <a:r>
              <a:rPr lang="ru-RU" sz="1400" dirty="0"/>
              <a:t>В </a:t>
            </a:r>
            <a:r>
              <a:rPr lang="en-US" sz="1400" dirty="0"/>
              <a:t>C# 7.3 – </a:t>
            </a:r>
            <a:r>
              <a:rPr lang="ru-RU" sz="1400" dirty="0"/>
              <a:t>устранили неоднозначность, вызовется первый метод (без </a:t>
            </a:r>
            <a:r>
              <a:rPr lang="en-US" sz="1400" dirty="0"/>
              <a:t>in)</a:t>
            </a:r>
            <a:endParaRPr lang="ru-RU" sz="1400" dirty="0"/>
          </a:p>
          <a:p>
            <a:pPr lvl="1">
              <a:lnSpc>
                <a:spcPct val="120000"/>
              </a:lnSpc>
            </a:pPr>
            <a:endParaRPr lang="ru-RU" sz="1400" dirty="0"/>
          </a:p>
          <a:p>
            <a:pPr lvl="1">
              <a:lnSpc>
                <a:spcPct val="120000"/>
              </a:lnSpc>
            </a:pPr>
            <a:r>
              <a:rPr lang="ru-RU" sz="1400" dirty="0"/>
              <a:t>Для избегания конфликта можно явно указать </a:t>
            </a:r>
            <a:r>
              <a:rPr lang="en-US" sz="1400" dirty="0"/>
              <a:t>in </a:t>
            </a:r>
            <a:r>
              <a:rPr lang="ru-RU" sz="1400" dirty="0"/>
              <a:t>при вызове метода</a:t>
            </a:r>
          </a:p>
          <a:p>
            <a:pPr marL="411480" lvl="1" indent="0">
              <a:lnSpc>
                <a:spcPct val="120000"/>
              </a:lnSpc>
              <a:buNone/>
            </a:pPr>
            <a:r>
              <a:rPr lang="ru-RU" sz="1400" dirty="0"/>
              <a:t>     </a:t>
            </a:r>
            <a:r>
              <a:rPr lang="en-US" sz="1400" dirty="0"/>
              <a:t>Print(</a:t>
            </a:r>
            <a:r>
              <a:rPr lang="en-US" sz="1400" b="1" dirty="0">
                <a:solidFill>
                  <a:srgbClr val="FFC00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DateTime.Now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51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Демонстрация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Передача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381964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1945</TotalTime>
  <Words>2260</Words>
  <Application>Microsoft Office PowerPoint</Application>
  <PresentationFormat>Экран (4:3)</PresentationFormat>
  <Paragraphs>442</Paragraphs>
  <Slides>32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Rockwell</vt:lpstr>
      <vt:lpstr>Wingdings 2</vt:lpstr>
      <vt:lpstr>Литейная</vt:lpstr>
      <vt:lpstr>Разработка приложений на платформе .NET</vt:lpstr>
      <vt:lpstr>Сегодня</vt:lpstr>
      <vt:lpstr>Сегодня</vt:lpstr>
      <vt:lpstr>Способы передачи параметров</vt:lpstr>
      <vt:lpstr>Передача по значению</vt:lpstr>
      <vt:lpstr>Передача по ссылке (ref, out, in)</vt:lpstr>
      <vt:lpstr>Примеры передачи параметров</vt:lpstr>
      <vt:lpstr>Перегрузки метода с in параметром</vt:lpstr>
      <vt:lpstr>Демонстрация</vt:lpstr>
      <vt:lpstr>Переменное число параметров</vt:lpstr>
      <vt:lpstr>Параметры по умолчанию</vt:lpstr>
      <vt:lpstr>Передача параметров по имени</vt:lpstr>
      <vt:lpstr>Возвращаемые значения по ссылке</vt:lpstr>
      <vt:lpstr>Сегодня</vt:lpstr>
      <vt:lpstr> Типы-значения, допускающие неопределенное значение</vt:lpstr>
      <vt:lpstr>Использование Nullable Types</vt:lpstr>
      <vt:lpstr>Nullable Types</vt:lpstr>
      <vt:lpstr>Операции с Nullable Types</vt:lpstr>
      <vt:lpstr>Оператор ?? </vt:lpstr>
      <vt:lpstr>Оператор условного доступа - ?. </vt:lpstr>
      <vt:lpstr>Демонстрации</vt:lpstr>
      <vt:lpstr>Сегодня</vt:lpstr>
      <vt:lpstr>Тип string</vt:lpstr>
      <vt:lpstr>Методы тип string</vt:lpstr>
      <vt:lpstr>Класс StringBuilder</vt:lpstr>
      <vt:lpstr>Форматированный вывод</vt:lpstr>
      <vt:lpstr>Управляющие символы</vt:lpstr>
      <vt:lpstr>Interpolated Strings </vt:lpstr>
      <vt:lpstr>Демонстрации</vt:lpstr>
      <vt:lpstr>Regex</vt:lpstr>
      <vt:lpstr>Символы в регулярных выражения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131</cp:revision>
  <dcterms:created xsi:type="dcterms:W3CDTF">2011-09-30T16:04:03Z</dcterms:created>
  <dcterms:modified xsi:type="dcterms:W3CDTF">2018-10-26T23:08:53Z</dcterms:modified>
</cp:coreProperties>
</file>