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32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0" r:id="rId13"/>
    <p:sldId id="32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4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4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(</a:t>
            </a:r>
            <a:r>
              <a:rPr lang="en-US" dirty="0" err="1"/>
              <a:t>struct</a:t>
            </a:r>
            <a:r>
              <a:rPr lang="en-US" dirty="0"/>
              <a:t> and class) </a:t>
            </a:r>
            <a:r>
              <a:rPr lang="ru-RU" dirty="0"/>
              <a:t>и очередь</a:t>
            </a:r>
            <a:r>
              <a:rPr lang="en-US" dirty="0"/>
              <a:t>, </a:t>
            </a:r>
            <a:r>
              <a:rPr lang="en-US" dirty="0" err="1"/>
              <a:t>IComparable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560234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800" dirty="0"/>
              <a:t>Абстрактные классы и интерфейсы</a:t>
            </a:r>
            <a:endParaRPr lang="en-US" sz="3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6"/>
            <a:ext cx="8219256" cy="487910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Абстрактные классы и интерфейсы обеспечивают абстракцию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Абстрактные классы могут содержать реализацию, интерфейсы – нет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Интерфейсы могут содержать только методы, свойства, события и индексаторы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Все члены интерфейса – </a:t>
            </a:r>
            <a:r>
              <a:rPr lang="en-US" sz="2800" dirty="0">
                <a:latin typeface="Cambria" panose="02040503050406030204" pitchFamily="18" charset="0"/>
              </a:rPr>
              <a:t>public</a:t>
            </a:r>
            <a:r>
              <a:rPr lang="ru-RU" sz="2800" dirty="0">
                <a:latin typeface="Cambria" panose="02040503050406030204" pitchFamily="18" charset="0"/>
              </a:rPr>
              <a:t>. Это открытый контракт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Используйте абстрактные классы, если: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ru-RU" sz="2400" dirty="0">
                <a:latin typeface="Cambria" panose="02040503050406030204" pitchFamily="18" charset="0"/>
              </a:rPr>
              <a:t>Требуется определить определенную функциональность, которую могут использовать все наследники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ru-RU" sz="2400" dirty="0">
                <a:latin typeface="Cambria" panose="02040503050406030204" pitchFamily="18" charset="0"/>
              </a:rPr>
              <a:t>Производный класс </a:t>
            </a:r>
            <a:r>
              <a:rPr lang="en-US" sz="2400" dirty="0">
                <a:latin typeface="Cambria" panose="02040503050406030204" pitchFamily="18" charset="0"/>
              </a:rPr>
              <a:t>“</a:t>
            </a:r>
            <a:r>
              <a:rPr lang="ru-RU" sz="2400" dirty="0">
                <a:latin typeface="Cambria" panose="02040503050406030204" pitchFamily="18" charset="0"/>
              </a:rPr>
              <a:t>является</a:t>
            </a:r>
            <a:r>
              <a:rPr lang="en-US" sz="2400" dirty="0">
                <a:latin typeface="Cambria" panose="020405030504060302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</a:rPr>
              <a:t> базовым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sz="2800" dirty="0">
                <a:latin typeface="Cambria" panose="02040503050406030204" pitchFamily="18" charset="0"/>
              </a:rPr>
              <a:t>Используйте интерфейсы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ru-RU" sz="2400" dirty="0">
                <a:latin typeface="Cambria" panose="02040503050406030204" pitchFamily="18" charset="0"/>
              </a:rPr>
              <a:t>Производный класс </a:t>
            </a:r>
            <a:r>
              <a:rPr lang="en-US" sz="2400" dirty="0">
                <a:latin typeface="Cambria" panose="02040503050406030204" pitchFamily="18" charset="0"/>
              </a:rPr>
              <a:t>“</a:t>
            </a:r>
            <a:r>
              <a:rPr lang="ru-RU" sz="2400" dirty="0">
                <a:latin typeface="Cambria" panose="02040503050406030204" pitchFamily="18" charset="0"/>
              </a:rPr>
              <a:t>реализует</a:t>
            </a:r>
            <a:r>
              <a:rPr lang="en-US" sz="2400" dirty="0">
                <a:latin typeface="Cambria" panose="020405030504060302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</a:rPr>
              <a:t> интерфейс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ru-RU" sz="2400" dirty="0">
                <a:latin typeface="Cambria" panose="02040503050406030204" pitchFamily="18" charset="0"/>
              </a:rPr>
              <a:t>Требуется множественное наследование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Примеры интерфейсов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80709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800" dirty="0" err="1"/>
              <a:t>ICloneable</a:t>
            </a:r>
            <a:endParaRPr lang="en-US" sz="1800" dirty="0"/>
          </a:p>
          <a:p>
            <a:pPr lvl="1" eaLnBrk="1" hangingPunct="1">
              <a:defRPr/>
            </a:pPr>
            <a:r>
              <a:rPr lang="ru-RU" sz="1600" dirty="0"/>
              <a:t>Определяет единственный метод </a:t>
            </a:r>
            <a:r>
              <a:rPr lang="en-US" sz="1600" dirty="0">
                <a:latin typeface="Courier New" pitchFamily="49" charset="0"/>
              </a:rPr>
              <a:t>object Clone()</a:t>
            </a:r>
          </a:p>
          <a:p>
            <a:pPr lvl="1" eaLnBrk="1" hangingPunct="1">
              <a:defRPr/>
            </a:pPr>
            <a:r>
              <a:rPr lang="ru-RU" sz="1600" dirty="0"/>
              <a:t>Позволяет выполнять копирование объектов</a:t>
            </a:r>
            <a:endParaRPr lang="en-US" sz="1600" dirty="0"/>
          </a:p>
          <a:p>
            <a:pPr lvl="1" eaLnBrk="1" hangingPunct="1">
              <a:defRPr/>
            </a:pPr>
            <a:endParaRPr lang="ru-RU" sz="1400" dirty="0"/>
          </a:p>
          <a:p>
            <a:pPr eaLnBrk="1" hangingPunct="1">
              <a:defRPr/>
            </a:pPr>
            <a:r>
              <a:rPr lang="en-US" sz="1800" dirty="0" err="1"/>
              <a:t>IDisposable</a:t>
            </a:r>
            <a:endParaRPr lang="en-US" sz="1800" dirty="0"/>
          </a:p>
          <a:p>
            <a:pPr lvl="1" eaLnBrk="1" hangingPunct="1">
              <a:defRPr/>
            </a:pPr>
            <a:r>
              <a:rPr lang="ru-RU" sz="1600" dirty="0"/>
              <a:t>Определяет единственный метод </a:t>
            </a:r>
            <a:r>
              <a:rPr lang="en-US" sz="1600" dirty="0">
                <a:latin typeface="Courier New" pitchFamily="49" charset="0"/>
              </a:rPr>
              <a:t>Dispose()</a:t>
            </a:r>
          </a:p>
          <a:p>
            <a:pPr lvl="1" eaLnBrk="1" hangingPunct="1">
              <a:defRPr/>
            </a:pPr>
            <a:r>
              <a:rPr lang="ru-RU" sz="1600" dirty="0"/>
              <a:t>Реализуйте этот метод, если требуется освобождение внешних ресурсов</a:t>
            </a:r>
          </a:p>
          <a:p>
            <a:pPr lvl="2">
              <a:defRPr/>
            </a:pPr>
            <a:r>
              <a:rPr lang="ru-RU" sz="1600" dirty="0"/>
              <a:t>Файлы, соединения и т.д.</a:t>
            </a:r>
          </a:p>
          <a:p>
            <a:pPr lvl="2">
              <a:defRPr/>
            </a:pPr>
            <a:endParaRPr lang="en-US" sz="1200" dirty="0"/>
          </a:p>
          <a:p>
            <a:pPr>
              <a:defRPr/>
            </a:pPr>
            <a:r>
              <a:rPr lang="en-US" sz="1800" dirty="0" err="1"/>
              <a:t>IComparable</a:t>
            </a:r>
            <a:r>
              <a:rPr lang="en-US" sz="1800" dirty="0"/>
              <a:t> – </a:t>
            </a:r>
            <a:r>
              <a:rPr lang="ru-RU" sz="1800" dirty="0"/>
              <a:t>используется при сортировках при сравнении 2 элементов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err="1"/>
              <a:t>IEnumerable</a:t>
            </a:r>
            <a:r>
              <a:rPr lang="en-US" sz="1800" dirty="0"/>
              <a:t>, </a:t>
            </a:r>
            <a:r>
              <a:rPr lang="en-US" sz="1800" dirty="0" err="1"/>
              <a:t>IEnumerable</a:t>
            </a:r>
            <a:r>
              <a:rPr lang="en-US" sz="1800" dirty="0"/>
              <a:t>&lt;T&gt;, </a:t>
            </a:r>
            <a:r>
              <a:rPr lang="en-US" sz="1800" dirty="0" err="1"/>
              <a:t>IEnumerator</a:t>
            </a:r>
            <a:r>
              <a:rPr lang="en-US" sz="1800" dirty="0"/>
              <a:t>, </a:t>
            </a:r>
            <a:r>
              <a:rPr lang="en-US" sz="1800" dirty="0" err="1"/>
              <a:t>IEnumerator</a:t>
            </a:r>
            <a:r>
              <a:rPr lang="en-US" sz="1800" dirty="0"/>
              <a:t>&lt;T&gt;</a:t>
            </a:r>
            <a:endParaRPr lang="ru-RU" sz="1800" dirty="0"/>
          </a:p>
          <a:p>
            <a:pPr lvl="1">
              <a:defRPr/>
            </a:pPr>
            <a:r>
              <a:rPr lang="ru-RU" sz="1600" dirty="0"/>
              <a:t>Позволяют итерировать по коллекции</a:t>
            </a:r>
          </a:p>
          <a:p>
            <a:pPr lvl="1">
              <a:defRPr/>
            </a:pPr>
            <a:endParaRPr lang="ru-RU" sz="1600" dirty="0"/>
          </a:p>
          <a:p>
            <a:pPr>
              <a:defRPr/>
            </a:pPr>
            <a:r>
              <a:rPr lang="en-US" sz="1800" dirty="0" err="1"/>
              <a:t>IDictionary</a:t>
            </a:r>
            <a:r>
              <a:rPr lang="en-US" sz="1800" dirty="0"/>
              <a:t>&lt;</a:t>
            </a:r>
            <a:r>
              <a:rPr lang="en-US" sz="1800" dirty="0" err="1"/>
              <a:t>TKey</a:t>
            </a:r>
            <a:r>
              <a:rPr lang="en-US" sz="1800" dirty="0"/>
              <a:t>, </a:t>
            </a:r>
            <a:r>
              <a:rPr lang="en-US" sz="1800" dirty="0" err="1"/>
              <a:t>TValue</a:t>
            </a:r>
            <a:r>
              <a:rPr lang="en-US" sz="1800" dirty="0"/>
              <a:t>&gt;, </a:t>
            </a:r>
            <a:r>
              <a:rPr lang="en-US" sz="1800" dirty="0" err="1"/>
              <a:t>IList</a:t>
            </a:r>
            <a:r>
              <a:rPr lang="en-US" sz="1800" dirty="0"/>
              <a:t>&lt;T&gt;, </a:t>
            </a:r>
            <a:r>
              <a:rPr lang="en-US" sz="1800" dirty="0" err="1"/>
              <a:t>ICollection</a:t>
            </a:r>
            <a:r>
              <a:rPr lang="en-US" sz="1800" dirty="0"/>
              <a:t>&lt;T&gt;</a:t>
            </a:r>
          </a:p>
          <a:p>
            <a:pPr lvl="1">
              <a:defRPr/>
            </a:pPr>
            <a:r>
              <a:rPr lang="ru-RU" sz="1600" dirty="0"/>
              <a:t>Интерфейсы реализуемые коллекциями</a:t>
            </a:r>
            <a:endParaRPr lang="en-US" sz="1600" dirty="0">
              <a:latin typeface="Courier New" pitchFamily="49" charset="0"/>
            </a:endParaRPr>
          </a:p>
          <a:p>
            <a:endParaRPr lang="en-US" sz="1800" dirty="0"/>
          </a:p>
          <a:p>
            <a:pPr lvl="1">
              <a:defRPr/>
            </a:pPr>
            <a:endParaRPr lang="en-US" sz="1200" dirty="0"/>
          </a:p>
          <a:p>
            <a:pPr lvl="2" eaLnBrk="1" hangingPunct="1"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6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221415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rgbClr val="FFFF99"/>
                </a:solidFill>
              </a:rPr>
              <a:t>Задание по желанию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700808"/>
            <a:ext cx="8410575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000" dirty="0">
                <a:solidFill>
                  <a:srgbClr val="FFFF99"/>
                </a:solidFill>
              </a:rPr>
              <a:t>Реализуйте абстрактный класс </a:t>
            </a:r>
            <a:r>
              <a:rPr lang="en-US" sz="2000" dirty="0">
                <a:solidFill>
                  <a:srgbClr val="FFFF99"/>
                </a:solidFill>
              </a:rPr>
              <a:t>Shape</a:t>
            </a:r>
            <a:r>
              <a:rPr lang="ru-RU" sz="2000" dirty="0">
                <a:solidFill>
                  <a:srgbClr val="FFFF99"/>
                </a:solidFill>
              </a:rPr>
              <a:t>, содержащий метод </a:t>
            </a:r>
            <a:r>
              <a:rPr lang="en-US" sz="2000" dirty="0">
                <a:solidFill>
                  <a:srgbClr val="FFFF99"/>
                </a:solidFill>
              </a:rPr>
              <a:t>Draw(), </a:t>
            </a:r>
            <a:r>
              <a:rPr lang="ru-RU" sz="2000" dirty="0">
                <a:solidFill>
                  <a:srgbClr val="FFFF99"/>
                </a:solidFill>
              </a:rPr>
              <a:t>якобы рисующий фигуру (вывод строки на экран)</a:t>
            </a:r>
            <a:endParaRPr lang="en-US" sz="20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000" dirty="0">
                <a:solidFill>
                  <a:srgbClr val="FFFF99"/>
                </a:solidFill>
              </a:rPr>
              <a:t>Создайте классы его потомков </a:t>
            </a:r>
            <a:r>
              <a:rPr lang="en-US" sz="2000" dirty="0">
                <a:solidFill>
                  <a:srgbClr val="FFFF99"/>
                </a:solidFill>
              </a:rPr>
              <a:t>Triangle</a:t>
            </a:r>
            <a:r>
              <a:rPr lang="ru-RU" sz="2000" dirty="0">
                <a:solidFill>
                  <a:srgbClr val="FFFF99"/>
                </a:solidFill>
              </a:rPr>
              <a:t>, </a:t>
            </a:r>
            <a:r>
              <a:rPr lang="en-US" sz="2000" dirty="0">
                <a:solidFill>
                  <a:srgbClr val="FFFF99"/>
                </a:solidFill>
              </a:rPr>
              <a:t>Hexagon,</a:t>
            </a:r>
            <a:r>
              <a:rPr lang="ru-RU" sz="2000" dirty="0">
                <a:solidFill>
                  <a:srgbClr val="FFFF99"/>
                </a:solidFill>
              </a:rPr>
              <a:t> </a:t>
            </a:r>
            <a:r>
              <a:rPr lang="en-US" sz="2000" dirty="0">
                <a:solidFill>
                  <a:srgbClr val="FFFF99"/>
                </a:solidFill>
              </a:rPr>
              <a:t>Circle, Sphere</a:t>
            </a:r>
            <a:endParaRPr lang="ru-RU" sz="20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ru-RU" sz="20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000" dirty="0">
                <a:solidFill>
                  <a:srgbClr val="FFFF99"/>
                </a:solidFill>
              </a:rPr>
              <a:t>Создайте интерфейсы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err="1">
                <a:solidFill>
                  <a:srgbClr val="FFFF99"/>
                </a:solidFill>
              </a:rPr>
              <a:t>IPoint</a:t>
            </a:r>
            <a:r>
              <a:rPr lang="ru-RU" sz="1800" dirty="0">
                <a:solidFill>
                  <a:srgbClr val="FFFF99"/>
                </a:solidFill>
              </a:rPr>
              <a:t>, со свойством </a:t>
            </a:r>
            <a:r>
              <a:rPr lang="en-US" sz="1800" dirty="0">
                <a:solidFill>
                  <a:srgbClr val="FFFF99"/>
                </a:solidFill>
              </a:rPr>
              <a:t>Point</a:t>
            </a:r>
            <a:r>
              <a:rPr lang="ru-RU" sz="1800" dirty="0">
                <a:solidFill>
                  <a:srgbClr val="FFFF99"/>
                </a:solidFill>
              </a:rPr>
              <a:t>, выдающим количество точек в фигуре.</a:t>
            </a:r>
            <a:endParaRPr lang="en-US" sz="18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1800" dirty="0" err="1">
                <a:solidFill>
                  <a:srgbClr val="FFFF99"/>
                </a:solidFill>
              </a:rPr>
              <a:t>IDrawable</a:t>
            </a:r>
            <a:r>
              <a:rPr lang="ru-RU" sz="1800" dirty="0">
                <a:solidFill>
                  <a:srgbClr val="FFFF99"/>
                </a:solidFill>
              </a:rPr>
              <a:t>, с</a:t>
            </a:r>
            <a:r>
              <a:rPr lang="en-US" sz="1800" dirty="0">
                <a:solidFill>
                  <a:srgbClr val="FFFF99"/>
                </a:solidFill>
              </a:rPr>
              <a:t> </a:t>
            </a:r>
            <a:r>
              <a:rPr lang="ru-RU" sz="1800" dirty="0">
                <a:solidFill>
                  <a:srgbClr val="FFFF99"/>
                </a:solidFill>
              </a:rPr>
              <a:t>методом </a:t>
            </a:r>
            <a:r>
              <a:rPr lang="en-US" sz="1800" dirty="0">
                <a:solidFill>
                  <a:srgbClr val="FFFF99"/>
                </a:solidFill>
              </a:rPr>
              <a:t>Draw</a:t>
            </a:r>
            <a:r>
              <a:rPr lang="ru-RU" sz="1800" dirty="0">
                <a:solidFill>
                  <a:srgbClr val="FFFF99"/>
                </a:solidFill>
              </a:rPr>
              <a:t>(),</a:t>
            </a:r>
            <a:r>
              <a:rPr lang="en-US" sz="1800" dirty="0">
                <a:solidFill>
                  <a:srgbClr val="FFFF99"/>
                </a:solidFill>
              </a:rPr>
              <a:t> </a:t>
            </a:r>
            <a:r>
              <a:rPr lang="ru-RU" sz="1800" dirty="0">
                <a:solidFill>
                  <a:srgbClr val="FFFF99"/>
                </a:solidFill>
              </a:rPr>
              <a:t>якобы рисующем фигуру (вывод строки на экран )</a:t>
            </a:r>
            <a:endParaRPr lang="en-US" sz="18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ru-RU" sz="20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000" dirty="0">
                <a:solidFill>
                  <a:srgbClr val="FFFF99"/>
                </a:solidFill>
              </a:rPr>
              <a:t>Реализуйте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err="1">
                <a:solidFill>
                  <a:srgbClr val="FFFF99"/>
                </a:solidFill>
              </a:rPr>
              <a:t>IPoint</a:t>
            </a:r>
            <a:r>
              <a:rPr lang="ru-RU" sz="1800" dirty="0">
                <a:solidFill>
                  <a:srgbClr val="FFFF99"/>
                </a:solidFill>
              </a:rPr>
              <a:t> для </a:t>
            </a:r>
            <a:r>
              <a:rPr lang="en-US" sz="1800" dirty="0">
                <a:solidFill>
                  <a:srgbClr val="FFFF99"/>
                </a:solidFill>
              </a:rPr>
              <a:t>Triangle </a:t>
            </a:r>
            <a:r>
              <a:rPr lang="ru-RU" sz="1800" dirty="0">
                <a:solidFill>
                  <a:srgbClr val="FFFF99"/>
                </a:solidFill>
              </a:rPr>
              <a:t>и </a:t>
            </a:r>
            <a:r>
              <a:rPr lang="en-US" sz="1800" dirty="0">
                <a:solidFill>
                  <a:srgbClr val="FFFF99"/>
                </a:solidFill>
              </a:rPr>
              <a:t>Hexagon</a:t>
            </a:r>
            <a:r>
              <a:rPr lang="ru-RU" sz="1800" dirty="0">
                <a:solidFill>
                  <a:srgbClr val="FFFF99"/>
                </a:solidFill>
              </a:rPr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err="1">
                <a:solidFill>
                  <a:srgbClr val="FFFF99"/>
                </a:solidFill>
              </a:rPr>
              <a:t>IDrawable</a:t>
            </a:r>
            <a:r>
              <a:rPr lang="en-US" sz="1800" dirty="0">
                <a:solidFill>
                  <a:srgbClr val="FFFF99"/>
                </a:solidFill>
              </a:rPr>
              <a:t> </a:t>
            </a:r>
            <a:r>
              <a:rPr lang="ru-RU" sz="1800" dirty="0">
                <a:solidFill>
                  <a:srgbClr val="FFFF99"/>
                </a:solidFill>
              </a:rPr>
              <a:t>для </a:t>
            </a:r>
            <a:r>
              <a:rPr lang="en-US" sz="1800" dirty="0">
                <a:solidFill>
                  <a:srgbClr val="FFFF99"/>
                </a:solidFill>
              </a:rPr>
              <a:t>Triangle</a:t>
            </a:r>
            <a:r>
              <a:rPr lang="ru-RU" sz="1800" dirty="0">
                <a:solidFill>
                  <a:srgbClr val="FFFF99"/>
                </a:solidFill>
              </a:rPr>
              <a:t> </a:t>
            </a:r>
            <a:r>
              <a:rPr lang="en-US" sz="1800" dirty="0">
                <a:solidFill>
                  <a:srgbClr val="FFFF99"/>
                </a:solidFill>
              </a:rPr>
              <a:t>(</a:t>
            </a:r>
            <a:r>
              <a:rPr lang="ru-RU" sz="1800" dirty="0">
                <a:solidFill>
                  <a:srgbClr val="FFFF99"/>
                </a:solidFill>
              </a:rPr>
              <a:t>не явно)</a:t>
            </a:r>
            <a:r>
              <a:rPr lang="en-US" sz="1800" dirty="0">
                <a:solidFill>
                  <a:srgbClr val="FFFF99"/>
                </a:solidFill>
              </a:rPr>
              <a:t> </a:t>
            </a:r>
            <a:r>
              <a:rPr lang="ru-RU" sz="1800" dirty="0">
                <a:solidFill>
                  <a:srgbClr val="FFFF99"/>
                </a:solidFill>
              </a:rPr>
              <a:t>и </a:t>
            </a:r>
            <a:r>
              <a:rPr lang="en-US" sz="1800" dirty="0">
                <a:solidFill>
                  <a:srgbClr val="FFFF99"/>
                </a:solidFill>
              </a:rPr>
              <a:t>Sphere</a:t>
            </a:r>
            <a:r>
              <a:rPr lang="ru-RU" sz="1800" dirty="0">
                <a:solidFill>
                  <a:srgbClr val="FFFF99"/>
                </a:solidFill>
              </a:rPr>
              <a:t> (явно)</a:t>
            </a:r>
          </a:p>
          <a:p>
            <a:pPr>
              <a:lnSpc>
                <a:spcPct val="120000"/>
              </a:lnSpc>
              <a:defRPr/>
            </a:pPr>
            <a:endParaRPr lang="ru-RU" sz="20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000" dirty="0">
                <a:solidFill>
                  <a:srgbClr val="FFFF99"/>
                </a:solidFill>
              </a:rPr>
              <a:t>В основном классе</a:t>
            </a:r>
            <a:r>
              <a:rPr lang="en-US" sz="2000" dirty="0">
                <a:solidFill>
                  <a:srgbClr val="FFFF99"/>
                </a:solidFill>
              </a:rPr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800" dirty="0">
                <a:solidFill>
                  <a:srgbClr val="FFFF99"/>
                </a:solidFill>
              </a:rPr>
              <a:t>Создайте метод </a:t>
            </a:r>
            <a:r>
              <a:rPr lang="en-US" sz="1800" dirty="0" err="1">
                <a:solidFill>
                  <a:srgbClr val="FFFF99"/>
                </a:solidFill>
              </a:rPr>
              <a:t>AnalyzeShape</a:t>
            </a:r>
            <a:r>
              <a:rPr lang="en-US" sz="1800" dirty="0">
                <a:solidFill>
                  <a:srgbClr val="FFFF99"/>
                </a:solidFill>
              </a:rPr>
              <a:t>()</a:t>
            </a:r>
            <a:r>
              <a:rPr lang="ru-RU" sz="1800" dirty="0">
                <a:solidFill>
                  <a:srgbClr val="FFFF99"/>
                </a:solidFill>
              </a:rPr>
              <a:t>, принимающий </a:t>
            </a:r>
            <a:r>
              <a:rPr lang="en-US" sz="1800" dirty="0">
                <a:solidFill>
                  <a:srgbClr val="FFFF99"/>
                </a:solidFill>
              </a:rPr>
              <a:t>Shape </a:t>
            </a:r>
            <a:r>
              <a:rPr lang="ru-RU" sz="1800" dirty="0">
                <a:solidFill>
                  <a:srgbClr val="FFFF99"/>
                </a:solidFill>
              </a:rPr>
              <a:t>и распечатывающий, если возможно</a:t>
            </a:r>
            <a:r>
              <a:rPr lang="en-US" sz="1800" dirty="0">
                <a:solidFill>
                  <a:srgbClr val="FFFF99"/>
                </a:solidFill>
              </a:rPr>
              <a:t>, </a:t>
            </a:r>
            <a:r>
              <a:rPr lang="ru-RU" sz="1800" dirty="0">
                <a:solidFill>
                  <a:srgbClr val="FFFF99"/>
                </a:solidFill>
              </a:rPr>
              <a:t>кол-во точек в фигуре, и вызывающий метод </a:t>
            </a:r>
            <a:r>
              <a:rPr lang="en-US" sz="1800" dirty="0">
                <a:solidFill>
                  <a:srgbClr val="FFFF99"/>
                </a:solidFill>
              </a:rPr>
              <a:t>Draw</a:t>
            </a:r>
            <a:r>
              <a:rPr lang="ru-RU" sz="1800" dirty="0">
                <a:solidFill>
                  <a:srgbClr val="FFFF99"/>
                </a:solidFill>
              </a:rPr>
              <a:t> напрямую и через интерфейс.</a:t>
            </a:r>
            <a:endParaRPr lang="en-US" sz="18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sz="1800" dirty="0">
                <a:solidFill>
                  <a:srgbClr val="FFFF99"/>
                </a:solidFill>
              </a:rPr>
              <a:t> В методе </a:t>
            </a:r>
            <a:r>
              <a:rPr lang="en-US" sz="1800" dirty="0">
                <a:solidFill>
                  <a:srgbClr val="FFFF99"/>
                </a:solidFill>
              </a:rPr>
              <a:t>Main </a:t>
            </a:r>
            <a:r>
              <a:rPr lang="ru-RU" sz="1800" dirty="0">
                <a:solidFill>
                  <a:srgbClr val="FFFF99"/>
                </a:solidFill>
              </a:rPr>
              <a:t>создайте массив из </a:t>
            </a:r>
            <a:r>
              <a:rPr lang="en-US" sz="1800" dirty="0">
                <a:solidFill>
                  <a:srgbClr val="FFFF99"/>
                </a:solidFill>
              </a:rPr>
              <a:t>Shape</a:t>
            </a:r>
            <a:r>
              <a:rPr lang="ru-RU" sz="1800" dirty="0">
                <a:solidFill>
                  <a:srgbClr val="FFFF99"/>
                </a:solidFill>
              </a:rPr>
              <a:t> с разными фигурами и проанализируйте их вызвав метод </a:t>
            </a:r>
            <a:r>
              <a:rPr lang="en-US" sz="1800" dirty="0" err="1">
                <a:solidFill>
                  <a:srgbClr val="FFFF99"/>
                </a:solidFill>
              </a:rPr>
              <a:t>AnalyzeShape</a:t>
            </a:r>
            <a:r>
              <a:rPr lang="en-US" sz="1800" dirty="0">
                <a:solidFill>
                  <a:srgbClr val="FFFF99"/>
                </a:solidFill>
              </a:rPr>
              <a:t>()</a:t>
            </a:r>
            <a:endParaRPr lang="ru-RU" sz="18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ru-RU" sz="28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99"/>
                </a:solidFill>
              </a:rPr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Реализуйте очередь в виде списка, содержащую комплексные числа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Реализуйте методы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void </a:t>
            </a:r>
            <a:r>
              <a:rPr lang="en-US" dirty="0" err="1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Enqueue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(Complex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с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) – 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помещает число в очередь (в конец)</a:t>
            </a:r>
            <a:endParaRPr lang="en-US" dirty="0">
              <a:solidFill>
                <a:srgbClr val="FFFF99"/>
              </a:solidFill>
              <a:latin typeface="Cambria" panose="02040503050406030204" pitchFamily="18" charset="0"/>
              <a:cs typeface="Aldhabi" panose="01000000000000000000" pitchFamily="2" charset="-78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Complex </a:t>
            </a:r>
            <a:r>
              <a:rPr lang="en-US" dirty="0" err="1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Dequeue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( )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– получает число из начала очереди и удаляет его из очереди</a:t>
            </a:r>
            <a:endParaRPr lang="en-US" dirty="0">
              <a:solidFill>
                <a:srgbClr val="FFFF99"/>
              </a:solidFill>
              <a:latin typeface="Cambria" panose="02040503050406030204" pitchFamily="18" charset="0"/>
              <a:cs typeface="Aldhabi" panose="01000000000000000000" pitchFamily="2" charset="-78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Complex Peek( )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– возвращает число, находящееся в начале очереди</a:t>
            </a:r>
            <a:endParaRPr lang="en-US" dirty="0">
              <a:solidFill>
                <a:srgbClr val="FFFF99"/>
              </a:solidFill>
              <a:latin typeface="Cambria" panose="02040503050406030204" pitchFamily="18" charset="0"/>
              <a:cs typeface="Aldhabi" panose="01000000000000000000" pitchFamily="2" charset="-78"/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int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Count( )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– возвращает кол-во элементов в очереди</a:t>
            </a:r>
            <a:endParaRPr lang="en-US" dirty="0">
              <a:solidFill>
                <a:srgbClr val="FFFF99"/>
              </a:solidFill>
              <a:latin typeface="Cambria" panose="02040503050406030204" pitchFamily="18" charset="0"/>
              <a:cs typeface="Aldhabi" panose="01000000000000000000" pitchFamily="2" charset="-78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void Print( ) - 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метод, распечатывающий содержимое очереди.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Где 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Complex 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– класс комплексных чисел, со свойствами 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Re 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и </a:t>
            </a:r>
            <a:r>
              <a:rPr lang="en-US" dirty="0" err="1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Im</a:t>
            </a:r>
            <a:r>
              <a:rPr lang="ru-RU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 и переопределённым методом </a:t>
            </a:r>
            <a:r>
              <a:rPr lang="en-US" dirty="0" err="1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ToString</a:t>
            </a:r>
            <a:r>
              <a:rPr lang="en-US" dirty="0">
                <a:solidFill>
                  <a:srgbClr val="FFFF99"/>
                </a:solidFill>
                <a:latin typeface="Cambria" panose="02040503050406030204" pitchFamily="18" charset="0"/>
                <a:cs typeface="Aldhabi" panose="01000000000000000000" pitchFamily="2" charset="-78"/>
              </a:rPr>
              <a:t>()</a:t>
            </a:r>
            <a:endParaRPr lang="ru-RU" dirty="0">
              <a:solidFill>
                <a:srgbClr val="FFFF99"/>
              </a:solidFill>
              <a:latin typeface="Cambria" panose="02040503050406030204" pitchFamily="18" charset="0"/>
              <a:cs typeface="Aldhabi" panose="010000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362" y="6351917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Не разрешается использовать классы из пространства </a:t>
            </a:r>
            <a:r>
              <a:rPr lang="en-US" sz="1400" dirty="0" err="1"/>
              <a:t>System.Collections</a:t>
            </a:r>
            <a:r>
              <a:rPr lang="ru-RU" sz="1400" dirty="0"/>
              <a:t> и его производных</a:t>
            </a:r>
          </a:p>
        </p:txBody>
      </p:sp>
    </p:spTree>
    <p:extLst>
      <p:ext uri="{BB962C8B-B14F-4D97-AF65-F5344CB8AC3E}">
        <p14:creationId xmlns:p14="http://schemas.microsoft.com/office/powerpoint/2010/main" val="32168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Интерфейс </a:t>
            </a:r>
            <a:r>
              <a:rPr lang="en-US" sz="2800" dirty="0"/>
              <a:t>- </a:t>
            </a:r>
            <a:r>
              <a:rPr lang="ru-RU" sz="2800" dirty="0"/>
              <a:t>контракт, поведение, которое реализующий класс обязуется поддерживать.</a:t>
            </a:r>
          </a:p>
          <a:p>
            <a:pPr eaLnBrk="1" hangingPunct="1">
              <a:defRPr/>
            </a:pPr>
            <a:r>
              <a:rPr lang="ru-RU" sz="2800" dirty="0"/>
              <a:t>Набор семантически связанных абстрактных членов.</a:t>
            </a:r>
          </a:p>
          <a:p>
            <a:pPr eaLnBrk="1" hangingPunct="1">
              <a:defRPr/>
            </a:pPr>
            <a:r>
              <a:rPr lang="ru-RU" sz="2800" dirty="0"/>
              <a:t>Интерфейс определяет спецификацию, но не определяет реализацию</a:t>
            </a:r>
          </a:p>
          <a:p>
            <a:pPr eaLnBrk="1" hangingPunct="1">
              <a:defRPr/>
            </a:pPr>
            <a:r>
              <a:rPr lang="ru-RU" sz="2800" dirty="0"/>
              <a:t>Класс – наследуют, а интерфейс – реализуют</a:t>
            </a:r>
          </a:p>
          <a:p>
            <a:pPr eaLnBrk="1" hangingPunct="1"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9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Объявление интерфейса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6"/>
            <a:ext cx="8229600" cy="509513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ru-RU" sz="2400" dirty="0"/>
              <a:t>Объявление интерфейса</a:t>
            </a:r>
            <a:endParaRPr lang="en-US" sz="2400" dirty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sz="2400" dirty="0">
              <a:latin typeface="Courier New" pitchFamily="49" charset="0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[</a:t>
            </a:r>
            <a:r>
              <a:rPr lang="en-US" sz="2000" i="1" dirty="0">
                <a:latin typeface="Courier New" pitchFamily="49" charset="0"/>
              </a:rPr>
              <a:t>attributes</a:t>
            </a:r>
            <a:r>
              <a:rPr lang="en-US" sz="2000" dirty="0">
                <a:latin typeface="Courier New" pitchFamily="49" charset="0"/>
              </a:rPr>
              <a:t>] [</a:t>
            </a:r>
            <a:r>
              <a:rPr lang="en-US" sz="2000" i="1" dirty="0">
                <a:latin typeface="Courier New" pitchFamily="49" charset="0"/>
              </a:rPr>
              <a:t>modifiers</a:t>
            </a:r>
            <a:r>
              <a:rPr lang="en-US" sz="2000" dirty="0">
                <a:latin typeface="Courier New" pitchFamily="49" charset="0"/>
              </a:rPr>
              <a:t>] 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interface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interface_name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[: </a:t>
            </a:r>
            <a:r>
              <a:rPr lang="en-US" sz="2000" i="1" dirty="0" err="1">
                <a:latin typeface="Courier New" pitchFamily="49" charset="0"/>
              </a:rPr>
              <a:t>base_interfaces</a:t>
            </a:r>
            <a:r>
              <a:rPr lang="en-US" sz="2000" dirty="0">
                <a:latin typeface="Courier New" pitchFamily="49" charset="0"/>
              </a:rPr>
              <a:t>]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i="1" dirty="0" err="1">
                <a:latin typeface="Courier New" pitchFamily="49" charset="0"/>
              </a:rPr>
              <a:t>interface_body</a:t>
            </a:r>
            <a:endParaRPr lang="en-US" sz="2000" b="1" dirty="0">
              <a:latin typeface="Courier New" pitchFamily="49" charset="0"/>
            </a:endParaRP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400" dirty="0"/>
              <a:t>Пример объявления интерфейса</a:t>
            </a:r>
            <a:endParaRPr lang="en-US" sz="2400" dirty="0"/>
          </a:p>
          <a:p>
            <a:pPr eaLnBrk="1" hangingPunct="1">
              <a:buFont typeface="Wingdings 2" pitchFamily="18" charset="2"/>
              <a:buNone/>
              <a:defRPr/>
            </a:pPr>
            <a:endParaRPr lang="ru-RU" sz="24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interface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IDisposable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	void Dispose();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interface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IPointy</a:t>
            </a:r>
            <a:r>
              <a:rPr lang="en-US" sz="2000" dirty="0">
                <a:latin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	byte Points {get;}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GetNumberOfPoints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32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Члены интерфейса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Интерфейс может содержать следующие члены</a:t>
            </a:r>
          </a:p>
          <a:p>
            <a:pPr lvl="1" eaLnBrk="1" hangingPunct="1">
              <a:defRPr/>
            </a:pPr>
            <a:r>
              <a:rPr lang="ru-RU" sz="2000" dirty="0"/>
              <a:t>Методы</a:t>
            </a:r>
          </a:p>
          <a:p>
            <a:pPr lvl="1" eaLnBrk="1" hangingPunct="1">
              <a:defRPr/>
            </a:pPr>
            <a:r>
              <a:rPr lang="ru-RU" sz="2000" dirty="0"/>
              <a:t>Свойства</a:t>
            </a:r>
          </a:p>
          <a:p>
            <a:pPr lvl="1" eaLnBrk="1" hangingPunct="1">
              <a:defRPr/>
            </a:pPr>
            <a:r>
              <a:rPr lang="ru-RU" sz="2000" dirty="0"/>
              <a:t>Индексаторы</a:t>
            </a:r>
          </a:p>
          <a:p>
            <a:pPr lvl="1" eaLnBrk="1" hangingPunct="1">
              <a:defRPr/>
            </a:pPr>
            <a:r>
              <a:rPr lang="ru-RU" sz="2000" dirty="0"/>
              <a:t>События</a:t>
            </a:r>
          </a:p>
          <a:p>
            <a:pPr eaLnBrk="1" hangingPunct="1">
              <a:defRPr/>
            </a:pPr>
            <a:r>
              <a:rPr lang="ru-RU" sz="2400" dirty="0"/>
              <a:t>Не могут содержать поля</a:t>
            </a:r>
          </a:p>
          <a:p>
            <a:pPr eaLnBrk="1" hangingPunct="1">
              <a:defRPr/>
            </a:pPr>
            <a:r>
              <a:rPr lang="ru-RU" sz="2400" dirty="0"/>
              <a:t>Не могут содержать реализацию</a:t>
            </a:r>
          </a:p>
          <a:p>
            <a:pPr eaLnBrk="1" hangingPunct="1">
              <a:defRPr/>
            </a:pPr>
            <a:r>
              <a:rPr lang="ru-RU" sz="2400" dirty="0"/>
              <a:t>Члены интерфейса не могут быть статическими</a:t>
            </a:r>
            <a:endParaRPr lang="en-US" sz="2400" dirty="0"/>
          </a:p>
          <a:p>
            <a:pPr eaLnBrk="1" hangingPunct="1">
              <a:defRPr/>
            </a:pPr>
            <a:r>
              <a:rPr lang="ru-RU" sz="2400" dirty="0"/>
              <a:t>Члены интерфейса не могут иметь модификаторов</a:t>
            </a:r>
            <a:endParaRPr lang="en-US" sz="2400" dirty="0"/>
          </a:p>
          <a:p>
            <a:pPr marL="0" indent="0" eaLnBrk="1" hangingPunct="1">
              <a:buNone/>
              <a:defRPr/>
            </a:pPr>
            <a:r>
              <a:rPr lang="en-US" sz="2400" dirty="0"/>
              <a:t>	</a:t>
            </a:r>
            <a:r>
              <a:rPr lang="ru-RU" sz="2400" dirty="0"/>
              <a:t>Члены интерфейса всегда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9922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15902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Классы и структуры могут реализовать интерфейсы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public class Circle2d : Ellipse2d, </a:t>
            </a:r>
            <a:r>
              <a:rPr lang="en-US" sz="1800" dirty="0" err="1"/>
              <a:t>ICloneable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ru-RU" sz="2400" dirty="0"/>
              <a:t>Базовый класс должен идти первым в списке, а за ним список реализуемых интерфейсов.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Можно реализовать одновременно несколько интерфейсов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Класс, реализующий интерфейс: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Либо реализует все его члены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Либо объявляет их (и себя) абстрактными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949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Явная и неявная реализация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8892480" cy="532859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1600" dirty="0"/>
              <a:t>Неявная реализация интерфейса</a:t>
            </a:r>
          </a:p>
          <a:p>
            <a:pPr lvl="1" eaLnBrk="1" hangingPunct="1">
              <a:defRPr/>
            </a:pPr>
            <a:r>
              <a:rPr lang="ru-RU" sz="1400" dirty="0"/>
              <a:t>Записывается короткое (как обычно) имя каждого метода, свойства и т.д.</a:t>
            </a:r>
            <a:endParaRPr lang="en-US" sz="1400" dirty="0"/>
          </a:p>
          <a:p>
            <a:pPr marL="411480" lvl="1" indent="0" eaLnBrk="1" hangingPunct="1">
              <a:buNone/>
              <a:defRPr/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object</a:t>
            </a:r>
            <a:r>
              <a:rPr lang="en-US" sz="1400" dirty="0">
                <a:latin typeface="Courier New" pitchFamily="49" charset="0"/>
              </a:rPr>
              <a:t> Clone() { … }</a:t>
            </a:r>
          </a:p>
          <a:p>
            <a:pPr lvl="1" eaLnBrk="1" hangingPunct="1">
              <a:defRPr/>
            </a:pPr>
            <a:r>
              <a:rPr lang="ru-RU" sz="1400" dirty="0"/>
              <a:t>Доступность члена извне:</a:t>
            </a:r>
          </a:p>
          <a:p>
            <a:pPr lvl="2">
              <a:defRPr/>
            </a:pPr>
            <a:r>
              <a:rPr lang="ru-RU" sz="1400" dirty="0"/>
              <a:t>Метод доступен как обычно</a:t>
            </a:r>
            <a:endParaRPr lang="en-US" sz="1400" dirty="0"/>
          </a:p>
          <a:p>
            <a:pPr marL="411480" lvl="1" indent="0" eaLnBrk="1" hangingPunct="1">
              <a:buNone/>
              <a:defRPr/>
            </a:pP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peremen.Clone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ru-RU" sz="1400" dirty="0"/>
              <a:t>Метод доступен и через интерфейс</a:t>
            </a:r>
          </a:p>
          <a:p>
            <a:pPr marL="411480" lvl="1" indent="0">
              <a:buNone/>
              <a:defRPr/>
            </a:pPr>
            <a:r>
              <a:rPr lang="en-US" sz="1400" dirty="0"/>
              <a:t>	(</a:t>
            </a:r>
            <a:r>
              <a:rPr lang="ru-RU" sz="1400" dirty="0"/>
              <a:t>(</a:t>
            </a:r>
            <a:r>
              <a:rPr lang="en-US" sz="1400" dirty="0" err="1">
                <a:latin typeface="Courier New" pitchFamily="49" charset="0"/>
              </a:rPr>
              <a:t>ICloneable</a:t>
            </a:r>
            <a:r>
              <a:rPr lang="ru-RU" sz="1400" dirty="0">
                <a:latin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</a:rPr>
              <a:t>peremen</a:t>
            </a:r>
            <a:r>
              <a:rPr lang="en-US" sz="1400" dirty="0">
                <a:latin typeface="Courier New" pitchFamily="49" charset="0"/>
              </a:rPr>
              <a:t>).Clone()</a:t>
            </a:r>
          </a:p>
          <a:p>
            <a:pPr marL="411480" lvl="1" indent="0">
              <a:buNone/>
              <a:defRPr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</a:rPr>
              <a:t>IDisposable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classForDispose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=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</a:rPr>
              <a:t>IDisposable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</a:rPr>
              <a:t>peremen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411480" lvl="1" indent="0">
              <a:buNone/>
              <a:defRPr/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classForDispose.Dispose</a:t>
            </a:r>
            <a:r>
              <a:rPr lang="en-US" sz="1400" dirty="0">
                <a:latin typeface="Courier New" pitchFamily="49" charset="0"/>
              </a:rPr>
              <a:t>()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ru-RU" sz="1600" dirty="0"/>
          </a:p>
          <a:p>
            <a:pPr eaLnBrk="1" hangingPunct="1">
              <a:defRPr/>
            </a:pPr>
            <a:r>
              <a:rPr lang="ru-RU" sz="1600" dirty="0"/>
              <a:t>Явная (</a:t>
            </a:r>
            <a:r>
              <a:rPr lang="en-US" sz="1600" dirty="0"/>
              <a:t>explicit) </a:t>
            </a:r>
            <a:r>
              <a:rPr lang="ru-RU" sz="1600" dirty="0"/>
              <a:t>реализация интерфейса</a:t>
            </a:r>
          </a:p>
          <a:p>
            <a:pPr lvl="1" eaLnBrk="1" hangingPunct="1">
              <a:defRPr/>
            </a:pPr>
            <a:r>
              <a:rPr lang="ru-RU" sz="1400" dirty="0"/>
              <a:t>Записывается квалифицированное имя каждого метода, свойства и т.д. (т.е. с указанием интерфейса)</a:t>
            </a:r>
          </a:p>
          <a:p>
            <a:pPr lvl="1" eaLnBrk="1" hangingPunct="1">
              <a:defRPr/>
            </a:pPr>
            <a:r>
              <a:rPr lang="en-US" sz="1400" b="1" dirty="0">
                <a:latin typeface="Courier New" pitchFamily="49" charset="0"/>
              </a:rPr>
              <a:t>object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u="sng" dirty="0" err="1">
                <a:latin typeface="Courier New" pitchFamily="49" charset="0"/>
              </a:rPr>
              <a:t>ICloneable</a:t>
            </a:r>
            <a:r>
              <a:rPr lang="en-US" sz="1400" dirty="0" err="1">
                <a:latin typeface="Courier New" pitchFamily="49" charset="0"/>
              </a:rPr>
              <a:t>.Clone</a:t>
            </a:r>
            <a:r>
              <a:rPr lang="en-US" sz="1400" dirty="0">
                <a:latin typeface="Courier New" pitchFamily="49" charset="0"/>
              </a:rPr>
              <a:t>() { … }</a:t>
            </a:r>
          </a:p>
          <a:p>
            <a:pPr lvl="1" eaLnBrk="1" hangingPunct="1">
              <a:defRPr/>
            </a:pPr>
            <a:r>
              <a:rPr lang="ru-RU" sz="1400" dirty="0"/>
              <a:t>Метод доступен </a:t>
            </a:r>
            <a:r>
              <a:rPr lang="ru-RU" sz="1400" u="sng" dirty="0"/>
              <a:t>только</a:t>
            </a:r>
            <a:r>
              <a:rPr lang="ru-RU" sz="1400" dirty="0"/>
              <a:t> через интерфейс</a:t>
            </a:r>
          </a:p>
          <a:p>
            <a:pPr marL="411480" lvl="1" indent="0" eaLnBrk="1" hangingPunct="1">
              <a:buNone/>
              <a:defRPr/>
            </a:pPr>
            <a:r>
              <a:rPr lang="en-US" sz="1400" dirty="0"/>
              <a:t>	(</a:t>
            </a:r>
            <a:r>
              <a:rPr lang="ru-RU" sz="1400" dirty="0"/>
              <a:t>(</a:t>
            </a:r>
            <a:r>
              <a:rPr lang="en-US" sz="1400" dirty="0" err="1">
                <a:latin typeface="Courier New" pitchFamily="49" charset="0"/>
              </a:rPr>
              <a:t>ICloneable</a:t>
            </a:r>
            <a:r>
              <a:rPr lang="ru-RU" sz="1400" dirty="0">
                <a:latin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</a:rPr>
              <a:t>peremen</a:t>
            </a:r>
            <a:r>
              <a:rPr lang="en-US" sz="1400" dirty="0">
                <a:latin typeface="Courier New" pitchFamily="49" charset="0"/>
              </a:rPr>
              <a:t>).Clone()</a:t>
            </a:r>
            <a:endParaRPr lang="ru-RU" sz="1400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ru-RU" sz="1400" dirty="0"/>
              <a:t>Используется при наличии конфликта</a:t>
            </a:r>
            <a:endParaRPr lang="en-US" sz="1400" dirty="0"/>
          </a:p>
          <a:p>
            <a:pPr lvl="1" eaLnBrk="1" hangingPunct="1">
              <a:defRPr/>
            </a:pPr>
            <a:r>
              <a:rPr lang="ru-RU" sz="1400" dirty="0"/>
              <a:t>Не указывается модификатор доступа. Он неявно </a:t>
            </a:r>
            <a:r>
              <a:rPr lang="en-US" sz="1400" dirty="0"/>
              <a:t>public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195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400"/>
              <a:t>Привязка методов интерфейса</a:t>
            </a:r>
            <a:endParaRPr lang="en-US" sz="44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Привязка к не виртуальным методам</a:t>
            </a:r>
          </a:p>
          <a:p>
            <a:pPr lvl="1" eaLnBrk="1" hangingPunct="1">
              <a:defRPr/>
            </a:pPr>
            <a:r>
              <a:rPr lang="ru-RU" dirty="0"/>
              <a:t>Производному классу, чтобы сменить реализацию, требуется самому реализовать интерфейс</a:t>
            </a:r>
          </a:p>
          <a:p>
            <a:pPr lvl="1" eaLnBrk="1" hangingPunct="1"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Привязка к виртуальным методам</a:t>
            </a:r>
          </a:p>
          <a:p>
            <a:pPr lvl="1" eaLnBrk="1" hangingPunct="1">
              <a:defRPr/>
            </a:pPr>
            <a:r>
              <a:rPr lang="ru-RU" dirty="0"/>
              <a:t>Производным классам достаточно просто переопределить виртуальный метод, чтобы сменить реализацию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Об интерфейсах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62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/>
              <a:t>Интерфейсы могут наследоваться от других интерфейсов.</a:t>
            </a:r>
            <a:endParaRPr lang="en-US" sz="2000" dirty="0"/>
          </a:p>
          <a:p>
            <a:pPr lvl="1">
              <a:defRPr/>
            </a:pPr>
            <a:r>
              <a:rPr lang="ru-RU" sz="1800" dirty="0">
                <a:latin typeface="Cambria" panose="02040503050406030204" pitchFamily="18" charset="0"/>
              </a:rPr>
              <a:t>Производный интерфейс включает в себя все из базовых интерфейсов</a:t>
            </a:r>
          </a:p>
          <a:p>
            <a:pPr lvl="1">
              <a:defRPr/>
            </a:pPr>
            <a:r>
              <a:rPr lang="ru-RU" sz="1800" dirty="0">
                <a:latin typeface="Cambria" panose="02040503050406030204" pitchFamily="18" charset="0"/>
              </a:rPr>
              <a:t>Тип (класс, структура), реализующие производный интерфейс должен реализовать также и все базовые интерфейсы</a:t>
            </a:r>
            <a:endParaRPr lang="en-US" sz="1800" dirty="0"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sz="1800" dirty="0">
                <a:latin typeface="Cambria" panose="02040503050406030204" pitchFamily="18" charset="0"/>
              </a:rPr>
              <a:t>public interface </a:t>
            </a:r>
            <a:r>
              <a:rPr lang="en-US" sz="1800" dirty="0" err="1">
                <a:latin typeface="Cambria" panose="02040503050406030204" pitchFamily="18" charset="0"/>
              </a:rPr>
              <a:t>IList</a:t>
            </a:r>
            <a:r>
              <a:rPr lang="en-US" sz="1800" dirty="0">
                <a:latin typeface="Cambria" panose="02040503050406030204" pitchFamily="18" charset="0"/>
              </a:rPr>
              <a:t> : </a:t>
            </a:r>
            <a:r>
              <a:rPr lang="en-US" sz="1800" dirty="0" err="1">
                <a:latin typeface="Cambria" panose="02040503050406030204" pitchFamily="18" charset="0"/>
              </a:rPr>
              <a:t>ICollection</a:t>
            </a:r>
            <a:r>
              <a:rPr lang="en-US" sz="1800" dirty="0">
                <a:latin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</a:rPr>
              <a:t>IEnumerable</a:t>
            </a:r>
            <a:r>
              <a:rPr lang="en-US" sz="1800" dirty="0">
                <a:latin typeface="Cambria" panose="02040503050406030204" pitchFamily="18" charset="0"/>
              </a:rPr>
              <a:t> {….}</a:t>
            </a:r>
          </a:p>
          <a:p>
            <a:pPr>
              <a:defRPr/>
            </a:pPr>
            <a:r>
              <a:rPr lang="ru-RU" sz="2000" dirty="0"/>
              <a:t>Переменные интерфейсного типа</a:t>
            </a:r>
          </a:p>
          <a:p>
            <a:pPr lvl="1">
              <a:defRPr/>
            </a:pPr>
            <a:r>
              <a:rPr lang="ru-RU" sz="1800" dirty="0">
                <a:latin typeface="Cambria" panose="02040503050406030204" pitchFamily="18" charset="0"/>
              </a:rPr>
              <a:t>Могут </a:t>
            </a:r>
            <a:r>
              <a:rPr lang="ru-RU" sz="1800">
                <a:latin typeface="Cambria" panose="02040503050406030204" pitchFamily="18" charset="0"/>
              </a:rPr>
              <a:t>принимать значения </a:t>
            </a:r>
            <a:r>
              <a:rPr lang="ru-RU" sz="1800" dirty="0">
                <a:latin typeface="Cambria" panose="02040503050406030204" pitchFamily="18" charset="0"/>
              </a:rPr>
              <a:t>любого типа, реализующего интерфейс</a:t>
            </a:r>
          </a:p>
          <a:p>
            <a:pPr lvl="1">
              <a:defRPr/>
            </a:pPr>
            <a:r>
              <a:rPr lang="en-US" sz="1800" dirty="0" err="1">
                <a:latin typeface="Cambria" panose="02040503050406030204" pitchFamily="18" charset="0"/>
              </a:rPr>
              <a:t>IEnumerabe</a:t>
            </a:r>
            <a:r>
              <a:rPr lang="en-US" sz="1800" dirty="0">
                <a:latin typeface="Cambria" panose="02040503050406030204" pitchFamily="18" charset="0"/>
              </a:rPr>
              <a:t> sequence = new </a:t>
            </a:r>
            <a:r>
              <a:rPr lang="en-US" sz="1800" dirty="0" err="1">
                <a:latin typeface="Cambria" panose="02040503050406030204" pitchFamily="18" charset="0"/>
              </a:rPr>
              <a:t>int</a:t>
            </a:r>
            <a:r>
              <a:rPr lang="en-US" sz="1800" dirty="0">
                <a:latin typeface="Cambria" panose="02040503050406030204" pitchFamily="18" charset="0"/>
              </a:rPr>
              <a:t>[] {1,2,3,4,5}</a:t>
            </a:r>
          </a:p>
          <a:p>
            <a:pPr>
              <a:defRPr/>
            </a:pPr>
            <a:r>
              <a:rPr lang="ru-RU" sz="2000" dirty="0"/>
              <a:t>Передача интерфейсов в качестве параметров</a:t>
            </a:r>
            <a:endParaRPr lang="en-US" sz="2000" dirty="0"/>
          </a:p>
          <a:p>
            <a:pPr lvl="1">
              <a:defRPr/>
            </a:pPr>
            <a:r>
              <a:rPr lang="ru-RU" sz="1800" dirty="0">
                <a:latin typeface="Cambria" panose="02040503050406030204" pitchFamily="18" charset="0"/>
              </a:rPr>
              <a:t>Метод принимает любой тип, реализующий данный интерфейс</a:t>
            </a:r>
            <a:endParaRPr lang="en-US" sz="1800" dirty="0"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sz="1800" dirty="0">
                <a:latin typeface="Cambria" panose="02040503050406030204" pitchFamily="18" charset="0"/>
              </a:rPr>
              <a:t>public void </a:t>
            </a:r>
            <a:r>
              <a:rPr lang="en-US" sz="1800" dirty="0" err="1">
                <a:latin typeface="Cambria" panose="02040503050406030204" pitchFamily="18" charset="0"/>
              </a:rPr>
              <a:t>GetShape</a:t>
            </a:r>
            <a:r>
              <a:rPr lang="en-US" sz="1800" dirty="0">
                <a:latin typeface="Cambria" panose="02040503050406030204" pitchFamily="18" charset="0"/>
              </a:rPr>
              <a:t>(</a:t>
            </a:r>
            <a:r>
              <a:rPr lang="en-US" sz="1800" dirty="0" err="1">
                <a:latin typeface="Cambria" panose="02040503050406030204" pitchFamily="18" charset="0"/>
              </a:rPr>
              <a:t>IDrawable</a:t>
            </a:r>
            <a:r>
              <a:rPr lang="en-US" sz="1800" dirty="0">
                <a:latin typeface="Cambria" panose="02040503050406030204" pitchFamily="18" charset="0"/>
              </a:rPr>
              <a:t>  shape);</a:t>
            </a:r>
            <a:endParaRPr lang="ru-RU" sz="1800" dirty="0">
              <a:latin typeface="Cambria" panose="02040503050406030204" pitchFamily="18" charset="0"/>
            </a:endParaRPr>
          </a:p>
          <a:p>
            <a:pPr>
              <a:defRPr/>
            </a:pPr>
            <a:r>
              <a:rPr lang="ru-RU" sz="2000" dirty="0"/>
              <a:t>Интерфейсы в качестве возвращаемых параметров</a:t>
            </a:r>
          </a:p>
          <a:p>
            <a:pPr lvl="1">
              <a:defRPr/>
            </a:pPr>
            <a:r>
              <a:rPr lang="ru-RU" sz="1800" dirty="0">
                <a:latin typeface="Cambria" panose="02040503050406030204" pitchFamily="18" charset="0"/>
              </a:rPr>
              <a:t>Метод возвращает некий тип, который реализует данный интерфейс</a:t>
            </a:r>
            <a:endParaRPr lang="en-US" sz="1800" dirty="0"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sz="1800" dirty="0">
                <a:latin typeface="Cambria" panose="02040503050406030204" pitchFamily="18" charset="0"/>
              </a:rPr>
              <a:t>public </a:t>
            </a:r>
            <a:r>
              <a:rPr lang="en-US" sz="1800" dirty="0" err="1">
                <a:latin typeface="Cambria" panose="02040503050406030204" pitchFamily="18" charset="0"/>
              </a:rPr>
              <a:t>IDrawable</a:t>
            </a:r>
            <a:r>
              <a:rPr lang="en-US" sz="1800" dirty="0">
                <a:latin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</a:rPr>
              <a:t>GetShape</a:t>
            </a:r>
            <a:r>
              <a:rPr lang="en-US" sz="1800" dirty="0">
                <a:latin typeface="Cambria" panose="02040503050406030204" pitchFamily="18" charset="0"/>
              </a:rPr>
              <a:t>();</a:t>
            </a:r>
          </a:p>
          <a:p>
            <a:pPr>
              <a:defRPr/>
            </a:pPr>
            <a:r>
              <a:rPr lang="ru-RU" sz="2000" dirty="0"/>
              <a:t>В </a:t>
            </a:r>
            <a:r>
              <a:rPr lang="en-US" sz="2000" dirty="0"/>
              <a:t>.NET </a:t>
            </a:r>
            <a:r>
              <a:rPr lang="ru-RU" sz="2000" dirty="0"/>
              <a:t>все существующие интерфейсы начинаются с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03373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1627</TotalTime>
  <Words>713</Words>
  <Application>Microsoft Office PowerPoint</Application>
  <PresentationFormat>Экран (4:3)</PresentationFormat>
  <Paragraphs>147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Aldhabi</vt:lpstr>
      <vt:lpstr>Calibri</vt:lpstr>
      <vt:lpstr>Cambria</vt:lpstr>
      <vt:lpstr>Courier New</vt:lpstr>
      <vt:lpstr>Rockwell</vt:lpstr>
      <vt:lpstr>Wingdings 2</vt:lpstr>
      <vt:lpstr>Литейная</vt:lpstr>
      <vt:lpstr>Разработка приложений на платформе .NET</vt:lpstr>
      <vt:lpstr>Задание</vt:lpstr>
      <vt:lpstr>Интерфейсы</vt:lpstr>
      <vt:lpstr>Объявление интерфейса</vt:lpstr>
      <vt:lpstr>Члены интерфейса</vt:lpstr>
      <vt:lpstr>Реализация интерфейса</vt:lpstr>
      <vt:lpstr>Явная и неявная реализация</vt:lpstr>
      <vt:lpstr>Привязка методов интерфейса</vt:lpstr>
      <vt:lpstr>Об интерфейсах</vt:lpstr>
      <vt:lpstr>Абстрактные классы и интерфейсы</vt:lpstr>
      <vt:lpstr>Примеры интерфейсов</vt:lpstr>
      <vt:lpstr>Демонстрации</vt:lpstr>
      <vt:lpstr>Задание по желанию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144</cp:revision>
  <dcterms:created xsi:type="dcterms:W3CDTF">2011-09-30T16:04:03Z</dcterms:created>
  <dcterms:modified xsi:type="dcterms:W3CDTF">2018-10-26T19:43:46Z</dcterms:modified>
</cp:coreProperties>
</file>