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56" r:id="rId2"/>
    <p:sldId id="302" r:id="rId3"/>
    <p:sldId id="305" r:id="rId4"/>
    <p:sldId id="303" r:id="rId5"/>
    <p:sldId id="323" r:id="rId6"/>
    <p:sldId id="324" r:id="rId7"/>
    <p:sldId id="304" r:id="rId8"/>
    <p:sldId id="326" r:id="rId9"/>
    <p:sldId id="307" r:id="rId10"/>
    <p:sldId id="308" r:id="rId11"/>
    <p:sldId id="309" r:id="rId12"/>
    <p:sldId id="327" r:id="rId13"/>
    <p:sldId id="32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14" autoAdjust="0"/>
  </p:normalViewPr>
  <p:slideViewPr>
    <p:cSldViewPr>
      <p:cViewPr varScale="1">
        <p:scale>
          <a:sx n="93" d="100"/>
          <a:sy n="93" d="100"/>
        </p:scale>
        <p:origin x="21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861048"/>
            <a:ext cx="6560234" cy="1752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Обобщения (шаблоны)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Типы ограничений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1529" y="1556792"/>
            <a:ext cx="8098943" cy="484663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/>
              <a:t>Интерфейсы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</a:rPr>
              <a:t> T : </a:t>
            </a:r>
            <a:r>
              <a:rPr lang="en-US" dirty="0" err="1">
                <a:latin typeface="Courier New" pitchFamily="49" charset="0"/>
              </a:rPr>
              <a:t>ICloneable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IDisposable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ru-RU" dirty="0"/>
              <a:t>Базовый класс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</a:rPr>
              <a:t> T : </a:t>
            </a:r>
            <a:r>
              <a:rPr lang="en-US" dirty="0" err="1">
                <a:latin typeface="Courier New" pitchFamily="49" charset="0"/>
              </a:rPr>
              <a:t>MyBaseClass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ru-RU" dirty="0"/>
              <a:t>Ссылочные типы / Типы значения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</a:rPr>
              <a:t> T : </a:t>
            </a:r>
            <a:r>
              <a:rPr lang="en-US" b="1" dirty="0" err="1">
                <a:latin typeface="Courier New" pitchFamily="49" charset="0"/>
              </a:rPr>
              <a:t>struct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</a:rPr>
              <a:t> T : </a:t>
            </a:r>
            <a:r>
              <a:rPr lang="en-US" b="1" dirty="0">
                <a:latin typeface="Courier New" pitchFamily="49" charset="0"/>
              </a:rPr>
              <a:t>class</a:t>
            </a:r>
            <a:endParaRPr lang="ru-RU" b="1" dirty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ru-RU" dirty="0"/>
              <a:t>Нельзя одновременно указать и </a:t>
            </a:r>
            <a:r>
              <a:rPr lang="en-US" dirty="0"/>
              <a:t>class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struct</a:t>
            </a:r>
            <a:endParaRPr lang="en-US" dirty="0"/>
          </a:p>
          <a:p>
            <a:pPr eaLnBrk="1" hangingPunct="1">
              <a:defRPr/>
            </a:pPr>
            <a:r>
              <a:rPr lang="ru-RU" dirty="0"/>
              <a:t>Наличие конструктора по умолчанию</a:t>
            </a:r>
          </a:p>
          <a:p>
            <a:pPr lvl="1">
              <a:defRPr/>
            </a:pPr>
            <a:r>
              <a:rPr lang="ru-RU" dirty="0"/>
              <a:t>ограничение должно быть последним в списке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49" charset="0"/>
              </a:rPr>
              <a:t>where</a:t>
            </a:r>
            <a:r>
              <a:rPr lang="en-US" dirty="0">
                <a:latin typeface="Courier New" pitchFamily="49" charset="0"/>
              </a:rPr>
              <a:t> T : </a:t>
            </a:r>
            <a:r>
              <a:rPr lang="en-US" b="1" dirty="0">
                <a:latin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</a:rPr>
              <a:t>()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7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Ограничения ограничений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56792"/>
            <a:ext cx="8208912" cy="50847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Нельзя требовать наличие операции</a:t>
            </a:r>
          </a:p>
          <a:p>
            <a:pPr lvl="1" eaLnBrk="1" hangingPunct="1">
              <a:defRPr/>
            </a:pPr>
            <a:r>
              <a:rPr lang="ru-RU" dirty="0"/>
              <a:t>Дублируйте обычными методами</a:t>
            </a:r>
          </a:p>
          <a:p>
            <a:pPr lvl="1" eaLnBrk="1" hangingPunct="1">
              <a:defRPr/>
            </a:pPr>
            <a:endParaRPr lang="ru-RU" dirty="0"/>
          </a:p>
          <a:p>
            <a:pPr eaLnBrk="1" hangingPunct="1">
              <a:defRPr/>
            </a:pPr>
            <a:r>
              <a:rPr lang="ru-RU" dirty="0"/>
              <a:t>Нельзя требовать конструктора с параметрами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endParaRPr lang="ru-RU" dirty="0"/>
          </a:p>
          <a:p>
            <a:pPr eaLnBrk="1" hangingPunct="1">
              <a:defRPr/>
            </a:pPr>
            <a:r>
              <a:rPr lang="ru-RU" dirty="0"/>
              <a:t>Если указано несколько ограничений</a:t>
            </a:r>
          </a:p>
          <a:p>
            <a:pPr lvl="1" eaLnBrk="1" hangingPunct="1">
              <a:defRPr/>
            </a:pPr>
            <a:r>
              <a:rPr lang="ru-RU" dirty="0"/>
              <a:t>Все должны выполняться одновременно</a:t>
            </a:r>
          </a:p>
          <a:p>
            <a:pPr lvl="1" eaLnBrk="1" hangingPunct="1">
              <a:defRPr/>
            </a:pPr>
            <a:r>
              <a:rPr lang="ru-RU" dirty="0"/>
              <a:t>Если нужна альтернатива – используйте базовые 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60481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Демонстрации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Сортировка пузырьком массива произвольного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426451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rgbClr val="FFFF99"/>
                </a:solidFill>
              </a:rPr>
              <a:t>Задание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700808"/>
            <a:ext cx="8410575" cy="48245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800" dirty="0">
                <a:solidFill>
                  <a:srgbClr val="FFFF99"/>
                </a:solidFill>
              </a:rPr>
              <a:t>Реализуйте Стек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>
                <a:solidFill>
                  <a:srgbClr val="FFFF99"/>
                </a:solidFill>
              </a:rPr>
              <a:t>Стек должен быть обобщенным типом</a:t>
            </a:r>
            <a:endParaRPr lang="en-US" sz="28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ru-RU" sz="28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ru-RU" sz="2800" dirty="0">
                <a:solidFill>
                  <a:srgbClr val="FFFF99"/>
                </a:solidFill>
              </a:rPr>
              <a:t>Методы</a:t>
            </a:r>
            <a:endParaRPr lang="en-US" sz="2800" dirty="0">
              <a:solidFill>
                <a:srgbClr val="FFFF99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200" dirty="0">
                <a:solidFill>
                  <a:srgbClr val="FFFF99"/>
                </a:solidFill>
              </a:rPr>
              <a:t>void Push(T);</a:t>
            </a:r>
            <a:r>
              <a:rPr lang="ru-RU" sz="2200" dirty="0">
                <a:solidFill>
                  <a:srgbClr val="FFFF99"/>
                </a:solidFill>
              </a:rPr>
              <a:t> </a:t>
            </a:r>
            <a:r>
              <a:rPr lang="en-US" sz="2200" dirty="0">
                <a:solidFill>
                  <a:srgbClr val="FFFF99"/>
                </a:solidFill>
              </a:rPr>
              <a:t>- </a:t>
            </a:r>
            <a:r>
              <a:rPr lang="ru-RU" sz="2200" dirty="0">
                <a:solidFill>
                  <a:srgbClr val="FFFF99"/>
                </a:solidFill>
              </a:rPr>
              <a:t>добавляет значение в стек</a:t>
            </a:r>
            <a:endParaRPr lang="en-US" sz="2200" dirty="0">
              <a:solidFill>
                <a:srgbClr val="FFFF99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200" dirty="0">
                <a:solidFill>
                  <a:srgbClr val="FFFF99"/>
                </a:solidFill>
              </a:rPr>
              <a:t>T Pop();</a:t>
            </a:r>
            <a:r>
              <a:rPr lang="ru-RU" sz="2200" dirty="0">
                <a:solidFill>
                  <a:srgbClr val="FFFF99"/>
                </a:solidFill>
              </a:rPr>
              <a:t> - возвращает значение из вершины стека и удаляет его из стека</a:t>
            </a:r>
            <a:endParaRPr lang="en-US" sz="2200" dirty="0">
              <a:solidFill>
                <a:srgbClr val="FFFF99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200" dirty="0">
                <a:solidFill>
                  <a:srgbClr val="FFFF99"/>
                </a:solidFill>
              </a:rPr>
              <a:t>T Top();</a:t>
            </a:r>
            <a:r>
              <a:rPr lang="ru-RU" sz="2200" dirty="0">
                <a:solidFill>
                  <a:srgbClr val="FFFF99"/>
                </a:solidFill>
              </a:rPr>
              <a:t> - возвращает значение из вершины стека, не удаляя его из стека</a:t>
            </a:r>
            <a:endParaRPr lang="en-US" sz="2200" dirty="0">
              <a:solidFill>
                <a:srgbClr val="FFFF99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200" dirty="0" err="1">
                <a:solidFill>
                  <a:srgbClr val="FFFF99"/>
                </a:solidFill>
              </a:rPr>
              <a:t>int</a:t>
            </a:r>
            <a:r>
              <a:rPr lang="en-US" sz="2200" dirty="0">
                <a:solidFill>
                  <a:srgbClr val="FFFF99"/>
                </a:solidFill>
              </a:rPr>
              <a:t> Count();</a:t>
            </a:r>
            <a:r>
              <a:rPr lang="ru-RU" sz="2200" dirty="0">
                <a:solidFill>
                  <a:srgbClr val="FFFF99"/>
                </a:solidFill>
              </a:rPr>
              <a:t> - возвращает количество значений в стеке</a:t>
            </a:r>
            <a:endParaRPr lang="en-US" sz="2200" dirty="0">
              <a:solidFill>
                <a:srgbClr val="FFFF99"/>
              </a:solidFill>
            </a:endParaRPr>
          </a:p>
          <a:p>
            <a:pPr lvl="1">
              <a:lnSpc>
                <a:spcPct val="120000"/>
              </a:lnSpc>
              <a:defRPr/>
            </a:pPr>
            <a:endParaRPr lang="en-US" sz="22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ru-RU" sz="2800" dirty="0">
                <a:solidFill>
                  <a:srgbClr val="FFFF99"/>
                </a:solidFill>
              </a:rPr>
              <a:t>В основном классе создайте обобщенный метод, создающий и заполняющий стек некоторым количеством объектов со значениями по умолчанию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>
                <a:solidFill>
                  <a:srgbClr val="FFFF99"/>
                </a:solidFill>
              </a:rPr>
              <a:t>Создайте код для </a:t>
            </a:r>
            <a:r>
              <a:rPr lang="en-US" sz="2800" dirty="0">
                <a:solidFill>
                  <a:srgbClr val="FFFF99"/>
                </a:solidFill>
              </a:rPr>
              <a:t>“</a:t>
            </a:r>
            <a:r>
              <a:rPr lang="ru-RU" sz="2800" dirty="0">
                <a:solidFill>
                  <a:srgbClr val="FFFF99"/>
                </a:solidFill>
              </a:rPr>
              <a:t>тестирования</a:t>
            </a:r>
            <a:r>
              <a:rPr lang="en-US" sz="2800" dirty="0">
                <a:solidFill>
                  <a:srgbClr val="FFFF99"/>
                </a:solidFill>
              </a:rPr>
              <a:t>”</a:t>
            </a:r>
            <a:r>
              <a:rPr lang="ru-RU" sz="2800" dirty="0">
                <a:solidFill>
                  <a:srgbClr val="FFFF99"/>
                </a:solidFill>
              </a:rPr>
              <a:t> вашего стека</a:t>
            </a:r>
          </a:p>
          <a:p>
            <a:pPr>
              <a:lnSpc>
                <a:spcPct val="120000"/>
              </a:lnSpc>
              <a:defRPr/>
            </a:pPr>
            <a:endParaRPr lang="en-US" sz="2800" dirty="0">
              <a:solidFill>
                <a:srgbClr val="FFFF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ru-RU" sz="2800" dirty="0">
                <a:solidFill>
                  <a:srgbClr val="FFFF99"/>
                </a:solidFill>
              </a:rPr>
              <a:t>Потребуйте от типа </a:t>
            </a:r>
            <a:r>
              <a:rPr lang="en-US" sz="2800" dirty="0">
                <a:solidFill>
                  <a:srgbClr val="FFFF99"/>
                </a:solidFill>
              </a:rPr>
              <a:t>T</a:t>
            </a:r>
            <a:r>
              <a:rPr lang="ru-RU" sz="2800" dirty="0">
                <a:solidFill>
                  <a:srgbClr val="FFFF99"/>
                </a:solidFill>
              </a:rPr>
              <a:t>, чтобы он реализовывал </a:t>
            </a:r>
            <a:r>
              <a:rPr lang="en-US" sz="2800" dirty="0" err="1">
                <a:solidFill>
                  <a:srgbClr val="FFFF99"/>
                </a:solidFill>
              </a:rPr>
              <a:t>ICloneable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ru-RU" sz="2800" dirty="0">
                <a:solidFill>
                  <a:srgbClr val="FFFF99"/>
                </a:solidFill>
              </a:rPr>
              <a:t>и реализуйте </a:t>
            </a:r>
            <a:r>
              <a:rPr lang="en-US" sz="2800" dirty="0">
                <a:solidFill>
                  <a:srgbClr val="FFFF99"/>
                </a:solidFill>
              </a:rPr>
              <a:t>T Top()</a:t>
            </a:r>
            <a:r>
              <a:rPr lang="ru-RU" sz="2800" dirty="0">
                <a:solidFill>
                  <a:srgbClr val="FFFF99"/>
                </a:solidFill>
              </a:rPr>
              <a:t> так, чтобы он возвращал копию объекта, а не сам объект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62" y="6351917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 Не разрешается использовать классы из пространства </a:t>
            </a:r>
            <a:r>
              <a:rPr lang="en-US" sz="1400" dirty="0" err="1"/>
              <a:t>System.Collections</a:t>
            </a:r>
            <a:r>
              <a:rPr lang="ru-RU" sz="1400" dirty="0"/>
              <a:t> и его производных</a:t>
            </a:r>
          </a:p>
        </p:txBody>
      </p:sp>
    </p:spTree>
    <p:extLst>
      <p:ext uri="{BB962C8B-B14F-4D97-AF65-F5344CB8AC3E}">
        <p14:creationId xmlns:p14="http://schemas.microsoft.com/office/powerpoint/2010/main" val="194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/>
              <a:t>Шаблоны</a:t>
            </a:r>
            <a:r>
              <a:rPr lang="en-US" dirty="0"/>
              <a:t>, </a:t>
            </a:r>
            <a:r>
              <a:rPr lang="ru-RU" dirty="0"/>
              <a:t>обобщения (</a:t>
            </a:r>
            <a:r>
              <a:rPr lang="en-US" dirty="0"/>
              <a:t>Generics</a:t>
            </a:r>
            <a:r>
              <a:rPr lang="ru-RU" dirty="0"/>
              <a:t>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8136904" cy="4824536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ru-RU" dirty="0"/>
              <a:t>Тип, метод или интерфейс параметризованный другим типом</a:t>
            </a:r>
          </a:p>
          <a:p>
            <a:pPr eaLnBrk="1" hangingPunct="1">
              <a:defRPr/>
            </a:pPr>
            <a:endParaRPr lang="ru-RU" dirty="0"/>
          </a:p>
          <a:p>
            <a:pPr eaLnBrk="1" hangingPunct="1">
              <a:defRPr/>
            </a:pPr>
            <a:r>
              <a:rPr lang="ru-RU" dirty="0"/>
              <a:t>Обобщенный тип</a:t>
            </a:r>
          </a:p>
          <a:p>
            <a:pPr lvl="1" eaLnBrk="1" hangingPunct="1">
              <a:defRPr/>
            </a:pPr>
            <a:r>
              <a:rPr lang="ru-RU" dirty="0"/>
              <a:t>Тип (класс, структура), который </a:t>
            </a:r>
            <a:r>
              <a:rPr lang="ru-RU" dirty="0" err="1"/>
              <a:t>параметризован</a:t>
            </a:r>
            <a:r>
              <a:rPr lang="ru-RU" dirty="0"/>
              <a:t> другим типом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class Queue&lt;T&gt; {  }</a:t>
            </a:r>
          </a:p>
          <a:p>
            <a:pPr lvl="1">
              <a:defRPr/>
            </a:pPr>
            <a:r>
              <a:rPr lang="en-US" dirty="0" err="1"/>
              <a:t>struct</a:t>
            </a:r>
            <a:r>
              <a:rPr lang="en-US" dirty="0"/>
              <a:t> Complex&lt;T&gt; {  }</a:t>
            </a:r>
            <a:endParaRPr lang="ru-RU" dirty="0"/>
          </a:p>
          <a:p>
            <a:pPr eaLnBrk="1" hangingPunct="1">
              <a:defRPr/>
            </a:pPr>
            <a:endParaRPr lang="ru-RU" dirty="0"/>
          </a:p>
          <a:p>
            <a:pPr eaLnBrk="1" hangingPunct="1">
              <a:defRPr/>
            </a:pPr>
            <a:r>
              <a:rPr lang="ru-RU" dirty="0"/>
              <a:t>Обобщенная функция</a:t>
            </a:r>
          </a:p>
          <a:p>
            <a:pPr lvl="1" eaLnBrk="1" hangingPunct="1">
              <a:defRPr/>
            </a:pPr>
            <a:r>
              <a:rPr lang="ru-RU" dirty="0"/>
              <a:t>Функция, параметром которой является тип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 Swap&lt;T&gt;(T x, T y) {  }</a:t>
            </a:r>
            <a:endParaRPr lang="ru-RU" dirty="0"/>
          </a:p>
          <a:p>
            <a:pPr lvl="1" eaLnBrk="1" hangingPunct="1"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Обобщенный делегат</a:t>
            </a:r>
          </a:p>
          <a:p>
            <a:pPr lvl="1">
              <a:defRPr/>
            </a:pPr>
            <a:r>
              <a:rPr lang="ru-RU" dirty="0"/>
              <a:t>Делегат, параметрами которого являются типы</a:t>
            </a:r>
            <a:endParaRPr lang="en-US" dirty="0"/>
          </a:p>
          <a:p>
            <a:pPr lvl="1">
              <a:defRPr/>
            </a:pPr>
            <a:r>
              <a:rPr lang="en-US" dirty="0"/>
              <a:t>delegate T </a:t>
            </a:r>
            <a:r>
              <a:rPr lang="en-US" dirty="0" err="1"/>
              <a:t>MyDelegate</a:t>
            </a:r>
            <a:r>
              <a:rPr lang="en-US" dirty="0"/>
              <a:t>&lt;T&gt;() where T : new()</a:t>
            </a:r>
          </a:p>
          <a:p>
            <a:pPr lvl="1" eaLnBrk="1" hangingPunct="1">
              <a:defRPr/>
            </a:pPr>
            <a:endParaRPr lang="ru-RU" dirty="0"/>
          </a:p>
          <a:p>
            <a:pPr eaLnBrk="1" hangingPunct="1">
              <a:defRPr/>
            </a:pPr>
            <a:r>
              <a:rPr lang="ru-RU" dirty="0"/>
              <a:t>Обобщенный интерфейс</a:t>
            </a:r>
          </a:p>
          <a:p>
            <a:pPr lvl="1">
              <a:defRPr/>
            </a:pPr>
            <a:r>
              <a:rPr lang="en-US" dirty="0"/>
              <a:t>interface </a:t>
            </a:r>
            <a:r>
              <a:rPr lang="en-US" dirty="0" err="1"/>
              <a:t>IEnumerable</a:t>
            </a:r>
            <a:r>
              <a:rPr lang="en-US" dirty="0"/>
              <a:t>&lt;T&gt; { }</a:t>
            </a:r>
          </a:p>
        </p:txBody>
      </p:sp>
    </p:spTree>
    <p:extLst>
      <p:ext uri="{BB962C8B-B14F-4D97-AF65-F5344CB8AC3E}">
        <p14:creationId xmlns:p14="http://schemas.microsoft.com/office/powerpoint/2010/main" val="30875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Зачем нужны обобщения?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417638"/>
            <a:ext cx="8410575" cy="4775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    </a:t>
            </a:r>
            <a:r>
              <a:rPr lang="ru-RU" dirty="0"/>
              <a:t>Не типизированные коллекции</a:t>
            </a:r>
          </a:p>
          <a:p>
            <a:pPr lvl="1" eaLnBrk="1" hangingPunct="1">
              <a:defRPr/>
            </a:pPr>
            <a:r>
              <a:rPr lang="ru-RU" dirty="0">
                <a:solidFill>
                  <a:srgbClr val="92D050"/>
                </a:solidFill>
              </a:rPr>
              <a:t>Один код для всех</a:t>
            </a:r>
          </a:p>
          <a:p>
            <a:pPr lvl="1" eaLnBrk="1" hangingPunct="1">
              <a:defRPr/>
            </a:pPr>
            <a:r>
              <a:rPr lang="ru-RU" dirty="0">
                <a:solidFill>
                  <a:schemeClr val="accent6">
                    <a:lumMod val="90000"/>
                  </a:schemeClr>
                </a:solidFill>
              </a:rPr>
              <a:t>Нет контроля типов, накладные расходы</a:t>
            </a:r>
          </a:p>
          <a:p>
            <a:pPr marL="0" indent="0" eaLnBrk="1" hangingPunct="1">
              <a:buNone/>
              <a:defRPr/>
            </a:pPr>
            <a:r>
              <a:rPr lang="en-US" dirty="0"/>
              <a:t>    </a:t>
            </a:r>
            <a:r>
              <a:rPr lang="ru-RU" dirty="0"/>
              <a:t>Коллекции с жёстко заданным типом</a:t>
            </a:r>
          </a:p>
          <a:p>
            <a:pPr lvl="1" eaLnBrk="1" hangingPunct="1">
              <a:defRPr/>
            </a:pPr>
            <a:r>
              <a:rPr lang="ru-RU" dirty="0">
                <a:solidFill>
                  <a:schemeClr val="accent6">
                    <a:lumMod val="90000"/>
                  </a:schemeClr>
                </a:solidFill>
              </a:rPr>
              <a:t>Каждый раз новый код</a:t>
            </a:r>
          </a:p>
          <a:p>
            <a:pPr lvl="1" eaLnBrk="1" hangingPunct="1">
              <a:defRPr/>
            </a:pPr>
            <a:r>
              <a:rPr lang="ru-RU" dirty="0">
                <a:solidFill>
                  <a:srgbClr val="92D050"/>
                </a:solidFill>
              </a:rPr>
              <a:t>Контроль типов, нет накладных расходов</a:t>
            </a:r>
          </a:p>
          <a:p>
            <a:pPr marL="0" indent="0" eaLnBrk="1" hangingPunct="1">
              <a:buNone/>
              <a:defRPr/>
            </a:pPr>
            <a:r>
              <a:rPr lang="en-US" dirty="0"/>
              <a:t>    </a:t>
            </a:r>
            <a:r>
              <a:rPr lang="ru-RU" dirty="0"/>
              <a:t>Обобщенные коллекции</a:t>
            </a:r>
          </a:p>
          <a:p>
            <a:pPr lvl="1" eaLnBrk="1" hangingPunct="1">
              <a:defRPr/>
            </a:pPr>
            <a:r>
              <a:rPr lang="ru-RU" dirty="0">
                <a:solidFill>
                  <a:srgbClr val="92D050"/>
                </a:solidFill>
              </a:rPr>
              <a:t>Один код для всех</a:t>
            </a:r>
          </a:p>
          <a:p>
            <a:pPr lvl="1" eaLnBrk="1" hangingPunct="1">
              <a:defRPr/>
            </a:pPr>
            <a:r>
              <a:rPr lang="ru-RU" dirty="0">
                <a:solidFill>
                  <a:srgbClr val="92D050"/>
                </a:solidFill>
              </a:rPr>
              <a:t>Контроль типов, нет накладных расходов</a:t>
            </a:r>
          </a:p>
        </p:txBody>
      </p:sp>
      <p:sp>
        <p:nvSpPr>
          <p:cNvPr id="2" name="Плюс 1"/>
          <p:cNvSpPr/>
          <p:nvPr/>
        </p:nvSpPr>
        <p:spPr>
          <a:xfrm>
            <a:off x="755576" y="2060848"/>
            <a:ext cx="360040" cy="360040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люс 4"/>
          <p:cNvSpPr/>
          <p:nvPr/>
        </p:nvSpPr>
        <p:spPr>
          <a:xfrm>
            <a:off x="758256" y="3886686"/>
            <a:ext cx="360040" cy="360040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люс 5"/>
          <p:cNvSpPr/>
          <p:nvPr/>
        </p:nvSpPr>
        <p:spPr>
          <a:xfrm>
            <a:off x="758256" y="4822790"/>
            <a:ext cx="360040" cy="360040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755576" y="5280476"/>
            <a:ext cx="360040" cy="360040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Минус 2"/>
          <p:cNvSpPr/>
          <p:nvPr/>
        </p:nvSpPr>
        <p:spPr>
          <a:xfrm>
            <a:off x="755576" y="2598990"/>
            <a:ext cx="360040" cy="144016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Минус 8"/>
          <p:cNvSpPr/>
          <p:nvPr/>
        </p:nvSpPr>
        <p:spPr>
          <a:xfrm>
            <a:off x="755576" y="3538832"/>
            <a:ext cx="360040" cy="144016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8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/>
              <a:t>Синтаксис обобщенного типа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43445"/>
            <a:ext cx="8604448" cy="509792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2400" i="1" dirty="0">
                <a:latin typeface="Courier New" pitchFamily="49" charset="0"/>
              </a:rPr>
              <a:t>[</a:t>
            </a:r>
            <a:r>
              <a:rPr lang="ru-RU" sz="2400" i="1" dirty="0">
                <a:latin typeface="Courier New" pitchFamily="49" charset="0"/>
              </a:rPr>
              <a:t>Модификаторы</a:t>
            </a:r>
            <a:r>
              <a:rPr lang="en-US" sz="2400" i="1" dirty="0">
                <a:latin typeface="Courier New" pitchFamily="49" charset="0"/>
              </a:rPr>
              <a:t>] </a:t>
            </a:r>
            <a:r>
              <a:rPr lang="en-US" sz="2400" b="1" dirty="0">
                <a:latin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</a:rPr>
              <a:t>ИмяКласса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</a:t>
            </a:r>
            <a:r>
              <a:rPr lang="ru-RU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ОбозначенияТипов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b="1" i="1" dirty="0">
                <a:latin typeface="Courier New" pitchFamily="49" charset="0"/>
              </a:rPr>
              <a:t>[</a:t>
            </a:r>
            <a:r>
              <a:rPr lang="ru-RU" sz="2400" i="1" dirty="0">
                <a:latin typeface="Courier New" pitchFamily="49" charset="0"/>
              </a:rPr>
              <a:t>Ограничения типов</a:t>
            </a:r>
            <a:r>
              <a:rPr lang="en-US" sz="2400" i="1" dirty="0">
                <a:latin typeface="Courier New" pitchFamily="49" charset="0"/>
              </a:rPr>
              <a:t>] {…}</a:t>
            </a:r>
          </a:p>
          <a:p>
            <a:pPr>
              <a:lnSpc>
                <a:spcPct val="120000"/>
              </a:lnSpc>
              <a:buNone/>
              <a:defRPr/>
            </a:pPr>
            <a:endParaRPr lang="ru-RU" sz="2400" b="1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ru-RU" sz="2400" dirty="0" err="1">
                <a:latin typeface="Courier New" pitchFamily="49" charset="0"/>
              </a:rPr>
              <a:t>ОбозначенияТипов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:</a:t>
            </a:r>
            <a:r>
              <a:rPr lang="ru-RU" sz="2400" dirty="0">
                <a:latin typeface="Courier New" pitchFamily="49" charset="0"/>
              </a:rPr>
              <a:t>= Обозначение1 </a:t>
            </a:r>
            <a:r>
              <a:rPr lang="en-US" sz="2400" dirty="0">
                <a:latin typeface="Courier New" pitchFamily="49" charset="0"/>
              </a:rPr>
              <a:t>[,</a:t>
            </a:r>
            <a:r>
              <a:rPr lang="ru-RU" sz="2400" dirty="0">
                <a:latin typeface="Courier New" pitchFamily="49" charset="0"/>
              </a:rPr>
              <a:t>Обозначение</a:t>
            </a:r>
            <a:r>
              <a:rPr lang="en-US" sz="2400" dirty="0">
                <a:latin typeface="Courier New" pitchFamily="49" charset="0"/>
              </a:rPr>
              <a:t>N]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ru-RU" sz="2400" i="1" dirty="0">
                <a:latin typeface="Courier New" pitchFamily="49" charset="0"/>
              </a:rPr>
              <a:t>Ограничения типов</a:t>
            </a:r>
            <a:r>
              <a:rPr lang="en-US" sz="2400" i="1" dirty="0">
                <a:latin typeface="Courier New" pitchFamily="49" charset="0"/>
              </a:rPr>
              <a:t> := </a:t>
            </a:r>
            <a:r>
              <a:rPr lang="en-US" sz="2400" b="1" i="1" dirty="0">
                <a:latin typeface="Courier New" pitchFamily="49" charset="0"/>
              </a:rPr>
              <a:t>where</a:t>
            </a:r>
            <a:r>
              <a:rPr lang="en-US" sz="2400" i="1" dirty="0">
                <a:latin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</a:rPr>
              <a:t>Обозначени</a:t>
            </a:r>
            <a:r>
              <a:rPr lang="en-US" sz="2400" dirty="0">
                <a:latin typeface="Courier New" pitchFamily="49" charset="0"/>
              </a:rPr>
              <a:t>e</a:t>
            </a:r>
            <a:r>
              <a:rPr lang="ru-RU" sz="2400" dirty="0">
                <a:latin typeface="Courier New" pitchFamily="49" charset="0"/>
              </a:rPr>
              <a:t>Типа1 </a:t>
            </a:r>
            <a:r>
              <a:rPr lang="en-US" sz="2400" dirty="0">
                <a:latin typeface="Courier New" pitchFamily="49" charset="0"/>
              </a:rPr>
              <a:t>: </a:t>
            </a:r>
            <a:r>
              <a:rPr lang="ru-RU" sz="2400" dirty="0">
                <a:latin typeface="Courier New" pitchFamily="49" charset="0"/>
              </a:rPr>
              <a:t>ограничения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ru-RU" sz="2400" dirty="0">
                <a:latin typeface="Courier New" pitchFamily="49" charset="0"/>
              </a:rPr>
              <a:t>     </a:t>
            </a:r>
            <a:r>
              <a:rPr lang="en-US" sz="2400" dirty="0">
                <a:latin typeface="Courier New" pitchFamily="49" charset="0"/>
              </a:rPr>
              <a:t>[, </a:t>
            </a:r>
            <a:r>
              <a:rPr lang="ru-RU" sz="2400" dirty="0" err="1">
                <a:latin typeface="Courier New" pitchFamily="49" charset="0"/>
              </a:rPr>
              <a:t>Обозначени</a:t>
            </a:r>
            <a:r>
              <a:rPr lang="en-US" sz="2400" dirty="0">
                <a:latin typeface="Courier New" pitchFamily="49" charset="0"/>
              </a:rPr>
              <a:t>e</a:t>
            </a:r>
            <a:r>
              <a:rPr lang="ru-RU" sz="2400" dirty="0">
                <a:latin typeface="Courier New" pitchFamily="49" charset="0"/>
              </a:rPr>
              <a:t>Типа</a:t>
            </a:r>
            <a:r>
              <a:rPr lang="en-US" sz="2400" dirty="0">
                <a:latin typeface="Courier New" pitchFamily="49" charset="0"/>
              </a:rPr>
              <a:t>N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: </a:t>
            </a:r>
            <a:r>
              <a:rPr lang="ru-RU" sz="2400" dirty="0">
                <a:latin typeface="Courier New" pitchFamily="49" charset="0"/>
              </a:rPr>
              <a:t>ограничения</a:t>
            </a:r>
            <a:r>
              <a:rPr lang="en-US" sz="2400" dirty="0">
                <a:latin typeface="Courier New" pitchFamily="49" charset="0"/>
              </a:rPr>
              <a:t>N]</a:t>
            </a:r>
            <a:endParaRPr lang="ru-RU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sz="2400" dirty="0">
              <a:solidFill>
                <a:srgbClr val="FFC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sz="2400" b="1" dirty="0">
              <a:latin typeface="+mj-lt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ru-RU" sz="2400" b="1" dirty="0">
                <a:latin typeface="+mj-lt"/>
              </a:rPr>
              <a:t>Пример: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</a:rPr>
              <a:t> Stack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&lt;T&gt;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	where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 : </a:t>
            </a:r>
            <a:r>
              <a:rPr lang="en-US" sz="2400" dirty="0" err="1">
                <a:latin typeface="Courier New" pitchFamily="49" charset="0"/>
              </a:rPr>
              <a:t>IDisposable</a:t>
            </a:r>
            <a:r>
              <a:rPr lang="en-US" sz="2400" dirty="0">
                <a:latin typeface="Courier New" pitchFamily="49" charset="0"/>
              </a:rPr>
              <a:t>, new()</a:t>
            </a:r>
            <a:endParaRPr lang="ru-RU" sz="24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{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 top = default(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 example = new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Stack(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size) {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 = new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[size]; 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</a:rPr>
              <a:t> Push(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 item) {…}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</a:t>
            </a:r>
            <a:r>
              <a:rPr lang="en-US" sz="2400" dirty="0">
                <a:latin typeface="Courier New" pitchFamily="49" charset="0"/>
              </a:rPr>
              <a:t> Pop() {</a:t>
            </a:r>
            <a:r>
              <a:rPr lang="en-US" sz="2400" b="1" dirty="0">
                <a:latin typeface="Courier New" pitchFamily="49" charset="0"/>
              </a:rPr>
              <a:t>return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 }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	void Dispose() {</a:t>
            </a:r>
            <a:r>
              <a:rPr lang="en-US" sz="2400" dirty="0" err="1">
                <a:latin typeface="Courier New" pitchFamily="49" charset="0"/>
              </a:rPr>
              <a:t>top.Dispose</a:t>
            </a:r>
            <a:r>
              <a:rPr lang="en-US" sz="2400" dirty="0">
                <a:latin typeface="Courier New" pitchFamily="49" charset="0"/>
              </a:rPr>
              <a:t>();}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endParaRPr lang="ru-RU" sz="2400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ru-RU" sz="2400" b="1" dirty="0"/>
              <a:t>Создание объекта обобщенного типа: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ru-RU" sz="2400" dirty="0"/>
              <a:t>Необходимо указать все типы-параметры</a:t>
            </a: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sz="2400" dirty="0">
                <a:latin typeface="Courier New" pitchFamily="49" charset="0"/>
              </a:rPr>
              <a:t>Stack&lt;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dirty="0" err="1">
                <a:latin typeface="Courier New" pitchFamily="49" charset="0"/>
              </a:rPr>
              <a:t>myIntStack</a:t>
            </a:r>
            <a:r>
              <a:rPr lang="en-US" sz="2400" dirty="0">
                <a:latin typeface="Courier New" pitchFamily="49" charset="0"/>
              </a:rPr>
              <a:t> = new Stack&lt;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&gt;();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Dictionary&lt;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, string&gt; </a:t>
            </a:r>
            <a:r>
              <a:rPr lang="en-US" sz="2400" dirty="0" err="1">
                <a:latin typeface="Courier New" pitchFamily="49" charset="0"/>
              </a:rPr>
              <a:t>myDict</a:t>
            </a:r>
            <a:r>
              <a:rPr lang="en-US" sz="2400" dirty="0">
                <a:latin typeface="Courier New" pitchFamily="49" charset="0"/>
              </a:rPr>
              <a:t> = new Dictionary&lt;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, string&gt; ();</a:t>
            </a:r>
            <a:endParaRPr lang="ru-RU" sz="2400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9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528" y="1628800"/>
            <a:ext cx="8229600" cy="489654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4200" dirty="0"/>
              <a:t>Типов-параметров может быть много</a:t>
            </a:r>
          </a:p>
          <a:p>
            <a:pPr>
              <a:lnSpc>
                <a:spcPct val="120000"/>
              </a:lnSpc>
            </a:pPr>
            <a:r>
              <a:rPr lang="ru-RU" sz="4200" dirty="0"/>
              <a:t>Обозначения типов –любые (допустимые) имена</a:t>
            </a:r>
          </a:p>
          <a:p>
            <a:pPr>
              <a:lnSpc>
                <a:spcPct val="120000"/>
              </a:lnSpc>
            </a:pPr>
            <a:r>
              <a:rPr lang="ru-RU" sz="4200" dirty="0"/>
              <a:t>Обозначения типов могут использоваться в коде как обычный тип</a:t>
            </a:r>
          </a:p>
          <a:p>
            <a:pPr>
              <a:lnSpc>
                <a:spcPct val="120000"/>
              </a:lnSpc>
            </a:pPr>
            <a:r>
              <a:rPr lang="ru-RU" sz="4200" dirty="0"/>
              <a:t>Для задания значения по умолчанию используется синтаксис </a:t>
            </a:r>
            <a:endParaRPr lang="en-US" sz="4200" dirty="0"/>
          </a:p>
          <a:p>
            <a:pPr>
              <a:lnSpc>
                <a:spcPct val="120000"/>
              </a:lnSpc>
            </a:pPr>
            <a:r>
              <a:rPr lang="en-US" sz="4200" dirty="0"/>
              <a:t>	</a:t>
            </a:r>
            <a:r>
              <a:rPr lang="ru-RU" sz="4200" dirty="0"/>
              <a:t>Тип Переменная = </a:t>
            </a:r>
            <a:r>
              <a:rPr lang="en-US" sz="4200" dirty="0"/>
              <a:t>default(</a:t>
            </a:r>
            <a:r>
              <a:rPr lang="ru-RU" sz="4200" dirty="0"/>
              <a:t>Тип </a:t>
            </a:r>
            <a:r>
              <a:rPr lang="en-US" sz="4200" dirty="0"/>
              <a:t>);</a:t>
            </a:r>
            <a:endParaRPr lang="ru-RU" sz="4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/>
              <a:t>class </a:t>
            </a:r>
            <a:r>
              <a:rPr lang="en-US" sz="3800" dirty="0" err="1"/>
              <a:t>MyDictionary</a:t>
            </a:r>
            <a:r>
              <a:rPr lang="en-US" sz="3800" dirty="0"/>
              <a:t>&lt;</a:t>
            </a:r>
            <a:r>
              <a:rPr lang="en-US" sz="3800" dirty="0" err="1"/>
              <a:t>TKey</a:t>
            </a:r>
            <a:r>
              <a:rPr lang="en-US" sz="3800" dirty="0"/>
              <a:t>, </a:t>
            </a:r>
            <a:r>
              <a:rPr lang="en-US" sz="3800" dirty="0" err="1"/>
              <a:t>TValue</a:t>
            </a:r>
            <a:r>
              <a:rPr lang="en-US" sz="3800" dirty="0"/>
              <a:t>&gt;</a:t>
            </a:r>
          </a:p>
          <a:p>
            <a:pPr marL="0" indent="0">
              <a:buNone/>
            </a:pPr>
            <a:r>
              <a:rPr lang="en-US" sz="3800" dirty="0"/>
              <a:t>        where </a:t>
            </a:r>
            <a:r>
              <a:rPr lang="en-US" sz="3800" dirty="0" err="1"/>
              <a:t>TKey</a:t>
            </a:r>
            <a:r>
              <a:rPr lang="en-US" sz="3800" dirty="0"/>
              <a:t> : Complex, </a:t>
            </a:r>
            <a:r>
              <a:rPr lang="en-US" sz="3800" dirty="0" err="1"/>
              <a:t>IComparable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        where </a:t>
            </a:r>
            <a:r>
              <a:rPr lang="en-US" sz="3800" dirty="0" err="1"/>
              <a:t>TValue</a:t>
            </a:r>
            <a:r>
              <a:rPr lang="en-US" sz="3800" dirty="0"/>
              <a:t> : class</a:t>
            </a:r>
          </a:p>
          <a:p>
            <a:pPr marL="0" indent="0">
              <a:buNone/>
            </a:pPr>
            <a:r>
              <a:rPr lang="ru-RU" sz="3800" dirty="0"/>
              <a:t>{</a:t>
            </a:r>
          </a:p>
          <a:p>
            <a:pPr marL="0" indent="0">
              <a:buNone/>
            </a:pPr>
            <a:r>
              <a:rPr lang="ru-RU" sz="3800" dirty="0"/>
              <a:t>}</a:t>
            </a:r>
          </a:p>
          <a:p>
            <a:pPr marL="0" indent="0">
              <a:buNone/>
            </a:pPr>
            <a:endParaRPr lang="ru-RU" sz="3800" dirty="0"/>
          </a:p>
          <a:p>
            <a:pPr marL="0" indent="0">
              <a:buNone/>
            </a:pPr>
            <a:r>
              <a:rPr lang="en-US" sz="3800" dirty="0" err="1"/>
              <a:t>struct</a:t>
            </a:r>
            <a:r>
              <a:rPr lang="en-US" sz="3800" dirty="0"/>
              <a:t> </a:t>
            </a:r>
            <a:r>
              <a:rPr lang="en-US" sz="3800" dirty="0" err="1"/>
              <a:t>MyGenericStruct</a:t>
            </a:r>
            <a:r>
              <a:rPr lang="en-US" sz="3800" dirty="0"/>
              <a:t>&lt;T&gt;</a:t>
            </a:r>
          </a:p>
          <a:p>
            <a:pPr marL="0" indent="0">
              <a:buNone/>
            </a:pPr>
            <a:r>
              <a:rPr lang="en-US" sz="3800" dirty="0"/>
              <a:t>{</a:t>
            </a:r>
          </a:p>
          <a:p>
            <a:pPr marL="0" indent="0">
              <a:buNone/>
            </a:pPr>
            <a:r>
              <a:rPr lang="en-US" sz="3800" dirty="0"/>
              <a:t>}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class </a:t>
            </a:r>
            <a:r>
              <a:rPr lang="en-US" sz="3800" dirty="0" err="1"/>
              <a:t>MyGenericClass</a:t>
            </a:r>
            <a:r>
              <a:rPr lang="en-US" sz="3800" dirty="0"/>
              <a:t>&lt;A,B,C,B,E,F&gt;</a:t>
            </a:r>
          </a:p>
          <a:p>
            <a:pPr marL="0" indent="0">
              <a:buNone/>
            </a:pPr>
            <a:r>
              <a:rPr lang="en-US" sz="3800" dirty="0"/>
              <a:t>{</a:t>
            </a:r>
          </a:p>
          <a:p>
            <a:pPr marL="0" indent="0">
              <a:buNone/>
            </a:pPr>
            <a:r>
              <a:rPr lang="en-US" sz="3800" dirty="0"/>
              <a:t>      C </a:t>
            </a:r>
            <a:r>
              <a:rPr lang="en-US" sz="3800" dirty="0" err="1"/>
              <a:t>c</a:t>
            </a:r>
            <a:r>
              <a:rPr lang="en-US" sz="3800" dirty="0"/>
              <a:t> = </a:t>
            </a:r>
            <a:r>
              <a:rPr lang="en-US" sz="3800" dirty="0" err="1"/>
              <a:t>dafault</a:t>
            </a:r>
            <a:r>
              <a:rPr lang="en-US" sz="3800" dirty="0"/>
              <a:t>(C);</a:t>
            </a:r>
          </a:p>
          <a:p>
            <a:pPr marL="0" indent="0">
              <a:buNone/>
            </a:pPr>
            <a:r>
              <a:rPr lang="en-US" sz="3800" dirty="0"/>
              <a:t>}</a:t>
            </a:r>
            <a:endParaRPr lang="ru-RU" sz="3800" dirty="0"/>
          </a:p>
          <a:p>
            <a:pPr marL="0" indent="0">
              <a:buNone/>
            </a:pP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139790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Демонстрации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Обобщенный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66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Синтаксис обобщенной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23528" y="1772816"/>
            <a:ext cx="8568953" cy="475252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 sz="1400" i="1" dirty="0"/>
              <a:t>	</a:t>
            </a:r>
            <a:r>
              <a:rPr lang="en-US" sz="1400" i="1" dirty="0"/>
              <a:t>[</a:t>
            </a:r>
            <a:r>
              <a:rPr lang="ru-RU" sz="1400" i="1" dirty="0"/>
              <a:t>Модификаторы</a:t>
            </a:r>
            <a:r>
              <a:rPr lang="en-US" sz="1400" i="1" dirty="0"/>
              <a:t>]</a:t>
            </a:r>
            <a:endParaRPr lang="ru-RU" sz="1400" i="1" dirty="0"/>
          </a:p>
          <a:p>
            <a:pPr marL="0" indent="0">
              <a:buNone/>
              <a:defRPr/>
            </a:pPr>
            <a:r>
              <a:rPr lang="ru-RU" sz="1400" i="1" dirty="0"/>
              <a:t>	</a:t>
            </a:r>
            <a:r>
              <a:rPr lang="ru-RU" sz="1400" i="1" dirty="0" err="1"/>
              <a:t>ВозвращаемыйТип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 err="1"/>
              <a:t>ИмяМетода</a:t>
            </a:r>
            <a:r>
              <a:rPr lang="fr-FR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sz="1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ОбозначенияТипов</a:t>
            </a:r>
            <a:r>
              <a:rPr lang="fr-FR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ru-RU" sz="1400" dirty="0"/>
              <a:t>(параметры)</a:t>
            </a:r>
          </a:p>
          <a:p>
            <a:pPr marL="0" indent="0">
              <a:buNone/>
              <a:defRPr/>
            </a:pPr>
            <a:r>
              <a:rPr lang="ru-RU" sz="1400" dirty="0"/>
              <a:t>	</a:t>
            </a:r>
            <a:r>
              <a:rPr lang="en-US" sz="1400" dirty="0"/>
              <a:t>[</a:t>
            </a:r>
            <a:r>
              <a:rPr lang="ru-RU" sz="1400" dirty="0"/>
              <a:t>Ограничения типов</a:t>
            </a:r>
            <a:r>
              <a:rPr lang="en-US" sz="1400" dirty="0"/>
              <a:t>] </a:t>
            </a:r>
            <a:r>
              <a:rPr lang="ru-RU" sz="1400" dirty="0"/>
              <a:t>    </a:t>
            </a:r>
            <a:r>
              <a:rPr lang="en-US" sz="1400" dirty="0"/>
              <a:t>{  }</a:t>
            </a:r>
          </a:p>
          <a:p>
            <a:pPr>
              <a:defRPr/>
            </a:pPr>
            <a:endParaRPr lang="ru-RU" sz="1400" dirty="0"/>
          </a:p>
          <a:p>
            <a:pPr>
              <a:defRPr/>
            </a:pPr>
            <a:r>
              <a:rPr lang="ru-RU" sz="1400" dirty="0"/>
              <a:t>Примеры</a:t>
            </a:r>
            <a:r>
              <a:rPr lang="en-US" sz="1400" dirty="0"/>
              <a:t>:</a:t>
            </a:r>
          </a:p>
          <a:p>
            <a:pPr marL="0" indent="0">
              <a:buNone/>
              <a:defRPr/>
            </a:pPr>
            <a:r>
              <a:rPr lang="fr-FR" sz="1400" dirty="0"/>
              <a:t>	void Swap&lt;T&gt;(ref T a, ref T b)</a:t>
            </a:r>
          </a:p>
          <a:p>
            <a:pPr marL="0" indent="0">
              <a:buNone/>
              <a:defRPr/>
            </a:pPr>
            <a:r>
              <a:rPr lang="ru-RU" sz="1400" dirty="0"/>
              <a:t>       </a:t>
            </a:r>
            <a:r>
              <a:rPr lang="en-US" sz="1400" dirty="0"/>
              <a:t>	</a:t>
            </a:r>
            <a:r>
              <a:rPr lang="ru-RU" sz="1400" dirty="0"/>
              <a:t> {</a:t>
            </a:r>
          </a:p>
          <a:p>
            <a:pPr marL="0" indent="0">
              <a:buNone/>
              <a:defRPr/>
            </a:pPr>
            <a:r>
              <a:rPr lang="pt-BR" sz="1400" dirty="0"/>
              <a:t>           	       T c = a; a = b; b = c;</a:t>
            </a:r>
          </a:p>
          <a:p>
            <a:pPr marL="0" indent="0">
              <a:buNone/>
              <a:defRPr/>
            </a:pPr>
            <a:r>
              <a:rPr lang="ru-RU" sz="1400" dirty="0"/>
              <a:t>       </a:t>
            </a:r>
            <a:r>
              <a:rPr lang="en-US" sz="1400" dirty="0"/>
              <a:t>	</a:t>
            </a:r>
            <a:r>
              <a:rPr lang="ru-RU" sz="1400" dirty="0"/>
              <a:t> }</a:t>
            </a:r>
            <a:endParaRPr lang="en-US" sz="1400" dirty="0"/>
          </a:p>
          <a:p>
            <a:pPr marL="0" indent="0">
              <a:buNone/>
              <a:defRPr/>
            </a:pPr>
            <a:endParaRPr lang="ru-RU" sz="1400" dirty="0"/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r>
              <a:rPr lang="en-US" sz="1400" dirty="0" err="1"/>
              <a:t>IEnumerable</a:t>
            </a:r>
            <a:r>
              <a:rPr lang="en-US" sz="1400" dirty="0"/>
              <a:t>&lt;T&gt;   </a:t>
            </a:r>
            <a:r>
              <a:rPr lang="en-US" sz="1400" dirty="0" err="1"/>
              <a:t>Concat</a:t>
            </a:r>
            <a:r>
              <a:rPr lang="en-US" sz="1400" dirty="0"/>
              <a:t>&lt;T&gt;( </a:t>
            </a:r>
            <a:r>
              <a:rPr lang="en-US" sz="1400" dirty="0" err="1"/>
              <a:t>IEnumerable</a:t>
            </a:r>
            <a:r>
              <a:rPr lang="en-US" sz="1400" dirty="0"/>
              <a:t>&lt;T&gt; first, </a:t>
            </a:r>
            <a:r>
              <a:rPr lang="en-US" sz="1400" dirty="0" err="1"/>
              <a:t>IEnumerable</a:t>
            </a:r>
            <a:r>
              <a:rPr lang="en-US" sz="1400" dirty="0"/>
              <a:t>&lt;T&gt; second ) { … }</a:t>
            </a:r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endParaRPr lang="ru-RU" sz="1400" dirty="0"/>
          </a:p>
          <a:p>
            <a:pPr marL="0" indent="0">
              <a:buNone/>
              <a:defRPr/>
            </a:pPr>
            <a:r>
              <a:rPr lang="fr-FR" sz="1400" dirty="0"/>
              <a:t>	public T </a:t>
            </a:r>
            <a:r>
              <a:rPr lang="en-US" sz="1400" dirty="0"/>
              <a:t>Copy</a:t>
            </a:r>
            <a:r>
              <a:rPr lang="fr-FR" sz="1400" dirty="0"/>
              <a:t>&lt;T&gt;(T a, T b)</a:t>
            </a:r>
            <a:endParaRPr lang="ru-RU" sz="1400" dirty="0"/>
          </a:p>
          <a:p>
            <a:pPr marL="0" indent="0">
              <a:buNone/>
              <a:defRPr/>
            </a:pPr>
            <a:r>
              <a:rPr lang="fr-FR" sz="1400" dirty="0"/>
              <a:t>	    where T : new()</a:t>
            </a:r>
          </a:p>
          <a:p>
            <a:pPr marL="0" indent="0">
              <a:buNone/>
              <a:defRPr/>
            </a:pPr>
            <a:r>
              <a:rPr lang="en-US" sz="1400" dirty="0"/>
              <a:t>	{ T result = new T(); …..</a:t>
            </a:r>
            <a:r>
              <a:rPr lang="ru-RU" sz="1400" dirty="0"/>
              <a:t>}</a:t>
            </a:r>
            <a:endParaRPr lang="en-US" sz="1400" dirty="0"/>
          </a:p>
          <a:p>
            <a:pPr>
              <a:defRPr/>
            </a:pPr>
            <a:r>
              <a:rPr lang="ru-RU" sz="1400" dirty="0"/>
              <a:t>Использование</a:t>
            </a:r>
            <a:r>
              <a:rPr lang="en-US" sz="1400" dirty="0"/>
              <a:t>:</a:t>
            </a:r>
            <a:endParaRPr lang="ru-RU" sz="1400" dirty="0"/>
          </a:p>
          <a:p>
            <a:pPr lvl="1">
              <a:defRPr/>
            </a:pPr>
            <a:r>
              <a:rPr lang="ru-RU" sz="1400" dirty="0"/>
              <a:t>При вызове необходимо задать все типы параметры, если компилятор не может определить их из контекста</a:t>
            </a:r>
          </a:p>
          <a:p>
            <a:pPr marL="0" indent="0">
              <a:buNone/>
              <a:defRPr/>
            </a:pPr>
            <a:r>
              <a:rPr lang="en-US" sz="1400" dirty="0"/>
              <a:t>	Swap&lt;Complex&gt;(ref comp1, ref comp2);</a:t>
            </a:r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I = Do&lt;</a:t>
            </a:r>
            <a:r>
              <a:rPr lang="en-US" sz="1400" dirty="0" err="1"/>
              <a:t>int</a:t>
            </a:r>
            <a:r>
              <a:rPr lang="en-US" sz="1400" dirty="0"/>
              <a:t>, long&gt;(</a:t>
            </a:r>
            <a:r>
              <a:rPr lang="en-US" sz="1400" dirty="0" err="1"/>
              <a:t>intVariable</a:t>
            </a:r>
            <a:r>
              <a:rPr lang="en-US" sz="1400" dirty="0"/>
              <a:t>, </a:t>
            </a:r>
            <a:r>
              <a:rPr lang="en-US" sz="1400" dirty="0" err="1"/>
              <a:t>longVariable</a:t>
            </a:r>
            <a:r>
              <a:rPr lang="en-US" sz="1400" dirty="0"/>
              <a:t>, </a:t>
            </a:r>
            <a:r>
              <a:rPr lang="en-US" sz="1400" dirty="0" err="1"/>
              <a:t>myIntComplexVariable</a:t>
            </a:r>
            <a:r>
              <a:rPr lang="en-US" sz="1400" dirty="0"/>
              <a:t>);</a:t>
            </a:r>
          </a:p>
          <a:p>
            <a:pPr>
              <a:defRPr/>
            </a:pPr>
            <a:endParaRPr lang="en-US" sz="1400" dirty="0"/>
          </a:p>
          <a:p>
            <a:pPr marL="0" indent="0">
              <a:buNone/>
              <a:defRPr/>
            </a:pPr>
            <a:endParaRPr lang="en-US" sz="1400" dirty="0"/>
          </a:p>
          <a:p>
            <a:pPr marL="0" indent="0">
              <a:buNone/>
              <a:defRPr/>
            </a:pPr>
            <a:endParaRPr lang="ru-RU" sz="1400" dirty="0"/>
          </a:p>
          <a:p>
            <a:pPr>
              <a:defRPr/>
            </a:pPr>
            <a:endParaRPr lang="ru-RU" sz="1400" dirty="0"/>
          </a:p>
          <a:p>
            <a:pPr>
              <a:defRPr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964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Обобщенный интерфейс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395536" y="1628800"/>
            <a:ext cx="8229600" cy="480695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1800" i="1" dirty="0">
                <a:latin typeface="Courier New" pitchFamily="49" charset="0"/>
              </a:rPr>
              <a:t>[</a:t>
            </a:r>
            <a:r>
              <a:rPr lang="ru-RU" sz="1800" i="1" dirty="0">
                <a:latin typeface="Courier New" pitchFamily="49" charset="0"/>
              </a:rPr>
              <a:t>Модификаторы</a:t>
            </a:r>
            <a:r>
              <a:rPr lang="en-US" sz="1800" i="1" dirty="0">
                <a:latin typeface="Courier New" pitchFamily="49" charset="0"/>
              </a:rPr>
              <a:t>] </a:t>
            </a:r>
            <a:r>
              <a:rPr lang="en-US" sz="1800" b="1" dirty="0">
                <a:latin typeface="Courier New" pitchFamily="49" charset="0"/>
              </a:rPr>
              <a:t>interface </a:t>
            </a:r>
            <a:r>
              <a:rPr lang="ru-RU" sz="1800" dirty="0" err="1">
                <a:latin typeface="Courier New" pitchFamily="49" charset="0"/>
              </a:rPr>
              <a:t>ИмяИнтерфейса</a:t>
            </a:r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</a:t>
            </a:r>
            <a:r>
              <a:rPr lang="ru-RU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ОбозначенияТипов</a:t>
            </a:r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&gt;</a:t>
            </a:r>
          </a:p>
          <a:p>
            <a:pPr>
              <a:buNone/>
              <a:defRPr/>
            </a:pPr>
            <a:r>
              <a:rPr lang="en-US" sz="1800" b="1" i="1" dirty="0">
                <a:latin typeface="Courier New" pitchFamily="49" charset="0"/>
              </a:rPr>
              <a:t>[</a:t>
            </a:r>
            <a:r>
              <a:rPr lang="ru-RU" sz="1800" i="1" dirty="0">
                <a:latin typeface="Courier New" pitchFamily="49" charset="0"/>
              </a:rPr>
              <a:t>Ограничения типов</a:t>
            </a:r>
            <a:r>
              <a:rPr lang="en-US" sz="1800" i="1" dirty="0">
                <a:latin typeface="Courier New" pitchFamily="49" charset="0"/>
              </a:rPr>
              <a:t>] {…}</a:t>
            </a:r>
          </a:p>
          <a:p>
            <a:endParaRPr lang="en-US" sz="1000" dirty="0"/>
          </a:p>
          <a:p>
            <a:r>
              <a:rPr lang="ru-RU" sz="1800" b="1" dirty="0"/>
              <a:t>Пример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600" dirty="0"/>
              <a:t>	public interface </a:t>
            </a:r>
            <a:r>
              <a:rPr lang="en-US" sz="1600" dirty="0" err="1"/>
              <a:t>IEntityProvider</a:t>
            </a:r>
            <a:r>
              <a:rPr lang="en-US" sz="1600" dirty="0"/>
              <a:t>&lt;</a:t>
            </a:r>
            <a:r>
              <a:rPr lang="en-US" sz="1600" dirty="0" err="1"/>
              <a:t>TEntity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ru-RU" sz="1600" dirty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TEntity</a:t>
            </a:r>
            <a:r>
              <a:rPr lang="en-US" sz="1600" dirty="0"/>
              <a:t>[] Load();</a:t>
            </a:r>
          </a:p>
          <a:p>
            <a:pPr marL="0" indent="0">
              <a:buNone/>
            </a:pPr>
            <a:r>
              <a:rPr lang="en-US" sz="1600" dirty="0"/>
              <a:t>		void Save(</a:t>
            </a:r>
            <a:r>
              <a:rPr lang="en-US" sz="1600" dirty="0" err="1"/>
              <a:t>TEntity</a:t>
            </a:r>
            <a:r>
              <a:rPr lang="en-US" sz="1600" dirty="0"/>
              <a:t>[] entities);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TEntity</a:t>
            </a:r>
            <a:r>
              <a:rPr lang="en-US" sz="1600" dirty="0"/>
              <a:t> </a:t>
            </a:r>
            <a:r>
              <a:rPr lang="en-US" sz="1600" dirty="0" err="1"/>
              <a:t>GetById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id);</a:t>
            </a:r>
          </a:p>
          <a:p>
            <a:pPr marL="0" indent="0">
              <a:buNone/>
            </a:pPr>
            <a:r>
              <a:rPr lang="en-US" sz="1600" dirty="0"/>
              <a:t>		void </a:t>
            </a:r>
            <a:r>
              <a:rPr lang="en-US" sz="1600" dirty="0" err="1"/>
              <a:t>DeleteAll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ru-RU" sz="1600" dirty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ru-RU" sz="1800" b="1" dirty="0"/>
              <a:t>Использование:</a:t>
            </a:r>
            <a:endParaRPr lang="en-US" sz="1800" b="1" dirty="0"/>
          </a:p>
          <a:p>
            <a:pPr lvl="1"/>
            <a:r>
              <a:rPr lang="ru-RU" sz="1600" b="1" dirty="0"/>
              <a:t>При реализации, либо класс должен быть обобщенным, либо должен реализовывать конкретный тип обобщенного интерфейса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class </a:t>
            </a:r>
            <a:r>
              <a:rPr lang="en-US" sz="1600" dirty="0" err="1"/>
              <a:t>ProductProvider</a:t>
            </a:r>
            <a:r>
              <a:rPr lang="en-US" sz="1600" dirty="0"/>
              <a:t> : </a:t>
            </a:r>
            <a:r>
              <a:rPr lang="en-US" sz="1600" dirty="0" err="1"/>
              <a:t>IEntityProvider</a:t>
            </a:r>
            <a:r>
              <a:rPr lang="en-US" sz="1600" dirty="0"/>
              <a:t>&lt;Product&gt; {    }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class </a:t>
            </a:r>
            <a:r>
              <a:rPr lang="en-US" sz="1600" dirty="0" err="1"/>
              <a:t>DbEntityProvider</a:t>
            </a:r>
            <a:r>
              <a:rPr lang="en-US" sz="1600" dirty="0"/>
              <a:t>&lt;</a:t>
            </a:r>
            <a:r>
              <a:rPr lang="en-US" sz="1600" dirty="0" err="1"/>
              <a:t>TEnity</a:t>
            </a:r>
            <a:r>
              <a:rPr lang="en-US" sz="1600" dirty="0"/>
              <a:t>&gt; : </a:t>
            </a:r>
            <a:r>
              <a:rPr lang="en-US" sz="1600" dirty="0" err="1"/>
              <a:t>IEntityProvider</a:t>
            </a:r>
            <a:r>
              <a:rPr lang="en-US" sz="1600" dirty="0"/>
              <a:t>&lt;</a:t>
            </a:r>
            <a:r>
              <a:rPr lang="en-US" sz="1600" dirty="0" err="1"/>
              <a:t>TEntity</a:t>
            </a:r>
            <a:r>
              <a:rPr lang="en-US" sz="1600" dirty="0"/>
              <a:t>&gt; {    }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class </a:t>
            </a:r>
            <a:r>
              <a:rPr lang="en-US" sz="1600" dirty="0" err="1"/>
              <a:t>FileEntityProvider</a:t>
            </a:r>
            <a:r>
              <a:rPr lang="en-US" sz="1600" dirty="0"/>
              <a:t>&lt;T&gt; : </a:t>
            </a:r>
            <a:r>
              <a:rPr lang="en-US" sz="1600" dirty="0" err="1"/>
              <a:t>IEntityProvider</a:t>
            </a:r>
            <a:r>
              <a:rPr lang="en-US" sz="1600" dirty="0"/>
              <a:t>&lt;T&gt; {    }</a:t>
            </a:r>
          </a:p>
        </p:txBody>
      </p:sp>
    </p:spTree>
    <p:extLst>
      <p:ext uri="{BB962C8B-B14F-4D97-AF65-F5344CB8AC3E}">
        <p14:creationId xmlns:p14="http://schemas.microsoft.com/office/powerpoint/2010/main" val="293936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Ограничения на параметры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817" y="1556792"/>
            <a:ext cx="7860631" cy="35464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Типы-параметры: </a:t>
            </a:r>
            <a:endParaRPr lang="en-US" dirty="0"/>
          </a:p>
          <a:p>
            <a:pPr lvl="1">
              <a:defRPr/>
            </a:pPr>
            <a:r>
              <a:rPr lang="ru-RU" dirty="0"/>
              <a:t>если что-то явно не оговорено, то этого НЕТ!</a:t>
            </a:r>
          </a:p>
          <a:p>
            <a:pPr lvl="1" eaLnBrk="1" hangingPunct="1">
              <a:defRPr/>
            </a:pPr>
            <a:r>
              <a:rPr lang="ru-RU" dirty="0"/>
              <a:t>По умолчанию доступны только методы </a:t>
            </a:r>
            <a:r>
              <a:rPr lang="en-US" b="1" dirty="0">
                <a:latin typeface="Courier New" pitchFamily="49" charset="0"/>
              </a:rPr>
              <a:t>object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ru-RU" dirty="0"/>
              <a:t>Если нужны дополнительные методы</a:t>
            </a:r>
          </a:p>
          <a:p>
            <a:pPr lvl="1">
              <a:defRPr/>
            </a:pPr>
            <a:r>
              <a:rPr lang="ru-RU" dirty="0"/>
              <a:t>Необходимо использовать ограничения</a:t>
            </a:r>
          </a:p>
        </p:txBody>
      </p:sp>
    </p:spTree>
    <p:extLst>
      <p:ext uri="{BB962C8B-B14F-4D97-AF65-F5344CB8AC3E}">
        <p14:creationId xmlns:p14="http://schemas.microsoft.com/office/powerpoint/2010/main" val="2486750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1194</TotalTime>
  <Words>471</Words>
  <Application>Microsoft Office PowerPoint</Application>
  <PresentationFormat>Экран (4:3)</PresentationFormat>
  <Paragraphs>168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Courier New</vt:lpstr>
      <vt:lpstr>Rockwell</vt:lpstr>
      <vt:lpstr>Wingdings 2</vt:lpstr>
      <vt:lpstr>Литейная</vt:lpstr>
      <vt:lpstr>Разработка приложений на платформе .NET</vt:lpstr>
      <vt:lpstr>Шаблоны, обобщения (Generics)</vt:lpstr>
      <vt:lpstr>Зачем нужны обобщения?</vt:lpstr>
      <vt:lpstr>Синтаксис обобщенного типа</vt:lpstr>
      <vt:lpstr>Примеры</vt:lpstr>
      <vt:lpstr>Демонстрации</vt:lpstr>
      <vt:lpstr>Синтаксис обобщенной функции</vt:lpstr>
      <vt:lpstr>Обобщенный интерфейс</vt:lpstr>
      <vt:lpstr>Ограничения на параметры</vt:lpstr>
      <vt:lpstr>Типы ограничений</vt:lpstr>
      <vt:lpstr>Ограничения ограничений</vt:lpstr>
      <vt:lpstr>Демонстрации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130</cp:revision>
  <dcterms:created xsi:type="dcterms:W3CDTF">2011-09-30T16:04:03Z</dcterms:created>
  <dcterms:modified xsi:type="dcterms:W3CDTF">2018-10-26T20:29:36Z</dcterms:modified>
</cp:coreProperties>
</file>