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30"/>
  </p:notesMasterIdLst>
  <p:sldIdLst>
    <p:sldId id="256" r:id="rId2"/>
    <p:sldId id="327" r:id="rId3"/>
    <p:sldId id="358" r:id="rId4"/>
    <p:sldId id="312" r:id="rId5"/>
    <p:sldId id="313" r:id="rId6"/>
    <p:sldId id="314" r:id="rId7"/>
    <p:sldId id="330" r:id="rId8"/>
    <p:sldId id="329" r:id="rId9"/>
    <p:sldId id="331" r:id="rId10"/>
    <p:sldId id="363" r:id="rId11"/>
    <p:sldId id="332" r:id="rId12"/>
    <p:sldId id="316" r:id="rId13"/>
    <p:sldId id="333" r:id="rId14"/>
    <p:sldId id="335" r:id="rId15"/>
    <p:sldId id="317" r:id="rId16"/>
    <p:sldId id="336" r:id="rId17"/>
    <p:sldId id="318" r:id="rId18"/>
    <p:sldId id="366" r:id="rId19"/>
    <p:sldId id="337" r:id="rId20"/>
    <p:sldId id="362" r:id="rId21"/>
    <p:sldId id="359" r:id="rId22"/>
    <p:sldId id="365" r:id="rId23"/>
    <p:sldId id="319" r:id="rId24"/>
    <p:sldId id="338" r:id="rId25"/>
    <p:sldId id="339" r:id="rId26"/>
    <p:sldId id="328" r:id="rId27"/>
    <p:sldId id="320" r:id="rId28"/>
    <p:sldId id="340" r:id="rId2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a:srgbClr val="FFFF99"/>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914" autoAdjust="0"/>
  </p:normalViewPr>
  <p:slideViewPr>
    <p:cSldViewPr>
      <p:cViewPr varScale="1">
        <p:scale>
          <a:sx n="92" d="100"/>
          <a:sy n="92" d="100"/>
        </p:scale>
        <p:origin x="215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EE4B51-BC1C-45D8-9C27-BBC83746AAC9}" type="datetimeFigureOut">
              <a:rPr lang="ru-RU" smtClean="0"/>
              <a:t>17.11.2017</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2234C9-028B-453D-AB07-661F71434181}" type="slidenum">
              <a:rPr lang="ru-RU" smtClean="0"/>
              <a:t>‹#›</a:t>
            </a:fld>
            <a:endParaRPr lang="ru-RU"/>
          </a:p>
        </p:txBody>
      </p:sp>
    </p:spTree>
    <p:extLst>
      <p:ext uri="{BB962C8B-B14F-4D97-AF65-F5344CB8AC3E}">
        <p14:creationId xmlns:p14="http://schemas.microsoft.com/office/powerpoint/2010/main" val="3021471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127.0.0.1:47873/help/1-5664/ms.help?method=page&amp;id=T:SYSTEM.COLLECTIONS.GENERIC.SORTEDLIST%602&amp;product=VS&amp;productVersion=100&amp;topicVersion=100&amp;locale=EN-US&amp;topicLocale=EN-U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msdn.microsoft.com/en-us/library/ee722114.aspx" TargetMode="External"/><Relationship Id="rId3" Type="http://schemas.openxmlformats.org/officeDocument/2006/relationships/hyperlink" Target="http://msdn.microsoft.com/en-us/library/system.threading.spinlock.aspx" TargetMode="External"/><Relationship Id="rId7" Type="http://schemas.openxmlformats.org/officeDocument/2006/relationships/hyperlink" Target="http://msdn.microsoft.com/en-us/library/dd997366.aspx"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msdn.microsoft.com/en-us/library/system.threading.countdownevent.aspx" TargetMode="External"/><Relationship Id="rId11" Type="http://schemas.openxmlformats.org/officeDocument/2006/relationships/hyperlink" Target="http://msdn.microsoft.com/en-us/library/system.threading.interlocked.aspx" TargetMode="External"/><Relationship Id="rId5" Type="http://schemas.openxmlformats.org/officeDocument/2006/relationships/hyperlink" Target="http://msdn.microsoft.com/en-us/library/system.threading.semaphoreslim.aspx" TargetMode="External"/><Relationship Id="rId10" Type="http://schemas.openxmlformats.org/officeDocument/2006/relationships/hyperlink" Target="http://msdn.microsoft.com/en-us/library/dd267331.aspx" TargetMode="External"/><Relationship Id="rId4" Type="http://schemas.openxmlformats.org/officeDocument/2006/relationships/hyperlink" Target="http://msdn.microsoft.com/en-us/library/system.threading.spinwait.aspx" TargetMode="External"/><Relationship Id="rId9" Type="http://schemas.openxmlformats.org/officeDocument/2006/relationships/hyperlink" Target="http://msdn.microsoft.com/en-us/library/dd267265.aspx"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A2234C9-028B-453D-AB07-661F71434181}" type="slidenum">
              <a:rPr lang="ru-RU" smtClean="0"/>
              <a:t>6</a:t>
            </a:fld>
            <a:endParaRPr lang="ru-RU"/>
          </a:p>
        </p:txBody>
      </p:sp>
    </p:spTree>
    <p:extLst>
      <p:ext uri="{BB962C8B-B14F-4D97-AF65-F5344CB8AC3E}">
        <p14:creationId xmlns:p14="http://schemas.microsoft.com/office/powerpoint/2010/main" val="34655179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err="1">
                <a:effectLst/>
              </a:rPr>
              <a:t>IDictionary</a:t>
            </a:r>
            <a:r>
              <a:rPr lang="en-US" dirty="0">
                <a:effectLst/>
              </a:rPr>
              <a:t>&lt;</a:t>
            </a:r>
            <a:r>
              <a:rPr lang="en-US" dirty="0" err="1">
                <a:effectLst/>
              </a:rPr>
              <a:t>TKey</a:t>
            </a:r>
            <a:r>
              <a:rPr lang="en-US" dirty="0">
                <a:effectLst/>
              </a:rPr>
              <a:t>, </a:t>
            </a:r>
            <a:r>
              <a:rPr lang="en-US" dirty="0" err="1">
                <a:effectLst/>
              </a:rPr>
              <a:t>TValue</a:t>
            </a:r>
            <a:r>
              <a:rPr lang="en-US" dirty="0">
                <a:effectLst/>
              </a:rPr>
              <a:t>&gt;, </a:t>
            </a:r>
            <a:r>
              <a:rPr lang="en-US" dirty="0" err="1">
                <a:effectLst/>
              </a:rPr>
              <a:t>ICollection</a:t>
            </a:r>
            <a:r>
              <a:rPr lang="en-US" dirty="0">
                <a:effectLst/>
              </a:rPr>
              <a:t>&lt;</a:t>
            </a:r>
            <a:r>
              <a:rPr lang="en-US" dirty="0" err="1">
                <a:effectLst/>
              </a:rPr>
              <a:t>KeyValuePair</a:t>
            </a:r>
            <a:r>
              <a:rPr lang="en-US" dirty="0">
                <a:effectLst/>
              </a:rPr>
              <a:t>&lt;</a:t>
            </a:r>
            <a:r>
              <a:rPr lang="en-US" dirty="0" err="1">
                <a:effectLst/>
              </a:rPr>
              <a:t>TKey</a:t>
            </a:r>
            <a:r>
              <a:rPr lang="en-US" dirty="0">
                <a:effectLst/>
              </a:rPr>
              <a:t>, </a:t>
            </a:r>
            <a:r>
              <a:rPr lang="en-US" dirty="0" err="1">
                <a:effectLst/>
              </a:rPr>
              <a:t>TValue</a:t>
            </a:r>
            <a:r>
              <a:rPr lang="en-US" dirty="0">
                <a:effectLst/>
              </a:rPr>
              <a:t>&gt;&gt;, </a:t>
            </a:r>
            <a:r>
              <a:rPr lang="en-US" dirty="0" err="1">
                <a:effectLst/>
              </a:rPr>
              <a:t>IEnumerable</a:t>
            </a:r>
            <a:r>
              <a:rPr lang="en-US" dirty="0">
                <a:effectLst/>
              </a:rPr>
              <a:t>&lt;</a:t>
            </a:r>
            <a:r>
              <a:rPr lang="en-US" dirty="0" err="1">
                <a:effectLst/>
              </a:rPr>
              <a:t>KeyValuePair</a:t>
            </a:r>
            <a:r>
              <a:rPr lang="en-US" dirty="0">
                <a:effectLst/>
              </a:rPr>
              <a:t>&lt;</a:t>
            </a:r>
            <a:r>
              <a:rPr lang="en-US" dirty="0" err="1">
                <a:effectLst/>
              </a:rPr>
              <a:t>TKey</a:t>
            </a:r>
            <a:r>
              <a:rPr lang="en-US" dirty="0">
                <a:effectLst/>
              </a:rPr>
              <a:t>, </a:t>
            </a:r>
            <a:r>
              <a:rPr lang="en-US" dirty="0" err="1">
                <a:effectLst/>
              </a:rPr>
              <a:t>TValue</a:t>
            </a:r>
            <a:r>
              <a:rPr lang="en-US" dirty="0">
                <a:effectLst/>
              </a:rPr>
              <a:t>&gt;&gt;,</a:t>
            </a:r>
          </a:p>
          <a:p>
            <a:r>
              <a:rPr lang="en-US" dirty="0" err="1">
                <a:effectLst/>
              </a:rPr>
              <a:t>IDictionary</a:t>
            </a:r>
            <a:r>
              <a:rPr lang="en-US" dirty="0">
                <a:effectLst/>
              </a:rPr>
              <a:t>, </a:t>
            </a:r>
            <a:r>
              <a:rPr lang="en-US" dirty="0" err="1">
                <a:effectLst/>
              </a:rPr>
              <a:t>ICollection</a:t>
            </a:r>
            <a:r>
              <a:rPr lang="en-US" dirty="0">
                <a:effectLst/>
              </a:rPr>
              <a:t>, </a:t>
            </a:r>
            <a:r>
              <a:rPr lang="en-US" dirty="0" err="1">
                <a:effectLst/>
              </a:rPr>
              <a:t>IEnumerable</a:t>
            </a:r>
            <a:endParaRPr lang="en-US" dirty="0">
              <a:effectLst/>
            </a:endParaRPr>
          </a:p>
        </p:txBody>
      </p:sp>
      <p:sp>
        <p:nvSpPr>
          <p:cNvPr id="4" name="Номер слайда 3"/>
          <p:cNvSpPr>
            <a:spLocks noGrp="1"/>
          </p:cNvSpPr>
          <p:nvPr>
            <p:ph type="sldNum" sz="quarter" idx="10"/>
          </p:nvPr>
        </p:nvSpPr>
        <p:spPr/>
        <p:txBody>
          <a:bodyPr/>
          <a:lstStyle/>
          <a:p>
            <a:fld id="{4A2234C9-028B-453D-AB07-661F71434181}" type="slidenum">
              <a:rPr lang="ru-RU" smtClean="0"/>
              <a:t>17</a:t>
            </a:fld>
            <a:endParaRPr lang="ru-RU"/>
          </a:p>
        </p:txBody>
      </p:sp>
    </p:spTree>
    <p:extLst>
      <p:ext uri="{BB962C8B-B14F-4D97-AF65-F5344CB8AC3E}">
        <p14:creationId xmlns:p14="http://schemas.microsoft.com/office/powerpoint/2010/main" val="3872594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effectLst/>
            </a:endParaRPr>
          </a:p>
        </p:txBody>
      </p:sp>
      <p:sp>
        <p:nvSpPr>
          <p:cNvPr id="4" name="Номер слайда 3"/>
          <p:cNvSpPr>
            <a:spLocks noGrp="1"/>
          </p:cNvSpPr>
          <p:nvPr>
            <p:ph type="sldNum" sz="quarter" idx="10"/>
          </p:nvPr>
        </p:nvSpPr>
        <p:spPr/>
        <p:txBody>
          <a:bodyPr/>
          <a:lstStyle/>
          <a:p>
            <a:fld id="{4A2234C9-028B-453D-AB07-661F71434181}" type="slidenum">
              <a:rPr lang="ru-RU" smtClean="0"/>
              <a:t>18</a:t>
            </a:fld>
            <a:endParaRPr lang="ru-RU"/>
          </a:p>
        </p:txBody>
      </p:sp>
    </p:spTree>
    <p:extLst>
      <p:ext uri="{BB962C8B-B14F-4D97-AF65-F5344CB8AC3E}">
        <p14:creationId xmlns:p14="http://schemas.microsoft.com/office/powerpoint/2010/main" val="3872594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kern="1200" dirty="0">
                <a:solidFill>
                  <a:schemeClr val="tx1"/>
                </a:solidFill>
                <a:effectLst/>
                <a:latin typeface="+mn-lt"/>
                <a:ea typeface="+mn-ea"/>
                <a:cs typeface="+mn-cs"/>
              </a:rPr>
              <a:t>public</a:t>
            </a:r>
            <a:r>
              <a:rPr lang="en-US" dirty="0">
                <a:effectLst/>
              </a:rPr>
              <a:t> </a:t>
            </a:r>
            <a:r>
              <a:rPr lang="en-US" sz="1200" kern="1200" dirty="0">
                <a:solidFill>
                  <a:schemeClr val="tx1"/>
                </a:solidFill>
                <a:effectLst/>
                <a:latin typeface="+mn-lt"/>
                <a:ea typeface="+mn-ea"/>
                <a:cs typeface="+mn-cs"/>
              </a:rPr>
              <a:t>class</a:t>
            </a:r>
            <a:r>
              <a:rPr lang="en-US" dirty="0">
                <a:effectLst/>
              </a:rPr>
              <a:t> </a:t>
            </a:r>
            <a:r>
              <a:rPr lang="en-US" dirty="0" err="1">
                <a:effectLst/>
              </a:rPr>
              <a:t>HashSet</a:t>
            </a:r>
            <a:r>
              <a:rPr lang="en-US" dirty="0">
                <a:effectLst/>
              </a:rPr>
              <a:t>&lt;T&gt; : </a:t>
            </a:r>
            <a:r>
              <a:rPr lang="en-US" dirty="0" err="1">
                <a:effectLst/>
              </a:rPr>
              <a:t>ISet</a:t>
            </a:r>
            <a:r>
              <a:rPr lang="en-US" dirty="0">
                <a:effectLst/>
              </a:rPr>
              <a:t>&lt;T&gt;, </a:t>
            </a:r>
            <a:r>
              <a:rPr lang="en-US" dirty="0" err="1">
                <a:effectLst/>
              </a:rPr>
              <a:t>ICollection</a:t>
            </a:r>
            <a:r>
              <a:rPr lang="en-US" dirty="0">
                <a:effectLst/>
              </a:rPr>
              <a:t>&lt;T&gt;, </a:t>
            </a:r>
            <a:r>
              <a:rPr lang="en-US" dirty="0" err="1">
                <a:effectLst/>
              </a:rPr>
              <a:t>IEnumerable</a:t>
            </a:r>
            <a:r>
              <a:rPr lang="en-US" dirty="0">
                <a:effectLst/>
              </a:rPr>
              <a:t>&lt;T&gt;, </a:t>
            </a:r>
            <a:r>
              <a:rPr lang="en-US" dirty="0" err="1">
                <a:effectLst/>
              </a:rPr>
              <a:t>IEnumerable</a:t>
            </a:r>
            <a:r>
              <a:rPr lang="en-US" dirty="0">
                <a:effectLst/>
              </a:rPr>
              <a:t> </a:t>
            </a:r>
          </a:p>
          <a:p>
            <a:r>
              <a:rPr lang="en-US" sz="1200" kern="1200" dirty="0">
                <a:solidFill>
                  <a:schemeClr val="tx1"/>
                </a:solidFill>
                <a:effectLst/>
                <a:latin typeface="+mn-lt"/>
                <a:ea typeface="+mn-ea"/>
                <a:cs typeface="+mn-cs"/>
              </a:rPr>
              <a:t>public</a:t>
            </a:r>
            <a:r>
              <a:rPr lang="en-US" dirty="0">
                <a:effectLst/>
              </a:rPr>
              <a:t> </a:t>
            </a:r>
            <a:r>
              <a:rPr lang="en-US" sz="1200" kern="1200" dirty="0">
                <a:solidFill>
                  <a:schemeClr val="tx1"/>
                </a:solidFill>
                <a:effectLst/>
                <a:latin typeface="+mn-lt"/>
                <a:ea typeface="+mn-ea"/>
                <a:cs typeface="+mn-cs"/>
              </a:rPr>
              <a:t>class</a:t>
            </a:r>
            <a:r>
              <a:rPr lang="en-US" dirty="0">
                <a:effectLst/>
              </a:rPr>
              <a:t> </a:t>
            </a:r>
            <a:r>
              <a:rPr lang="en-US" dirty="0" err="1">
                <a:effectLst/>
              </a:rPr>
              <a:t>SortedSet</a:t>
            </a:r>
            <a:r>
              <a:rPr lang="en-US" dirty="0">
                <a:effectLst/>
              </a:rPr>
              <a:t>&lt;T&gt; : </a:t>
            </a:r>
            <a:r>
              <a:rPr lang="en-US" dirty="0" err="1">
                <a:effectLst/>
              </a:rPr>
              <a:t>ISet</a:t>
            </a:r>
            <a:r>
              <a:rPr lang="en-US" dirty="0">
                <a:effectLst/>
              </a:rPr>
              <a:t>&lt;T&gt;, </a:t>
            </a:r>
            <a:r>
              <a:rPr lang="en-US" dirty="0" err="1">
                <a:effectLst/>
              </a:rPr>
              <a:t>ICollection</a:t>
            </a:r>
            <a:r>
              <a:rPr lang="en-US" dirty="0">
                <a:effectLst/>
              </a:rPr>
              <a:t>&lt;T&gt;, </a:t>
            </a:r>
            <a:r>
              <a:rPr lang="en-US" dirty="0" err="1">
                <a:effectLst/>
              </a:rPr>
              <a:t>IEnumerable</a:t>
            </a:r>
            <a:r>
              <a:rPr lang="en-US" dirty="0">
                <a:effectLst/>
              </a:rPr>
              <a:t>&lt;T&gt;, </a:t>
            </a:r>
            <a:r>
              <a:rPr lang="en-US" dirty="0" err="1">
                <a:effectLst/>
              </a:rPr>
              <a:t>ICollection</a:t>
            </a:r>
            <a:r>
              <a:rPr lang="en-US" dirty="0">
                <a:effectLst/>
              </a:rPr>
              <a:t>, </a:t>
            </a:r>
            <a:r>
              <a:rPr lang="en-US" dirty="0" err="1">
                <a:effectLst/>
              </a:rPr>
              <a:t>IEnumerable</a:t>
            </a:r>
            <a:endParaRPr lang="ru-RU" dirty="0"/>
          </a:p>
        </p:txBody>
      </p:sp>
      <p:sp>
        <p:nvSpPr>
          <p:cNvPr id="4" name="Номер слайда 3"/>
          <p:cNvSpPr>
            <a:spLocks noGrp="1"/>
          </p:cNvSpPr>
          <p:nvPr>
            <p:ph type="sldNum" sz="quarter" idx="10"/>
          </p:nvPr>
        </p:nvSpPr>
        <p:spPr/>
        <p:txBody>
          <a:bodyPr/>
          <a:lstStyle/>
          <a:p>
            <a:fld id="{4A2234C9-028B-453D-AB07-661F71434181}" type="slidenum">
              <a:rPr lang="ru-RU" smtClean="0"/>
              <a:t>19</a:t>
            </a:fld>
            <a:endParaRPr lang="ru-RU"/>
          </a:p>
        </p:txBody>
      </p:sp>
    </p:spTree>
    <p:extLst>
      <p:ext uri="{BB962C8B-B14F-4D97-AF65-F5344CB8AC3E}">
        <p14:creationId xmlns:p14="http://schemas.microsoft.com/office/powerpoint/2010/main" val="27410691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Vector3D</a:t>
            </a:r>
            <a:endParaRPr lang="ru-RU" dirty="0"/>
          </a:p>
        </p:txBody>
      </p:sp>
      <p:sp>
        <p:nvSpPr>
          <p:cNvPr id="4" name="Номер слайда 3"/>
          <p:cNvSpPr>
            <a:spLocks noGrp="1"/>
          </p:cNvSpPr>
          <p:nvPr>
            <p:ph type="sldNum" sz="quarter" idx="10"/>
          </p:nvPr>
        </p:nvSpPr>
        <p:spPr/>
        <p:txBody>
          <a:bodyPr/>
          <a:lstStyle/>
          <a:p>
            <a:fld id="{4A2234C9-028B-453D-AB07-661F71434181}" type="slidenum">
              <a:rPr lang="ru-RU" smtClean="0"/>
              <a:t>26</a:t>
            </a:fld>
            <a:endParaRPr lang="ru-RU"/>
          </a:p>
        </p:txBody>
      </p:sp>
    </p:spTree>
    <p:extLst>
      <p:ext uri="{BB962C8B-B14F-4D97-AF65-F5344CB8AC3E}">
        <p14:creationId xmlns:p14="http://schemas.microsoft.com/office/powerpoint/2010/main" val="32017468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Вектор </a:t>
            </a:r>
            <a:r>
              <a:rPr lang="en-US" dirty="0"/>
              <a:t>3D </a:t>
            </a:r>
            <a:r>
              <a:rPr lang="ru-RU" dirty="0"/>
              <a:t>с </a:t>
            </a:r>
            <a:r>
              <a:rPr lang="en-US" dirty="0"/>
              <a:t>yield</a:t>
            </a:r>
            <a:endParaRPr lang="ru-RU" dirty="0"/>
          </a:p>
          <a:p>
            <a:r>
              <a:rPr lang="ru-RU" dirty="0"/>
              <a:t>Все нечетные</a:t>
            </a:r>
            <a:r>
              <a:rPr lang="ru-RU" baseline="0" dirty="0"/>
              <a:t> числа</a:t>
            </a:r>
            <a:endParaRPr lang="en-US" baseline="0" dirty="0"/>
          </a:p>
          <a:p>
            <a:r>
              <a:rPr lang="ru-RU" baseline="0" dirty="0"/>
              <a:t>Арифметическая прогрессия</a:t>
            </a:r>
            <a:endParaRPr lang="ru-RU" dirty="0"/>
          </a:p>
        </p:txBody>
      </p:sp>
      <p:sp>
        <p:nvSpPr>
          <p:cNvPr id="4" name="Номер слайда 3"/>
          <p:cNvSpPr>
            <a:spLocks noGrp="1"/>
          </p:cNvSpPr>
          <p:nvPr>
            <p:ph type="sldNum" sz="quarter" idx="10"/>
          </p:nvPr>
        </p:nvSpPr>
        <p:spPr/>
        <p:txBody>
          <a:bodyPr/>
          <a:lstStyle/>
          <a:p>
            <a:fld id="{4A2234C9-028B-453D-AB07-661F71434181}" type="slidenum">
              <a:rPr lang="ru-RU" smtClean="0"/>
              <a:t>28</a:t>
            </a:fld>
            <a:endParaRPr lang="ru-RU"/>
          </a:p>
        </p:txBody>
      </p:sp>
    </p:spTree>
    <p:extLst>
      <p:ext uri="{BB962C8B-B14F-4D97-AF65-F5344CB8AC3E}">
        <p14:creationId xmlns:p14="http://schemas.microsoft.com/office/powerpoint/2010/main" val="3201746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A2234C9-028B-453D-AB07-661F71434181}" type="slidenum">
              <a:rPr lang="ru-RU" smtClean="0"/>
              <a:t>7</a:t>
            </a:fld>
            <a:endParaRPr lang="ru-RU"/>
          </a:p>
        </p:txBody>
      </p:sp>
    </p:spTree>
    <p:extLst>
      <p:ext uri="{BB962C8B-B14F-4D97-AF65-F5344CB8AC3E}">
        <p14:creationId xmlns:p14="http://schemas.microsoft.com/office/powerpoint/2010/main" val="3465517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err="1">
                <a:hlinkClick r:id="rId3" action="ppaction://hlinkfile"/>
              </a:rPr>
              <a:t>SortedList</a:t>
            </a:r>
            <a:r>
              <a:rPr lang="en-US" dirty="0">
                <a:hlinkClick r:id="rId3" action="ppaction://hlinkfile"/>
              </a:rPr>
              <a:t> </a:t>
            </a:r>
            <a:r>
              <a:rPr lang="en-US" dirty="0">
                <a:effectLst/>
                <a:hlinkClick r:id="rId3" action="ppaction://hlinkfile"/>
              </a:rPr>
              <a:t>&lt;(Of &lt;(</a:t>
            </a:r>
            <a:r>
              <a:rPr lang="en-US" dirty="0">
                <a:hlinkClick r:id="rId3" action="ppaction://hlinkfile"/>
              </a:rPr>
              <a:t> </a:t>
            </a:r>
            <a:r>
              <a:rPr lang="en-US" dirty="0" err="1">
                <a:hlinkClick r:id="rId3" action="ppaction://hlinkfile"/>
              </a:rPr>
              <a:t>TKey</a:t>
            </a:r>
            <a:r>
              <a:rPr lang="en-US" dirty="0">
                <a:hlinkClick r:id="rId3" action="ppaction://hlinkfile"/>
              </a:rPr>
              <a:t>, </a:t>
            </a:r>
            <a:r>
              <a:rPr lang="en-US" dirty="0" err="1">
                <a:hlinkClick r:id="rId3" action="ppaction://hlinkfile"/>
              </a:rPr>
              <a:t>TValue</a:t>
            </a:r>
            <a:r>
              <a:rPr lang="en-US" dirty="0">
                <a:hlinkClick r:id="rId3" action="ppaction://hlinkfile"/>
              </a:rPr>
              <a:t> </a:t>
            </a:r>
            <a:r>
              <a:rPr lang="en-US" dirty="0">
                <a:effectLst/>
                <a:hlinkClick r:id="rId3" action="ppaction://hlinkfile"/>
              </a:rPr>
              <a:t>&gt;)&gt;)</a:t>
            </a:r>
            <a:r>
              <a:rPr lang="en-US" dirty="0">
                <a:hlinkClick r:id="rId3" action="ppaction://hlinkfile"/>
              </a:rPr>
              <a:t> </a:t>
            </a:r>
            <a:r>
              <a:rPr lang="en-US" dirty="0"/>
              <a:t>uses less memory than </a:t>
            </a:r>
            <a:r>
              <a:rPr lang="en-US" dirty="0" err="1"/>
              <a:t>SortedDictionary</a:t>
            </a:r>
            <a:r>
              <a:rPr lang="en-US" dirty="0"/>
              <a:t> </a:t>
            </a:r>
            <a:r>
              <a:rPr lang="en-US" dirty="0">
                <a:effectLst/>
              </a:rPr>
              <a:t>&lt;(Of &lt;(</a:t>
            </a:r>
            <a:r>
              <a:rPr lang="en-US" dirty="0"/>
              <a:t> </a:t>
            </a:r>
            <a:r>
              <a:rPr lang="en-US" dirty="0" err="1"/>
              <a:t>TKey</a:t>
            </a:r>
            <a:r>
              <a:rPr lang="en-US" dirty="0"/>
              <a:t>, </a:t>
            </a:r>
            <a:r>
              <a:rPr lang="en-US" dirty="0" err="1"/>
              <a:t>TValue</a:t>
            </a:r>
            <a:r>
              <a:rPr lang="en-US" dirty="0"/>
              <a:t> </a:t>
            </a:r>
            <a:r>
              <a:rPr lang="en-US" dirty="0">
                <a:effectLst/>
              </a:rPr>
              <a:t>&gt;)&gt;)</a:t>
            </a:r>
            <a:r>
              <a:rPr lang="en-US" dirty="0"/>
              <a:t> . </a:t>
            </a:r>
          </a:p>
          <a:p>
            <a:r>
              <a:rPr lang="en-US" dirty="0" err="1"/>
              <a:t>SortedDictionary</a:t>
            </a:r>
            <a:r>
              <a:rPr lang="en-US" dirty="0"/>
              <a:t> </a:t>
            </a:r>
            <a:r>
              <a:rPr lang="en-US" dirty="0">
                <a:effectLst/>
              </a:rPr>
              <a:t>&lt;(Of &lt;(</a:t>
            </a:r>
            <a:r>
              <a:rPr lang="en-US" dirty="0"/>
              <a:t> </a:t>
            </a:r>
            <a:r>
              <a:rPr lang="en-US" dirty="0" err="1"/>
              <a:t>TKey</a:t>
            </a:r>
            <a:r>
              <a:rPr lang="en-US" dirty="0"/>
              <a:t>, </a:t>
            </a:r>
            <a:r>
              <a:rPr lang="en-US" dirty="0" err="1"/>
              <a:t>TValue</a:t>
            </a:r>
            <a:r>
              <a:rPr lang="en-US" dirty="0"/>
              <a:t> </a:t>
            </a:r>
            <a:r>
              <a:rPr lang="en-US" dirty="0">
                <a:effectLst/>
              </a:rPr>
              <a:t>&gt;)&gt;)</a:t>
            </a:r>
            <a:r>
              <a:rPr lang="en-US" dirty="0"/>
              <a:t> has faster insertion and removal operations for unsorted data: O(log n) as opposed to O( n) for </a:t>
            </a:r>
            <a:r>
              <a:rPr lang="en-US" dirty="0" err="1">
                <a:hlinkClick r:id="rId3" action="ppaction://hlinkfile"/>
              </a:rPr>
              <a:t>SortedList</a:t>
            </a:r>
            <a:r>
              <a:rPr lang="en-US" dirty="0">
                <a:hlinkClick r:id="rId3" action="ppaction://hlinkfile"/>
              </a:rPr>
              <a:t> </a:t>
            </a:r>
            <a:r>
              <a:rPr lang="en-US" dirty="0">
                <a:effectLst/>
                <a:hlinkClick r:id="rId3" action="ppaction://hlinkfile"/>
              </a:rPr>
              <a:t>&lt;(Of &lt;(</a:t>
            </a:r>
            <a:r>
              <a:rPr lang="en-US" dirty="0">
                <a:hlinkClick r:id="rId3" action="ppaction://hlinkfile"/>
              </a:rPr>
              <a:t> </a:t>
            </a:r>
            <a:r>
              <a:rPr lang="en-US" dirty="0" err="1">
                <a:hlinkClick r:id="rId3" action="ppaction://hlinkfile"/>
              </a:rPr>
              <a:t>TKey</a:t>
            </a:r>
            <a:r>
              <a:rPr lang="en-US" dirty="0">
                <a:hlinkClick r:id="rId3" action="ppaction://hlinkfile"/>
              </a:rPr>
              <a:t>, </a:t>
            </a:r>
            <a:r>
              <a:rPr lang="en-US" dirty="0" err="1">
                <a:hlinkClick r:id="rId3" action="ppaction://hlinkfile"/>
              </a:rPr>
              <a:t>TValue</a:t>
            </a:r>
            <a:r>
              <a:rPr lang="en-US" dirty="0">
                <a:hlinkClick r:id="rId3" action="ppaction://hlinkfile"/>
              </a:rPr>
              <a:t> </a:t>
            </a:r>
            <a:r>
              <a:rPr lang="en-US" dirty="0">
                <a:effectLst/>
                <a:hlinkClick r:id="rId3" action="ppaction://hlinkfile"/>
              </a:rPr>
              <a:t>&gt;)&gt;)</a:t>
            </a:r>
            <a:r>
              <a:rPr lang="en-US" dirty="0">
                <a:hlinkClick r:id="rId3" action="ppaction://hlinkfile"/>
              </a:rPr>
              <a:t> </a:t>
            </a:r>
            <a:r>
              <a:rPr lang="en-US" dirty="0"/>
              <a:t>. </a:t>
            </a:r>
          </a:p>
          <a:p>
            <a:r>
              <a:rPr lang="en-US" dirty="0"/>
              <a:t>If the list is populated all at once from sorted data, </a:t>
            </a:r>
            <a:r>
              <a:rPr lang="en-US" dirty="0" err="1">
                <a:hlinkClick r:id="rId3" action="ppaction://hlinkfile"/>
              </a:rPr>
              <a:t>SortedList</a:t>
            </a:r>
            <a:r>
              <a:rPr lang="en-US" dirty="0">
                <a:hlinkClick r:id="rId3" action="ppaction://hlinkfile"/>
              </a:rPr>
              <a:t> </a:t>
            </a:r>
            <a:r>
              <a:rPr lang="en-US" dirty="0">
                <a:effectLst/>
                <a:hlinkClick r:id="rId3" action="ppaction://hlinkfile"/>
              </a:rPr>
              <a:t>&lt;(Of &lt;(</a:t>
            </a:r>
            <a:r>
              <a:rPr lang="en-US" dirty="0">
                <a:hlinkClick r:id="rId3" action="ppaction://hlinkfile"/>
              </a:rPr>
              <a:t> </a:t>
            </a:r>
            <a:r>
              <a:rPr lang="en-US" dirty="0" err="1">
                <a:hlinkClick r:id="rId3" action="ppaction://hlinkfile"/>
              </a:rPr>
              <a:t>TKey</a:t>
            </a:r>
            <a:r>
              <a:rPr lang="en-US" dirty="0">
                <a:hlinkClick r:id="rId3" action="ppaction://hlinkfile"/>
              </a:rPr>
              <a:t>, </a:t>
            </a:r>
            <a:r>
              <a:rPr lang="en-US" dirty="0" err="1">
                <a:hlinkClick r:id="rId3" action="ppaction://hlinkfile"/>
              </a:rPr>
              <a:t>TValue</a:t>
            </a:r>
            <a:r>
              <a:rPr lang="en-US" dirty="0">
                <a:hlinkClick r:id="rId3" action="ppaction://hlinkfile"/>
              </a:rPr>
              <a:t> </a:t>
            </a:r>
            <a:r>
              <a:rPr lang="en-US" dirty="0">
                <a:effectLst/>
                <a:hlinkClick r:id="rId3" action="ppaction://hlinkfile"/>
              </a:rPr>
              <a:t>&gt;)&gt;)</a:t>
            </a:r>
            <a:r>
              <a:rPr lang="en-US" dirty="0">
                <a:hlinkClick r:id="rId3" action="ppaction://hlinkfile"/>
              </a:rPr>
              <a:t> </a:t>
            </a:r>
            <a:r>
              <a:rPr lang="en-US" dirty="0"/>
              <a:t>is faster than </a:t>
            </a:r>
            <a:r>
              <a:rPr lang="en-US" dirty="0" err="1"/>
              <a:t>SortedDictionary</a:t>
            </a:r>
            <a:r>
              <a:rPr lang="en-US" dirty="0"/>
              <a:t> </a:t>
            </a:r>
            <a:r>
              <a:rPr lang="en-US" dirty="0">
                <a:effectLst/>
              </a:rPr>
              <a:t>&lt;(Of &lt;(</a:t>
            </a:r>
            <a:r>
              <a:rPr lang="en-US" dirty="0"/>
              <a:t> </a:t>
            </a:r>
            <a:r>
              <a:rPr lang="en-US" dirty="0" err="1"/>
              <a:t>TKey</a:t>
            </a:r>
            <a:r>
              <a:rPr lang="en-US" dirty="0"/>
              <a:t>, </a:t>
            </a:r>
            <a:r>
              <a:rPr lang="en-US" dirty="0" err="1"/>
              <a:t>TValue</a:t>
            </a:r>
            <a:r>
              <a:rPr lang="en-US" dirty="0"/>
              <a:t> </a:t>
            </a:r>
            <a:r>
              <a:rPr lang="en-US" dirty="0">
                <a:effectLst/>
              </a:rPr>
              <a:t>&gt;)&gt;)</a:t>
            </a:r>
            <a:r>
              <a:rPr lang="en-US" dirty="0"/>
              <a:t> . </a:t>
            </a:r>
          </a:p>
          <a:p>
            <a:endParaRPr lang="ru-RU" dirty="0"/>
          </a:p>
        </p:txBody>
      </p:sp>
      <p:sp>
        <p:nvSpPr>
          <p:cNvPr id="4" name="Номер слайда 3"/>
          <p:cNvSpPr>
            <a:spLocks noGrp="1"/>
          </p:cNvSpPr>
          <p:nvPr>
            <p:ph type="sldNum" sz="quarter" idx="10"/>
          </p:nvPr>
        </p:nvSpPr>
        <p:spPr/>
        <p:txBody>
          <a:bodyPr/>
          <a:lstStyle/>
          <a:p>
            <a:fld id="{4A2234C9-028B-453D-AB07-661F71434181}" type="slidenum">
              <a:rPr lang="ru-RU" smtClean="0"/>
              <a:t>8</a:t>
            </a:fld>
            <a:endParaRPr lang="ru-RU"/>
          </a:p>
        </p:txBody>
      </p:sp>
    </p:spTree>
    <p:extLst>
      <p:ext uri="{BB962C8B-B14F-4D97-AF65-F5344CB8AC3E}">
        <p14:creationId xmlns:p14="http://schemas.microsoft.com/office/powerpoint/2010/main" val="3465517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A2234C9-028B-453D-AB07-661F71434181}" type="slidenum">
              <a:rPr lang="ru-RU" smtClean="0"/>
              <a:t>9</a:t>
            </a:fld>
            <a:endParaRPr lang="ru-RU"/>
          </a:p>
        </p:txBody>
      </p:sp>
    </p:spTree>
    <p:extLst>
      <p:ext uri="{BB962C8B-B14F-4D97-AF65-F5344CB8AC3E}">
        <p14:creationId xmlns:p14="http://schemas.microsoft.com/office/powerpoint/2010/main" val="3465517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effectLst/>
              </a:rPr>
              <a:t>Some of the concurrent collection types use lightweight synchronization mechanisms such as </a:t>
            </a:r>
            <a:r>
              <a:rPr lang="en-US" dirty="0" err="1">
                <a:effectLst/>
                <a:hlinkClick r:id="rId3"/>
              </a:rPr>
              <a:t>SpinLock</a:t>
            </a:r>
            <a:r>
              <a:rPr lang="en-US" dirty="0">
                <a:effectLst/>
              </a:rPr>
              <a:t>, </a:t>
            </a:r>
            <a:r>
              <a:rPr lang="en-US" dirty="0" err="1">
                <a:effectLst/>
                <a:hlinkClick r:id="rId4"/>
              </a:rPr>
              <a:t>SpinWait</a:t>
            </a:r>
            <a:r>
              <a:rPr lang="en-US" dirty="0">
                <a:effectLst/>
              </a:rPr>
              <a:t>, </a:t>
            </a:r>
            <a:r>
              <a:rPr lang="en-US" dirty="0" err="1">
                <a:effectLst/>
                <a:hlinkClick r:id="rId5"/>
              </a:rPr>
              <a:t>SemaphoreSlim</a:t>
            </a:r>
            <a:r>
              <a:rPr lang="en-US" dirty="0">
                <a:effectLst/>
              </a:rPr>
              <a:t>, and </a:t>
            </a:r>
            <a:r>
              <a:rPr lang="en-US" dirty="0" err="1">
                <a:effectLst/>
                <a:hlinkClick r:id="rId6"/>
              </a:rPr>
              <a:t>CountdownEvent</a:t>
            </a:r>
            <a:r>
              <a:rPr lang="en-US" dirty="0">
                <a:effectLst/>
              </a:rPr>
              <a:t>, which are new in the .NET Framework 4. These synchronization types typically use busy spinning for brief periods before they put the thread into a true Wait state. When wait times are expected to be very short, spinning is far less computationally expensive than waiting, which involves an expensive kernel transition. For collection classes that use spinning, this efficiency means that multiple threads can add and remove items at a very high rate. For more information about spinning vs. blocking, see </a:t>
            </a:r>
            <a:r>
              <a:rPr lang="en-US" dirty="0" err="1">
                <a:effectLst/>
                <a:hlinkClick r:id="rId7"/>
              </a:rPr>
              <a:t>SpinLock</a:t>
            </a:r>
            <a:r>
              <a:rPr lang="en-US" dirty="0">
                <a:effectLst/>
              </a:rPr>
              <a:t> and </a:t>
            </a:r>
            <a:r>
              <a:rPr lang="en-US" dirty="0" err="1">
                <a:effectLst/>
                <a:hlinkClick r:id="rId8"/>
              </a:rPr>
              <a:t>SpinWait</a:t>
            </a:r>
            <a:r>
              <a:rPr lang="en-US" dirty="0">
                <a:effectLst/>
              </a:rPr>
              <a:t>.</a:t>
            </a:r>
          </a:p>
          <a:p>
            <a:r>
              <a:rPr lang="en-US" dirty="0">
                <a:effectLst/>
              </a:rPr>
              <a:t>The </a:t>
            </a:r>
            <a:r>
              <a:rPr lang="en-US" dirty="0" err="1">
                <a:effectLst/>
                <a:hlinkClick r:id="rId9"/>
              </a:rPr>
              <a:t>ConcurrentQueue</a:t>
            </a:r>
            <a:r>
              <a:rPr lang="en-US" dirty="0">
                <a:effectLst/>
                <a:hlinkClick r:id="rId9"/>
              </a:rPr>
              <a:t>&lt;T&gt;</a:t>
            </a:r>
            <a:r>
              <a:rPr lang="en-US" dirty="0">
                <a:effectLst/>
              </a:rPr>
              <a:t> and </a:t>
            </a:r>
            <a:r>
              <a:rPr lang="en-US" dirty="0" err="1">
                <a:effectLst/>
                <a:hlinkClick r:id="rId10"/>
              </a:rPr>
              <a:t>ConcurrentStack</a:t>
            </a:r>
            <a:r>
              <a:rPr lang="en-US" dirty="0">
                <a:effectLst/>
                <a:hlinkClick r:id="rId10"/>
              </a:rPr>
              <a:t>&lt;T&gt;</a:t>
            </a:r>
            <a:r>
              <a:rPr lang="en-US" dirty="0">
                <a:effectLst/>
              </a:rPr>
              <a:t> classes do not use locks at all. Instead, they rely on </a:t>
            </a:r>
            <a:r>
              <a:rPr lang="en-US" dirty="0">
                <a:effectLst/>
                <a:hlinkClick r:id="rId11"/>
              </a:rPr>
              <a:t>Interlocked</a:t>
            </a:r>
            <a:r>
              <a:rPr lang="en-US" dirty="0">
                <a:effectLst/>
              </a:rPr>
              <a:t> operations to achieve thread-safety.</a:t>
            </a:r>
          </a:p>
        </p:txBody>
      </p:sp>
      <p:sp>
        <p:nvSpPr>
          <p:cNvPr id="4" name="Номер слайда 3"/>
          <p:cNvSpPr>
            <a:spLocks noGrp="1"/>
          </p:cNvSpPr>
          <p:nvPr>
            <p:ph type="sldNum" sz="quarter" idx="10"/>
          </p:nvPr>
        </p:nvSpPr>
        <p:spPr/>
        <p:txBody>
          <a:bodyPr/>
          <a:lstStyle/>
          <a:p>
            <a:fld id="{4A2234C9-028B-453D-AB07-661F71434181}" type="slidenum">
              <a:rPr lang="ru-RU" smtClean="0"/>
              <a:t>10</a:t>
            </a:fld>
            <a:endParaRPr lang="ru-RU"/>
          </a:p>
        </p:txBody>
      </p:sp>
    </p:spTree>
    <p:extLst>
      <p:ext uri="{BB962C8B-B14F-4D97-AF65-F5344CB8AC3E}">
        <p14:creationId xmlns:p14="http://schemas.microsoft.com/office/powerpoint/2010/main" val="3465517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fr-FR" dirty="0">
                <a:effectLst/>
              </a:rPr>
              <a:t>IList&lt;T&gt;, ICollection&lt;T&gt;, IEnumerable&lt;T&gt;, </a:t>
            </a:r>
            <a:endParaRPr lang="ru-RU" dirty="0">
              <a:effectLst/>
            </a:endParaRPr>
          </a:p>
          <a:p>
            <a:r>
              <a:rPr lang="fr-FR" dirty="0">
                <a:effectLst/>
              </a:rPr>
              <a:t>IList, ICollection, IEnumerable</a:t>
            </a:r>
            <a:endParaRPr lang="ru-RU" dirty="0"/>
          </a:p>
        </p:txBody>
      </p:sp>
      <p:sp>
        <p:nvSpPr>
          <p:cNvPr id="4" name="Номер слайда 3"/>
          <p:cNvSpPr>
            <a:spLocks noGrp="1"/>
          </p:cNvSpPr>
          <p:nvPr>
            <p:ph type="sldNum" sz="quarter" idx="10"/>
          </p:nvPr>
        </p:nvSpPr>
        <p:spPr/>
        <p:txBody>
          <a:bodyPr/>
          <a:lstStyle/>
          <a:p>
            <a:fld id="{4A2234C9-028B-453D-AB07-661F71434181}" type="slidenum">
              <a:rPr lang="ru-RU" smtClean="0"/>
              <a:t>12</a:t>
            </a:fld>
            <a:endParaRPr lang="ru-RU"/>
          </a:p>
        </p:txBody>
      </p:sp>
    </p:spTree>
    <p:extLst>
      <p:ext uri="{BB962C8B-B14F-4D97-AF65-F5344CB8AC3E}">
        <p14:creationId xmlns:p14="http://schemas.microsoft.com/office/powerpoint/2010/main" val="1428928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err="1"/>
              <a:t>IComparable</a:t>
            </a:r>
            <a:r>
              <a:rPr lang="ru-RU" dirty="0"/>
              <a:t>. Сортировка комплексных чисел</a:t>
            </a:r>
            <a:r>
              <a:rPr lang="ru-RU" baseline="0" dirty="0"/>
              <a:t> в списке, </a:t>
            </a:r>
            <a:r>
              <a:rPr lang="en-US" sz="1200" dirty="0" err="1"/>
              <a:t>ReadOnlyCollection</a:t>
            </a:r>
            <a:r>
              <a:rPr lang="en-US" sz="1200" dirty="0"/>
              <a:t> </a:t>
            </a:r>
            <a:endParaRPr lang="ru-RU" dirty="0"/>
          </a:p>
        </p:txBody>
      </p:sp>
      <p:sp>
        <p:nvSpPr>
          <p:cNvPr id="4" name="Номер слайда 3"/>
          <p:cNvSpPr>
            <a:spLocks noGrp="1"/>
          </p:cNvSpPr>
          <p:nvPr>
            <p:ph type="sldNum" sz="quarter" idx="10"/>
          </p:nvPr>
        </p:nvSpPr>
        <p:spPr/>
        <p:txBody>
          <a:bodyPr/>
          <a:lstStyle/>
          <a:p>
            <a:fld id="{4A2234C9-028B-453D-AB07-661F71434181}" type="slidenum">
              <a:rPr lang="ru-RU" smtClean="0"/>
              <a:t>14</a:t>
            </a:fld>
            <a:endParaRPr lang="ru-RU"/>
          </a:p>
        </p:txBody>
      </p:sp>
    </p:spTree>
    <p:extLst>
      <p:ext uri="{BB962C8B-B14F-4D97-AF65-F5344CB8AC3E}">
        <p14:creationId xmlns:p14="http://schemas.microsoft.com/office/powerpoint/2010/main" val="3201746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err="1">
                <a:effectLst/>
              </a:rPr>
              <a:t>IEnumerable</a:t>
            </a:r>
            <a:r>
              <a:rPr lang="en-US" dirty="0">
                <a:effectLst/>
              </a:rPr>
              <a:t>&lt;T&gt;, </a:t>
            </a:r>
            <a:r>
              <a:rPr lang="en-US" dirty="0" err="1">
                <a:effectLst/>
              </a:rPr>
              <a:t>ICollection</a:t>
            </a:r>
            <a:r>
              <a:rPr lang="en-US" dirty="0">
                <a:effectLst/>
              </a:rPr>
              <a:t>, </a:t>
            </a:r>
            <a:r>
              <a:rPr lang="en-US" dirty="0" err="1">
                <a:effectLst/>
              </a:rPr>
              <a:t>IEnumerable</a:t>
            </a:r>
            <a:r>
              <a:rPr lang="en-US" dirty="0">
                <a:effectLst/>
              </a:rPr>
              <a:t> </a:t>
            </a:r>
            <a:endParaRPr lang="ru-RU" dirty="0">
              <a:effectLst/>
            </a:endParaRPr>
          </a:p>
          <a:p>
            <a:r>
              <a:rPr lang="ru-RU" dirty="0">
                <a:effectLst/>
              </a:rPr>
              <a:t>Хранится</a:t>
            </a:r>
            <a:r>
              <a:rPr lang="ru-RU" baseline="0" dirty="0">
                <a:effectLst/>
              </a:rPr>
              <a:t> в виде массива</a:t>
            </a:r>
            <a:endParaRPr lang="ru-RU" dirty="0"/>
          </a:p>
        </p:txBody>
      </p:sp>
      <p:sp>
        <p:nvSpPr>
          <p:cNvPr id="4" name="Номер слайда 3"/>
          <p:cNvSpPr>
            <a:spLocks noGrp="1"/>
          </p:cNvSpPr>
          <p:nvPr>
            <p:ph type="sldNum" sz="quarter" idx="10"/>
          </p:nvPr>
        </p:nvSpPr>
        <p:spPr/>
        <p:txBody>
          <a:bodyPr/>
          <a:lstStyle/>
          <a:p>
            <a:fld id="{4A2234C9-028B-453D-AB07-661F71434181}" type="slidenum">
              <a:rPr lang="ru-RU" smtClean="0"/>
              <a:t>15</a:t>
            </a:fld>
            <a:endParaRPr lang="ru-RU"/>
          </a:p>
        </p:txBody>
      </p:sp>
    </p:spTree>
    <p:extLst>
      <p:ext uri="{BB962C8B-B14F-4D97-AF65-F5344CB8AC3E}">
        <p14:creationId xmlns:p14="http://schemas.microsoft.com/office/powerpoint/2010/main" val="1520306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err="1">
                <a:effectLst/>
              </a:rPr>
              <a:t>IEnumerable</a:t>
            </a:r>
            <a:r>
              <a:rPr lang="en-US" dirty="0">
                <a:effectLst/>
              </a:rPr>
              <a:t>&lt;T&gt;, </a:t>
            </a:r>
            <a:r>
              <a:rPr lang="en-US" dirty="0" err="1">
                <a:effectLst/>
              </a:rPr>
              <a:t>ICollection</a:t>
            </a:r>
            <a:r>
              <a:rPr lang="en-US" dirty="0">
                <a:effectLst/>
              </a:rPr>
              <a:t>, </a:t>
            </a:r>
            <a:r>
              <a:rPr lang="en-US" dirty="0" err="1">
                <a:effectLst/>
              </a:rPr>
              <a:t>IEnumerable</a:t>
            </a:r>
            <a:r>
              <a:rPr lang="en-US" dirty="0">
                <a:effectLst/>
              </a:rPr>
              <a:t> </a:t>
            </a:r>
            <a:endParaRPr lang="ru-RU" dirty="0">
              <a:effectLst/>
            </a:endParaRPr>
          </a:p>
          <a:p>
            <a:r>
              <a:rPr lang="ru-RU" dirty="0">
                <a:effectLst/>
              </a:rPr>
              <a:t>Хранится</a:t>
            </a:r>
            <a:r>
              <a:rPr lang="ru-RU" baseline="0" dirty="0">
                <a:effectLst/>
              </a:rPr>
              <a:t> в виде массива</a:t>
            </a:r>
            <a:endParaRPr lang="ru-RU" dirty="0"/>
          </a:p>
        </p:txBody>
      </p:sp>
      <p:sp>
        <p:nvSpPr>
          <p:cNvPr id="4" name="Номер слайда 3"/>
          <p:cNvSpPr>
            <a:spLocks noGrp="1"/>
          </p:cNvSpPr>
          <p:nvPr>
            <p:ph type="sldNum" sz="quarter" idx="10"/>
          </p:nvPr>
        </p:nvSpPr>
        <p:spPr/>
        <p:txBody>
          <a:bodyPr/>
          <a:lstStyle/>
          <a:p>
            <a:fld id="{4A2234C9-028B-453D-AB07-661F71434181}" type="slidenum">
              <a:rPr lang="ru-RU" smtClean="0"/>
              <a:t>16</a:t>
            </a:fld>
            <a:endParaRPr lang="ru-RU"/>
          </a:p>
        </p:txBody>
      </p:sp>
    </p:spTree>
    <p:extLst>
      <p:ext uri="{BB962C8B-B14F-4D97-AF65-F5344CB8AC3E}">
        <p14:creationId xmlns:p14="http://schemas.microsoft.com/office/powerpoint/2010/main" val="1520306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Прямоугольник с двумя скругленными противолежащими углами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Заголовок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ru-RU"/>
              <a:t>Образец заголовка</a:t>
            </a:r>
            <a:endParaRPr kumimoji="0" lang="en-US"/>
          </a:p>
        </p:txBody>
      </p:sp>
      <p:sp>
        <p:nvSpPr>
          <p:cNvPr id="9" name="Подзаголовок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ru-RU"/>
              <a:t>Образец подзаголовка</a:t>
            </a:r>
            <a:endParaRPr kumimoji="0" lang="en-US"/>
          </a:p>
        </p:txBody>
      </p:sp>
      <p:sp>
        <p:nvSpPr>
          <p:cNvPr id="10" name="Дата 9"/>
          <p:cNvSpPr>
            <a:spLocks noGrp="1"/>
          </p:cNvSpPr>
          <p:nvPr>
            <p:ph type="dt" sz="half" idx="10"/>
          </p:nvPr>
        </p:nvSpPr>
        <p:spPr>
          <a:xfrm>
            <a:off x="5562600" y="6509004"/>
            <a:ext cx="3002280" cy="274320"/>
          </a:xfrm>
        </p:spPr>
        <p:txBody>
          <a:bodyPr vert="horz" rtlCol="0"/>
          <a:lstStyle/>
          <a:p>
            <a:fld id="{F9148163-7A8E-4B5B-8D80-B9712A697A58}" type="datetimeFigureOut">
              <a:rPr lang="ru-RU" smtClean="0"/>
              <a:t>17.11.2017</a:t>
            </a:fld>
            <a:endParaRPr lang="ru-RU"/>
          </a:p>
        </p:txBody>
      </p:sp>
      <p:sp>
        <p:nvSpPr>
          <p:cNvPr id="11" name="Номер слайда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EB276154-CA12-480B-B870-C3799D05FBF9}" type="slidenum">
              <a:rPr lang="ru-RU" smtClean="0"/>
              <a:t>‹#›</a:t>
            </a:fld>
            <a:endParaRPr lang="ru-RU"/>
          </a:p>
        </p:txBody>
      </p:sp>
      <p:sp>
        <p:nvSpPr>
          <p:cNvPr id="12" name="Нижний колонтитул 11"/>
          <p:cNvSpPr>
            <a:spLocks noGrp="1"/>
          </p:cNvSpPr>
          <p:nvPr>
            <p:ph type="ftr" sz="quarter" idx="12"/>
          </p:nvPr>
        </p:nvSpPr>
        <p:spPr>
          <a:xfrm>
            <a:off x="1600200" y="6509004"/>
            <a:ext cx="3907464" cy="274320"/>
          </a:xfrm>
        </p:spPr>
        <p:txBody>
          <a:bodyPr vert="horz" rtlCol="0"/>
          <a:lstStyle/>
          <a:p>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F9148163-7A8E-4B5B-8D80-B9712A697A58}" type="datetimeFigureOut">
              <a:rPr lang="ru-RU" smtClean="0"/>
              <a:t>17.11.2017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B276154-CA12-480B-B870-C3799D05FBF9}"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lvl1pPr algn="l">
              <a:defRPr/>
            </a:lvl1pPr>
            <a:extLst/>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F9148163-7A8E-4B5B-8D80-B9712A697A58}" type="datetimeFigureOut">
              <a:rPr lang="ru-RU" smtClean="0"/>
              <a:t>17.11.2017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B276154-CA12-480B-B870-C3799D05FBF9}" type="slidenum">
              <a:rPr lang="ru-RU" smtClean="0"/>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ln/>
        </p:spPr>
        <p:txBody>
          <a:bodyPr/>
          <a:lstStyle>
            <a:lvl1pPr>
              <a:defRPr/>
            </a:lvl1pPr>
          </a:lstStyle>
          <a:p>
            <a:pPr>
              <a:defRPr/>
            </a:pPr>
            <a:fld id="{8A79F6C9-0A12-4464-82AE-BFBC461148EC}" type="slidenum">
              <a:rPr lang="en-US"/>
              <a:pPr>
                <a:defRPr/>
              </a:pPr>
              <a:t>‹#›</a:t>
            </a:fld>
            <a:endParaRPr lang="en-US"/>
          </a:p>
        </p:txBody>
      </p:sp>
    </p:spTree>
    <p:extLst>
      <p:ext uri="{BB962C8B-B14F-4D97-AF65-F5344CB8AC3E}">
        <p14:creationId xmlns:p14="http://schemas.microsoft.com/office/powerpoint/2010/main" val="161639129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7" name="Прямоугольник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Объект 2"/>
          <p:cNvSpPr>
            <a:spLocks noGrp="1"/>
          </p:cNvSpPr>
          <p:nvPr>
            <p:ph idx="1"/>
          </p:nvPr>
        </p:nvSpPr>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F9148163-7A8E-4B5B-8D80-B9712A697A58}" type="datetimeFigureOut">
              <a:rPr lang="ru-RU" smtClean="0"/>
              <a:t>17.11.2017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B276154-CA12-480B-B870-C3799D05FBF9}"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7" name="Прямоугольник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Заголовок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ru-RU"/>
              <a:t>Образец заголовка</a:t>
            </a:r>
            <a:endParaRPr kumimoji="0" lang="en-US"/>
          </a:p>
        </p:txBody>
      </p:sp>
      <p:sp>
        <p:nvSpPr>
          <p:cNvPr id="3" name="Текст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ru-RU"/>
              <a:t>Образец текста</a:t>
            </a:r>
          </a:p>
        </p:txBody>
      </p:sp>
      <p:sp>
        <p:nvSpPr>
          <p:cNvPr id="8" name="Дата 7"/>
          <p:cNvSpPr>
            <a:spLocks noGrp="1"/>
          </p:cNvSpPr>
          <p:nvPr>
            <p:ph type="dt" sz="half" idx="10"/>
          </p:nvPr>
        </p:nvSpPr>
        <p:spPr>
          <a:xfrm>
            <a:off x="5562600" y="6513670"/>
            <a:ext cx="3002280" cy="274320"/>
          </a:xfrm>
        </p:spPr>
        <p:txBody>
          <a:bodyPr vert="horz" rtlCol="0"/>
          <a:lstStyle/>
          <a:p>
            <a:fld id="{F9148163-7A8E-4B5B-8D80-B9712A697A58}" type="datetimeFigureOut">
              <a:rPr lang="ru-RU" smtClean="0"/>
              <a:t>17.11.2017</a:t>
            </a:fld>
            <a:endParaRPr lang="ru-RU"/>
          </a:p>
        </p:txBody>
      </p:sp>
      <p:sp>
        <p:nvSpPr>
          <p:cNvPr id="9" name="Номер слайда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EB276154-CA12-480B-B870-C3799D05FBF9}" type="slidenum">
              <a:rPr lang="ru-RU" smtClean="0"/>
              <a:t>‹#›</a:t>
            </a:fld>
            <a:endParaRPr lang="ru-RU"/>
          </a:p>
        </p:txBody>
      </p:sp>
      <p:sp>
        <p:nvSpPr>
          <p:cNvPr id="10" name="Нижний колонтитул 9"/>
          <p:cNvSpPr>
            <a:spLocks noGrp="1"/>
          </p:cNvSpPr>
          <p:nvPr>
            <p:ph type="ftr" sz="quarter" idx="12"/>
          </p:nvPr>
        </p:nvSpPr>
        <p:spPr>
          <a:xfrm>
            <a:off x="1600200" y="6513670"/>
            <a:ext cx="3907464" cy="274320"/>
          </a:xfrm>
        </p:spPr>
        <p:txBody>
          <a:bodyPr vert="horz" rtlCol="0"/>
          <a:lstStyle/>
          <a:p>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Объект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Объект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Дата 4"/>
          <p:cNvSpPr>
            <a:spLocks noGrp="1"/>
          </p:cNvSpPr>
          <p:nvPr>
            <p:ph type="dt" sz="half" idx="10"/>
          </p:nvPr>
        </p:nvSpPr>
        <p:spPr/>
        <p:txBody>
          <a:bodyPr/>
          <a:lstStyle/>
          <a:p>
            <a:fld id="{F9148163-7A8E-4B5B-8D80-B9712A697A58}" type="datetimeFigureOut">
              <a:rPr lang="ru-RU" smtClean="0"/>
              <a:t>17.11.2017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a:xfrm>
            <a:off x="8641080" y="6514568"/>
            <a:ext cx="464288" cy="274320"/>
          </a:xfrm>
        </p:spPr>
        <p:txBody>
          <a:bodyPr/>
          <a:lstStyle/>
          <a:p>
            <a:fld id="{EB276154-CA12-480B-B870-C3799D05FBF9}" type="slidenum">
              <a:rPr lang="ru-RU" smtClean="0"/>
              <a:t>‹#›</a:t>
            </a:fld>
            <a:endParaRPr lang="ru-RU"/>
          </a:p>
        </p:txBody>
      </p:sp>
      <p:sp>
        <p:nvSpPr>
          <p:cNvPr id="10" name="Прямоугольник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Прямоугольник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11" name="Прямоугольник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2" name="Заголовок 1"/>
          <p:cNvSpPr>
            <a:spLocks noGrp="1"/>
          </p:cNvSpPr>
          <p:nvPr>
            <p:ph type="title"/>
          </p:nvPr>
        </p:nvSpPr>
        <p:spPr>
          <a:xfrm>
            <a:off x="457200" y="251948"/>
            <a:ext cx="8229600" cy="1143000"/>
          </a:xfrm>
        </p:spPr>
        <p:txBody>
          <a:bodyPr anchor="b"/>
          <a:lstStyle>
            <a:lvl1pPr>
              <a:defRPr/>
            </a:lvl1pPr>
            <a:extLst/>
          </a:lstStyle>
          <a:p>
            <a:r>
              <a:rPr kumimoji="0" lang="ru-RU"/>
              <a:t>Образец заголовка</a:t>
            </a:r>
            <a:endParaRPr kumimoji="0" lang="en-US"/>
          </a:p>
        </p:txBody>
      </p:sp>
      <p:sp>
        <p:nvSpPr>
          <p:cNvPr id="3" name="Текст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ru-RU"/>
              <a:t>Образец текста</a:t>
            </a:r>
          </a:p>
        </p:txBody>
      </p:sp>
      <p:sp>
        <p:nvSpPr>
          <p:cNvPr id="4" name="Текст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ru-RU"/>
              <a:t>Образец текста</a:t>
            </a:r>
          </a:p>
        </p:txBody>
      </p:sp>
      <p:sp>
        <p:nvSpPr>
          <p:cNvPr id="5" name="Объект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6" name="Объект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7" name="Дата 6"/>
          <p:cNvSpPr>
            <a:spLocks noGrp="1"/>
          </p:cNvSpPr>
          <p:nvPr>
            <p:ph type="dt" sz="half" idx="10"/>
          </p:nvPr>
        </p:nvSpPr>
        <p:spPr/>
        <p:txBody>
          <a:bodyPr/>
          <a:lstStyle/>
          <a:p>
            <a:fld id="{F9148163-7A8E-4B5B-8D80-B9712A697A58}" type="datetimeFigureOut">
              <a:rPr lang="ru-RU" smtClean="0"/>
              <a:t>17.11.2017</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a:xfrm>
            <a:off x="8641080" y="6514568"/>
            <a:ext cx="464288" cy="274320"/>
          </a:xfrm>
        </p:spPr>
        <p:txBody>
          <a:bodyPr/>
          <a:lstStyle/>
          <a:p>
            <a:fld id="{EB276154-CA12-480B-B870-C3799D05FBF9}"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53218"/>
            <a:ext cx="8229600" cy="1143000"/>
          </a:xfrm>
        </p:spPr>
        <p:txBody>
          <a:bodyPr/>
          <a:lstStyle/>
          <a:p>
            <a:r>
              <a:rPr kumimoji="0" lang="ru-RU"/>
              <a:t>Образец заголовка</a:t>
            </a:r>
            <a:endParaRPr kumimoji="0" lang="en-US"/>
          </a:p>
        </p:txBody>
      </p:sp>
      <p:sp>
        <p:nvSpPr>
          <p:cNvPr id="3" name="Дата 2"/>
          <p:cNvSpPr>
            <a:spLocks noGrp="1"/>
          </p:cNvSpPr>
          <p:nvPr>
            <p:ph type="dt" sz="half" idx="10"/>
          </p:nvPr>
        </p:nvSpPr>
        <p:spPr/>
        <p:txBody>
          <a:bodyPr/>
          <a:lstStyle/>
          <a:p>
            <a:fld id="{F9148163-7A8E-4B5B-8D80-B9712A697A58}" type="datetimeFigureOut">
              <a:rPr lang="ru-RU" smtClean="0"/>
              <a:t>17.11.2017</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EB276154-CA12-480B-B870-C3799D05FBF9}" type="slidenum">
              <a:rPr lang="ru-RU" smtClean="0"/>
              <a:t>‹#›</a:t>
            </a:fld>
            <a:endParaRPr lang="ru-RU"/>
          </a:p>
        </p:txBody>
      </p:sp>
      <p:sp>
        <p:nvSpPr>
          <p:cNvPr id="7" name="Прямоугольник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9148163-7A8E-4B5B-8D80-B9712A697A58}" type="datetimeFigureOut">
              <a:rPr lang="ru-RU" smtClean="0"/>
              <a:t>17.11.2017</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EB276154-CA12-480B-B870-C3799D05FBF9}"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bg>
      <p:bgRef idx="1001">
        <a:schemeClr val="bg2"/>
      </p:bgRef>
    </p:bg>
    <p:spTree>
      <p:nvGrpSpPr>
        <p:cNvPr id="1" name=""/>
        <p:cNvGrpSpPr/>
        <p:nvPr/>
      </p:nvGrpSpPr>
      <p:grpSpPr>
        <a:xfrm>
          <a:off x="0" y="0"/>
          <a:ext cx="0" cy="0"/>
          <a:chOff x="0" y="0"/>
          <a:chExt cx="0" cy="0"/>
        </a:xfrm>
      </p:grpSpPr>
      <p:sp>
        <p:nvSpPr>
          <p:cNvPr id="8" name="Прямоугольник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Заголовок 1"/>
          <p:cNvSpPr>
            <a:spLocks noGrp="1"/>
          </p:cNvSpPr>
          <p:nvPr>
            <p:ph type="title"/>
          </p:nvPr>
        </p:nvSpPr>
        <p:spPr>
          <a:xfrm>
            <a:off x="4963136" y="304800"/>
            <a:ext cx="3931920" cy="762000"/>
          </a:xfrm>
        </p:spPr>
        <p:txBody>
          <a:bodyPr anchor="b"/>
          <a:lstStyle>
            <a:lvl1pPr marL="0" algn="r">
              <a:buNone/>
              <a:defRPr sz="2000" b="1"/>
            </a:lvl1pPr>
            <a:extLst/>
          </a:lstStyle>
          <a:p>
            <a:r>
              <a:rPr kumimoji="0" lang="ru-RU"/>
              <a:t>Образец заголовка</a:t>
            </a:r>
            <a:endParaRPr kumimoji="0" lang="en-US"/>
          </a:p>
        </p:txBody>
      </p:sp>
      <p:sp>
        <p:nvSpPr>
          <p:cNvPr id="3" name="Текст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ru-RU"/>
              <a:t>Образец текста</a:t>
            </a:r>
          </a:p>
        </p:txBody>
      </p:sp>
      <p:sp>
        <p:nvSpPr>
          <p:cNvPr id="4" name="Объект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9" name="Дата 8"/>
          <p:cNvSpPr>
            <a:spLocks noGrp="1"/>
          </p:cNvSpPr>
          <p:nvPr>
            <p:ph type="dt" sz="half" idx="10"/>
          </p:nvPr>
        </p:nvSpPr>
        <p:spPr>
          <a:xfrm>
            <a:off x="5562600" y="6513670"/>
            <a:ext cx="3002280" cy="274320"/>
          </a:xfrm>
        </p:spPr>
        <p:txBody>
          <a:bodyPr vert="horz" rtlCol="0"/>
          <a:lstStyle/>
          <a:p>
            <a:fld id="{F9148163-7A8E-4B5B-8D80-B9712A697A58}" type="datetimeFigureOut">
              <a:rPr lang="ru-RU" smtClean="0"/>
              <a:t>17.11.2017</a:t>
            </a:fld>
            <a:endParaRPr lang="ru-RU"/>
          </a:p>
        </p:txBody>
      </p:sp>
      <p:sp>
        <p:nvSpPr>
          <p:cNvPr id="10" name="Номер слайда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EB276154-CA12-480B-B870-C3799D05FBF9}" type="slidenum">
              <a:rPr lang="ru-RU" smtClean="0"/>
              <a:t>‹#›</a:t>
            </a:fld>
            <a:endParaRPr lang="ru-RU"/>
          </a:p>
        </p:txBody>
      </p:sp>
      <p:sp>
        <p:nvSpPr>
          <p:cNvPr id="11" name="Нижний колонтитул 10"/>
          <p:cNvSpPr>
            <a:spLocks noGrp="1"/>
          </p:cNvSpPr>
          <p:nvPr>
            <p:ph type="ftr" sz="quarter" idx="12"/>
          </p:nvPr>
        </p:nvSpPr>
        <p:spPr>
          <a:xfrm>
            <a:off x="1600200" y="6513670"/>
            <a:ext cx="3907464" cy="274320"/>
          </a:xfrm>
        </p:spPr>
        <p:txBody>
          <a:bodyPr vert="horz" rtlCol="0"/>
          <a:lstStyle/>
          <a:p>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040443" y="4724400"/>
            <a:ext cx="5486400" cy="664536"/>
          </a:xfrm>
        </p:spPr>
        <p:txBody>
          <a:bodyPr anchor="b"/>
          <a:lstStyle>
            <a:lvl1pPr marL="0" algn="r">
              <a:buNone/>
              <a:defRPr sz="2000" b="1"/>
            </a:lvl1pPr>
            <a:extLst/>
          </a:lstStyle>
          <a:p>
            <a:r>
              <a:rPr kumimoji="0" lang="ru-RU"/>
              <a:t>Образец заголовка</a:t>
            </a:r>
            <a:endParaRPr kumimoji="0" lang="en-US"/>
          </a:p>
        </p:txBody>
      </p:sp>
      <p:sp>
        <p:nvSpPr>
          <p:cNvPr id="4" name="Текст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ru-RU"/>
              <a:t>Образец текста</a:t>
            </a:r>
          </a:p>
        </p:txBody>
      </p:sp>
      <p:sp>
        <p:nvSpPr>
          <p:cNvPr id="13" name="Рисунок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ru-RU">
                <a:solidFill>
                  <a:schemeClr val="lt1"/>
                </a:solidFill>
                <a:latin typeface="+mn-lt"/>
                <a:ea typeface="+mn-ea"/>
                <a:cs typeface="+mn-cs"/>
              </a:rPr>
              <a:t>Вставка рисунка</a:t>
            </a:r>
            <a:endParaRPr kumimoji="0" lang="en-US" dirty="0">
              <a:solidFill>
                <a:schemeClr val="lt1"/>
              </a:solidFill>
              <a:latin typeface="+mn-lt"/>
              <a:ea typeface="+mn-ea"/>
              <a:cs typeface="+mn-cs"/>
            </a:endParaRPr>
          </a:p>
        </p:txBody>
      </p:sp>
      <p:sp>
        <p:nvSpPr>
          <p:cNvPr id="8" name="Дата 7"/>
          <p:cNvSpPr>
            <a:spLocks noGrp="1"/>
          </p:cNvSpPr>
          <p:nvPr>
            <p:ph type="dt" sz="half" idx="10"/>
          </p:nvPr>
        </p:nvSpPr>
        <p:spPr>
          <a:xfrm>
            <a:off x="5562600" y="6509004"/>
            <a:ext cx="3002280" cy="274320"/>
          </a:xfrm>
        </p:spPr>
        <p:txBody>
          <a:bodyPr vert="horz" rtlCol="0"/>
          <a:lstStyle/>
          <a:p>
            <a:fld id="{F9148163-7A8E-4B5B-8D80-B9712A697A58}" type="datetimeFigureOut">
              <a:rPr lang="ru-RU" smtClean="0"/>
              <a:t>17.11.2017</a:t>
            </a:fld>
            <a:endParaRPr lang="ru-RU"/>
          </a:p>
        </p:txBody>
      </p:sp>
      <p:sp>
        <p:nvSpPr>
          <p:cNvPr id="9" name="Номер слайда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EB276154-CA12-480B-B870-C3799D05FBF9}" type="slidenum">
              <a:rPr lang="ru-RU" smtClean="0"/>
              <a:t>‹#›</a:t>
            </a:fld>
            <a:endParaRPr lang="ru-RU"/>
          </a:p>
        </p:txBody>
      </p:sp>
      <p:sp>
        <p:nvSpPr>
          <p:cNvPr id="10" name="Нижний колонтитул 9"/>
          <p:cNvSpPr>
            <a:spLocks noGrp="1"/>
          </p:cNvSpPr>
          <p:nvPr>
            <p:ph type="ftr" sz="quarter" idx="12"/>
          </p:nvPr>
        </p:nvSpPr>
        <p:spPr>
          <a:xfrm>
            <a:off x="1600200" y="6509004"/>
            <a:ext cx="3907464" cy="274320"/>
          </a:xfrm>
        </p:spPr>
        <p:txBody>
          <a:bodyPr vert="horz" rtlCol="0"/>
          <a:lstStyle/>
          <a:p>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Прямоугольник с двумя скругленными противолежащими углами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Нижний колонтитул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ru-RU"/>
          </a:p>
        </p:txBody>
      </p:sp>
      <p:sp>
        <p:nvSpPr>
          <p:cNvPr id="14" name="Дата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F9148163-7A8E-4B5B-8D80-B9712A697A58}" type="datetimeFigureOut">
              <a:rPr lang="ru-RU" smtClean="0"/>
              <a:t>17.11.2017</a:t>
            </a:fld>
            <a:endParaRPr lang="ru-RU"/>
          </a:p>
        </p:txBody>
      </p:sp>
      <p:sp>
        <p:nvSpPr>
          <p:cNvPr id="23" name="Номер слайда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EB276154-CA12-480B-B870-C3799D05FBF9}" type="slidenum">
              <a:rPr lang="ru-RU" smtClean="0"/>
              <a:t>‹#›</a:t>
            </a:fld>
            <a:endParaRPr lang="ru-RU"/>
          </a:p>
        </p:txBody>
      </p:sp>
      <p:sp>
        <p:nvSpPr>
          <p:cNvPr id="22" name="Заголовок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p>
            <a:r>
              <a:rPr kumimoji="0" lang="ru-RU"/>
              <a:t>Образец заголовка</a:t>
            </a:r>
            <a:endParaRPr kumimoji="0" lang="en-US"/>
          </a:p>
        </p:txBody>
      </p:sp>
      <p:sp>
        <p:nvSpPr>
          <p:cNvPr id="13" name="Текст 12"/>
          <p:cNvSpPr>
            <a:spLocks noGrp="1"/>
          </p:cNvSpPr>
          <p:nvPr>
            <p:ph type="body" idx="1"/>
          </p:nvPr>
        </p:nvSpPr>
        <p:spPr>
          <a:xfrm>
            <a:off x="457200" y="1646237"/>
            <a:ext cx="8229600" cy="4526280"/>
          </a:xfrm>
          <a:prstGeom prst="rect">
            <a:avLst/>
          </a:prstGeom>
        </p:spPr>
        <p:txBody>
          <a:bodyPr>
            <a:normAutofit/>
          </a:bodyPr>
          <a:lstStyle/>
          <a:p>
            <a:pPr lvl="0" eaLnBrk="1" latinLnBrk="0" hangingPunct="1"/>
            <a:r>
              <a:rPr kumimoji="0" lang="ru-RU"/>
              <a:t>Образец текста</a:t>
            </a:r>
          </a:p>
          <a:p>
            <a:pPr lvl="1" eaLnBrk="1" latinLnBrk="0" hangingPunct="1"/>
            <a:r>
              <a:rPr kumimoji="0" lang="ru-RU"/>
              <a:t>Второй уровень</a:t>
            </a:r>
          </a:p>
          <a:p>
            <a:pPr lvl="2" eaLnBrk="1" latinLnBrk="0" hangingPunct="1"/>
            <a:r>
              <a:rPr kumimoji="0" lang="ru-RU"/>
              <a:t>Третий уровень</a:t>
            </a:r>
          </a:p>
          <a:p>
            <a:pPr lvl="3" eaLnBrk="1" latinLnBrk="0" hangingPunct="1"/>
            <a:r>
              <a:rPr kumimoji="0" lang="ru-RU"/>
              <a:t>Четвертый уровень</a:t>
            </a:r>
          </a:p>
          <a:p>
            <a:pPr lvl="4" eaLnBrk="1" latinLnBrk="0" hangingPunct="1"/>
            <a:r>
              <a:rPr kumimoji="0" lang="ru-RU"/>
              <a:t>Пятый уровень</a:t>
            </a:r>
            <a:endParaRPr kumimoji="0" lang="en-US"/>
          </a:p>
        </p:txBody>
      </p:sp>
    </p:spTree>
  </p:cSld>
  <p:clrMap bg1="dk1" tx1="lt1" bg2="dk2" tx2="lt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8" r:id="rId12"/>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539552" y="620688"/>
            <a:ext cx="8229600" cy="1589112"/>
          </a:xfrm>
        </p:spPr>
        <p:txBody>
          <a:bodyPr/>
          <a:lstStyle/>
          <a:p>
            <a:r>
              <a:rPr lang="ru-RU" dirty="0"/>
              <a:t>Разработка приложений на платформе .</a:t>
            </a:r>
            <a:r>
              <a:rPr lang="en-US" dirty="0"/>
              <a:t>NET</a:t>
            </a:r>
            <a:endParaRPr lang="ru-RU" dirty="0"/>
          </a:p>
        </p:txBody>
      </p:sp>
      <p:sp>
        <p:nvSpPr>
          <p:cNvPr id="3" name="Подзаголовок 2"/>
          <p:cNvSpPr>
            <a:spLocks noGrp="1"/>
          </p:cNvSpPr>
          <p:nvPr>
            <p:ph type="subTitle" idx="1"/>
          </p:nvPr>
        </p:nvSpPr>
        <p:spPr>
          <a:xfrm>
            <a:off x="1763688" y="3861048"/>
            <a:ext cx="7064290" cy="1752600"/>
          </a:xfrm>
        </p:spPr>
        <p:txBody>
          <a:bodyPr>
            <a:normAutofit/>
          </a:bodyPr>
          <a:lstStyle/>
          <a:p>
            <a:r>
              <a:rPr lang="ru-RU" sz="2400" dirty="0">
                <a:solidFill>
                  <a:srgbClr val="FFC000"/>
                </a:solidFill>
                <a:effectLst>
                  <a:outerShdw blurRad="38100" dist="38100" dir="2700000" algn="tl">
                    <a:srgbClr val="000000">
                      <a:alpha val="43137"/>
                    </a:srgbClr>
                  </a:outerShdw>
                </a:effectLst>
              </a:rPr>
              <a:t>Коллекции</a:t>
            </a:r>
          </a:p>
          <a:p>
            <a:r>
              <a:rPr lang="ru-RU" sz="2400" dirty="0">
                <a:solidFill>
                  <a:srgbClr val="FFC000"/>
                </a:solidFill>
                <a:effectLst>
                  <a:outerShdw blurRad="38100" dist="38100" dir="2700000" algn="tl">
                    <a:srgbClr val="000000">
                      <a:alpha val="43137"/>
                    </a:srgbClr>
                  </a:outerShdw>
                </a:effectLst>
              </a:rPr>
              <a:t>Итераторы</a:t>
            </a:r>
            <a:endParaRPr lang="en-US" sz="2400" dirty="0">
              <a:solidFill>
                <a:srgbClr val="FFC000"/>
              </a:solidFill>
              <a:effectLst>
                <a:outerShdw blurRad="38100" dist="38100" dir="2700000" algn="tl">
                  <a:srgbClr val="000000">
                    <a:alpha val="43137"/>
                  </a:srgbClr>
                </a:outerShdw>
              </a:effectLst>
            </a:endParaRPr>
          </a:p>
        </p:txBody>
      </p:sp>
      <p:sp>
        <p:nvSpPr>
          <p:cNvPr id="4" name="TextBox 3"/>
          <p:cNvSpPr txBox="1"/>
          <p:nvPr/>
        </p:nvSpPr>
        <p:spPr>
          <a:xfrm>
            <a:off x="5004048" y="3068960"/>
            <a:ext cx="3528392" cy="584775"/>
          </a:xfrm>
          <a:prstGeom prst="rect">
            <a:avLst/>
          </a:prstGeom>
          <a:noFill/>
        </p:spPr>
        <p:txBody>
          <a:bodyPr wrap="square" rtlCol="0">
            <a:spAutoFit/>
          </a:bodyPr>
          <a:lstStyle/>
          <a:p>
            <a:pPr algn="r"/>
            <a:r>
              <a:rPr lang="ru-RU" sz="3200" dirty="0">
                <a:effectLst>
                  <a:outerShdw blurRad="38100" dist="38100" dir="2700000" algn="tl">
                    <a:srgbClr val="000000">
                      <a:alpha val="43137"/>
                    </a:srgbClr>
                  </a:outerShdw>
                </a:effectLst>
              </a:rPr>
              <a:t>Лекция 6</a:t>
            </a:r>
          </a:p>
        </p:txBody>
      </p:sp>
    </p:spTree>
    <p:extLst>
      <p:ext uri="{BB962C8B-B14F-4D97-AF65-F5344CB8AC3E}">
        <p14:creationId xmlns:p14="http://schemas.microsoft.com/office/powerpoint/2010/main" val="595978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normAutofit fontScale="90000"/>
          </a:bodyPr>
          <a:lstStyle/>
          <a:p>
            <a:pPr>
              <a:defRPr/>
            </a:pPr>
            <a:r>
              <a:rPr lang="en-US" dirty="0" err="1"/>
              <a:t>System.Collections.Concurrent</a:t>
            </a:r>
            <a:endParaRPr lang="en-US" dirty="0"/>
          </a:p>
        </p:txBody>
      </p:sp>
      <p:sp>
        <p:nvSpPr>
          <p:cNvPr id="101379" name="Rectangle 3"/>
          <p:cNvSpPr>
            <a:spLocks noGrp="1" noChangeArrowheads="1"/>
          </p:cNvSpPr>
          <p:nvPr>
            <p:ph type="body" idx="4294967295"/>
          </p:nvPr>
        </p:nvSpPr>
        <p:spPr>
          <a:xfrm>
            <a:off x="395536" y="1628800"/>
            <a:ext cx="8410575" cy="4824536"/>
          </a:xfrm>
        </p:spPr>
        <p:txBody>
          <a:bodyPr>
            <a:normAutofit fontScale="92500"/>
          </a:bodyPr>
          <a:lstStyle/>
          <a:p>
            <a:pPr marL="0" indent="0">
              <a:buNone/>
              <a:defRPr/>
            </a:pPr>
            <a:r>
              <a:rPr lang="ru-RU" sz="2200" dirty="0" err="1">
                <a:effectLst>
                  <a:outerShdw blurRad="38100" dist="38100" dir="2700000" algn="tl">
                    <a:srgbClr val="000000">
                      <a:alpha val="43137"/>
                    </a:srgbClr>
                  </a:outerShdw>
                </a:effectLst>
              </a:rPr>
              <a:t>Потокобезопасные</a:t>
            </a:r>
            <a:r>
              <a:rPr lang="ru-RU" sz="2200" dirty="0">
                <a:effectLst>
                  <a:outerShdw blurRad="38100" dist="38100" dir="2700000" algn="tl">
                    <a:srgbClr val="000000">
                      <a:alpha val="43137"/>
                    </a:srgbClr>
                  </a:outerShdw>
                </a:effectLst>
              </a:rPr>
              <a:t> коллекции. Позволяют получать доступ к коллекции из нескольких потоков. </a:t>
            </a:r>
          </a:p>
          <a:p>
            <a:pPr marL="0" indent="0">
              <a:buNone/>
              <a:defRPr/>
            </a:pPr>
            <a:r>
              <a:rPr lang="ru-RU" sz="2200" dirty="0">
                <a:effectLst>
                  <a:outerShdw blurRad="38100" dist="38100" dir="2700000" algn="tl">
                    <a:srgbClr val="000000">
                      <a:alpha val="43137"/>
                    </a:srgbClr>
                  </a:outerShdw>
                </a:effectLst>
              </a:rPr>
              <a:t>Содержат встроенные,  облегченные механизмы синхронизации потоков</a:t>
            </a:r>
          </a:p>
          <a:p>
            <a:pPr>
              <a:defRPr/>
            </a:pPr>
            <a:endParaRPr lang="ru-RU" sz="2200" dirty="0"/>
          </a:p>
          <a:p>
            <a:pPr>
              <a:defRPr/>
            </a:pPr>
            <a:r>
              <a:rPr lang="en-US" sz="2200" dirty="0" err="1">
                <a:solidFill>
                  <a:srgbClr val="FFC000"/>
                </a:solidFill>
                <a:effectLst>
                  <a:outerShdw blurRad="38100" dist="38100" dir="2700000" algn="tl">
                    <a:srgbClr val="000000">
                      <a:alpha val="43137"/>
                    </a:srgbClr>
                  </a:outerShdw>
                </a:effectLst>
              </a:rPr>
              <a:t>ConcurrentQueue</a:t>
            </a:r>
            <a:r>
              <a:rPr lang="en-US" sz="2200" dirty="0">
                <a:solidFill>
                  <a:srgbClr val="FFC000"/>
                </a:solidFill>
                <a:effectLst>
                  <a:outerShdw blurRad="38100" dist="38100" dir="2700000" algn="tl">
                    <a:srgbClr val="000000">
                      <a:alpha val="43137"/>
                    </a:srgbClr>
                  </a:outerShdw>
                </a:effectLst>
              </a:rPr>
              <a:t>&lt;T&gt;  </a:t>
            </a:r>
            <a:r>
              <a:rPr lang="ru-RU" sz="2200" dirty="0">
                <a:solidFill>
                  <a:srgbClr val="FFC000"/>
                </a:solidFill>
                <a:effectLst>
                  <a:outerShdw blurRad="38100" dist="38100" dir="2700000" algn="tl">
                    <a:srgbClr val="000000">
                      <a:alpha val="43137"/>
                    </a:srgbClr>
                  </a:outerShdw>
                </a:effectLst>
              </a:rPr>
              <a:t> </a:t>
            </a:r>
            <a:r>
              <a:rPr lang="ru-RU" sz="2200" dirty="0"/>
              <a:t>- </a:t>
            </a:r>
            <a:r>
              <a:rPr lang="ru-RU" sz="2200" dirty="0" err="1"/>
              <a:t>потокобезопасная</a:t>
            </a:r>
            <a:r>
              <a:rPr lang="ru-RU" sz="2200" dirty="0"/>
              <a:t> очередь</a:t>
            </a:r>
            <a:endParaRPr lang="en-US" sz="2200" dirty="0"/>
          </a:p>
          <a:p>
            <a:pPr marL="0" indent="0">
              <a:buNone/>
              <a:defRPr/>
            </a:pPr>
            <a:r>
              <a:rPr lang="en-US" sz="2200" dirty="0">
                <a:solidFill>
                  <a:srgbClr val="FFC000"/>
                </a:solidFill>
                <a:effectLst>
                  <a:outerShdw blurRad="38100" dist="38100" dir="2700000" algn="tl">
                    <a:srgbClr val="000000">
                      <a:alpha val="43137"/>
                    </a:srgbClr>
                  </a:outerShdw>
                </a:effectLst>
              </a:rPr>
              <a:t> </a:t>
            </a:r>
          </a:p>
          <a:p>
            <a:pPr>
              <a:defRPr/>
            </a:pPr>
            <a:r>
              <a:rPr lang="en-US" sz="2200" dirty="0" err="1">
                <a:solidFill>
                  <a:srgbClr val="FFC000"/>
                </a:solidFill>
                <a:effectLst>
                  <a:outerShdw blurRad="38100" dist="38100" dir="2700000" algn="tl">
                    <a:srgbClr val="000000">
                      <a:alpha val="43137"/>
                    </a:srgbClr>
                  </a:outerShdw>
                </a:effectLst>
              </a:rPr>
              <a:t>ConcurrentStack</a:t>
            </a:r>
            <a:r>
              <a:rPr lang="en-US" sz="2200" dirty="0">
                <a:solidFill>
                  <a:srgbClr val="FFC000"/>
                </a:solidFill>
                <a:effectLst>
                  <a:outerShdw blurRad="38100" dist="38100" dir="2700000" algn="tl">
                    <a:srgbClr val="000000">
                      <a:alpha val="43137"/>
                    </a:srgbClr>
                  </a:outerShdw>
                </a:effectLst>
              </a:rPr>
              <a:t>&lt;T&gt;  </a:t>
            </a:r>
            <a:r>
              <a:rPr lang="ru-RU" sz="2200" dirty="0"/>
              <a:t>- </a:t>
            </a:r>
            <a:r>
              <a:rPr lang="ru-RU" sz="2200" dirty="0" err="1"/>
              <a:t>потокобезопасный</a:t>
            </a:r>
            <a:r>
              <a:rPr lang="ru-RU" sz="2200" dirty="0"/>
              <a:t> стек</a:t>
            </a:r>
            <a:endParaRPr lang="en-US" sz="2200" dirty="0"/>
          </a:p>
          <a:p>
            <a:pPr>
              <a:defRPr/>
            </a:pPr>
            <a:endParaRPr lang="ru-RU" sz="2200" dirty="0">
              <a:solidFill>
                <a:srgbClr val="FFC000"/>
              </a:solidFill>
              <a:effectLst>
                <a:outerShdw blurRad="38100" dist="38100" dir="2700000" algn="tl">
                  <a:srgbClr val="000000">
                    <a:alpha val="43137"/>
                  </a:srgbClr>
                </a:outerShdw>
              </a:effectLst>
            </a:endParaRPr>
          </a:p>
          <a:p>
            <a:pPr>
              <a:defRPr/>
            </a:pPr>
            <a:r>
              <a:rPr lang="en-US" sz="2200" dirty="0" err="1">
                <a:solidFill>
                  <a:srgbClr val="FFC000"/>
                </a:solidFill>
                <a:effectLst>
                  <a:outerShdw blurRad="38100" dist="38100" dir="2700000" algn="tl">
                    <a:srgbClr val="000000">
                      <a:alpha val="43137"/>
                    </a:srgbClr>
                  </a:outerShdw>
                </a:effectLst>
              </a:rPr>
              <a:t>ConcurrentDictionary</a:t>
            </a:r>
            <a:r>
              <a:rPr lang="en-US" sz="2200" dirty="0">
                <a:solidFill>
                  <a:srgbClr val="FFC000"/>
                </a:solidFill>
                <a:effectLst>
                  <a:outerShdw blurRad="38100" dist="38100" dir="2700000" algn="tl">
                    <a:srgbClr val="000000">
                      <a:alpha val="43137"/>
                    </a:srgbClr>
                  </a:outerShdw>
                </a:effectLst>
              </a:rPr>
              <a:t>&lt;</a:t>
            </a:r>
            <a:r>
              <a:rPr lang="en-US" sz="2200" dirty="0" err="1">
                <a:solidFill>
                  <a:srgbClr val="FFC000"/>
                </a:solidFill>
                <a:effectLst>
                  <a:outerShdw blurRad="38100" dist="38100" dir="2700000" algn="tl">
                    <a:srgbClr val="000000">
                      <a:alpha val="43137"/>
                    </a:srgbClr>
                  </a:outerShdw>
                </a:effectLst>
              </a:rPr>
              <a:t>TKey</a:t>
            </a:r>
            <a:r>
              <a:rPr lang="en-US" sz="2200" dirty="0">
                <a:solidFill>
                  <a:srgbClr val="FFC000"/>
                </a:solidFill>
                <a:effectLst>
                  <a:outerShdw blurRad="38100" dist="38100" dir="2700000" algn="tl">
                    <a:srgbClr val="000000">
                      <a:alpha val="43137"/>
                    </a:srgbClr>
                  </a:outerShdw>
                </a:effectLst>
              </a:rPr>
              <a:t>, </a:t>
            </a:r>
            <a:r>
              <a:rPr lang="en-US" sz="2200" dirty="0" err="1">
                <a:solidFill>
                  <a:srgbClr val="FFC000"/>
                </a:solidFill>
                <a:effectLst>
                  <a:outerShdw blurRad="38100" dist="38100" dir="2700000" algn="tl">
                    <a:srgbClr val="000000">
                      <a:alpha val="43137"/>
                    </a:srgbClr>
                  </a:outerShdw>
                </a:effectLst>
              </a:rPr>
              <a:t>TValue</a:t>
            </a:r>
            <a:r>
              <a:rPr lang="en-US" sz="2200" dirty="0">
                <a:solidFill>
                  <a:srgbClr val="FFC000"/>
                </a:solidFill>
                <a:effectLst>
                  <a:outerShdw blurRad="38100" dist="38100" dir="2700000" algn="tl">
                    <a:srgbClr val="000000">
                      <a:alpha val="43137"/>
                    </a:srgbClr>
                  </a:outerShdw>
                </a:effectLst>
              </a:rPr>
              <a:t>&gt;</a:t>
            </a:r>
            <a:r>
              <a:rPr lang="ru-RU" sz="2200" dirty="0">
                <a:solidFill>
                  <a:srgbClr val="FFC000"/>
                </a:solidFill>
                <a:effectLst>
                  <a:outerShdw blurRad="38100" dist="38100" dir="2700000" algn="tl">
                    <a:srgbClr val="000000">
                      <a:alpha val="43137"/>
                    </a:srgbClr>
                  </a:outerShdw>
                </a:effectLst>
              </a:rPr>
              <a:t> </a:t>
            </a:r>
            <a:r>
              <a:rPr lang="ru-RU" sz="2200" dirty="0"/>
              <a:t>- </a:t>
            </a:r>
            <a:r>
              <a:rPr lang="ru-RU" sz="2200" dirty="0" err="1"/>
              <a:t>потокобезопасный</a:t>
            </a:r>
            <a:r>
              <a:rPr lang="ru-RU" sz="2200" dirty="0"/>
              <a:t> словарь</a:t>
            </a:r>
            <a:endParaRPr lang="en-US" sz="2200" dirty="0"/>
          </a:p>
          <a:p>
            <a:pPr>
              <a:defRPr/>
            </a:pPr>
            <a:endParaRPr lang="en-US" sz="2200" dirty="0">
              <a:solidFill>
                <a:srgbClr val="FFC000"/>
              </a:solidFill>
              <a:effectLst>
                <a:outerShdw blurRad="38100" dist="38100" dir="2700000" algn="tl">
                  <a:srgbClr val="000000">
                    <a:alpha val="43137"/>
                  </a:srgbClr>
                </a:outerShdw>
              </a:effectLst>
            </a:endParaRPr>
          </a:p>
          <a:p>
            <a:pPr>
              <a:defRPr/>
            </a:pPr>
            <a:r>
              <a:rPr lang="en-US" sz="2200" dirty="0" err="1">
                <a:solidFill>
                  <a:srgbClr val="FFC000"/>
                </a:solidFill>
                <a:effectLst>
                  <a:outerShdw blurRad="38100" dist="38100" dir="2700000" algn="tl">
                    <a:srgbClr val="000000">
                      <a:alpha val="43137"/>
                    </a:srgbClr>
                  </a:outerShdw>
                </a:effectLst>
              </a:rPr>
              <a:t>ConcurrentBag</a:t>
            </a:r>
            <a:r>
              <a:rPr lang="en-US" sz="2200" dirty="0">
                <a:solidFill>
                  <a:srgbClr val="FFC000"/>
                </a:solidFill>
                <a:effectLst>
                  <a:outerShdw blurRad="38100" dist="38100" dir="2700000" algn="tl">
                    <a:srgbClr val="000000">
                      <a:alpha val="43137"/>
                    </a:srgbClr>
                  </a:outerShdw>
                </a:effectLst>
              </a:rPr>
              <a:t>&lt;T&gt; </a:t>
            </a:r>
            <a:r>
              <a:rPr lang="ru-RU" sz="2200" dirty="0">
                <a:solidFill>
                  <a:srgbClr val="FFC000"/>
                </a:solidFill>
                <a:effectLst>
                  <a:outerShdw blurRad="38100" dist="38100" dir="2700000" algn="tl">
                    <a:srgbClr val="000000">
                      <a:alpha val="43137"/>
                    </a:srgbClr>
                  </a:outerShdw>
                </a:effectLst>
              </a:rPr>
              <a:t> </a:t>
            </a:r>
            <a:r>
              <a:rPr lang="ru-RU" sz="2200" dirty="0"/>
              <a:t>- </a:t>
            </a:r>
            <a:r>
              <a:rPr lang="ru-RU" sz="2200" dirty="0" err="1"/>
              <a:t>потокобезопасный</a:t>
            </a:r>
            <a:r>
              <a:rPr lang="ru-RU" sz="2200" dirty="0"/>
              <a:t> не упорядоченный список</a:t>
            </a:r>
          </a:p>
          <a:p>
            <a:pPr>
              <a:defRPr/>
            </a:pPr>
            <a:endParaRPr lang="ru-RU" sz="2200" dirty="0">
              <a:solidFill>
                <a:srgbClr val="FFC000"/>
              </a:solidFill>
              <a:effectLst>
                <a:outerShdw blurRad="38100" dist="38100" dir="2700000" algn="tl">
                  <a:srgbClr val="000000">
                    <a:alpha val="43137"/>
                  </a:srgbClr>
                </a:outerShdw>
              </a:effectLst>
            </a:endParaRPr>
          </a:p>
          <a:p>
            <a:pPr>
              <a:defRPr/>
            </a:pPr>
            <a:r>
              <a:rPr lang="en-US" sz="2200" dirty="0" err="1">
                <a:solidFill>
                  <a:srgbClr val="FFC000"/>
                </a:solidFill>
                <a:effectLst>
                  <a:outerShdw blurRad="38100" dist="38100" dir="2700000" algn="tl">
                    <a:srgbClr val="000000">
                      <a:alpha val="43137"/>
                    </a:srgbClr>
                  </a:outerShdw>
                </a:effectLst>
              </a:rPr>
              <a:t>BlockingCollection</a:t>
            </a:r>
            <a:r>
              <a:rPr lang="en-US" sz="2200" dirty="0">
                <a:solidFill>
                  <a:srgbClr val="FFC000"/>
                </a:solidFill>
                <a:effectLst>
                  <a:outerShdw blurRad="38100" dist="38100" dir="2700000" algn="tl">
                    <a:srgbClr val="000000">
                      <a:alpha val="43137"/>
                    </a:srgbClr>
                  </a:outerShdw>
                </a:effectLst>
              </a:rPr>
              <a:t>&lt;T&gt;</a:t>
            </a:r>
            <a:r>
              <a:rPr lang="ru-RU" sz="2200" dirty="0">
                <a:solidFill>
                  <a:srgbClr val="FFC000"/>
                </a:solidFill>
                <a:effectLst>
                  <a:outerShdw blurRad="38100" dist="38100" dir="2700000" algn="tl">
                    <a:srgbClr val="000000">
                      <a:alpha val="43137"/>
                    </a:srgbClr>
                  </a:outerShdw>
                </a:effectLst>
              </a:rPr>
              <a:t> </a:t>
            </a:r>
            <a:r>
              <a:rPr lang="ru-RU" sz="2200" dirty="0">
                <a:effectLst>
                  <a:outerShdw blurRad="38100" dist="38100" dir="2700000" algn="tl">
                    <a:srgbClr val="000000">
                      <a:alpha val="43137"/>
                    </a:srgbClr>
                  </a:outerShdw>
                </a:effectLst>
              </a:rPr>
              <a:t>- </a:t>
            </a:r>
            <a:r>
              <a:rPr lang="ru-RU" sz="2200" dirty="0" err="1">
                <a:effectLst>
                  <a:outerShdw blurRad="38100" dist="38100" dir="2700000" algn="tl">
                    <a:srgbClr val="000000">
                      <a:alpha val="43137"/>
                    </a:srgbClr>
                  </a:outerShdw>
                </a:effectLst>
              </a:rPr>
              <a:t>потокобезопасная</a:t>
            </a:r>
            <a:r>
              <a:rPr lang="ru-RU" sz="2200" dirty="0">
                <a:effectLst>
                  <a:outerShdw blurRad="38100" dist="38100" dir="2700000" algn="tl">
                    <a:srgbClr val="000000">
                      <a:alpha val="43137"/>
                    </a:srgbClr>
                  </a:outerShdw>
                </a:effectLst>
              </a:rPr>
              <a:t> коллекция, реализующая </a:t>
            </a:r>
            <a:r>
              <a:rPr lang="en-US" sz="2200" dirty="0">
                <a:effectLst>
                  <a:outerShdw blurRad="38100" dist="38100" dir="2700000" algn="tl">
                    <a:srgbClr val="000000">
                      <a:alpha val="43137"/>
                    </a:srgbClr>
                  </a:outerShdw>
                </a:effectLst>
              </a:rPr>
              <a:t>Producer/Consumer </a:t>
            </a:r>
            <a:r>
              <a:rPr lang="ru-RU" sz="2200" dirty="0">
                <a:effectLst>
                  <a:outerShdw blurRad="38100" dist="38100" dir="2700000" algn="tl">
                    <a:srgbClr val="000000">
                      <a:alpha val="43137"/>
                    </a:srgbClr>
                  </a:outerShdw>
                </a:effectLst>
              </a:rPr>
              <a:t>паттерн</a:t>
            </a:r>
          </a:p>
        </p:txBody>
      </p:sp>
    </p:spTree>
    <p:extLst>
      <p:ext uri="{BB962C8B-B14F-4D97-AF65-F5344CB8AC3E}">
        <p14:creationId xmlns:p14="http://schemas.microsoft.com/office/powerpoint/2010/main" val="3428530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Коллекции </a:t>
            </a:r>
          </a:p>
        </p:txBody>
      </p:sp>
      <p:sp>
        <p:nvSpPr>
          <p:cNvPr id="3" name="Текст 2"/>
          <p:cNvSpPr>
            <a:spLocks noGrp="1"/>
          </p:cNvSpPr>
          <p:nvPr>
            <p:ph type="body" idx="4294967295"/>
          </p:nvPr>
        </p:nvSpPr>
        <p:spPr>
          <a:xfrm>
            <a:off x="395536" y="1628800"/>
            <a:ext cx="8229600" cy="4525962"/>
          </a:xfrm>
        </p:spPr>
        <p:txBody>
          <a:bodyPr>
            <a:normAutofit fontScale="92500"/>
          </a:bodyPr>
          <a:lstStyle/>
          <a:p>
            <a:pPr>
              <a:lnSpc>
                <a:spcPct val="120000"/>
              </a:lnSpc>
            </a:pPr>
            <a:r>
              <a:rPr lang="ru-RU" sz="2800" dirty="0"/>
              <a:t>Обобщенные </a:t>
            </a:r>
            <a:r>
              <a:rPr lang="en-US" sz="2800" dirty="0"/>
              <a:t>vs. </a:t>
            </a:r>
            <a:r>
              <a:rPr lang="ru-RU" sz="2800" dirty="0"/>
              <a:t>Необобщенные</a:t>
            </a:r>
          </a:p>
          <a:p>
            <a:pPr lvl="1">
              <a:lnSpc>
                <a:spcPct val="120000"/>
              </a:lnSpc>
            </a:pPr>
            <a:r>
              <a:rPr lang="ru-RU" sz="2400" dirty="0"/>
              <a:t>Обобщенные коллекции – контроль типов во время компиляции, необобщенные – контроля типов нет или во осуществляется во время выполнения</a:t>
            </a:r>
          </a:p>
          <a:p>
            <a:pPr lvl="1">
              <a:lnSpc>
                <a:spcPct val="120000"/>
              </a:lnSpc>
            </a:pPr>
            <a:r>
              <a:rPr lang="ru-RU" sz="2400" dirty="0"/>
              <a:t>В обобщенных коллекциях не нужно использовать </a:t>
            </a:r>
            <a:r>
              <a:rPr lang="en-US" sz="2400" dirty="0"/>
              <a:t>boxing/unboxing </a:t>
            </a:r>
            <a:r>
              <a:rPr lang="ru-RU" sz="2400" dirty="0"/>
              <a:t>при использовании типов-значений</a:t>
            </a:r>
          </a:p>
          <a:p>
            <a:pPr lvl="1">
              <a:lnSpc>
                <a:spcPct val="120000"/>
              </a:lnSpc>
            </a:pPr>
            <a:r>
              <a:rPr lang="ru-RU" sz="2400" dirty="0"/>
              <a:t>Обобщенные коллекции обладают более высокой производительностью</a:t>
            </a:r>
          </a:p>
          <a:p>
            <a:pPr>
              <a:lnSpc>
                <a:spcPct val="120000"/>
              </a:lnSpc>
            </a:pPr>
            <a:r>
              <a:rPr lang="ru-RU" sz="2800" dirty="0"/>
              <a:t>Не обобщенные коллекции используются редко (исключение – унаследованный код)</a:t>
            </a:r>
          </a:p>
        </p:txBody>
      </p:sp>
    </p:spTree>
    <p:extLst>
      <p:ext uri="{BB962C8B-B14F-4D97-AF65-F5344CB8AC3E}">
        <p14:creationId xmlns:p14="http://schemas.microsoft.com/office/powerpoint/2010/main" val="2307430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defRPr/>
            </a:pPr>
            <a:r>
              <a:rPr lang="en-US" dirty="0"/>
              <a:t>List&lt;T&gt;</a:t>
            </a:r>
            <a:endParaRPr lang="ru-RU" dirty="0"/>
          </a:p>
        </p:txBody>
      </p:sp>
      <p:sp>
        <p:nvSpPr>
          <p:cNvPr id="3" name="Текст 2"/>
          <p:cNvSpPr>
            <a:spLocks noGrp="1"/>
          </p:cNvSpPr>
          <p:nvPr>
            <p:ph type="body" idx="4294967295"/>
          </p:nvPr>
        </p:nvSpPr>
        <p:spPr>
          <a:xfrm>
            <a:off x="539552" y="1412776"/>
            <a:ext cx="8410575" cy="5329237"/>
          </a:xfrm>
        </p:spPr>
        <p:txBody>
          <a:bodyPr>
            <a:noAutofit/>
          </a:bodyPr>
          <a:lstStyle/>
          <a:p>
            <a:pPr>
              <a:defRPr/>
            </a:pPr>
            <a:r>
              <a:rPr lang="ru-RU" sz="1800" dirty="0"/>
              <a:t>Список</a:t>
            </a:r>
          </a:p>
          <a:p>
            <a:pPr lvl="1">
              <a:defRPr/>
            </a:pPr>
            <a:r>
              <a:rPr lang="ru-RU" sz="1200" dirty="0"/>
              <a:t>Динамически изменяет размер</a:t>
            </a:r>
          </a:p>
          <a:p>
            <a:pPr lvl="1">
              <a:defRPr/>
            </a:pPr>
            <a:r>
              <a:rPr lang="ru-RU" sz="1200" dirty="0"/>
              <a:t>Обладает возможностью доступа по индексу</a:t>
            </a:r>
          </a:p>
          <a:p>
            <a:pPr lvl="1">
              <a:defRPr/>
            </a:pPr>
            <a:r>
              <a:rPr lang="ru-RU" sz="1200" dirty="0"/>
              <a:t>Позволяет осуществлять поиск и сортировку</a:t>
            </a:r>
          </a:p>
          <a:p>
            <a:pPr>
              <a:defRPr/>
            </a:pPr>
            <a:r>
              <a:rPr lang="ru-RU" sz="1800" dirty="0"/>
              <a:t>Создание</a:t>
            </a:r>
          </a:p>
          <a:p>
            <a:pPr lvl="1">
              <a:defRPr/>
            </a:pPr>
            <a:r>
              <a:rPr lang="en-US" sz="1200" dirty="0"/>
              <a:t>List&lt;</a:t>
            </a:r>
            <a:r>
              <a:rPr lang="en-US" sz="1200" dirty="0" err="1"/>
              <a:t>int</a:t>
            </a:r>
            <a:r>
              <a:rPr lang="en-US" sz="1200" dirty="0"/>
              <a:t>&gt; list1 = new List&lt;</a:t>
            </a:r>
            <a:r>
              <a:rPr lang="en-US" sz="1200" dirty="0" err="1"/>
              <a:t>int</a:t>
            </a:r>
            <a:r>
              <a:rPr lang="en-US" sz="1200" dirty="0"/>
              <a:t>&gt;</a:t>
            </a:r>
            <a:r>
              <a:rPr lang="ru-RU" sz="1200" dirty="0"/>
              <a:t>()</a:t>
            </a:r>
            <a:r>
              <a:rPr lang="en-US" sz="1200" dirty="0"/>
              <a:t>;</a:t>
            </a:r>
          </a:p>
          <a:p>
            <a:pPr lvl="1">
              <a:defRPr/>
            </a:pPr>
            <a:r>
              <a:rPr lang="en-US" sz="1200" dirty="0"/>
              <a:t>List&lt;</a:t>
            </a:r>
            <a:r>
              <a:rPr lang="en-US" sz="1200" dirty="0" err="1"/>
              <a:t>int</a:t>
            </a:r>
            <a:r>
              <a:rPr lang="en-US" sz="1200" dirty="0"/>
              <a:t>&gt; list2 = new List&lt;</a:t>
            </a:r>
            <a:r>
              <a:rPr lang="en-US" sz="1200" dirty="0" err="1"/>
              <a:t>int</a:t>
            </a:r>
            <a:r>
              <a:rPr lang="en-US" sz="1200" dirty="0"/>
              <a:t>&gt;</a:t>
            </a:r>
            <a:r>
              <a:rPr lang="ru-RU" sz="1200" dirty="0"/>
              <a:t>(</a:t>
            </a:r>
            <a:r>
              <a:rPr lang="en-US" sz="1200" dirty="0"/>
              <a:t>10</a:t>
            </a:r>
            <a:r>
              <a:rPr lang="ru-RU" sz="1200" dirty="0"/>
              <a:t>)</a:t>
            </a:r>
            <a:r>
              <a:rPr lang="en-US" sz="1200" dirty="0"/>
              <a:t>;</a:t>
            </a:r>
          </a:p>
          <a:p>
            <a:pPr lvl="1">
              <a:defRPr/>
            </a:pPr>
            <a:r>
              <a:rPr lang="en-US" sz="1200" dirty="0"/>
              <a:t>List&lt;string&gt; </a:t>
            </a:r>
            <a:r>
              <a:rPr lang="en-US" sz="1200" dirty="0" err="1"/>
              <a:t>strList</a:t>
            </a:r>
            <a:r>
              <a:rPr lang="en-US" sz="1200" dirty="0"/>
              <a:t> = new List&lt;string&gt;() {“</a:t>
            </a:r>
            <a:r>
              <a:rPr lang="ru-RU" sz="1200" dirty="0"/>
              <a:t>один</a:t>
            </a:r>
            <a:r>
              <a:rPr lang="en-US" sz="1200" dirty="0"/>
              <a:t>”, “</a:t>
            </a:r>
            <a:r>
              <a:rPr lang="ru-RU" sz="1200" dirty="0"/>
              <a:t>два</a:t>
            </a:r>
            <a:r>
              <a:rPr lang="en-US" sz="1200" dirty="0"/>
              <a:t>”};</a:t>
            </a:r>
          </a:p>
          <a:p>
            <a:pPr lvl="1">
              <a:defRPr/>
            </a:pPr>
            <a:r>
              <a:rPr lang="en-US" sz="1200" dirty="0"/>
              <a:t>List&lt;Complex&gt; </a:t>
            </a:r>
            <a:r>
              <a:rPr lang="en-US" sz="1200" dirty="0" err="1"/>
              <a:t>complexList</a:t>
            </a:r>
            <a:r>
              <a:rPr lang="en-US" sz="1200" dirty="0"/>
              <a:t> = new List&lt;Complex&gt;() </a:t>
            </a:r>
          </a:p>
          <a:p>
            <a:pPr marL="411480" lvl="1" indent="0">
              <a:buNone/>
              <a:defRPr/>
            </a:pPr>
            <a:r>
              <a:rPr lang="en-US" sz="1200" dirty="0"/>
              <a:t>	{ new Complex() {Re =5, </a:t>
            </a:r>
            <a:r>
              <a:rPr lang="en-US" sz="1200" dirty="0" err="1"/>
              <a:t>Im</a:t>
            </a:r>
            <a:r>
              <a:rPr lang="en-US" sz="1200" dirty="0"/>
              <a:t> =7}, </a:t>
            </a:r>
          </a:p>
          <a:p>
            <a:pPr marL="411480" lvl="1" indent="0">
              <a:buNone/>
              <a:defRPr/>
            </a:pPr>
            <a:r>
              <a:rPr lang="en-US" sz="1200" dirty="0"/>
              <a:t>	  new Complex() {Re =3, </a:t>
            </a:r>
            <a:r>
              <a:rPr lang="en-US" sz="1200" dirty="0" err="1"/>
              <a:t>Im</a:t>
            </a:r>
            <a:r>
              <a:rPr lang="en-US" sz="1200" dirty="0"/>
              <a:t> =1}, };</a:t>
            </a:r>
          </a:p>
          <a:p>
            <a:pPr>
              <a:defRPr/>
            </a:pPr>
            <a:r>
              <a:rPr lang="ru-RU" sz="1800" dirty="0"/>
              <a:t>Добавление </a:t>
            </a:r>
            <a:endParaRPr lang="en-US" sz="1800" dirty="0"/>
          </a:p>
          <a:p>
            <a:pPr lvl="1">
              <a:defRPr/>
            </a:pPr>
            <a:r>
              <a:rPr lang="ru-RU" sz="1200" dirty="0"/>
              <a:t>Элемента</a:t>
            </a:r>
            <a:r>
              <a:rPr lang="en-US" sz="1200" dirty="0"/>
              <a:t>(</a:t>
            </a:r>
            <a:r>
              <a:rPr lang="ru-RU" sz="1200" dirty="0" err="1"/>
              <a:t>ов</a:t>
            </a:r>
            <a:r>
              <a:rPr lang="ru-RU" sz="1200" dirty="0"/>
              <a:t>) (в конец)</a:t>
            </a:r>
            <a:r>
              <a:rPr lang="en-US" sz="1200" dirty="0"/>
              <a:t> –</a:t>
            </a:r>
            <a:r>
              <a:rPr lang="en-US" sz="1200" dirty="0">
                <a:solidFill>
                  <a:srgbClr val="FFC000"/>
                </a:solidFill>
                <a:effectLst>
                  <a:outerShdw blurRad="38100" dist="38100" dir="2700000" algn="tl">
                    <a:srgbClr val="000000">
                      <a:alpha val="43137"/>
                    </a:srgbClr>
                  </a:outerShdw>
                </a:effectLst>
              </a:rPr>
              <a:t>Add(T</a:t>
            </a:r>
            <a:r>
              <a:rPr lang="ru-RU" sz="1200" dirty="0">
                <a:solidFill>
                  <a:srgbClr val="FFC000"/>
                </a:solidFill>
                <a:effectLst>
                  <a:outerShdw blurRad="38100" dist="38100" dir="2700000" algn="tl">
                    <a:srgbClr val="000000">
                      <a:alpha val="43137"/>
                    </a:srgbClr>
                  </a:outerShdw>
                </a:effectLst>
              </a:rPr>
              <a:t> </a:t>
            </a:r>
            <a:r>
              <a:rPr lang="en-US" sz="1200" dirty="0">
                <a:solidFill>
                  <a:srgbClr val="FFC000"/>
                </a:solidFill>
                <a:effectLst>
                  <a:outerShdw blurRad="38100" dist="38100" dir="2700000" algn="tl">
                    <a:srgbClr val="000000">
                      <a:alpha val="43137"/>
                    </a:srgbClr>
                  </a:outerShdw>
                </a:effectLst>
              </a:rPr>
              <a:t>item),</a:t>
            </a:r>
            <a:r>
              <a:rPr lang="en-US" sz="1200" dirty="0">
                <a:effectLst>
                  <a:outerShdw blurRad="38100" dist="38100" dir="2700000" algn="tl">
                    <a:srgbClr val="000000">
                      <a:alpha val="43137"/>
                    </a:srgbClr>
                  </a:outerShdw>
                </a:effectLst>
              </a:rPr>
              <a:t> </a:t>
            </a:r>
            <a:r>
              <a:rPr lang="ru-RU" sz="1200" dirty="0">
                <a:effectLst>
                  <a:outerShdw blurRad="38100" dist="38100" dir="2700000" algn="tl">
                    <a:srgbClr val="000000">
                      <a:alpha val="43137"/>
                    </a:srgbClr>
                  </a:outerShdw>
                </a:effectLst>
              </a:rPr>
              <a:t>   </a:t>
            </a:r>
            <a:r>
              <a:rPr lang="en-US" sz="1200" dirty="0" err="1">
                <a:solidFill>
                  <a:srgbClr val="FFC000"/>
                </a:solidFill>
                <a:effectLst>
                  <a:outerShdw blurRad="38100" dist="38100" dir="2700000" algn="tl">
                    <a:srgbClr val="000000">
                      <a:alpha val="43137"/>
                    </a:srgbClr>
                  </a:outerShdw>
                </a:effectLst>
              </a:rPr>
              <a:t>AddRange</a:t>
            </a:r>
            <a:r>
              <a:rPr lang="en-US" sz="1200" dirty="0">
                <a:solidFill>
                  <a:srgbClr val="FFC000"/>
                </a:solidFill>
                <a:effectLst>
                  <a:outerShdw blurRad="38100" dist="38100" dir="2700000" algn="tl">
                    <a:srgbClr val="000000">
                      <a:alpha val="43137"/>
                    </a:srgbClr>
                  </a:outerShdw>
                </a:effectLst>
              </a:rPr>
              <a:t>( </a:t>
            </a:r>
            <a:r>
              <a:rPr lang="en-US" sz="1200" dirty="0" err="1">
                <a:solidFill>
                  <a:srgbClr val="FFC000"/>
                </a:solidFill>
                <a:effectLst>
                  <a:outerShdw blurRad="38100" dist="38100" dir="2700000" algn="tl">
                    <a:srgbClr val="000000">
                      <a:alpha val="43137"/>
                    </a:srgbClr>
                  </a:outerShdw>
                </a:effectLst>
              </a:rPr>
              <a:t>IEnumerable</a:t>
            </a:r>
            <a:r>
              <a:rPr lang="en-US" sz="1200" dirty="0">
                <a:solidFill>
                  <a:srgbClr val="FFC000"/>
                </a:solidFill>
                <a:effectLst>
                  <a:outerShdw blurRad="38100" dist="38100" dir="2700000" algn="tl">
                    <a:srgbClr val="000000">
                      <a:alpha val="43137"/>
                    </a:srgbClr>
                  </a:outerShdw>
                </a:effectLst>
              </a:rPr>
              <a:t>&lt;T&gt;</a:t>
            </a:r>
            <a:r>
              <a:rPr lang="ru-RU" sz="1200" dirty="0">
                <a:solidFill>
                  <a:srgbClr val="FFC000"/>
                </a:solidFill>
                <a:effectLst>
                  <a:outerShdw blurRad="38100" dist="38100" dir="2700000" algn="tl">
                    <a:srgbClr val="000000">
                      <a:alpha val="43137"/>
                    </a:srgbClr>
                  </a:outerShdw>
                </a:effectLst>
              </a:rPr>
              <a:t> </a:t>
            </a:r>
            <a:r>
              <a:rPr lang="en-US" sz="1200" dirty="0">
                <a:solidFill>
                  <a:srgbClr val="FFC000"/>
                </a:solidFill>
                <a:effectLst>
                  <a:outerShdw blurRad="38100" dist="38100" dir="2700000" algn="tl">
                    <a:srgbClr val="000000">
                      <a:alpha val="43137"/>
                    </a:srgbClr>
                  </a:outerShdw>
                </a:effectLst>
              </a:rPr>
              <a:t>collection</a:t>
            </a:r>
            <a:r>
              <a:rPr lang="ru-RU" sz="1200" dirty="0">
                <a:solidFill>
                  <a:srgbClr val="FFC000"/>
                </a:solidFill>
                <a:effectLst>
                  <a:outerShdw blurRad="38100" dist="38100" dir="2700000" algn="tl">
                    <a:srgbClr val="000000">
                      <a:alpha val="43137"/>
                    </a:srgbClr>
                  </a:outerShdw>
                </a:effectLst>
              </a:rPr>
              <a:t>)</a:t>
            </a:r>
            <a:endParaRPr lang="en-US" sz="1200" dirty="0">
              <a:solidFill>
                <a:srgbClr val="FFC000"/>
              </a:solidFill>
              <a:effectLst>
                <a:outerShdw blurRad="38100" dist="38100" dir="2700000" algn="tl">
                  <a:srgbClr val="000000">
                    <a:alpha val="43137"/>
                  </a:srgbClr>
                </a:outerShdw>
              </a:effectLst>
            </a:endParaRPr>
          </a:p>
          <a:p>
            <a:pPr lvl="2">
              <a:defRPr/>
            </a:pPr>
            <a:r>
              <a:rPr lang="en-US" sz="1100" dirty="0"/>
              <a:t>list1.Add(5);</a:t>
            </a:r>
            <a:r>
              <a:rPr lang="ru-RU" sz="1100" dirty="0"/>
              <a:t>            </a:t>
            </a:r>
            <a:r>
              <a:rPr lang="en-US" sz="1100" dirty="0"/>
              <a:t>list2.AddRange(list1);</a:t>
            </a:r>
            <a:endParaRPr lang="ru-RU" sz="1100" dirty="0"/>
          </a:p>
          <a:p>
            <a:pPr lvl="1">
              <a:defRPr/>
            </a:pPr>
            <a:r>
              <a:rPr lang="ru-RU" sz="1200" dirty="0"/>
              <a:t>элемента(</a:t>
            </a:r>
            <a:r>
              <a:rPr lang="ru-RU" sz="1200" dirty="0" err="1"/>
              <a:t>ов</a:t>
            </a:r>
            <a:r>
              <a:rPr lang="ru-RU" sz="1200" dirty="0"/>
              <a:t>) в произвольное место </a:t>
            </a:r>
            <a:r>
              <a:rPr lang="en-US" sz="1200" dirty="0">
                <a:solidFill>
                  <a:srgbClr val="FFC000"/>
                </a:solidFill>
                <a:effectLst>
                  <a:outerShdw blurRad="38100" dist="38100" dir="2700000" algn="tl">
                    <a:srgbClr val="000000">
                      <a:alpha val="43137"/>
                    </a:srgbClr>
                  </a:outerShdw>
                </a:effectLst>
              </a:rPr>
              <a:t>Insert(</a:t>
            </a:r>
            <a:r>
              <a:rPr lang="en-US" sz="1200" dirty="0" err="1">
                <a:solidFill>
                  <a:srgbClr val="FFC000"/>
                </a:solidFill>
                <a:effectLst>
                  <a:outerShdw blurRad="38100" dist="38100" dir="2700000" algn="tl">
                    <a:srgbClr val="000000">
                      <a:alpha val="43137"/>
                    </a:srgbClr>
                  </a:outerShdw>
                </a:effectLst>
              </a:rPr>
              <a:t>int</a:t>
            </a:r>
            <a:r>
              <a:rPr lang="en-US" sz="1200" dirty="0">
                <a:solidFill>
                  <a:srgbClr val="FFC000"/>
                </a:solidFill>
                <a:effectLst>
                  <a:outerShdw blurRad="38100" dist="38100" dir="2700000" algn="tl">
                    <a:srgbClr val="000000">
                      <a:alpha val="43137"/>
                    </a:srgbClr>
                  </a:outerShdw>
                </a:effectLst>
              </a:rPr>
              <a:t> index, T item)</a:t>
            </a:r>
            <a:r>
              <a:rPr lang="ru-RU" sz="1200" dirty="0">
                <a:solidFill>
                  <a:srgbClr val="FFC000"/>
                </a:solidFill>
                <a:effectLst>
                  <a:outerShdw blurRad="38100" dist="38100" dir="2700000" algn="tl">
                    <a:srgbClr val="000000">
                      <a:alpha val="43137"/>
                    </a:srgbClr>
                  </a:outerShdw>
                </a:effectLst>
              </a:rPr>
              <a:t>,    </a:t>
            </a:r>
            <a:r>
              <a:rPr lang="fr-FR" sz="1200" dirty="0">
                <a:solidFill>
                  <a:srgbClr val="FFC000"/>
                </a:solidFill>
                <a:effectLst>
                  <a:outerShdw blurRad="38100" dist="38100" dir="2700000" algn="tl">
                    <a:srgbClr val="000000">
                      <a:alpha val="43137"/>
                    </a:srgbClr>
                  </a:outerShdw>
                </a:effectLst>
              </a:rPr>
              <a:t>InsertRange(int index, IEnumerable&lt;T&gt; collection)</a:t>
            </a:r>
            <a:r>
              <a:rPr lang="fr-FR" sz="1200" dirty="0"/>
              <a:t> </a:t>
            </a:r>
            <a:endParaRPr lang="en-US" sz="1200" dirty="0"/>
          </a:p>
          <a:p>
            <a:pPr>
              <a:defRPr/>
            </a:pPr>
            <a:r>
              <a:rPr lang="ru-RU" sz="1800" dirty="0"/>
              <a:t>Удаление</a:t>
            </a:r>
            <a:endParaRPr lang="en-US" sz="1800" dirty="0"/>
          </a:p>
          <a:p>
            <a:pPr lvl="1">
              <a:defRPr/>
            </a:pPr>
            <a:r>
              <a:rPr lang="ru-RU" sz="1200" dirty="0"/>
              <a:t>элемента </a:t>
            </a:r>
            <a:r>
              <a:rPr lang="en-US" sz="1200" dirty="0">
                <a:solidFill>
                  <a:srgbClr val="FFC000"/>
                </a:solidFill>
                <a:effectLst>
                  <a:outerShdw blurRad="38100" dist="38100" dir="2700000" algn="tl">
                    <a:srgbClr val="000000">
                      <a:alpha val="43137"/>
                    </a:srgbClr>
                  </a:outerShdw>
                </a:effectLst>
              </a:rPr>
              <a:t>Remove(T item)</a:t>
            </a:r>
            <a:endParaRPr lang="ru-RU" sz="1200" dirty="0">
              <a:solidFill>
                <a:srgbClr val="FFC000"/>
              </a:solidFill>
              <a:effectLst>
                <a:outerShdw blurRad="38100" dist="38100" dir="2700000" algn="tl">
                  <a:srgbClr val="000000">
                    <a:alpha val="43137"/>
                  </a:srgbClr>
                </a:outerShdw>
              </a:effectLst>
            </a:endParaRPr>
          </a:p>
          <a:p>
            <a:pPr lvl="2">
              <a:defRPr/>
            </a:pPr>
            <a:r>
              <a:rPr lang="en-US" sz="1100" dirty="0" err="1"/>
              <a:t>complexList.Remove</a:t>
            </a:r>
            <a:r>
              <a:rPr lang="en-US" sz="1100" dirty="0"/>
              <a:t>(complex2);</a:t>
            </a:r>
          </a:p>
          <a:p>
            <a:pPr lvl="1">
              <a:defRPr/>
            </a:pPr>
            <a:r>
              <a:rPr lang="ru-RU" sz="1200" dirty="0"/>
              <a:t>Элемента(</a:t>
            </a:r>
            <a:r>
              <a:rPr lang="ru-RU" sz="1200" dirty="0" err="1"/>
              <a:t>ов</a:t>
            </a:r>
            <a:r>
              <a:rPr lang="ru-RU" sz="1200" dirty="0"/>
              <a:t>) по индексу </a:t>
            </a:r>
            <a:r>
              <a:rPr lang="en-US" sz="1200" dirty="0" err="1">
                <a:solidFill>
                  <a:srgbClr val="FFC000"/>
                </a:solidFill>
                <a:effectLst>
                  <a:outerShdw blurRad="38100" dist="38100" dir="2700000" algn="tl">
                    <a:srgbClr val="000000">
                      <a:alpha val="43137"/>
                    </a:srgbClr>
                  </a:outerShdw>
                </a:effectLst>
              </a:rPr>
              <a:t>RemoveAt</a:t>
            </a:r>
            <a:r>
              <a:rPr lang="en-US" sz="1200" dirty="0">
                <a:solidFill>
                  <a:srgbClr val="FFC000"/>
                </a:solidFill>
                <a:effectLst>
                  <a:outerShdw blurRad="38100" dist="38100" dir="2700000" algn="tl">
                    <a:srgbClr val="000000">
                      <a:alpha val="43137"/>
                    </a:srgbClr>
                  </a:outerShdw>
                </a:effectLst>
              </a:rPr>
              <a:t>(</a:t>
            </a:r>
            <a:r>
              <a:rPr lang="en-US" sz="1200" dirty="0" err="1">
                <a:solidFill>
                  <a:srgbClr val="FFC000"/>
                </a:solidFill>
                <a:effectLst>
                  <a:outerShdw blurRad="38100" dist="38100" dir="2700000" algn="tl">
                    <a:srgbClr val="000000">
                      <a:alpha val="43137"/>
                    </a:srgbClr>
                  </a:outerShdw>
                </a:effectLst>
              </a:rPr>
              <a:t>int</a:t>
            </a:r>
            <a:r>
              <a:rPr lang="en-US" sz="1200" dirty="0">
                <a:solidFill>
                  <a:srgbClr val="FFC000"/>
                </a:solidFill>
                <a:effectLst>
                  <a:outerShdw blurRad="38100" dist="38100" dir="2700000" algn="tl">
                    <a:srgbClr val="000000">
                      <a:alpha val="43137"/>
                    </a:srgbClr>
                  </a:outerShdw>
                </a:effectLst>
              </a:rPr>
              <a:t> index)</a:t>
            </a:r>
            <a:r>
              <a:rPr lang="ru-RU" sz="1200" dirty="0">
                <a:solidFill>
                  <a:srgbClr val="FFC000"/>
                </a:solidFill>
                <a:effectLst>
                  <a:outerShdw blurRad="38100" dist="38100" dir="2700000" algn="tl">
                    <a:srgbClr val="000000">
                      <a:alpha val="43137"/>
                    </a:srgbClr>
                  </a:outerShdw>
                </a:effectLst>
              </a:rPr>
              <a:t>, </a:t>
            </a:r>
            <a:r>
              <a:rPr lang="en-US" sz="1200" dirty="0" err="1">
                <a:solidFill>
                  <a:srgbClr val="FFC000"/>
                </a:solidFill>
                <a:effectLst>
                  <a:outerShdw blurRad="38100" dist="38100" dir="2700000" algn="tl">
                    <a:srgbClr val="000000">
                      <a:alpha val="43137"/>
                    </a:srgbClr>
                  </a:outerShdw>
                </a:effectLst>
              </a:rPr>
              <a:t>RemoveRange</a:t>
            </a:r>
            <a:r>
              <a:rPr lang="en-US" sz="1200" dirty="0">
                <a:solidFill>
                  <a:srgbClr val="FFC000"/>
                </a:solidFill>
                <a:effectLst>
                  <a:outerShdw blurRad="38100" dist="38100" dir="2700000" algn="tl">
                    <a:srgbClr val="000000">
                      <a:alpha val="43137"/>
                    </a:srgbClr>
                  </a:outerShdw>
                </a:effectLst>
              </a:rPr>
              <a:t>(</a:t>
            </a:r>
            <a:r>
              <a:rPr lang="en-US" sz="1200" dirty="0" err="1">
                <a:solidFill>
                  <a:srgbClr val="FFC000"/>
                </a:solidFill>
                <a:effectLst>
                  <a:outerShdw blurRad="38100" dist="38100" dir="2700000" algn="tl">
                    <a:srgbClr val="000000">
                      <a:alpha val="43137"/>
                    </a:srgbClr>
                  </a:outerShdw>
                </a:effectLst>
              </a:rPr>
              <a:t>int</a:t>
            </a:r>
            <a:r>
              <a:rPr lang="en-US" sz="1200" dirty="0">
                <a:solidFill>
                  <a:srgbClr val="FFC000"/>
                </a:solidFill>
                <a:effectLst>
                  <a:outerShdw blurRad="38100" dist="38100" dir="2700000" algn="tl">
                    <a:srgbClr val="000000">
                      <a:alpha val="43137"/>
                    </a:srgbClr>
                  </a:outerShdw>
                </a:effectLst>
              </a:rPr>
              <a:t> index, </a:t>
            </a:r>
            <a:r>
              <a:rPr lang="en-US" sz="1200" dirty="0" err="1">
                <a:solidFill>
                  <a:srgbClr val="FFC000"/>
                </a:solidFill>
                <a:effectLst>
                  <a:outerShdw blurRad="38100" dist="38100" dir="2700000" algn="tl">
                    <a:srgbClr val="000000">
                      <a:alpha val="43137"/>
                    </a:srgbClr>
                  </a:outerShdw>
                </a:effectLst>
              </a:rPr>
              <a:t>int</a:t>
            </a:r>
            <a:r>
              <a:rPr lang="en-US" sz="1200" dirty="0">
                <a:solidFill>
                  <a:srgbClr val="FFC000"/>
                </a:solidFill>
                <a:effectLst>
                  <a:outerShdw blurRad="38100" dist="38100" dir="2700000" algn="tl">
                    <a:srgbClr val="000000">
                      <a:alpha val="43137"/>
                    </a:srgbClr>
                  </a:outerShdw>
                </a:effectLst>
              </a:rPr>
              <a:t> count) </a:t>
            </a:r>
            <a:endParaRPr lang="ru-RU" sz="1200" dirty="0">
              <a:solidFill>
                <a:srgbClr val="FFC000"/>
              </a:solidFill>
              <a:effectLst>
                <a:outerShdw blurRad="38100" dist="38100" dir="2700000" algn="tl">
                  <a:srgbClr val="000000">
                    <a:alpha val="43137"/>
                  </a:srgbClr>
                </a:outerShdw>
              </a:effectLst>
            </a:endParaRPr>
          </a:p>
          <a:p>
            <a:pPr lvl="1">
              <a:defRPr/>
            </a:pPr>
            <a:r>
              <a:rPr lang="ru-RU" sz="1200" dirty="0"/>
              <a:t>Всех элементов </a:t>
            </a:r>
            <a:r>
              <a:rPr lang="en-US" sz="1200" dirty="0">
                <a:solidFill>
                  <a:srgbClr val="FFC000"/>
                </a:solidFill>
                <a:effectLst>
                  <a:outerShdw blurRad="38100" dist="38100" dir="2700000" algn="tl">
                    <a:srgbClr val="000000">
                      <a:alpha val="43137"/>
                    </a:srgbClr>
                  </a:outerShdw>
                </a:effectLst>
              </a:rPr>
              <a:t>Clear()</a:t>
            </a:r>
            <a:endParaRPr lang="ru-RU" sz="1200" dirty="0">
              <a:solidFill>
                <a:srgbClr val="FFC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3423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defRPr/>
            </a:pPr>
            <a:r>
              <a:rPr lang="en-US" dirty="0"/>
              <a:t>List&lt;T&gt;</a:t>
            </a:r>
            <a:endParaRPr lang="ru-RU" dirty="0"/>
          </a:p>
        </p:txBody>
      </p:sp>
      <p:sp>
        <p:nvSpPr>
          <p:cNvPr id="3" name="Текст 2"/>
          <p:cNvSpPr>
            <a:spLocks noGrp="1"/>
          </p:cNvSpPr>
          <p:nvPr>
            <p:ph type="body" idx="4294967295"/>
          </p:nvPr>
        </p:nvSpPr>
        <p:spPr>
          <a:xfrm>
            <a:off x="539552" y="1556792"/>
            <a:ext cx="8410575" cy="5041900"/>
          </a:xfrm>
        </p:spPr>
        <p:txBody>
          <a:bodyPr>
            <a:noAutofit/>
          </a:bodyPr>
          <a:lstStyle/>
          <a:p>
            <a:pPr>
              <a:defRPr/>
            </a:pPr>
            <a:r>
              <a:rPr lang="ru-RU" sz="1800" dirty="0"/>
              <a:t>Доступ к элементу по индексу </a:t>
            </a:r>
            <a:r>
              <a:rPr lang="en-US" sz="1800" dirty="0">
                <a:solidFill>
                  <a:srgbClr val="FFC000"/>
                </a:solidFill>
                <a:effectLst>
                  <a:outerShdw blurRad="38100" dist="38100" dir="2700000" algn="tl">
                    <a:srgbClr val="000000">
                      <a:alpha val="43137"/>
                    </a:srgbClr>
                  </a:outerShdw>
                </a:effectLst>
              </a:rPr>
              <a:t>[</a:t>
            </a:r>
            <a:r>
              <a:rPr lang="en-US" sz="1800" dirty="0" err="1">
                <a:solidFill>
                  <a:srgbClr val="FFC000"/>
                </a:solidFill>
                <a:effectLst>
                  <a:outerShdw blurRad="38100" dist="38100" dir="2700000" algn="tl">
                    <a:srgbClr val="000000">
                      <a:alpha val="43137"/>
                    </a:srgbClr>
                  </a:outerShdw>
                </a:effectLst>
              </a:rPr>
              <a:t>int</a:t>
            </a:r>
            <a:r>
              <a:rPr lang="en-US" sz="1800" dirty="0">
                <a:solidFill>
                  <a:srgbClr val="FFC000"/>
                </a:solidFill>
                <a:effectLst>
                  <a:outerShdw blurRad="38100" dist="38100" dir="2700000" algn="tl">
                    <a:srgbClr val="000000">
                      <a:alpha val="43137"/>
                    </a:srgbClr>
                  </a:outerShdw>
                </a:effectLst>
              </a:rPr>
              <a:t> index]</a:t>
            </a:r>
            <a:endParaRPr lang="ru-RU" sz="1800" dirty="0">
              <a:solidFill>
                <a:srgbClr val="FFC000"/>
              </a:solidFill>
              <a:effectLst>
                <a:outerShdw blurRad="38100" dist="38100" dir="2700000" algn="tl">
                  <a:srgbClr val="000000">
                    <a:alpha val="43137"/>
                  </a:srgbClr>
                </a:outerShdw>
              </a:effectLst>
            </a:endParaRPr>
          </a:p>
          <a:p>
            <a:pPr lvl="1">
              <a:defRPr/>
            </a:pPr>
            <a:r>
              <a:rPr lang="en-US" sz="1600" dirty="0" err="1"/>
              <a:t>int</a:t>
            </a:r>
            <a:r>
              <a:rPr lang="en-US" sz="1600" dirty="0"/>
              <a:t> j = l[3];</a:t>
            </a:r>
          </a:p>
          <a:p>
            <a:pPr>
              <a:defRPr/>
            </a:pPr>
            <a:r>
              <a:rPr lang="ru-RU" sz="1800" dirty="0"/>
              <a:t>Количество элементов - свойство </a:t>
            </a:r>
            <a:r>
              <a:rPr lang="en-US" sz="1800" dirty="0">
                <a:solidFill>
                  <a:srgbClr val="FFC000"/>
                </a:solidFill>
                <a:effectLst>
                  <a:outerShdw blurRad="38100" dist="38100" dir="2700000" algn="tl">
                    <a:srgbClr val="000000">
                      <a:alpha val="43137"/>
                    </a:srgbClr>
                  </a:outerShdw>
                </a:effectLst>
              </a:rPr>
              <a:t>Count</a:t>
            </a:r>
          </a:p>
          <a:p>
            <a:pPr lvl="1">
              <a:defRPr/>
            </a:pPr>
            <a:r>
              <a:rPr lang="en-US" sz="1600" dirty="0" err="1"/>
              <a:t>int</a:t>
            </a:r>
            <a:r>
              <a:rPr lang="en-US" sz="1600" dirty="0"/>
              <a:t> k = </a:t>
            </a:r>
            <a:r>
              <a:rPr lang="en-US" sz="1600" dirty="0" err="1"/>
              <a:t>l.Count</a:t>
            </a:r>
            <a:r>
              <a:rPr lang="en-US" sz="1600" dirty="0"/>
              <a:t>;</a:t>
            </a:r>
          </a:p>
          <a:p>
            <a:pPr>
              <a:defRPr/>
            </a:pPr>
            <a:r>
              <a:rPr lang="ru-RU" sz="1800" dirty="0"/>
              <a:t>Сортировка элементов </a:t>
            </a:r>
            <a:r>
              <a:rPr lang="en-US" sz="1800" dirty="0">
                <a:solidFill>
                  <a:srgbClr val="FFC000"/>
                </a:solidFill>
                <a:effectLst>
                  <a:outerShdw blurRad="38100" dist="38100" dir="2700000" algn="tl">
                    <a:srgbClr val="000000">
                      <a:alpha val="43137"/>
                    </a:srgbClr>
                  </a:outerShdw>
                </a:effectLst>
              </a:rPr>
              <a:t>Sort()</a:t>
            </a:r>
          </a:p>
          <a:p>
            <a:pPr lvl="1">
              <a:defRPr/>
            </a:pPr>
            <a:r>
              <a:rPr lang="en-US" sz="1600" dirty="0"/>
              <a:t>list1.Sort();</a:t>
            </a:r>
          </a:p>
          <a:p>
            <a:pPr>
              <a:defRPr/>
            </a:pPr>
            <a:r>
              <a:rPr lang="ru-RU" sz="1800" dirty="0"/>
              <a:t>Преобразование в массив </a:t>
            </a:r>
            <a:r>
              <a:rPr lang="en-US" sz="1800" dirty="0">
                <a:solidFill>
                  <a:srgbClr val="FFC000"/>
                </a:solidFill>
                <a:effectLst>
                  <a:outerShdw blurRad="38100" dist="38100" dir="2700000" algn="tl">
                    <a:srgbClr val="000000">
                      <a:alpha val="43137"/>
                    </a:srgbClr>
                  </a:outerShdw>
                </a:effectLst>
              </a:rPr>
              <a:t>T[] </a:t>
            </a:r>
            <a:r>
              <a:rPr lang="en-US" sz="1800" dirty="0" err="1">
                <a:solidFill>
                  <a:srgbClr val="FFC000"/>
                </a:solidFill>
                <a:effectLst>
                  <a:outerShdw blurRad="38100" dist="38100" dir="2700000" algn="tl">
                    <a:srgbClr val="000000">
                      <a:alpha val="43137"/>
                    </a:srgbClr>
                  </a:outerShdw>
                </a:effectLst>
              </a:rPr>
              <a:t>ToArray</a:t>
            </a:r>
            <a:r>
              <a:rPr lang="en-US" sz="1800" dirty="0">
                <a:solidFill>
                  <a:srgbClr val="FFC000"/>
                </a:solidFill>
                <a:effectLst>
                  <a:outerShdw blurRad="38100" dist="38100" dir="2700000" algn="tl">
                    <a:srgbClr val="000000">
                      <a:alpha val="43137"/>
                    </a:srgbClr>
                  </a:outerShdw>
                </a:effectLst>
              </a:rPr>
              <a:t>()</a:t>
            </a:r>
            <a:endParaRPr lang="ru-RU" sz="1800" dirty="0">
              <a:solidFill>
                <a:srgbClr val="FFC000"/>
              </a:solidFill>
              <a:effectLst>
                <a:outerShdw blurRad="38100" dist="38100" dir="2700000" algn="tl">
                  <a:srgbClr val="000000">
                    <a:alpha val="43137"/>
                  </a:srgbClr>
                </a:outerShdw>
              </a:effectLst>
            </a:endParaRPr>
          </a:p>
          <a:p>
            <a:pPr lvl="1">
              <a:defRPr/>
            </a:pPr>
            <a:r>
              <a:rPr lang="en-US" sz="1600" dirty="0" err="1"/>
              <a:t>int</a:t>
            </a:r>
            <a:r>
              <a:rPr lang="en-US" sz="1600" dirty="0"/>
              <a:t>[] </a:t>
            </a:r>
            <a:r>
              <a:rPr lang="en-US" sz="1600" dirty="0" err="1"/>
              <a:t>arr</a:t>
            </a:r>
            <a:r>
              <a:rPr lang="en-US" sz="1600" dirty="0"/>
              <a:t> = list1.ToArray();</a:t>
            </a:r>
            <a:endParaRPr lang="ru-RU" sz="1600" dirty="0"/>
          </a:p>
          <a:p>
            <a:pPr>
              <a:defRPr/>
            </a:pPr>
            <a:r>
              <a:rPr lang="ru-RU" sz="1800" dirty="0"/>
              <a:t>Поиск</a:t>
            </a:r>
          </a:p>
          <a:p>
            <a:pPr lvl="1">
              <a:defRPr/>
            </a:pPr>
            <a:r>
              <a:rPr lang="en-US" sz="1600" dirty="0" err="1">
                <a:solidFill>
                  <a:srgbClr val="FFC000"/>
                </a:solidFill>
                <a:effectLst>
                  <a:outerShdw blurRad="38100" dist="38100" dir="2700000" algn="tl">
                    <a:srgbClr val="000000">
                      <a:alpha val="43137"/>
                    </a:srgbClr>
                  </a:outerShdw>
                </a:effectLst>
              </a:rPr>
              <a:t>bool</a:t>
            </a:r>
            <a:r>
              <a:rPr lang="en-US" sz="1600" dirty="0">
                <a:solidFill>
                  <a:srgbClr val="FFC000"/>
                </a:solidFill>
                <a:effectLst>
                  <a:outerShdw blurRad="38100" dist="38100" dir="2700000" algn="tl">
                    <a:srgbClr val="000000">
                      <a:alpha val="43137"/>
                    </a:srgbClr>
                  </a:outerShdw>
                </a:effectLst>
              </a:rPr>
              <a:t> Contains(T item) </a:t>
            </a:r>
            <a:r>
              <a:rPr lang="ru-RU" sz="1600" dirty="0"/>
              <a:t>– проверка – содержится ли элемент в списке</a:t>
            </a:r>
            <a:endParaRPr lang="ru-RU" sz="1600" dirty="0">
              <a:solidFill>
                <a:srgbClr val="FFC000"/>
              </a:solidFill>
              <a:effectLst>
                <a:outerShdw blurRad="38100" dist="38100" dir="2700000" algn="tl">
                  <a:srgbClr val="000000">
                    <a:alpha val="43137"/>
                  </a:srgbClr>
                </a:outerShdw>
              </a:effectLst>
            </a:endParaRPr>
          </a:p>
          <a:p>
            <a:pPr lvl="1">
              <a:defRPr/>
            </a:pPr>
            <a:r>
              <a:rPr lang="en-US" sz="1600" dirty="0" err="1">
                <a:solidFill>
                  <a:srgbClr val="FFC000"/>
                </a:solidFill>
                <a:effectLst>
                  <a:outerShdw blurRad="38100" dist="38100" dir="2700000" algn="tl">
                    <a:srgbClr val="000000">
                      <a:alpha val="43137"/>
                    </a:srgbClr>
                  </a:outerShdw>
                </a:effectLst>
              </a:rPr>
              <a:t>bool</a:t>
            </a:r>
            <a:r>
              <a:rPr lang="en-US" sz="1600" dirty="0">
                <a:solidFill>
                  <a:srgbClr val="FFC000"/>
                </a:solidFill>
                <a:effectLst>
                  <a:outerShdw blurRad="38100" dist="38100" dir="2700000" algn="tl">
                    <a:srgbClr val="000000">
                      <a:alpha val="43137"/>
                    </a:srgbClr>
                  </a:outerShdw>
                </a:effectLst>
              </a:rPr>
              <a:t> Exists(Predicate&lt;T&gt; match)</a:t>
            </a:r>
            <a:r>
              <a:rPr lang="ru-RU" sz="1600" dirty="0">
                <a:solidFill>
                  <a:srgbClr val="FFC000"/>
                </a:solidFill>
                <a:effectLst>
                  <a:outerShdw blurRad="38100" dist="38100" dir="2700000" algn="tl">
                    <a:srgbClr val="000000">
                      <a:alpha val="43137"/>
                    </a:srgbClr>
                  </a:outerShdw>
                </a:effectLst>
              </a:rPr>
              <a:t> </a:t>
            </a:r>
            <a:r>
              <a:rPr lang="ru-RU" sz="1600" dirty="0"/>
              <a:t>– проверка – содержится ли элемент удовлетворяющий условию </a:t>
            </a:r>
            <a:endParaRPr lang="ru-RU" sz="1600" dirty="0">
              <a:solidFill>
                <a:srgbClr val="FFC000"/>
              </a:solidFill>
              <a:effectLst>
                <a:outerShdw blurRad="38100" dist="38100" dir="2700000" algn="tl">
                  <a:srgbClr val="000000">
                    <a:alpha val="43137"/>
                  </a:srgbClr>
                </a:outerShdw>
              </a:effectLst>
            </a:endParaRPr>
          </a:p>
          <a:p>
            <a:pPr lvl="1">
              <a:defRPr/>
            </a:pPr>
            <a:r>
              <a:rPr lang="en-US" sz="1600" dirty="0">
                <a:solidFill>
                  <a:srgbClr val="FFC000"/>
                </a:solidFill>
                <a:effectLst>
                  <a:outerShdw blurRad="38100" dist="38100" dir="2700000" algn="tl">
                    <a:srgbClr val="000000">
                      <a:alpha val="43137"/>
                    </a:srgbClr>
                  </a:outerShdw>
                </a:effectLst>
              </a:rPr>
              <a:t>T Find( Predicate&lt;T&gt;</a:t>
            </a:r>
            <a:r>
              <a:rPr lang="ru-RU" sz="1600" dirty="0">
                <a:solidFill>
                  <a:srgbClr val="FFC000"/>
                </a:solidFill>
                <a:effectLst>
                  <a:outerShdw blurRad="38100" dist="38100" dir="2700000" algn="tl">
                    <a:srgbClr val="000000">
                      <a:alpha val="43137"/>
                    </a:srgbClr>
                  </a:outerShdw>
                </a:effectLst>
              </a:rPr>
              <a:t> </a:t>
            </a:r>
            <a:r>
              <a:rPr lang="en-US" sz="1600" dirty="0">
                <a:solidFill>
                  <a:srgbClr val="FFC000"/>
                </a:solidFill>
                <a:effectLst>
                  <a:outerShdw blurRad="38100" dist="38100" dir="2700000" algn="tl">
                    <a:srgbClr val="000000">
                      <a:alpha val="43137"/>
                    </a:srgbClr>
                  </a:outerShdw>
                </a:effectLst>
              </a:rPr>
              <a:t>match)</a:t>
            </a:r>
            <a:r>
              <a:rPr lang="ru-RU" sz="1600" dirty="0"/>
              <a:t>–</a:t>
            </a:r>
            <a:r>
              <a:rPr lang="en-US" sz="1600" dirty="0">
                <a:solidFill>
                  <a:srgbClr val="FFC000"/>
                </a:solidFill>
                <a:effectLst>
                  <a:outerShdw blurRad="38100" dist="38100" dir="2700000" algn="tl">
                    <a:srgbClr val="000000">
                      <a:alpha val="43137"/>
                    </a:srgbClr>
                  </a:outerShdw>
                </a:effectLst>
              </a:rPr>
              <a:t> </a:t>
            </a:r>
            <a:r>
              <a:rPr lang="ru-RU" sz="1600" dirty="0"/>
              <a:t>Поиск первого элемента, удовлетворяющего условию</a:t>
            </a:r>
          </a:p>
          <a:p>
            <a:pPr lvl="1">
              <a:defRPr/>
            </a:pPr>
            <a:r>
              <a:rPr lang="en-US" sz="1600" dirty="0" err="1">
                <a:solidFill>
                  <a:srgbClr val="FFC000"/>
                </a:solidFill>
                <a:effectLst>
                  <a:outerShdw blurRad="38100" dist="38100" dir="2700000" algn="tl">
                    <a:srgbClr val="000000">
                      <a:alpha val="43137"/>
                    </a:srgbClr>
                  </a:outerShdw>
                </a:effectLst>
              </a:rPr>
              <a:t>int</a:t>
            </a:r>
            <a:r>
              <a:rPr lang="en-US" sz="1600" dirty="0">
                <a:solidFill>
                  <a:srgbClr val="FFC000"/>
                </a:solidFill>
                <a:effectLst>
                  <a:outerShdw blurRad="38100" dist="38100" dir="2700000" algn="tl">
                    <a:srgbClr val="000000">
                      <a:alpha val="43137"/>
                    </a:srgbClr>
                  </a:outerShdw>
                </a:effectLst>
              </a:rPr>
              <a:t> </a:t>
            </a:r>
            <a:r>
              <a:rPr lang="en-US" sz="1600" dirty="0" err="1">
                <a:solidFill>
                  <a:srgbClr val="FFC000"/>
                </a:solidFill>
                <a:effectLst>
                  <a:outerShdw blurRad="38100" dist="38100" dir="2700000" algn="tl">
                    <a:srgbClr val="000000">
                      <a:alpha val="43137"/>
                    </a:srgbClr>
                  </a:outerShdw>
                </a:effectLst>
              </a:rPr>
              <a:t>IndexOf</a:t>
            </a:r>
            <a:r>
              <a:rPr lang="en-US" sz="1600" dirty="0">
                <a:solidFill>
                  <a:srgbClr val="FFC000"/>
                </a:solidFill>
                <a:effectLst>
                  <a:outerShdw blurRad="38100" dist="38100" dir="2700000" algn="tl">
                    <a:srgbClr val="000000">
                      <a:alpha val="43137"/>
                    </a:srgbClr>
                  </a:outerShdw>
                </a:effectLst>
              </a:rPr>
              <a:t>( T item )</a:t>
            </a:r>
            <a:r>
              <a:rPr lang="ru-RU" sz="1600" dirty="0"/>
              <a:t> – возвращает индекс элемента</a:t>
            </a:r>
          </a:p>
          <a:p>
            <a:pPr>
              <a:defRPr/>
            </a:pPr>
            <a:endParaRPr lang="en-US" sz="1800" dirty="0"/>
          </a:p>
        </p:txBody>
      </p:sp>
    </p:spTree>
    <p:extLst>
      <p:ext uri="{BB962C8B-B14F-4D97-AF65-F5344CB8AC3E}">
        <p14:creationId xmlns:p14="http://schemas.microsoft.com/office/powerpoint/2010/main" val="3535528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a:t>Демонстрации</a:t>
            </a:r>
            <a:endParaRPr lang="ru-RU" dirty="0"/>
          </a:p>
        </p:txBody>
      </p:sp>
      <p:sp>
        <p:nvSpPr>
          <p:cNvPr id="5" name="Текст 4"/>
          <p:cNvSpPr>
            <a:spLocks noGrp="1"/>
          </p:cNvSpPr>
          <p:nvPr>
            <p:ph type="body" idx="1"/>
          </p:nvPr>
        </p:nvSpPr>
        <p:spPr/>
        <p:txBody>
          <a:bodyPr/>
          <a:lstStyle/>
          <a:p>
            <a:r>
              <a:rPr lang="ru-RU"/>
              <a:t>Работа со списком </a:t>
            </a:r>
          </a:p>
          <a:p>
            <a:r>
              <a:rPr lang="ru-RU"/>
              <a:t>Сортировка комплексных чисел</a:t>
            </a:r>
          </a:p>
          <a:p>
            <a:r>
              <a:rPr lang="en-US"/>
              <a:t>ReadOnlyCollection </a:t>
            </a:r>
            <a:endParaRPr lang="ru-RU"/>
          </a:p>
          <a:p>
            <a:endParaRPr lang="ru-RU" dirty="0"/>
          </a:p>
        </p:txBody>
      </p:sp>
    </p:spTree>
    <p:extLst>
      <p:ext uri="{BB962C8B-B14F-4D97-AF65-F5344CB8AC3E}">
        <p14:creationId xmlns:p14="http://schemas.microsoft.com/office/powerpoint/2010/main" val="1983108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defRPr/>
            </a:pPr>
            <a:r>
              <a:rPr lang="en-US" dirty="0"/>
              <a:t>Stack&lt;T&gt;</a:t>
            </a:r>
            <a:endParaRPr lang="ru-RU" dirty="0"/>
          </a:p>
        </p:txBody>
      </p:sp>
      <p:sp>
        <p:nvSpPr>
          <p:cNvPr id="3" name="Текст 2"/>
          <p:cNvSpPr>
            <a:spLocks noGrp="1"/>
          </p:cNvSpPr>
          <p:nvPr>
            <p:ph type="body" idx="4294967295"/>
          </p:nvPr>
        </p:nvSpPr>
        <p:spPr>
          <a:xfrm>
            <a:off x="539552" y="1484784"/>
            <a:ext cx="8410575" cy="5112568"/>
          </a:xfrm>
        </p:spPr>
        <p:txBody>
          <a:bodyPr>
            <a:normAutofit fontScale="47500" lnSpcReduction="20000"/>
          </a:bodyPr>
          <a:lstStyle/>
          <a:p>
            <a:pPr>
              <a:defRPr/>
            </a:pPr>
            <a:r>
              <a:rPr lang="ru-RU" dirty="0"/>
              <a:t>Обобщенный стек</a:t>
            </a:r>
          </a:p>
          <a:p>
            <a:pPr lvl="1">
              <a:defRPr/>
            </a:pPr>
            <a:r>
              <a:rPr lang="en-US" dirty="0"/>
              <a:t>Last In First Out (LIFO). </a:t>
            </a:r>
            <a:r>
              <a:rPr lang="ru-RU" dirty="0"/>
              <a:t>Последним вошёл, первым вышел</a:t>
            </a:r>
            <a:endParaRPr lang="en-US" dirty="0"/>
          </a:p>
          <a:p>
            <a:pPr lvl="1">
              <a:defRPr/>
            </a:pPr>
            <a:r>
              <a:rPr lang="ru-RU" dirty="0"/>
              <a:t>Динамически изменяет размер</a:t>
            </a:r>
          </a:p>
          <a:p>
            <a:pPr>
              <a:defRPr/>
            </a:pPr>
            <a:endParaRPr lang="ru-RU" dirty="0"/>
          </a:p>
          <a:p>
            <a:pPr>
              <a:defRPr/>
            </a:pPr>
            <a:r>
              <a:rPr lang="ru-RU" dirty="0"/>
              <a:t>Создание</a:t>
            </a:r>
          </a:p>
          <a:p>
            <a:pPr lvl="1">
              <a:defRPr/>
            </a:pPr>
            <a:r>
              <a:rPr lang="en-US" dirty="0"/>
              <a:t>Stack&lt;Complex&gt; s = new Stack&lt;</a:t>
            </a:r>
            <a:r>
              <a:rPr lang="en-US" dirty="0" err="1"/>
              <a:t>Cpmplex</a:t>
            </a:r>
            <a:r>
              <a:rPr lang="en-US" dirty="0"/>
              <a:t>&gt;</a:t>
            </a:r>
            <a:r>
              <a:rPr lang="ru-RU" dirty="0"/>
              <a:t>()</a:t>
            </a:r>
            <a:r>
              <a:rPr lang="en-US" dirty="0"/>
              <a:t>;</a:t>
            </a:r>
            <a:endParaRPr lang="ru-RU" dirty="0"/>
          </a:p>
          <a:p>
            <a:pPr lvl="1">
              <a:defRPr/>
            </a:pPr>
            <a:endParaRPr lang="en-US" dirty="0"/>
          </a:p>
          <a:p>
            <a:pPr>
              <a:defRPr/>
            </a:pPr>
            <a:r>
              <a:rPr lang="ru-RU" dirty="0"/>
              <a:t>Добавление элемента </a:t>
            </a:r>
            <a:r>
              <a:rPr lang="en-US" dirty="0">
                <a:solidFill>
                  <a:srgbClr val="FFC000"/>
                </a:solidFill>
                <a:effectLst>
                  <a:outerShdw blurRad="38100" dist="38100" dir="2700000" algn="tl">
                    <a:srgbClr val="000000">
                      <a:alpha val="43137"/>
                    </a:srgbClr>
                  </a:outerShdw>
                </a:effectLst>
              </a:rPr>
              <a:t>Push</a:t>
            </a:r>
            <a:r>
              <a:rPr lang="ru-RU" dirty="0">
                <a:solidFill>
                  <a:srgbClr val="FFC000"/>
                </a:solidFill>
                <a:effectLst>
                  <a:outerShdw blurRad="38100" dist="38100" dir="2700000" algn="tl">
                    <a:srgbClr val="000000">
                      <a:alpha val="43137"/>
                    </a:srgbClr>
                  </a:outerShdw>
                </a:effectLst>
              </a:rPr>
              <a:t>()</a:t>
            </a:r>
            <a:endParaRPr lang="en-US" dirty="0">
              <a:solidFill>
                <a:srgbClr val="FFC000"/>
              </a:solidFill>
              <a:effectLst>
                <a:outerShdw blurRad="38100" dist="38100" dir="2700000" algn="tl">
                  <a:srgbClr val="000000">
                    <a:alpha val="43137"/>
                  </a:srgbClr>
                </a:outerShdw>
              </a:effectLst>
            </a:endParaRPr>
          </a:p>
          <a:p>
            <a:pPr lvl="1">
              <a:defRPr/>
            </a:pPr>
            <a:r>
              <a:rPr lang="en-US" dirty="0" err="1"/>
              <a:t>s.Push</a:t>
            </a:r>
            <a:r>
              <a:rPr lang="en-US" dirty="0"/>
              <a:t>(3);</a:t>
            </a:r>
            <a:endParaRPr lang="ru-RU" dirty="0"/>
          </a:p>
          <a:p>
            <a:pPr lvl="1">
              <a:defRPr/>
            </a:pPr>
            <a:endParaRPr lang="en-US" dirty="0"/>
          </a:p>
          <a:p>
            <a:pPr>
              <a:defRPr/>
            </a:pPr>
            <a:r>
              <a:rPr lang="ru-RU" dirty="0"/>
              <a:t>Удаление элемента</a:t>
            </a:r>
            <a:r>
              <a:rPr lang="en-US" dirty="0"/>
              <a:t> </a:t>
            </a:r>
            <a:r>
              <a:rPr lang="en-US" dirty="0">
                <a:solidFill>
                  <a:srgbClr val="FFC000"/>
                </a:solidFill>
                <a:effectLst>
                  <a:outerShdw blurRad="38100" dist="38100" dir="2700000" algn="tl">
                    <a:srgbClr val="000000">
                      <a:alpha val="43137"/>
                    </a:srgbClr>
                  </a:outerShdw>
                </a:effectLst>
              </a:rPr>
              <a:t>T Pop(). </a:t>
            </a:r>
            <a:r>
              <a:rPr lang="ru-RU" dirty="0"/>
              <a:t>Очистка всего стека </a:t>
            </a:r>
            <a:r>
              <a:rPr lang="en-US" dirty="0">
                <a:solidFill>
                  <a:srgbClr val="FFC000"/>
                </a:solidFill>
                <a:effectLst>
                  <a:outerShdw blurRad="38100" dist="38100" dir="2700000" algn="tl">
                    <a:srgbClr val="000000">
                      <a:alpha val="43137"/>
                    </a:srgbClr>
                  </a:outerShdw>
                </a:effectLst>
              </a:rPr>
              <a:t>Clear()</a:t>
            </a:r>
            <a:endParaRPr lang="ru-RU" dirty="0">
              <a:solidFill>
                <a:srgbClr val="FFC000"/>
              </a:solidFill>
              <a:effectLst>
                <a:outerShdw blurRad="38100" dist="38100" dir="2700000" algn="tl">
                  <a:srgbClr val="000000">
                    <a:alpha val="43137"/>
                  </a:srgbClr>
                </a:outerShdw>
              </a:effectLst>
            </a:endParaRPr>
          </a:p>
          <a:p>
            <a:pPr lvl="1">
              <a:defRPr/>
            </a:pPr>
            <a:r>
              <a:rPr lang="en-US" dirty="0" err="1"/>
              <a:t>int</a:t>
            </a:r>
            <a:r>
              <a:rPr lang="en-US" dirty="0"/>
              <a:t> k = </a:t>
            </a:r>
            <a:r>
              <a:rPr lang="en-US" dirty="0" err="1"/>
              <a:t>s.Pop</a:t>
            </a:r>
            <a:r>
              <a:rPr lang="en-US" dirty="0"/>
              <a:t>();</a:t>
            </a:r>
            <a:endParaRPr lang="ru-RU" dirty="0"/>
          </a:p>
          <a:p>
            <a:pPr lvl="1">
              <a:defRPr/>
            </a:pPr>
            <a:endParaRPr lang="ru-RU" dirty="0"/>
          </a:p>
          <a:p>
            <a:pPr>
              <a:defRPr/>
            </a:pPr>
            <a:r>
              <a:rPr lang="ru-RU" dirty="0"/>
              <a:t>Просмотр  элемента в вершине стека</a:t>
            </a:r>
            <a:r>
              <a:rPr lang="en-US" dirty="0"/>
              <a:t> </a:t>
            </a:r>
            <a:r>
              <a:rPr lang="en-US" dirty="0">
                <a:solidFill>
                  <a:srgbClr val="FFC000"/>
                </a:solidFill>
                <a:effectLst>
                  <a:outerShdw blurRad="38100" dist="38100" dir="2700000" algn="tl">
                    <a:srgbClr val="000000">
                      <a:alpha val="43137"/>
                    </a:srgbClr>
                  </a:outerShdw>
                </a:effectLst>
              </a:rPr>
              <a:t>T Peek()</a:t>
            </a:r>
            <a:endParaRPr lang="ru-RU" dirty="0">
              <a:solidFill>
                <a:srgbClr val="FFC000"/>
              </a:solidFill>
              <a:effectLst>
                <a:outerShdw blurRad="38100" dist="38100" dir="2700000" algn="tl">
                  <a:srgbClr val="000000">
                    <a:alpha val="43137"/>
                  </a:srgbClr>
                </a:outerShdw>
              </a:effectLst>
            </a:endParaRPr>
          </a:p>
          <a:p>
            <a:pPr lvl="1">
              <a:defRPr/>
            </a:pPr>
            <a:r>
              <a:rPr lang="en-US" dirty="0" err="1"/>
              <a:t>int</a:t>
            </a:r>
            <a:r>
              <a:rPr lang="en-US" dirty="0"/>
              <a:t> k = s. Peek();</a:t>
            </a:r>
            <a:endParaRPr lang="ru-RU" dirty="0"/>
          </a:p>
          <a:p>
            <a:pPr lvl="1">
              <a:defRPr/>
            </a:pPr>
            <a:endParaRPr lang="en-US" dirty="0"/>
          </a:p>
          <a:p>
            <a:pPr>
              <a:defRPr/>
            </a:pPr>
            <a:r>
              <a:rPr lang="ru-RU" dirty="0"/>
              <a:t>Количество элементов</a:t>
            </a:r>
            <a:r>
              <a:rPr lang="en-US" dirty="0"/>
              <a:t> - </a:t>
            </a:r>
            <a:r>
              <a:rPr lang="ru-RU" dirty="0"/>
              <a:t>свойство</a:t>
            </a:r>
            <a:r>
              <a:rPr lang="en-US" dirty="0"/>
              <a:t> </a:t>
            </a:r>
            <a:r>
              <a:rPr lang="en-US" dirty="0">
                <a:solidFill>
                  <a:srgbClr val="FFC000"/>
                </a:solidFill>
                <a:effectLst>
                  <a:outerShdw blurRad="38100" dist="38100" dir="2700000" algn="tl">
                    <a:srgbClr val="000000">
                      <a:alpha val="43137"/>
                    </a:srgbClr>
                  </a:outerShdw>
                </a:effectLst>
              </a:rPr>
              <a:t>Count</a:t>
            </a:r>
            <a:endParaRPr lang="ru-RU" dirty="0">
              <a:solidFill>
                <a:srgbClr val="FFC000"/>
              </a:solidFill>
              <a:effectLst>
                <a:outerShdw blurRad="38100" dist="38100" dir="2700000" algn="tl">
                  <a:srgbClr val="000000">
                    <a:alpha val="43137"/>
                  </a:srgbClr>
                </a:outerShdw>
              </a:effectLst>
            </a:endParaRPr>
          </a:p>
          <a:p>
            <a:pPr lvl="1">
              <a:defRPr/>
            </a:pPr>
            <a:r>
              <a:rPr lang="en-US" dirty="0"/>
              <a:t>if (</a:t>
            </a:r>
            <a:r>
              <a:rPr lang="en-US" dirty="0" err="1"/>
              <a:t>s.Count</a:t>
            </a:r>
            <a:r>
              <a:rPr lang="en-US" dirty="0"/>
              <a:t> == 0) …</a:t>
            </a:r>
            <a:endParaRPr lang="ru-RU" dirty="0"/>
          </a:p>
          <a:p>
            <a:pPr lvl="1">
              <a:defRPr/>
            </a:pPr>
            <a:endParaRPr lang="en-US" dirty="0"/>
          </a:p>
          <a:p>
            <a:pPr>
              <a:defRPr/>
            </a:pPr>
            <a:r>
              <a:rPr lang="en-US" dirty="0" err="1">
                <a:solidFill>
                  <a:srgbClr val="FFC000"/>
                </a:solidFill>
                <a:effectLst>
                  <a:outerShdw blurRad="38100" dist="38100" dir="2700000" algn="tl">
                    <a:srgbClr val="000000">
                      <a:alpha val="43137"/>
                    </a:srgbClr>
                  </a:outerShdw>
                </a:effectLst>
              </a:rPr>
              <a:t>bool</a:t>
            </a:r>
            <a:r>
              <a:rPr lang="en-US" dirty="0">
                <a:solidFill>
                  <a:srgbClr val="FFC000"/>
                </a:solidFill>
                <a:effectLst>
                  <a:outerShdw blurRad="38100" dist="38100" dir="2700000" algn="tl">
                    <a:srgbClr val="000000">
                      <a:alpha val="43137"/>
                    </a:srgbClr>
                  </a:outerShdw>
                </a:effectLst>
              </a:rPr>
              <a:t> Contains(T item) </a:t>
            </a:r>
            <a:r>
              <a:rPr lang="en-US" dirty="0"/>
              <a:t>– </a:t>
            </a:r>
            <a:r>
              <a:rPr lang="ru-RU" dirty="0"/>
              <a:t>проверка, содержится ли данный элемент в стеке</a:t>
            </a:r>
          </a:p>
          <a:p>
            <a:pPr>
              <a:defRPr/>
            </a:pPr>
            <a:endParaRPr lang="en-US" dirty="0"/>
          </a:p>
          <a:p>
            <a:pPr>
              <a:defRPr/>
            </a:pPr>
            <a:r>
              <a:rPr lang="ru-RU" dirty="0"/>
              <a:t>Преобразование в массив</a:t>
            </a:r>
            <a:r>
              <a:rPr lang="en-US" dirty="0"/>
              <a:t> </a:t>
            </a:r>
            <a:r>
              <a:rPr lang="en-US" dirty="0">
                <a:solidFill>
                  <a:srgbClr val="FFC000"/>
                </a:solidFill>
                <a:effectLst>
                  <a:outerShdw blurRad="38100" dist="38100" dir="2700000" algn="tl">
                    <a:srgbClr val="000000">
                      <a:alpha val="43137"/>
                    </a:srgbClr>
                  </a:outerShdw>
                </a:effectLst>
              </a:rPr>
              <a:t>T[] </a:t>
            </a:r>
            <a:r>
              <a:rPr lang="en-US" dirty="0" err="1">
                <a:solidFill>
                  <a:srgbClr val="FFC000"/>
                </a:solidFill>
                <a:effectLst>
                  <a:outerShdw blurRad="38100" dist="38100" dir="2700000" algn="tl">
                    <a:srgbClr val="000000">
                      <a:alpha val="43137"/>
                    </a:srgbClr>
                  </a:outerShdw>
                </a:effectLst>
              </a:rPr>
              <a:t>ToArray</a:t>
            </a:r>
            <a:r>
              <a:rPr lang="en-US" dirty="0">
                <a:solidFill>
                  <a:srgbClr val="FFC000"/>
                </a:solidFill>
                <a:effectLst>
                  <a:outerShdw blurRad="38100" dist="38100" dir="2700000" algn="tl">
                    <a:srgbClr val="000000">
                      <a:alpha val="43137"/>
                    </a:srgbClr>
                  </a:outerShdw>
                </a:effectLst>
              </a:rPr>
              <a:t>()</a:t>
            </a:r>
            <a:endParaRPr lang="ru-RU" dirty="0">
              <a:solidFill>
                <a:srgbClr val="FFC000"/>
              </a:solidFill>
              <a:effectLst>
                <a:outerShdw blurRad="38100" dist="38100" dir="2700000" algn="tl">
                  <a:srgbClr val="000000">
                    <a:alpha val="43137"/>
                  </a:srgbClr>
                </a:outerShdw>
              </a:effectLst>
            </a:endParaRPr>
          </a:p>
          <a:p>
            <a:pPr lvl="1">
              <a:defRPr/>
            </a:pPr>
            <a:r>
              <a:rPr lang="en-US" dirty="0" err="1"/>
              <a:t>int</a:t>
            </a:r>
            <a:r>
              <a:rPr lang="en-US" dirty="0"/>
              <a:t>[] k = s. </a:t>
            </a:r>
            <a:r>
              <a:rPr lang="en-US" dirty="0" err="1"/>
              <a:t>ToArray</a:t>
            </a:r>
            <a:r>
              <a:rPr lang="en-US" dirty="0"/>
              <a:t>();</a:t>
            </a:r>
          </a:p>
        </p:txBody>
      </p:sp>
    </p:spTree>
    <p:extLst>
      <p:ext uri="{BB962C8B-B14F-4D97-AF65-F5344CB8AC3E}">
        <p14:creationId xmlns:p14="http://schemas.microsoft.com/office/powerpoint/2010/main" val="1779442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defRPr/>
            </a:pPr>
            <a:r>
              <a:rPr lang="en-US" dirty="0"/>
              <a:t>Queue&lt;T&gt;</a:t>
            </a:r>
            <a:endParaRPr lang="ru-RU" dirty="0"/>
          </a:p>
        </p:txBody>
      </p:sp>
      <p:sp>
        <p:nvSpPr>
          <p:cNvPr id="3" name="Текст 2"/>
          <p:cNvSpPr>
            <a:spLocks noGrp="1"/>
          </p:cNvSpPr>
          <p:nvPr>
            <p:ph type="body" idx="4294967295"/>
          </p:nvPr>
        </p:nvSpPr>
        <p:spPr>
          <a:xfrm>
            <a:off x="539552" y="1484784"/>
            <a:ext cx="8410575" cy="5112568"/>
          </a:xfrm>
        </p:spPr>
        <p:txBody>
          <a:bodyPr>
            <a:normAutofit fontScale="47500" lnSpcReduction="20000"/>
          </a:bodyPr>
          <a:lstStyle/>
          <a:p>
            <a:pPr>
              <a:defRPr/>
            </a:pPr>
            <a:r>
              <a:rPr lang="ru-RU" dirty="0"/>
              <a:t>Обобщенная очередь</a:t>
            </a:r>
          </a:p>
          <a:p>
            <a:pPr lvl="1">
              <a:defRPr/>
            </a:pPr>
            <a:r>
              <a:rPr lang="en-US" dirty="0"/>
              <a:t>first-in, first-out (FIFO). </a:t>
            </a:r>
            <a:r>
              <a:rPr lang="ru-RU" dirty="0"/>
              <a:t>Первым вошел, первым вышел</a:t>
            </a:r>
            <a:endParaRPr lang="en-US" dirty="0"/>
          </a:p>
          <a:p>
            <a:pPr lvl="1">
              <a:defRPr/>
            </a:pPr>
            <a:r>
              <a:rPr lang="ru-RU" dirty="0"/>
              <a:t>динамически изменяет размер</a:t>
            </a:r>
          </a:p>
          <a:p>
            <a:pPr>
              <a:defRPr/>
            </a:pPr>
            <a:endParaRPr lang="ru-RU" dirty="0"/>
          </a:p>
          <a:p>
            <a:pPr>
              <a:defRPr/>
            </a:pPr>
            <a:r>
              <a:rPr lang="ru-RU" dirty="0"/>
              <a:t>Создание</a:t>
            </a:r>
          </a:p>
          <a:p>
            <a:pPr lvl="1">
              <a:defRPr/>
            </a:pPr>
            <a:r>
              <a:rPr lang="en-US" dirty="0"/>
              <a:t>Queue&lt;Complex&gt; q = new Queue&lt;</a:t>
            </a:r>
            <a:r>
              <a:rPr lang="en-US" dirty="0" err="1"/>
              <a:t>Cpmplex</a:t>
            </a:r>
            <a:r>
              <a:rPr lang="en-US" dirty="0"/>
              <a:t>&gt;</a:t>
            </a:r>
            <a:r>
              <a:rPr lang="ru-RU" dirty="0"/>
              <a:t>()</a:t>
            </a:r>
            <a:r>
              <a:rPr lang="en-US" dirty="0"/>
              <a:t>;</a:t>
            </a:r>
            <a:endParaRPr lang="ru-RU" dirty="0"/>
          </a:p>
          <a:p>
            <a:pPr lvl="1">
              <a:defRPr/>
            </a:pPr>
            <a:endParaRPr lang="en-US" dirty="0"/>
          </a:p>
          <a:p>
            <a:pPr>
              <a:defRPr/>
            </a:pPr>
            <a:r>
              <a:rPr lang="ru-RU" dirty="0"/>
              <a:t>Добавление элемента </a:t>
            </a:r>
            <a:r>
              <a:rPr lang="en-US" dirty="0" err="1">
                <a:solidFill>
                  <a:srgbClr val="FFC000"/>
                </a:solidFill>
                <a:effectLst>
                  <a:outerShdw blurRad="38100" dist="38100" dir="2700000" algn="tl">
                    <a:srgbClr val="000000">
                      <a:alpha val="43137"/>
                    </a:srgbClr>
                  </a:outerShdw>
                </a:effectLst>
              </a:rPr>
              <a:t>Enqueue</a:t>
            </a:r>
            <a:r>
              <a:rPr lang="en-US" dirty="0">
                <a:solidFill>
                  <a:srgbClr val="FFC000"/>
                </a:solidFill>
                <a:effectLst>
                  <a:outerShdw blurRad="38100" dist="38100" dir="2700000" algn="tl">
                    <a:srgbClr val="000000">
                      <a:alpha val="43137"/>
                    </a:srgbClr>
                  </a:outerShdw>
                </a:effectLst>
              </a:rPr>
              <a:t>(T item )</a:t>
            </a:r>
          </a:p>
          <a:p>
            <a:pPr lvl="1">
              <a:defRPr/>
            </a:pPr>
            <a:r>
              <a:rPr lang="en-US" dirty="0" err="1"/>
              <a:t>q.Enqueue</a:t>
            </a:r>
            <a:r>
              <a:rPr lang="en-US" dirty="0"/>
              <a:t>(new Complex(4,5));</a:t>
            </a:r>
            <a:endParaRPr lang="ru-RU" dirty="0"/>
          </a:p>
          <a:p>
            <a:pPr lvl="1">
              <a:defRPr/>
            </a:pPr>
            <a:endParaRPr lang="en-US" dirty="0"/>
          </a:p>
          <a:p>
            <a:pPr>
              <a:defRPr/>
            </a:pPr>
            <a:r>
              <a:rPr lang="ru-RU" dirty="0"/>
              <a:t>Удаление элемента</a:t>
            </a:r>
            <a:r>
              <a:rPr lang="en-US" dirty="0"/>
              <a:t> </a:t>
            </a:r>
            <a:r>
              <a:rPr lang="en-US" dirty="0">
                <a:solidFill>
                  <a:srgbClr val="FFC000"/>
                </a:solidFill>
                <a:effectLst>
                  <a:outerShdw blurRad="38100" dist="38100" dir="2700000" algn="tl">
                    <a:srgbClr val="000000">
                      <a:alpha val="43137"/>
                    </a:srgbClr>
                  </a:outerShdw>
                </a:effectLst>
              </a:rPr>
              <a:t>T </a:t>
            </a:r>
            <a:r>
              <a:rPr lang="en-US" dirty="0" err="1">
                <a:solidFill>
                  <a:srgbClr val="FFC000"/>
                </a:solidFill>
                <a:effectLst>
                  <a:outerShdw blurRad="38100" dist="38100" dir="2700000" algn="tl">
                    <a:srgbClr val="000000">
                      <a:alpha val="43137"/>
                    </a:srgbClr>
                  </a:outerShdw>
                </a:effectLst>
              </a:rPr>
              <a:t>Dequeue</a:t>
            </a:r>
            <a:r>
              <a:rPr lang="en-US" dirty="0">
                <a:solidFill>
                  <a:srgbClr val="FFC000"/>
                </a:solidFill>
                <a:effectLst>
                  <a:outerShdw blurRad="38100" dist="38100" dir="2700000" algn="tl">
                    <a:srgbClr val="000000">
                      <a:alpha val="43137"/>
                    </a:srgbClr>
                  </a:outerShdw>
                </a:effectLst>
              </a:rPr>
              <a:t>(). </a:t>
            </a:r>
            <a:r>
              <a:rPr lang="ru-RU" dirty="0"/>
              <a:t>Очистка всей очереди </a:t>
            </a:r>
            <a:r>
              <a:rPr lang="en-US" dirty="0">
                <a:solidFill>
                  <a:srgbClr val="FFC000"/>
                </a:solidFill>
                <a:effectLst>
                  <a:outerShdw blurRad="38100" dist="38100" dir="2700000" algn="tl">
                    <a:srgbClr val="000000">
                      <a:alpha val="43137"/>
                    </a:srgbClr>
                  </a:outerShdw>
                </a:effectLst>
              </a:rPr>
              <a:t>Clear()</a:t>
            </a:r>
            <a:endParaRPr lang="ru-RU" dirty="0">
              <a:solidFill>
                <a:srgbClr val="FFC000"/>
              </a:solidFill>
              <a:effectLst>
                <a:outerShdw blurRad="38100" dist="38100" dir="2700000" algn="tl">
                  <a:srgbClr val="000000">
                    <a:alpha val="43137"/>
                  </a:srgbClr>
                </a:outerShdw>
              </a:effectLst>
            </a:endParaRPr>
          </a:p>
          <a:p>
            <a:pPr lvl="1">
              <a:defRPr/>
            </a:pPr>
            <a:r>
              <a:rPr lang="en-US" dirty="0" err="1"/>
              <a:t>int</a:t>
            </a:r>
            <a:r>
              <a:rPr lang="en-US" dirty="0"/>
              <a:t> k = s</a:t>
            </a:r>
            <a:r>
              <a:rPr lang="ru-RU" dirty="0"/>
              <a:t>.</a:t>
            </a:r>
            <a:r>
              <a:rPr lang="en-US" dirty="0"/>
              <a:t> </a:t>
            </a:r>
            <a:r>
              <a:rPr lang="en-US" dirty="0" err="1"/>
              <a:t>Dequeue</a:t>
            </a:r>
            <a:r>
              <a:rPr lang="en-US" dirty="0"/>
              <a:t>();</a:t>
            </a:r>
            <a:endParaRPr lang="ru-RU" dirty="0"/>
          </a:p>
          <a:p>
            <a:pPr lvl="1">
              <a:defRPr/>
            </a:pPr>
            <a:endParaRPr lang="ru-RU" dirty="0"/>
          </a:p>
          <a:p>
            <a:pPr>
              <a:defRPr/>
            </a:pPr>
            <a:r>
              <a:rPr lang="ru-RU" dirty="0"/>
              <a:t>Просмотр  элемента в начале очереди</a:t>
            </a:r>
            <a:r>
              <a:rPr lang="en-US" dirty="0"/>
              <a:t> </a:t>
            </a:r>
            <a:r>
              <a:rPr lang="en-US" dirty="0">
                <a:solidFill>
                  <a:srgbClr val="FFC000"/>
                </a:solidFill>
                <a:effectLst>
                  <a:outerShdw blurRad="38100" dist="38100" dir="2700000" algn="tl">
                    <a:srgbClr val="000000">
                      <a:alpha val="43137"/>
                    </a:srgbClr>
                  </a:outerShdw>
                </a:effectLst>
              </a:rPr>
              <a:t>T Peek()</a:t>
            </a:r>
            <a:endParaRPr lang="ru-RU" dirty="0">
              <a:solidFill>
                <a:srgbClr val="FFC000"/>
              </a:solidFill>
              <a:effectLst>
                <a:outerShdw blurRad="38100" dist="38100" dir="2700000" algn="tl">
                  <a:srgbClr val="000000">
                    <a:alpha val="43137"/>
                  </a:srgbClr>
                </a:outerShdw>
              </a:effectLst>
            </a:endParaRPr>
          </a:p>
          <a:p>
            <a:pPr lvl="1">
              <a:defRPr/>
            </a:pPr>
            <a:r>
              <a:rPr lang="en-US" dirty="0" err="1"/>
              <a:t>int</a:t>
            </a:r>
            <a:r>
              <a:rPr lang="en-US" dirty="0"/>
              <a:t> k = s. Peek();</a:t>
            </a:r>
            <a:endParaRPr lang="ru-RU" dirty="0"/>
          </a:p>
          <a:p>
            <a:pPr lvl="1">
              <a:defRPr/>
            </a:pPr>
            <a:endParaRPr lang="en-US" dirty="0"/>
          </a:p>
          <a:p>
            <a:pPr>
              <a:defRPr/>
            </a:pPr>
            <a:r>
              <a:rPr lang="ru-RU" dirty="0"/>
              <a:t>Количество элементов</a:t>
            </a:r>
            <a:r>
              <a:rPr lang="en-US" dirty="0"/>
              <a:t> - </a:t>
            </a:r>
            <a:r>
              <a:rPr lang="ru-RU" dirty="0"/>
              <a:t>свойство</a:t>
            </a:r>
            <a:r>
              <a:rPr lang="en-US" dirty="0"/>
              <a:t> </a:t>
            </a:r>
            <a:r>
              <a:rPr lang="en-US" dirty="0">
                <a:solidFill>
                  <a:srgbClr val="FFC000"/>
                </a:solidFill>
                <a:effectLst>
                  <a:outerShdw blurRad="38100" dist="38100" dir="2700000" algn="tl">
                    <a:srgbClr val="000000">
                      <a:alpha val="43137"/>
                    </a:srgbClr>
                  </a:outerShdw>
                </a:effectLst>
              </a:rPr>
              <a:t>Count</a:t>
            </a:r>
            <a:endParaRPr lang="ru-RU" dirty="0">
              <a:solidFill>
                <a:srgbClr val="FFC000"/>
              </a:solidFill>
              <a:effectLst>
                <a:outerShdw blurRad="38100" dist="38100" dir="2700000" algn="tl">
                  <a:srgbClr val="000000">
                    <a:alpha val="43137"/>
                  </a:srgbClr>
                </a:outerShdw>
              </a:effectLst>
            </a:endParaRPr>
          </a:p>
          <a:p>
            <a:pPr lvl="1">
              <a:defRPr/>
            </a:pPr>
            <a:r>
              <a:rPr lang="en-US" dirty="0"/>
              <a:t>if (</a:t>
            </a:r>
            <a:r>
              <a:rPr lang="en-US" dirty="0" err="1"/>
              <a:t>s.Count</a:t>
            </a:r>
            <a:r>
              <a:rPr lang="en-US" dirty="0"/>
              <a:t> == 0) …</a:t>
            </a:r>
            <a:endParaRPr lang="ru-RU" dirty="0"/>
          </a:p>
          <a:p>
            <a:pPr lvl="1">
              <a:defRPr/>
            </a:pPr>
            <a:endParaRPr lang="en-US" dirty="0"/>
          </a:p>
          <a:p>
            <a:pPr>
              <a:defRPr/>
            </a:pPr>
            <a:r>
              <a:rPr lang="en-US" dirty="0" err="1">
                <a:solidFill>
                  <a:srgbClr val="FFC000"/>
                </a:solidFill>
                <a:effectLst>
                  <a:outerShdw blurRad="38100" dist="38100" dir="2700000" algn="tl">
                    <a:srgbClr val="000000">
                      <a:alpha val="43137"/>
                    </a:srgbClr>
                  </a:outerShdw>
                </a:effectLst>
              </a:rPr>
              <a:t>bool</a:t>
            </a:r>
            <a:r>
              <a:rPr lang="en-US" dirty="0">
                <a:solidFill>
                  <a:srgbClr val="FFC000"/>
                </a:solidFill>
                <a:effectLst>
                  <a:outerShdw blurRad="38100" dist="38100" dir="2700000" algn="tl">
                    <a:srgbClr val="000000">
                      <a:alpha val="43137"/>
                    </a:srgbClr>
                  </a:outerShdw>
                </a:effectLst>
              </a:rPr>
              <a:t> Contains(T item) </a:t>
            </a:r>
            <a:r>
              <a:rPr lang="en-US" dirty="0"/>
              <a:t>– </a:t>
            </a:r>
            <a:r>
              <a:rPr lang="ru-RU" dirty="0"/>
              <a:t>проверка, содержится ли данный элемент в очереди</a:t>
            </a:r>
          </a:p>
          <a:p>
            <a:pPr>
              <a:defRPr/>
            </a:pPr>
            <a:endParaRPr lang="en-US" dirty="0"/>
          </a:p>
          <a:p>
            <a:pPr>
              <a:defRPr/>
            </a:pPr>
            <a:r>
              <a:rPr lang="ru-RU" dirty="0"/>
              <a:t>Преобразование в массив</a:t>
            </a:r>
            <a:r>
              <a:rPr lang="en-US" dirty="0"/>
              <a:t> </a:t>
            </a:r>
            <a:r>
              <a:rPr lang="en-US" dirty="0">
                <a:solidFill>
                  <a:srgbClr val="FFC000"/>
                </a:solidFill>
                <a:effectLst>
                  <a:outerShdw blurRad="38100" dist="38100" dir="2700000" algn="tl">
                    <a:srgbClr val="000000">
                      <a:alpha val="43137"/>
                    </a:srgbClr>
                  </a:outerShdw>
                </a:effectLst>
              </a:rPr>
              <a:t>T[] </a:t>
            </a:r>
            <a:r>
              <a:rPr lang="en-US" dirty="0" err="1">
                <a:solidFill>
                  <a:srgbClr val="FFC000"/>
                </a:solidFill>
                <a:effectLst>
                  <a:outerShdw blurRad="38100" dist="38100" dir="2700000" algn="tl">
                    <a:srgbClr val="000000">
                      <a:alpha val="43137"/>
                    </a:srgbClr>
                  </a:outerShdw>
                </a:effectLst>
              </a:rPr>
              <a:t>ToArray</a:t>
            </a:r>
            <a:r>
              <a:rPr lang="en-US" dirty="0">
                <a:solidFill>
                  <a:srgbClr val="FFC000"/>
                </a:solidFill>
                <a:effectLst>
                  <a:outerShdw blurRad="38100" dist="38100" dir="2700000" algn="tl">
                    <a:srgbClr val="000000">
                      <a:alpha val="43137"/>
                    </a:srgbClr>
                  </a:outerShdw>
                </a:effectLst>
              </a:rPr>
              <a:t>()</a:t>
            </a:r>
            <a:endParaRPr lang="ru-RU" dirty="0">
              <a:solidFill>
                <a:srgbClr val="FFC000"/>
              </a:solidFill>
              <a:effectLst>
                <a:outerShdw blurRad="38100" dist="38100" dir="2700000" algn="tl">
                  <a:srgbClr val="000000">
                    <a:alpha val="43137"/>
                  </a:srgbClr>
                </a:outerShdw>
              </a:effectLst>
            </a:endParaRPr>
          </a:p>
          <a:p>
            <a:pPr lvl="1">
              <a:defRPr/>
            </a:pPr>
            <a:r>
              <a:rPr lang="en-US" dirty="0" err="1"/>
              <a:t>int</a:t>
            </a:r>
            <a:r>
              <a:rPr lang="en-US" dirty="0"/>
              <a:t>[] k = s. </a:t>
            </a:r>
            <a:r>
              <a:rPr lang="en-US" dirty="0" err="1"/>
              <a:t>ToArray</a:t>
            </a:r>
            <a:r>
              <a:rPr lang="en-US" dirty="0"/>
              <a:t>();</a:t>
            </a:r>
          </a:p>
        </p:txBody>
      </p:sp>
    </p:spTree>
    <p:extLst>
      <p:ext uri="{BB962C8B-B14F-4D97-AF65-F5344CB8AC3E}">
        <p14:creationId xmlns:p14="http://schemas.microsoft.com/office/powerpoint/2010/main" val="3422410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defRPr/>
            </a:pPr>
            <a:r>
              <a:rPr lang="en-US" dirty="0"/>
              <a:t>Dictionary&lt;</a:t>
            </a:r>
            <a:r>
              <a:rPr lang="en-US" dirty="0" err="1"/>
              <a:t>TKey</a:t>
            </a:r>
            <a:r>
              <a:rPr lang="en-US" dirty="0"/>
              <a:t>, </a:t>
            </a:r>
            <a:r>
              <a:rPr lang="en-US" dirty="0" err="1"/>
              <a:t>TValue</a:t>
            </a:r>
            <a:r>
              <a:rPr lang="en-US" dirty="0"/>
              <a:t>&gt;</a:t>
            </a:r>
            <a:endParaRPr lang="ru-RU" dirty="0"/>
          </a:p>
        </p:txBody>
      </p:sp>
      <p:sp>
        <p:nvSpPr>
          <p:cNvPr id="3" name="Текст 2"/>
          <p:cNvSpPr>
            <a:spLocks noGrp="1"/>
          </p:cNvSpPr>
          <p:nvPr>
            <p:ph type="body" idx="4294967295"/>
          </p:nvPr>
        </p:nvSpPr>
        <p:spPr>
          <a:xfrm>
            <a:off x="467544" y="1556792"/>
            <a:ext cx="8410575" cy="5112568"/>
          </a:xfrm>
        </p:spPr>
        <p:txBody>
          <a:bodyPr>
            <a:noAutofit/>
          </a:bodyPr>
          <a:lstStyle/>
          <a:p>
            <a:pPr>
              <a:defRPr/>
            </a:pPr>
            <a:r>
              <a:rPr lang="ru-RU" sz="1400" dirty="0"/>
              <a:t>Словарь</a:t>
            </a:r>
          </a:p>
          <a:p>
            <a:pPr lvl="1">
              <a:defRPr/>
            </a:pPr>
            <a:r>
              <a:rPr lang="ru-RU" sz="1200" dirty="0"/>
              <a:t>Содержит коллекцию ключей и соответствующих им значений</a:t>
            </a:r>
          </a:p>
          <a:p>
            <a:pPr lvl="1">
              <a:defRPr/>
            </a:pPr>
            <a:r>
              <a:rPr lang="ru-RU" sz="1200" dirty="0"/>
              <a:t>Динамически изменяет свой размер</a:t>
            </a:r>
          </a:p>
          <a:p>
            <a:pPr>
              <a:defRPr/>
            </a:pPr>
            <a:r>
              <a:rPr lang="ru-RU" sz="1400" dirty="0"/>
              <a:t>Создание</a:t>
            </a:r>
          </a:p>
          <a:p>
            <a:pPr lvl="1">
              <a:defRPr/>
            </a:pPr>
            <a:r>
              <a:rPr lang="en-US" sz="1200" dirty="0"/>
              <a:t>Dictionary&lt;string, Complex&gt; d = new Dictionary&lt;string, Complex&gt;();</a:t>
            </a:r>
          </a:p>
          <a:p>
            <a:pPr>
              <a:defRPr/>
            </a:pPr>
            <a:r>
              <a:rPr lang="ru-RU" sz="1400" dirty="0"/>
              <a:t>Добавление </a:t>
            </a:r>
            <a:r>
              <a:rPr lang="en-US" sz="1400" dirty="0">
                <a:solidFill>
                  <a:srgbClr val="FFC000"/>
                </a:solidFill>
                <a:effectLst>
                  <a:outerShdw blurRad="38100" dist="38100" dir="2700000" algn="tl">
                    <a:srgbClr val="000000">
                      <a:alpha val="43137"/>
                    </a:srgbClr>
                  </a:outerShdw>
                </a:effectLst>
              </a:rPr>
              <a:t>Add(</a:t>
            </a:r>
            <a:r>
              <a:rPr lang="en-US" sz="1400" dirty="0" err="1">
                <a:solidFill>
                  <a:srgbClr val="FFC000"/>
                </a:solidFill>
                <a:effectLst>
                  <a:outerShdw blurRad="38100" dist="38100" dir="2700000" algn="tl">
                    <a:srgbClr val="000000">
                      <a:alpha val="43137"/>
                    </a:srgbClr>
                  </a:outerShdw>
                </a:effectLst>
              </a:rPr>
              <a:t>TKey</a:t>
            </a:r>
            <a:r>
              <a:rPr lang="en-US" sz="1400" dirty="0">
                <a:solidFill>
                  <a:srgbClr val="FFC000"/>
                </a:solidFill>
                <a:effectLst>
                  <a:outerShdw blurRad="38100" dist="38100" dir="2700000" algn="tl">
                    <a:srgbClr val="000000">
                      <a:alpha val="43137"/>
                    </a:srgbClr>
                  </a:outerShdw>
                </a:effectLst>
              </a:rPr>
              <a:t> key, </a:t>
            </a:r>
            <a:r>
              <a:rPr lang="en-US" sz="1400" dirty="0" err="1">
                <a:solidFill>
                  <a:srgbClr val="FFC000"/>
                </a:solidFill>
                <a:effectLst>
                  <a:outerShdw blurRad="38100" dist="38100" dir="2700000" algn="tl">
                    <a:srgbClr val="000000">
                      <a:alpha val="43137"/>
                    </a:srgbClr>
                  </a:outerShdw>
                </a:effectLst>
              </a:rPr>
              <a:t>TValue</a:t>
            </a:r>
            <a:r>
              <a:rPr lang="en-US" sz="1400" dirty="0">
                <a:solidFill>
                  <a:srgbClr val="FFC000"/>
                </a:solidFill>
                <a:effectLst>
                  <a:outerShdw blurRad="38100" dist="38100" dir="2700000" algn="tl">
                    <a:srgbClr val="000000">
                      <a:alpha val="43137"/>
                    </a:srgbClr>
                  </a:outerShdw>
                </a:effectLst>
              </a:rPr>
              <a:t> value) </a:t>
            </a:r>
            <a:endParaRPr lang="ru-RU" sz="1400" dirty="0">
              <a:solidFill>
                <a:srgbClr val="FFC000"/>
              </a:solidFill>
              <a:effectLst>
                <a:outerShdw blurRad="38100" dist="38100" dir="2700000" algn="tl">
                  <a:srgbClr val="000000">
                    <a:alpha val="43137"/>
                  </a:srgbClr>
                </a:outerShdw>
              </a:effectLst>
            </a:endParaRPr>
          </a:p>
          <a:p>
            <a:pPr lvl="1">
              <a:defRPr/>
            </a:pPr>
            <a:r>
              <a:rPr lang="en-US" sz="1200" dirty="0" err="1"/>
              <a:t>d.Add</a:t>
            </a:r>
            <a:r>
              <a:rPr lang="en-US" sz="1200" dirty="0"/>
              <a:t>(“</a:t>
            </a:r>
            <a:r>
              <a:rPr lang="ru-RU" sz="1200" dirty="0"/>
              <a:t>два</a:t>
            </a:r>
            <a:r>
              <a:rPr lang="en-US" sz="1200" dirty="0"/>
              <a:t>”, new </a:t>
            </a:r>
            <a:r>
              <a:rPr lang="en-US" sz="1200" dirty="0" err="1"/>
              <a:t>Complx</a:t>
            </a:r>
            <a:r>
              <a:rPr lang="en-US" sz="1200" dirty="0"/>
              <a:t>(4,5));</a:t>
            </a:r>
          </a:p>
          <a:p>
            <a:pPr lvl="1">
              <a:defRPr/>
            </a:pPr>
            <a:r>
              <a:rPr lang="en-US" sz="1200" dirty="0" err="1"/>
              <a:t>s.Add</a:t>
            </a:r>
            <a:r>
              <a:rPr lang="en-US" sz="1200" dirty="0"/>
              <a:t>(“</a:t>
            </a:r>
            <a:r>
              <a:rPr lang="ru-RU" sz="1200" dirty="0"/>
              <a:t>один</a:t>
            </a:r>
            <a:r>
              <a:rPr lang="en-US" sz="1200" dirty="0"/>
              <a:t>”, “one”);</a:t>
            </a:r>
          </a:p>
          <a:p>
            <a:pPr>
              <a:defRPr/>
            </a:pPr>
            <a:r>
              <a:rPr lang="ru-RU" sz="1400" dirty="0"/>
              <a:t>Удаление </a:t>
            </a:r>
            <a:r>
              <a:rPr lang="en-US" sz="1400" dirty="0">
                <a:solidFill>
                  <a:srgbClr val="FFC000"/>
                </a:solidFill>
                <a:effectLst>
                  <a:outerShdw blurRad="38100" dist="38100" dir="2700000" algn="tl">
                    <a:srgbClr val="000000">
                      <a:alpha val="43137"/>
                    </a:srgbClr>
                  </a:outerShdw>
                </a:effectLst>
              </a:rPr>
              <a:t>Remove(</a:t>
            </a:r>
            <a:r>
              <a:rPr lang="en-US" sz="1400" dirty="0" err="1">
                <a:solidFill>
                  <a:srgbClr val="FFC000"/>
                </a:solidFill>
                <a:effectLst>
                  <a:outerShdw blurRad="38100" dist="38100" dir="2700000" algn="tl">
                    <a:srgbClr val="000000">
                      <a:alpha val="43137"/>
                    </a:srgbClr>
                  </a:outerShdw>
                </a:effectLst>
              </a:rPr>
              <a:t>TKey</a:t>
            </a:r>
            <a:r>
              <a:rPr lang="en-US" sz="1400" dirty="0">
                <a:solidFill>
                  <a:srgbClr val="FFC000"/>
                </a:solidFill>
                <a:effectLst>
                  <a:outerShdw blurRad="38100" dist="38100" dir="2700000" algn="tl">
                    <a:srgbClr val="000000">
                      <a:alpha val="43137"/>
                    </a:srgbClr>
                  </a:outerShdw>
                </a:effectLst>
              </a:rPr>
              <a:t> key)</a:t>
            </a:r>
            <a:r>
              <a:rPr lang="ru-RU" sz="1400" dirty="0"/>
              <a:t>, всех записей </a:t>
            </a:r>
            <a:r>
              <a:rPr lang="en-US" sz="1400" dirty="0">
                <a:solidFill>
                  <a:srgbClr val="FFC000"/>
                </a:solidFill>
                <a:effectLst>
                  <a:outerShdw blurRad="38100" dist="38100" dir="2700000" algn="tl">
                    <a:srgbClr val="000000">
                      <a:alpha val="43137"/>
                    </a:srgbClr>
                  </a:outerShdw>
                </a:effectLst>
              </a:rPr>
              <a:t>Clear()</a:t>
            </a:r>
          </a:p>
          <a:p>
            <a:pPr lvl="1">
              <a:defRPr/>
            </a:pPr>
            <a:r>
              <a:rPr lang="en-US" sz="1200" dirty="0" err="1"/>
              <a:t>d.Remove</a:t>
            </a:r>
            <a:r>
              <a:rPr lang="en-US" sz="1200" dirty="0"/>
              <a:t>(</a:t>
            </a:r>
            <a:r>
              <a:rPr lang="en-US" sz="1200" dirty="0" err="1"/>
              <a:t>myComplexVar</a:t>
            </a:r>
            <a:r>
              <a:rPr lang="en-US" sz="1200" dirty="0"/>
              <a:t>); </a:t>
            </a:r>
          </a:p>
          <a:p>
            <a:pPr marL="292100" lvl="1" indent="-292100">
              <a:spcBef>
                <a:spcPts val="0"/>
              </a:spcBef>
              <a:buClr>
                <a:schemeClr val="accent1"/>
              </a:buClr>
              <a:buSzPct val="70000"/>
              <a:buFont typeface="Wingdings 2"/>
              <a:buChar char=""/>
              <a:defRPr/>
            </a:pPr>
            <a:r>
              <a:rPr lang="ru-RU" sz="1400" dirty="0"/>
              <a:t>Доступ</a:t>
            </a:r>
            <a:r>
              <a:rPr lang="en-US" sz="1400" dirty="0"/>
              <a:t> </a:t>
            </a:r>
            <a:r>
              <a:rPr lang="ru-RU" sz="1400" dirty="0"/>
              <a:t>по ключу </a:t>
            </a:r>
            <a:r>
              <a:rPr lang="en-US" sz="1400" dirty="0">
                <a:solidFill>
                  <a:srgbClr val="FFC000"/>
                </a:solidFill>
                <a:effectLst>
                  <a:outerShdw blurRad="38100" dist="38100" dir="2700000" algn="tl">
                    <a:srgbClr val="000000">
                      <a:alpha val="43137"/>
                    </a:srgbClr>
                  </a:outerShdw>
                </a:effectLst>
              </a:rPr>
              <a:t>[</a:t>
            </a:r>
            <a:r>
              <a:rPr lang="en-US" sz="1400" dirty="0" err="1">
                <a:solidFill>
                  <a:srgbClr val="FFC000"/>
                </a:solidFill>
                <a:effectLst>
                  <a:outerShdw blurRad="38100" dist="38100" dir="2700000" algn="tl">
                    <a:srgbClr val="000000">
                      <a:alpha val="43137"/>
                    </a:srgbClr>
                  </a:outerShdw>
                </a:effectLst>
              </a:rPr>
              <a:t>Tkey</a:t>
            </a:r>
            <a:r>
              <a:rPr lang="en-US" sz="1400" dirty="0">
                <a:solidFill>
                  <a:srgbClr val="FFC000"/>
                </a:solidFill>
                <a:effectLst>
                  <a:outerShdw blurRad="38100" dist="38100" dir="2700000" algn="tl">
                    <a:srgbClr val="000000">
                      <a:alpha val="43137"/>
                    </a:srgbClr>
                  </a:outerShdw>
                </a:effectLst>
              </a:rPr>
              <a:t> key]</a:t>
            </a:r>
            <a:endParaRPr lang="ru-RU" sz="1400" dirty="0"/>
          </a:p>
          <a:p>
            <a:pPr lvl="1">
              <a:defRPr/>
            </a:pPr>
            <a:r>
              <a:rPr lang="en-US" sz="1200" dirty="0"/>
              <a:t>Complex </a:t>
            </a:r>
            <a:r>
              <a:rPr lang="en-US" sz="1200" dirty="0" err="1"/>
              <a:t>complexVar</a:t>
            </a:r>
            <a:r>
              <a:rPr lang="en-US" sz="1200" dirty="0"/>
              <a:t> = d[“</a:t>
            </a:r>
            <a:r>
              <a:rPr lang="ru-RU" sz="1200" dirty="0"/>
              <a:t>два</a:t>
            </a:r>
            <a:r>
              <a:rPr lang="en-US" sz="1200" dirty="0"/>
              <a:t>”];</a:t>
            </a:r>
            <a:endParaRPr lang="ru-RU" sz="1200" dirty="0"/>
          </a:p>
          <a:p>
            <a:pPr>
              <a:defRPr/>
            </a:pPr>
            <a:r>
              <a:rPr lang="ru-RU" sz="1400" dirty="0"/>
              <a:t>Безопасное получение значения по ключу </a:t>
            </a:r>
            <a:r>
              <a:rPr lang="en-US" sz="1400" dirty="0" err="1">
                <a:solidFill>
                  <a:srgbClr val="FFC000"/>
                </a:solidFill>
                <a:effectLst>
                  <a:outerShdw blurRad="38100" dist="38100" dir="2700000" algn="tl">
                    <a:srgbClr val="000000">
                      <a:alpha val="43137"/>
                    </a:srgbClr>
                  </a:outerShdw>
                </a:effectLst>
              </a:rPr>
              <a:t>bool</a:t>
            </a:r>
            <a:r>
              <a:rPr lang="en-US" sz="1400" dirty="0">
                <a:solidFill>
                  <a:srgbClr val="FFC000"/>
                </a:solidFill>
                <a:effectLst>
                  <a:outerShdw blurRad="38100" dist="38100" dir="2700000" algn="tl">
                    <a:srgbClr val="000000">
                      <a:alpha val="43137"/>
                    </a:srgbClr>
                  </a:outerShdw>
                </a:effectLst>
              </a:rPr>
              <a:t> </a:t>
            </a:r>
            <a:r>
              <a:rPr lang="en-US" sz="1400" dirty="0" err="1">
                <a:solidFill>
                  <a:srgbClr val="FFC000"/>
                </a:solidFill>
                <a:effectLst>
                  <a:outerShdw blurRad="38100" dist="38100" dir="2700000" algn="tl">
                    <a:srgbClr val="000000">
                      <a:alpha val="43137"/>
                    </a:srgbClr>
                  </a:outerShdw>
                </a:effectLst>
              </a:rPr>
              <a:t>TryGetValue</a:t>
            </a:r>
            <a:r>
              <a:rPr lang="en-US" sz="1400" dirty="0">
                <a:solidFill>
                  <a:srgbClr val="FFC000"/>
                </a:solidFill>
                <a:effectLst>
                  <a:outerShdw blurRad="38100" dist="38100" dir="2700000" algn="tl">
                    <a:srgbClr val="000000">
                      <a:alpha val="43137"/>
                    </a:srgbClr>
                  </a:outerShdw>
                </a:effectLst>
              </a:rPr>
              <a:t>( </a:t>
            </a:r>
            <a:r>
              <a:rPr lang="en-US" sz="1400" dirty="0" err="1">
                <a:solidFill>
                  <a:srgbClr val="FFC000"/>
                </a:solidFill>
                <a:effectLst>
                  <a:outerShdw blurRad="38100" dist="38100" dir="2700000" algn="tl">
                    <a:srgbClr val="000000">
                      <a:alpha val="43137"/>
                    </a:srgbClr>
                  </a:outerShdw>
                </a:effectLst>
              </a:rPr>
              <a:t>TKey</a:t>
            </a:r>
            <a:r>
              <a:rPr lang="en-US" sz="1400" dirty="0">
                <a:solidFill>
                  <a:srgbClr val="FFC000"/>
                </a:solidFill>
                <a:effectLst>
                  <a:outerShdw blurRad="38100" dist="38100" dir="2700000" algn="tl">
                    <a:srgbClr val="000000">
                      <a:alpha val="43137"/>
                    </a:srgbClr>
                  </a:outerShdw>
                </a:effectLst>
              </a:rPr>
              <a:t> key, </a:t>
            </a:r>
            <a:r>
              <a:rPr lang="en-US" sz="1400" u="sng" dirty="0">
                <a:solidFill>
                  <a:srgbClr val="FFC000"/>
                </a:solidFill>
                <a:effectLst>
                  <a:outerShdw blurRad="38100" dist="38100" dir="2700000" algn="tl">
                    <a:srgbClr val="000000">
                      <a:alpha val="43137"/>
                    </a:srgbClr>
                  </a:outerShdw>
                </a:effectLst>
              </a:rPr>
              <a:t>out</a:t>
            </a:r>
            <a:r>
              <a:rPr lang="en-US" sz="1400" dirty="0">
                <a:solidFill>
                  <a:srgbClr val="FFC000"/>
                </a:solidFill>
                <a:effectLst>
                  <a:outerShdw blurRad="38100" dist="38100" dir="2700000" algn="tl">
                    <a:srgbClr val="000000">
                      <a:alpha val="43137"/>
                    </a:srgbClr>
                  </a:outerShdw>
                </a:effectLst>
              </a:rPr>
              <a:t> </a:t>
            </a:r>
            <a:r>
              <a:rPr lang="en-US" sz="1400" dirty="0" err="1">
                <a:solidFill>
                  <a:srgbClr val="FFC000"/>
                </a:solidFill>
                <a:effectLst>
                  <a:outerShdw blurRad="38100" dist="38100" dir="2700000" algn="tl">
                    <a:srgbClr val="000000">
                      <a:alpha val="43137"/>
                    </a:srgbClr>
                  </a:outerShdw>
                </a:effectLst>
              </a:rPr>
              <a:t>TValue</a:t>
            </a:r>
            <a:r>
              <a:rPr lang="en-US" sz="1400" dirty="0">
                <a:solidFill>
                  <a:srgbClr val="FFC000"/>
                </a:solidFill>
                <a:effectLst>
                  <a:outerShdw blurRad="38100" dist="38100" dir="2700000" algn="tl">
                    <a:srgbClr val="000000">
                      <a:alpha val="43137"/>
                    </a:srgbClr>
                  </a:outerShdw>
                </a:effectLst>
              </a:rPr>
              <a:t> value)</a:t>
            </a:r>
            <a:endParaRPr lang="ru-RU" sz="1400" dirty="0">
              <a:solidFill>
                <a:srgbClr val="FFC000"/>
              </a:solidFill>
              <a:effectLst>
                <a:outerShdw blurRad="38100" dist="38100" dir="2700000" algn="tl">
                  <a:srgbClr val="000000">
                    <a:alpha val="43137"/>
                  </a:srgbClr>
                </a:outerShdw>
              </a:effectLst>
            </a:endParaRPr>
          </a:p>
          <a:p>
            <a:pPr lvl="1">
              <a:defRPr/>
            </a:pPr>
            <a:r>
              <a:rPr lang="en-US" sz="1200" dirty="0"/>
              <a:t>if (</a:t>
            </a:r>
            <a:r>
              <a:rPr lang="en-US" sz="1200" dirty="0" err="1"/>
              <a:t>d.TryGetValue</a:t>
            </a:r>
            <a:r>
              <a:rPr lang="en-US" sz="1200" dirty="0"/>
              <a:t>( “</a:t>
            </a:r>
            <a:r>
              <a:rPr lang="ru-RU" sz="1200" dirty="0"/>
              <a:t>два</a:t>
            </a:r>
            <a:r>
              <a:rPr lang="en-US" sz="1200" dirty="0"/>
              <a:t>”, </a:t>
            </a:r>
            <a:r>
              <a:rPr lang="en-US" sz="1200" u="sng" dirty="0"/>
              <a:t>out</a:t>
            </a:r>
            <a:r>
              <a:rPr lang="en-US" sz="1200" dirty="0"/>
              <a:t> </a:t>
            </a:r>
            <a:r>
              <a:rPr lang="en-US" sz="1200" dirty="0" err="1"/>
              <a:t>myComplexVar</a:t>
            </a:r>
            <a:r>
              <a:rPr lang="en-US" sz="1200" dirty="0"/>
              <a:t>)) …</a:t>
            </a:r>
          </a:p>
          <a:p>
            <a:pPr>
              <a:defRPr/>
            </a:pPr>
            <a:r>
              <a:rPr lang="ru-RU" sz="1400" dirty="0"/>
              <a:t>Проверка, содержится ли в словаре</a:t>
            </a:r>
          </a:p>
          <a:p>
            <a:pPr lvl="1">
              <a:defRPr/>
            </a:pPr>
            <a:r>
              <a:rPr lang="ru-RU" sz="1400" dirty="0"/>
              <a:t>Ключ - </a:t>
            </a:r>
            <a:r>
              <a:rPr lang="en-US" sz="1400" dirty="0" err="1">
                <a:solidFill>
                  <a:srgbClr val="FFC000"/>
                </a:solidFill>
                <a:effectLst>
                  <a:outerShdw blurRad="38100" dist="38100" dir="2700000" algn="tl">
                    <a:srgbClr val="000000">
                      <a:alpha val="43137"/>
                    </a:srgbClr>
                  </a:outerShdw>
                </a:effectLst>
              </a:rPr>
              <a:t>bool</a:t>
            </a:r>
            <a:r>
              <a:rPr lang="en-US" sz="1400" dirty="0">
                <a:solidFill>
                  <a:srgbClr val="FFC000"/>
                </a:solidFill>
                <a:effectLst>
                  <a:outerShdw blurRad="38100" dist="38100" dir="2700000" algn="tl">
                    <a:srgbClr val="000000">
                      <a:alpha val="43137"/>
                    </a:srgbClr>
                  </a:outerShdw>
                </a:effectLst>
              </a:rPr>
              <a:t> </a:t>
            </a:r>
            <a:r>
              <a:rPr lang="en-US" sz="1400" dirty="0" err="1">
                <a:solidFill>
                  <a:srgbClr val="FFC000"/>
                </a:solidFill>
                <a:effectLst>
                  <a:outerShdw blurRad="38100" dist="38100" dir="2700000" algn="tl">
                    <a:srgbClr val="000000">
                      <a:alpha val="43137"/>
                    </a:srgbClr>
                  </a:outerShdw>
                </a:effectLst>
              </a:rPr>
              <a:t>ContainsKey</a:t>
            </a:r>
            <a:r>
              <a:rPr lang="en-US" sz="1400" dirty="0">
                <a:solidFill>
                  <a:srgbClr val="FFC000"/>
                </a:solidFill>
                <a:effectLst>
                  <a:outerShdw blurRad="38100" dist="38100" dir="2700000" algn="tl">
                    <a:srgbClr val="000000">
                      <a:alpha val="43137"/>
                    </a:srgbClr>
                  </a:outerShdw>
                </a:effectLst>
              </a:rPr>
              <a:t>(</a:t>
            </a:r>
            <a:r>
              <a:rPr lang="en-US" sz="1400" dirty="0" err="1">
                <a:solidFill>
                  <a:srgbClr val="FFC000"/>
                </a:solidFill>
                <a:effectLst>
                  <a:outerShdw blurRad="38100" dist="38100" dir="2700000" algn="tl">
                    <a:srgbClr val="000000">
                      <a:alpha val="43137"/>
                    </a:srgbClr>
                  </a:outerShdw>
                </a:effectLst>
              </a:rPr>
              <a:t>TKey</a:t>
            </a:r>
            <a:r>
              <a:rPr lang="en-US" sz="1400" dirty="0">
                <a:solidFill>
                  <a:srgbClr val="FFC000"/>
                </a:solidFill>
                <a:effectLst>
                  <a:outerShdw blurRad="38100" dist="38100" dir="2700000" algn="tl">
                    <a:srgbClr val="000000">
                      <a:alpha val="43137"/>
                    </a:srgbClr>
                  </a:outerShdw>
                </a:effectLst>
              </a:rPr>
              <a:t> key)</a:t>
            </a:r>
            <a:endParaRPr lang="ru-RU" sz="1400" dirty="0">
              <a:solidFill>
                <a:srgbClr val="FFC000"/>
              </a:solidFill>
              <a:effectLst>
                <a:outerShdw blurRad="38100" dist="38100" dir="2700000" algn="tl">
                  <a:srgbClr val="000000">
                    <a:alpha val="43137"/>
                  </a:srgbClr>
                </a:outerShdw>
              </a:effectLst>
            </a:endParaRPr>
          </a:p>
          <a:p>
            <a:pPr lvl="1">
              <a:defRPr/>
            </a:pPr>
            <a:r>
              <a:rPr lang="ru-RU" sz="1400" dirty="0"/>
              <a:t>Значение - </a:t>
            </a:r>
            <a:r>
              <a:rPr lang="en-US" sz="1400" dirty="0">
                <a:solidFill>
                  <a:srgbClr val="FFC000"/>
                </a:solidFill>
                <a:effectLst>
                  <a:outerShdw blurRad="38100" dist="38100" dir="2700000" algn="tl">
                    <a:srgbClr val="000000">
                      <a:alpha val="43137"/>
                    </a:srgbClr>
                  </a:outerShdw>
                </a:effectLst>
              </a:rPr>
              <a:t>bool </a:t>
            </a:r>
            <a:r>
              <a:rPr lang="en-US" sz="1400" dirty="0" err="1">
                <a:solidFill>
                  <a:srgbClr val="FFC000"/>
                </a:solidFill>
                <a:effectLst>
                  <a:outerShdw blurRad="38100" dist="38100" dir="2700000" algn="tl">
                    <a:srgbClr val="000000">
                      <a:alpha val="43137"/>
                    </a:srgbClr>
                  </a:outerShdw>
                </a:effectLst>
              </a:rPr>
              <a:t>ContainsValue</a:t>
            </a:r>
            <a:r>
              <a:rPr lang="en-US" sz="1400" dirty="0">
                <a:solidFill>
                  <a:srgbClr val="FFC000"/>
                </a:solidFill>
                <a:effectLst>
                  <a:outerShdw blurRad="38100" dist="38100" dir="2700000" algn="tl">
                    <a:srgbClr val="000000">
                      <a:alpha val="43137"/>
                    </a:srgbClr>
                  </a:outerShdw>
                </a:effectLst>
              </a:rPr>
              <a:t>( TValue value )</a:t>
            </a:r>
          </a:p>
          <a:p>
            <a:pPr>
              <a:defRPr/>
            </a:pPr>
            <a:r>
              <a:rPr lang="ru-RU" sz="1400" dirty="0"/>
              <a:t>Количество элементов в словаре – свойство </a:t>
            </a:r>
            <a:r>
              <a:rPr lang="en-US" sz="1400" dirty="0">
                <a:solidFill>
                  <a:srgbClr val="FFC000"/>
                </a:solidFill>
                <a:effectLst>
                  <a:outerShdw blurRad="38100" dist="38100" dir="2700000" algn="tl">
                    <a:srgbClr val="000000">
                      <a:alpha val="43137"/>
                    </a:srgbClr>
                  </a:outerShdw>
                </a:effectLst>
              </a:rPr>
              <a:t>Count</a:t>
            </a:r>
            <a:endParaRPr lang="ru-RU" sz="1400" dirty="0">
              <a:solidFill>
                <a:srgbClr val="FFC000"/>
              </a:solidFill>
              <a:effectLst>
                <a:outerShdw blurRad="38100" dist="38100" dir="2700000" algn="tl">
                  <a:srgbClr val="000000">
                    <a:alpha val="43137"/>
                  </a:srgbClr>
                </a:outerShdw>
              </a:effectLst>
            </a:endParaRPr>
          </a:p>
          <a:p>
            <a:pPr>
              <a:defRPr/>
            </a:pPr>
            <a:r>
              <a:rPr lang="ru-RU" sz="1400" dirty="0"/>
              <a:t>Коллекции (свойства)</a:t>
            </a:r>
          </a:p>
          <a:p>
            <a:pPr lvl="1">
              <a:defRPr/>
            </a:pPr>
            <a:r>
              <a:rPr lang="en-US" sz="1400" dirty="0">
                <a:solidFill>
                  <a:srgbClr val="FFC000"/>
                </a:solidFill>
                <a:effectLst>
                  <a:outerShdw blurRad="38100" dist="38100" dir="2700000" algn="tl">
                    <a:srgbClr val="000000">
                      <a:alpha val="43137"/>
                    </a:srgbClr>
                  </a:outerShdw>
                </a:effectLst>
              </a:rPr>
              <a:t>Keys</a:t>
            </a:r>
            <a:r>
              <a:rPr lang="ru-RU" sz="1400" dirty="0">
                <a:solidFill>
                  <a:srgbClr val="FFC000"/>
                </a:solidFill>
                <a:effectLst>
                  <a:outerShdw blurRad="38100" dist="38100" dir="2700000" algn="tl">
                    <a:srgbClr val="000000">
                      <a:alpha val="43137"/>
                    </a:srgbClr>
                  </a:outerShdw>
                </a:effectLst>
              </a:rPr>
              <a:t> </a:t>
            </a:r>
            <a:r>
              <a:rPr lang="ru-RU" sz="1400" dirty="0"/>
              <a:t>– коллекция ключей</a:t>
            </a:r>
          </a:p>
          <a:p>
            <a:pPr lvl="1">
              <a:defRPr/>
            </a:pPr>
            <a:r>
              <a:rPr lang="en-US" sz="1400" dirty="0">
                <a:solidFill>
                  <a:srgbClr val="FFC000"/>
                </a:solidFill>
                <a:effectLst>
                  <a:outerShdw blurRad="38100" dist="38100" dir="2700000" algn="tl">
                    <a:srgbClr val="000000">
                      <a:alpha val="43137"/>
                    </a:srgbClr>
                  </a:outerShdw>
                </a:effectLst>
              </a:rPr>
              <a:t>Values</a:t>
            </a:r>
            <a:r>
              <a:rPr lang="en-US" sz="1400" dirty="0">
                <a:effectLst>
                  <a:outerShdw blurRad="38100" dist="38100" dir="2700000" algn="tl">
                    <a:srgbClr val="000000">
                      <a:alpha val="43137"/>
                    </a:srgbClr>
                  </a:outerShdw>
                </a:effectLst>
              </a:rPr>
              <a:t> </a:t>
            </a:r>
            <a:r>
              <a:rPr lang="en-US" sz="1400" dirty="0"/>
              <a:t>– </a:t>
            </a:r>
            <a:r>
              <a:rPr lang="ru-RU" sz="1400" dirty="0"/>
              <a:t>коллекция значений</a:t>
            </a:r>
          </a:p>
        </p:txBody>
      </p:sp>
    </p:spTree>
    <p:extLst>
      <p:ext uri="{BB962C8B-B14F-4D97-AF65-F5344CB8AC3E}">
        <p14:creationId xmlns:p14="http://schemas.microsoft.com/office/powerpoint/2010/main" val="275684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defRPr/>
            </a:pPr>
            <a:r>
              <a:rPr lang="ru-RU" dirty="0"/>
              <a:t>Инициализация</a:t>
            </a:r>
          </a:p>
        </p:txBody>
      </p:sp>
      <p:sp>
        <p:nvSpPr>
          <p:cNvPr id="3" name="Текст 2"/>
          <p:cNvSpPr>
            <a:spLocks noGrp="1"/>
          </p:cNvSpPr>
          <p:nvPr>
            <p:ph type="body" idx="4294967295"/>
          </p:nvPr>
        </p:nvSpPr>
        <p:spPr>
          <a:xfrm>
            <a:off x="467544" y="1556792"/>
            <a:ext cx="8410575" cy="5112568"/>
          </a:xfrm>
        </p:spPr>
        <p:txBody>
          <a:bodyPr>
            <a:noAutofit/>
          </a:bodyPr>
          <a:lstStyle/>
          <a:p>
            <a:pPr marL="0" indent="0">
              <a:buNone/>
            </a:pPr>
            <a:r>
              <a:rPr lang="en-US" sz="1400" dirty="0"/>
              <a:t> Dictionary&lt;</a:t>
            </a:r>
            <a:r>
              <a:rPr lang="en-US" sz="1400" dirty="0" err="1"/>
              <a:t>int</a:t>
            </a:r>
            <a:r>
              <a:rPr lang="en-US" sz="1400" dirty="0"/>
              <a:t>, string&gt; numbers = new Dictionary&lt;</a:t>
            </a:r>
            <a:r>
              <a:rPr lang="en-US" sz="1400" dirty="0" err="1"/>
              <a:t>int</a:t>
            </a:r>
            <a:r>
              <a:rPr lang="en-US" sz="1400" dirty="0"/>
              <a:t>, string&gt;</a:t>
            </a:r>
          </a:p>
          <a:p>
            <a:pPr marL="0" indent="0">
              <a:buNone/>
            </a:pPr>
            <a:r>
              <a:rPr lang="ru-RU" sz="1400" dirty="0"/>
              <a:t>            {</a:t>
            </a:r>
          </a:p>
          <a:p>
            <a:pPr marL="0" indent="0">
              <a:buNone/>
            </a:pPr>
            <a:r>
              <a:rPr lang="en-US" sz="1400" dirty="0"/>
              <a:t>                {7, "seven"},</a:t>
            </a:r>
          </a:p>
          <a:p>
            <a:pPr marL="0" indent="0">
              <a:buNone/>
            </a:pPr>
            <a:r>
              <a:rPr lang="en-US" sz="1400" dirty="0"/>
              <a:t>                { 9, "nine"},</a:t>
            </a:r>
          </a:p>
          <a:p>
            <a:pPr marL="0" indent="0">
              <a:buNone/>
            </a:pPr>
            <a:r>
              <a:rPr lang="en-US" sz="1400" dirty="0"/>
              <a:t>                { 13, "thirteen"}</a:t>
            </a:r>
          </a:p>
          <a:p>
            <a:pPr marL="0" indent="0">
              <a:buNone/>
            </a:pPr>
            <a:r>
              <a:rPr lang="ru-RU" sz="1400" dirty="0"/>
              <a:t>            };</a:t>
            </a:r>
            <a:endParaRPr lang="en-US" sz="1400" dirty="0"/>
          </a:p>
          <a:p>
            <a:pPr marL="0" indent="0">
              <a:buNone/>
            </a:pPr>
            <a:endParaRPr lang="en-US" sz="1400" dirty="0"/>
          </a:p>
          <a:p>
            <a:r>
              <a:rPr lang="ru-RU" sz="1600" b="1" dirty="0"/>
              <a:t>Ключом может быть произвольный тип</a:t>
            </a:r>
            <a:endParaRPr lang="en-US" sz="1600" b="1" dirty="0"/>
          </a:p>
          <a:p>
            <a:pPr marL="0" indent="0">
              <a:buNone/>
            </a:pPr>
            <a:r>
              <a:rPr lang="en-US" sz="1400" dirty="0"/>
              <a:t> Dictionary&lt;Complex, Vector3d&gt; projection = new Dictionary&lt;Complex, Vector3d&gt;()</a:t>
            </a:r>
          </a:p>
          <a:p>
            <a:pPr marL="0" indent="0">
              <a:buNone/>
            </a:pPr>
            <a:r>
              <a:rPr lang="ru-RU" sz="1400" dirty="0"/>
              <a:t>            {</a:t>
            </a:r>
          </a:p>
          <a:p>
            <a:pPr marL="0" indent="0">
              <a:buNone/>
            </a:pPr>
            <a:r>
              <a:rPr lang="en-US" sz="1400" dirty="0"/>
              <a:t>                {new Complex(4, 5), </a:t>
            </a:r>
            <a:r>
              <a:rPr lang="ru-RU" sz="1400" dirty="0"/>
              <a:t> </a:t>
            </a:r>
            <a:r>
              <a:rPr lang="en-US" sz="1400" dirty="0"/>
              <a:t>new Vector3d(3, 4, 5)},</a:t>
            </a:r>
          </a:p>
          <a:p>
            <a:pPr marL="0" indent="0">
              <a:buNone/>
            </a:pPr>
            <a:r>
              <a:rPr lang="en-US" sz="1400" dirty="0"/>
              <a:t>                {new Complex(5, 6), </a:t>
            </a:r>
            <a:r>
              <a:rPr lang="ru-RU" sz="1400" dirty="0"/>
              <a:t> </a:t>
            </a:r>
            <a:r>
              <a:rPr lang="en-US" sz="1400" dirty="0"/>
              <a:t>new Vector3d(4, 5, 6)},</a:t>
            </a:r>
          </a:p>
          <a:p>
            <a:pPr marL="0" indent="0">
              <a:buNone/>
            </a:pPr>
            <a:r>
              <a:rPr lang="en-US" sz="1400" dirty="0"/>
              <a:t>                {new Complex(5, 7), </a:t>
            </a:r>
            <a:r>
              <a:rPr lang="ru-RU" sz="1400" dirty="0"/>
              <a:t> </a:t>
            </a:r>
            <a:r>
              <a:rPr lang="en-US" sz="1400" dirty="0"/>
              <a:t>new Vector3d(4, 5, 6)},</a:t>
            </a:r>
          </a:p>
          <a:p>
            <a:pPr marL="0" indent="0">
              <a:buNone/>
            </a:pPr>
            <a:r>
              <a:rPr lang="en-US" sz="1400" dirty="0"/>
              <a:t>                { complex, vector3d}</a:t>
            </a:r>
          </a:p>
          <a:p>
            <a:pPr marL="0" indent="0">
              <a:buNone/>
            </a:pPr>
            <a:r>
              <a:rPr lang="ru-RU" sz="1400" dirty="0"/>
              <a:t>            };</a:t>
            </a:r>
            <a:endParaRPr lang="en-US" sz="1400" dirty="0"/>
          </a:p>
          <a:p>
            <a:pPr marL="0" indent="0">
              <a:buNone/>
            </a:pPr>
            <a:endParaRPr lang="en-US" sz="1400" dirty="0"/>
          </a:p>
          <a:p>
            <a:r>
              <a:rPr lang="ru-RU" sz="1600" b="1" dirty="0"/>
              <a:t>В </a:t>
            </a:r>
            <a:r>
              <a:rPr lang="en-US" sz="1600" b="1" dirty="0"/>
              <a:t>C# 6 </a:t>
            </a:r>
            <a:r>
              <a:rPr lang="ru-RU" sz="1600" b="1" dirty="0"/>
              <a:t>новый способ инициализации</a:t>
            </a:r>
            <a:endParaRPr lang="en-US" sz="1600" b="1" dirty="0"/>
          </a:p>
          <a:p>
            <a:pPr marL="0" indent="0">
              <a:buNone/>
            </a:pPr>
            <a:r>
              <a:rPr lang="en-US" sz="1400" dirty="0"/>
              <a:t>Dictionary&lt;</a:t>
            </a:r>
            <a:r>
              <a:rPr lang="en-US" sz="1400" dirty="0" err="1"/>
              <a:t>int</a:t>
            </a:r>
            <a:r>
              <a:rPr lang="en-US" sz="1400" dirty="0"/>
              <a:t>, string&gt; numbers = new Dictionary&lt;</a:t>
            </a:r>
            <a:r>
              <a:rPr lang="en-US" sz="1400" dirty="0" err="1"/>
              <a:t>int</a:t>
            </a:r>
            <a:r>
              <a:rPr lang="en-US" sz="1400" dirty="0"/>
              <a:t>, string&gt;</a:t>
            </a:r>
          </a:p>
          <a:p>
            <a:pPr marL="0" indent="0">
              <a:buNone/>
            </a:pPr>
            <a:r>
              <a:rPr lang="ru-RU" sz="1400" dirty="0"/>
              <a:t>            {</a:t>
            </a:r>
          </a:p>
          <a:p>
            <a:pPr marL="0" indent="0">
              <a:buNone/>
            </a:pPr>
            <a:r>
              <a:rPr lang="en-US" sz="1400" dirty="0"/>
              <a:t>                [7] = "seven",</a:t>
            </a:r>
          </a:p>
          <a:p>
            <a:pPr marL="0" indent="0">
              <a:buNone/>
            </a:pPr>
            <a:r>
              <a:rPr lang="en-US" sz="1400" dirty="0"/>
              <a:t>                [9] = "nine",</a:t>
            </a:r>
          </a:p>
          <a:p>
            <a:pPr marL="0" indent="0">
              <a:buNone/>
            </a:pPr>
            <a:r>
              <a:rPr lang="en-US" sz="1400" dirty="0"/>
              <a:t>                [13] = "thirteen"</a:t>
            </a:r>
          </a:p>
          <a:p>
            <a:pPr marL="0" indent="0">
              <a:buNone/>
            </a:pPr>
            <a:r>
              <a:rPr lang="ru-RU" sz="1400" dirty="0"/>
              <a:t>            };</a:t>
            </a:r>
          </a:p>
        </p:txBody>
      </p:sp>
    </p:spTree>
    <p:extLst>
      <p:ext uri="{BB962C8B-B14F-4D97-AF65-F5344CB8AC3E}">
        <p14:creationId xmlns:p14="http://schemas.microsoft.com/office/powerpoint/2010/main" val="3519336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Множества</a:t>
            </a:r>
          </a:p>
        </p:txBody>
      </p:sp>
      <p:sp>
        <p:nvSpPr>
          <p:cNvPr id="3" name="Объект 2"/>
          <p:cNvSpPr>
            <a:spLocks noGrp="1"/>
          </p:cNvSpPr>
          <p:nvPr>
            <p:ph idx="4294967295"/>
          </p:nvPr>
        </p:nvSpPr>
        <p:spPr>
          <a:xfrm>
            <a:off x="323528" y="1509652"/>
            <a:ext cx="8712968" cy="5095130"/>
          </a:xfrm>
        </p:spPr>
        <p:txBody>
          <a:bodyPr>
            <a:normAutofit fontScale="55000" lnSpcReduction="20000"/>
          </a:bodyPr>
          <a:lstStyle/>
          <a:p>
            <a:pPr>
              <a:lnSpc>
                <a:spcPct val="120000"/>
              </a:lnSpc>
            </a:pPr>
            <a:r>
              <a:rPr lang="ru-RU" b="1" dirty="0" err="1">
                <a:solidFill>
                  <a:srgbClr val="FFFF00"/>
                </a:solidFill>
                <a:effectLst>
                  <a:outerShdw blurRad="38100" dist="38100" dir="2700000" algn="tl">
                    <a:srgbClr val="000000">
                      <a:alpha val="43137"/>
                    </a:srgbClr>
                  </a:outerShdw>
                </a:effectLst>
              </a:rPr>
              <a:t>HashSet</a:t>
            </a:r>
            <a:r>
              <a:rPr lang="ru-RU" b="1" dirty="0">
                <a:solidFill>
                  <a:srgbClr val="FFFF00"/>
                </a:solidFill>
                <a:effectLst>
                  <a:outerShdw blurRad="38100" dist="38100" dir="2700000" algn="tl">
                    <a:srgbClr val="000000">
                      <a:alpha val="43137"/>
                    </a:srgbClr>
                  </a:outerShdw>
                </a:effectLst>
              </a:rPr>
              <a:t>&lt;T&gt;</a:t>
            </a:r>
            <a:r>
              <a:rPr lang="ru-RU" dirty="0"/>
              <a:t> - Множество</a:t>
            </a:r>
          </a:p>
          <a:p>
            <a:pPr>
              <a:lnSpc>
                <a:spcPct val="120000"/>
              </a:lnSpc>
            </a:pPr>
            <a:r>
              <a:rPr lang="ru-RU" b="1" dirty="0" err="1">
                <a:solidFill>
                  <a:srgbClr val="FFFF00"/>
                </a:solidFill>
                <a:effectLst>
                  <a:outerShdw blurRad="38100" dist="38100" dir="2700000" algn="tl">
                    <a:srgbClr val="000000">
                      <a:alpha val="43137"/>
                    </a:srgbClr>
                  </a:outerShdw>
                </a:effectLst>
              </a:rPr>
              <a:t>SortedSet</a:t>
            </a:r>
            <a:r>
              <a:rPr lang="ru-RU" b="1" dirty="0">
                <a:solidFill>
                  <a:srgbClr val="FFFF00"/>
                </a:solidFill>
                <a:effectLst>
                  <a:outerShdw blurRad="38100" dist="38100" dir="2700000" algn="tl">
                    <a:srgbClr val="000000">
                      <a:alpha val="43137"/>
                    </a:srgbClr>
                  </a:outerShdw>
                </a:effectLst>
              </a:rPr>
              <a:t>&lt;T&gt;</a:t>
            </a:r>
            <a:r>
              <a:rPr lang="ru-RU" dirty="0"/>
              <a:t> - Сортированное множество</a:t>
            </a:r>
          </a:p>
          <a:p>
            <a:pPr>
              <a:lnSpc>
                <a:spcPct val="120000"/>
              </a:lnSpc>
            </a:pPr>
            <a:r>
              <a:rPr lang="ru-RU" dirty="0"/>
              <a:t>Не позволяют дублировать значения</a:t>
            </a:r>
          </a:p>
          <a:p>
            <a:pPr>
              <a:lnSpc>
                <a:spcPct val="120000"/>
              </a:lnSpc>
            </a:pPr>
            <a:r>
              <a:rPr lang="ru-RU" dirty="0"/>
              <a:t>Имеют операции на объединение, вычитание, пересечение множеств</a:t>
            </a:r>
          </a:p>
          <a:p>
            <a:pPr>
              <a:lnSpc>
                <a:spcPct val="120000"/>
              </a:lnSpc>
            </a:pPr>
            <a:endParaRPr lang="ru-RU" dirty="0"/>
          </a:p>
          <a:p>
            <a:pPr>
              <a:lnSpc>
                <a:spcPct val="120000"/>
              </a:lnSpc>
            </a:pPr>
            <a:r>
              <a:rPr lang="en-US" dirty="0">
                <a:solidFill>
                  <a:srgbClr val="FFC000"/>
                </a:solidFill>
                <a:effectLst>
                  <a:outerShdw blurRad="38100" dist="38100" dir="2700000" algn="tl">
                    <a:srgbClr val="000000">
                      <a:alpha val="43137"/>
                    </a:srgbClr>
                  </a:outerShdw>
                </a:effectLst>
              </a:rPr>
              <a:t>Add(T item)</a:t>
            </a:r>
            <a:r>
              <a:rPr lang="ru-RU" dirty="0">
                <a:solidFill>
                  <a:srgbClr val="FFC000"/>
                </a:solidFill>
                <a:effectLst>
                  <a:outerShdw blurRad="38100" dist="38100" dir="2700000" algn="tl">
                    <a:srgbClr val="000000">
                      <a:alpha val="43137"/>
                    </a:srgbClr>
                  </a:outerShdw>
                </a:effectLst>
              </a:rPr>
              <a:t> </a:t>
            </a:r>
            <a:r>
              <a:rPr lang="ru-RU" dirty="0">
                <a:effectLst>
                  <a:outerShdw blurRad="38100" dist="38100" dir="2700000" algn="tl">
                    <a:srgbClr val="000000">
                      <a:alpha val="43137"/>
                    </a:srgbClr>
                  </a:outerShdw>
                </a:effectLst>
              </a:rPr>
              <a:t>–</a:t>
            </a:r>
            <a:r>
              <a:rPr lang="ru-RU" dirty="0">
                <a:solidFill>
                  <a:srgbClr val="FFC000"/>
                </a:solidFill>
                <a:effectLst>
                  <a:outerShdw blurRad="38100" dist="38100" dir="2700000" algn="tl">
                    <a:srgbClr val="000000">
                      <a:alpha val="43137"/>
                    </a:srgbClr>
                  </a:outerShdw>
                </a:effectLst>
              </a:rPr>
              <a:t> </a:t>
            </a:r>
            <a:r>
              <a:rPr lang="ru-RU" dirty="0"/>
              <a:t>добавление элемента в множество</a:t>
            </a:r>
          </a:p>
          <a:p>
            <a:pPr>
              <a:lnSpc>
                <a:spcPct val="120000"/>
              </a:lnSpc>
            </a:pPr>
            <a:r>
              <a:rPr lang="en-US" dirty="0" err="1">
                <a:solidFill>
                  <a:srgbClr val="FFC000"/>
                </a:solidFill>
                <a:effectLst>
                  <a:outerShdw blurRad="38100" dist="38100" dir="2700000" algn="tl">
                    <a:srgbClr val="000000">
                      <a:alpha val="43137"/>
                    </a:srgbClr>
                  </a:outerShdw>
                </a:effectLst>
              </a:rPr>
              <a:t>bool</a:t>
            </a:r>
            <a:r>
              <a:rPr lang="en-US" dirty="0">
                <a:solidFill>
                  <a:srgbClr val="FFC000"/>
                </a:solidFill>
                <a:effectLst>
                  <a:outerShdw blurRad="38100" dist="38100" dir="2700000" algn="tl">
                    <a:srgbClr val="000000">
                      <a:alpha val="43137"/>
                    </a:srgbClr>
                  </a:outerShdw>
                </a:effectLst>
              </a:rPr>
              <a:t> Remove(T item)</a:t>
            </a:r>
            <a:r>
              <a:rPr lang="ru-RU" dirty="0">
                <a:solidFill>
                  <a:srgbClr val="FFC000"/>
                </a:solidFill>
                <a:effectLst>
                  <a:outerShdw blurRad="38100" dist="38100" dir="2700000" algn="tl">
                    <a:srgbClr val="000000">
                      <a:alpha val="43137"/>
                    </a:srgbClr>
                  </a:outerShdw>
                </a:effectLst>
              </a:rPr>
              <a:t> </a:t>
            </a:r>
            <a:r>
              <a:rPr lang="ru-RU" dirty="0"/>
              <a:t>– удаление элемента из множества. </a:t>
            </a:r>
            <a:r>
              <a:rPr lang="en-US" dirty="0" err="1">
                <a:solidFill>
                  <a:srgbClr val="FFC000"/>
                </a:solidFill>
                <a:effectLst>
                  <a:outerShdw blurRad="38100" dist="38100" dir="2700000" algn="tl">
                    <a:srgbClr val="000000">
                      <a:alpha val="43137"/>
                    </a:srgbClr>
                  </a:outerShdw>
                </a:effectLst>
              </a:rPr>
              <a:t>RemoveWhere</a:t>
            </a:r>
            <a:r>
              <a:rPr lang="en-US" dirty="0">
                <a:solidFill>
                  <a:srgbClr val="FFC000"/>
                </a:solidFill>
                <a:effectLst>
                  <a:outerShdw blurRad="38100" dist="38100" dir="2700000" algn="tl">
                    <a:srgbClr val="000000">
                      <a:alpha val="43137"/>
                    </a:srgbClr>
                  </a:outerShdw>
                </a:effectLst>
              </a:rPr>
              <a:t>(Predicate&lt;T&gt; match) </a:t>
            </a:r>
            <a:r>
              <a:rPr lang="ru-RU" dirty="0"/>
              <a:t>– по условию</a:t>
            </a:r>
          </a:p>
          <a:p>
            <a:pPr>
              <a:lnSpc>
                <a:spcPct val="120000"/>
              </a:lnSpc>
            </a:pPr>
            <a:endParaRPr lang="ru-RU" dirty="0"/>
          </a:p>
          <a:p>
            <a:pPr>
              <a:lnSpc>
                <a:spcPct val="120000"/>
              </a:lnSpc>
            </a:pPr>
            <a:r>
              <a:rPr lang="en-US" dirty="0" err="1">
                <a:solidFill>
                  <a:srgbClr val="FFC000"/>
                </a:solidFill>
                <a:effectLst>
                  <a:outerShdw blurRad="38100" dist="38100" dir="2700000" algn="tl">
                    <a:srgbClr val="000000">
                      <a:alpha val="43137"/>
                    </a:srgbClr>
                  </a:outerShdw>
                </a:effectLst>
              </a:rPr>
              <a:t>UnionWith</a:t>
            </a:r>
            <a:r>
              <a:rPr lang="en-US" dirty="0">
                <a:solidFill>
                  <a:srgbClr val="FFC000"/>
                </a:solidFill>
                <a:effectLst>
                  <a:outerShdw blurRad="38100" dist="38100" dir="2700000" algn="tl">
                    <a:srgbClr val="000000">
                      <a:alpha val="43137"/>
                    </a:srgbClr>
                  </a:outerShdw>
                </a:effectLst>
              </a:rPr>
              <a:t>(</a:t>
            </a:r>
            <a:r>
              <a:rPr lang="en-US" dirty="0" err="1">
                <a:solidFill>
                  <a:srgbClr val="FFC000"/>
                </a:solidFill>
                <a:effectLst>
                  <a:outerShdw blurRad="38100" dist="38100" dir="2700000" algn="tl">
                    <a:srgbClr val="000000">
                      <a:alpha val="43137"/>
                    </a:srgbClr>
                  </a:outerShdw>
                </a:effectLst>
              </a:rPr>
              <a:t>IEnumerable</a:t>
            </a:r>
            <a:r>
              <a:rPr lang="en-US" dirty="0">
                <a:solidFill>
                  <a:srgbClr val="FFC000"/>
                </a:solidFill>
                <a:effectLst>
                  <a:outerShdw blurRad="38100" dist="38100" dir="2700000" algn="tl">
                    <a:srgbClr val="000000">
                      <a:alpha val="43137"/>
                    </a:srgbClr>
                  </a:outerShdw>
                </a:effectLst>
              </a:rPr>
              <a:t>&lt;T&gt; other)</a:t>
            </a:r>
            <a:r>
              <a:rPr lang="ru-RU" dirty="0">
                <a:solidFill>
                  <a:srgbClr val="FFC000"/>
                </a:solidFill>
                <a:effectLst>
                  <a:outerShdw blurRad="38100" dist="38100" dir="2700000" algn="tl">
                    <a:srgbClr val="000000">
                      <a:alpha val="43137"/>
                    </a:srgbClr>
                  </a:outerShdw>
                </a:effectLst>
              </a:rPr>
              <a:t> </a:t>
            </a:r>
            <a:r>
              <a:rPr lang="ru-RU" dirty="0"/>
              <a:t>– объединение 2 множеств</a:t>
            </a:r>
          </a:p>
          <a:p>
            <a:pPr>
              <a:lnSpc>
                <a:spcPct val="120000"/>
              </a:lnSpc>
            </a:pPr>
            <a:r>
              <a:rPr lang="en-US" dirty="0">
                <a:solidFill>
                  <a:srgbClr val="FFC000"/>
                </a:solidFill>
                <a:effectLst>
                  <a:outerShdw blurRad="38100" dist="38100" dir="2700000" algn="tl">
                    <a:srgbClr val="000000">
                      <a:alpha val="43137"/>
                    </a:srgbClr>
                  </a:outerShdw>
                </a:effectLst>
              </a:rPr>
              <a:t>Overlaps(</a:t>
            </a:r>
            <a:r>
              <a:rPr lang="en-US" dirty="0" err="1">
                <a:solidFill>
                  <a:srgbClr val="FFC000"/>
                </a:solidFill>
                <a:effectLst>
                  <a:outerShdw blurRad="38100" dist="38100" dir="2700000" algn="tl">
                    <a:srgbClr val="000000">
                      <a:alpha val="43137"/>
                    </a:srgbClr>
                  </a:outerShdw>
                </a:effectLst>
              </a:rPr>
              <a:t>IEnumerable</a:t>
            </a:r>
            <a:r>
              <a:rPr lang="en-US" dirty="0">
                <a:solidFill>
                  <a:srgbClr val="FFC000"/>
                </a:solidFill>
                <a:effectLst>
                  <a:outerShdw blurRad="38100" dist="38100" dir="2700000" algn="tl">
                    <a:srgbClr val="000000">
                      <a:alpha val="43137"/>
                    </a:srgbClr>
                  </a:outerShdw>
                </a:effectLst>
              </a:rPr>
              <a:t>&lt;T&gt; other)</a:t>
            </a:r>
            <a:r>
              <a:rPr lang="ru-RU" dirty="0">
                <a:solidFill>
                  <a:srgbClr val="FFC000"/>
                </a:solidFill>
                <a:effectLst>
                  <a:outerShdw blurRad="38100" dist="38100" dir="2700000" algn="tl">
                    <a:srgbClr val="000000">
                      <a:alpha val="43137"/>
                    </a:srgbClr>
                  </a:outerShdw>
                </a:effectLst>
              </a:rPr>
              <a:t> </a:t>
            </a:r>
            <a:r>
              <a:rPr lang="ru-RU" dirty="0"/>
              <a:t>– пересечение множеств</a:t>
            </a:r>
          </a:p>
          <a:p>
            <a:pPr>
              <a:lnSpc>
                <a:spcPct val="120000"/>
              </a:lnSpc>
            </a:pPr>
            <a:r>
              <a:rPr lang="ru-RU" dirty="0"/>
              <a:t>Проверка на вхождение одного множества в другое</a:t>
            </a:r>
          </a:p>
          <a:p>
            <a:pPr lvl="1">
              <a:lnSpc>
                <a:spcPct val="120000"/>
              </a:lnSpc>
            </a:pPr>
            <a:r>
              <a:rPr lang="en-US" dirty="0" err="1">
                <a:solidFill>
                  <a:srgbClr val="FFC000"/>
                </a:solidFill>
                <a:effectLst>
                  <a:outerShdw blurRad="38100" dist="38100" dir="2700000" algn="tl">
                    <a:srgbClr val="000000">
                      <a:alpha val="43137"/>
                    </a:srgbClr>
                  </a:outerShdw>
                </a:effectLst>
              </a:rPr>
              <a:t>IsSubsetOf</a:t>
            </a:r>
            <a:r>
              <a:rPr lang="en-US" dirty="0">
                <a:solidFill>
                  <a:srgbClr val="FFC000"/>
                </a:solidFill>
                <a:effectLst>
                  <a:outerShdw blurRad="38100" dist="38100" dir="2700000" algn="tl">
                    <a:srgbClr val="000000">
                      <a:alpha val="43137"/>
                    </a:srgbClr>
                  </a:outerShdw>
                </a:effectLst>
              </a:rPr>
              <a:t>(</a:t>
            </a:r>
            <a:r>
              <a:rPr lang="en-US" dirty="0" err="1">
                <a:solidFill>
                  <a:srgbClr val="FFC000"/>
                </a:solidFill>
                <a:effectLst>
                  <a:outerShdw blurRad="38100" dist="38100" dir="2700000" algn="tl">
                    <a:srgbClr val="000000">
                      <a:alpha val="43137"/>
                    </a:srgbClr>
                  </a:outerShdw>
                </a:effectLst>
              </a:rPr>
              <a:t>IEnumerable</a:t>
            </a:r>
            <a:r>
              <a:rPr lang="en-US" dirty="0">
                <a:solidFill>
                  <a:srgbClr val="FFC000"/>
                </a:solidFill>
                <a:effectLst>
                  <a:outerShdw blurRad="38100" dist="38100" dir="2700000" algn="tl">
                    <a:srgbClr val="000000">
                      <a:alpha val="43137"/>
                    </a:srgbClr>
                  </a:outerShdw>
                </a:effectLst>
              </a:rPr>
              <a:t>&lt;T&gt; other)</a:t>
            </a:r>
            <a:r>
              <a:rPr lang="ru-RU" dirty="0">
                <a:solidFill>
                  <a:srgbClr val="FFC000"/>
                </a:solidFill>
                <a:effectLst>
                  <a:outerShdw blurRad="38100" dist="38100" dir="2700000" algn="tl">
                    <a:srgbClr val="000000">
                      <a:alpha val="43137"/>
                    </a:srgbClr>
                  </a:outerShdw>
                </a:effectLst>
              </a:rPr>
              <a:t>, </a:t>
            </a:r>
            <a:r>
              <a:rPr lang="en-US" dirty="0" err="1">
                <a:solidFill>
                  <a:srgbClr val="FFC000"/>
                </a:solidFill>
                <a:effectLst>
                  <a:outerShdw blurRad="38100" dist="38100" dir="2700000" algn="tl">
                    <a:srgbClr val="000000">
                      <a:alpha val="43137"/>
                    </a:srgbClr>
                  </a:outerShdw>
                </a:effectLst>
              </a:rPr>
              <a:t>IsProperSubsetOf</a:t>
            </a:r>
            <a:r>
              <a:rPr lang="en-US" dirty="0">
                <a:solidFill>
                  <a:srgbClr val="FFC000"/>
                </a:solidFill>
                <a:effectLst>
                  <a:outerShdw blurRad="38100" dist="38100" dir="2700000" algn="tl">
                    <a:srgbClr val="000000">
                      <a:alpha val="43137"/>
                    </a:srgbClr>
                  </a:outerShdw>
                </a:effectLst>
              </a:rPr>
              <a:t>( </a:t>
            </a:r>
            <a:r>
              <a:rPr lang="en-US" dirty="0" err="1">
                <a:solidFill>
                  <a:srgbClr val="FFC000"/>
                </a:solidFill>
                <a:effectLst>
                  <a:outerShdw blurRad="38100" dist="38100" dir="2700000" algn="tl">
                    <a:srgbClr val="000000">
                      <a:alpha val="43137"/>
                    </a:srgbClr>
                  </a:outerShdw>
                </a:effectLst>
              </a:rPr>
              <a:t>IEnumerable</a:t>
            </a:r>
            <a:r>
              <a:rPr lang="en-US" dirty="0">
                <a:solidFill>
                  <a:srgbClr val="FFC000"/>
                </a:solidFill>
                <a:effectLst>
                  <a:outerShdw blurRad="38100" dist="38100" dir="2700000" algn="tl">
                    <a:srgbClr val="000000">
                      <a:alpha val="43137"/>
                    </a:srgbClr>
                  </a:outerShdw>
                </a:effectLst>
              </a:rPr>
              <a:t>&lt;T&gt; other )</a:t>
            </a:r>
            <a:endParaRPr lang="ru-RU" dirty="0">
              <a:solidFill>
                <a:srgbClr val="FFC000"/>
              </a:solidFill>
              <a:effectLst>
                <a:outerShdw blurRad="38100" dist="38100" dir="2700000" algn="tl">
                  <a:srgbClr val="000000">
                    <a:alpha val="43137"/>
                  </a:srgbClr>
                </a:outerShdw>
              </a:effectLst>
            </a:endParaRPr>
          </a:p>
          <a:p>
            <a:pPr lvl="1">
              <a:lnSpc>
                <a:spcPct val="120000"/>
              </a:lnSpc>
            </a:pPr>
            <a:r>
              <a:rPr lang="en-US" dirty="0" err="1">
                <a:solidFill>
                  <a:srgbClr val="FFC000"/>
                </a:solidFill>
                <a:effectLst>
                  <a:outerShdw blurRad="38100" dist="38100" dir="2700000" algn="tl">
                    <a:srgbClr val="000000">
                      <a:alpha val="43137"/>
                    </a:srgbClr>
                  </a:outerShdw>
                </a:effectLst>
              </a:rPr>
              <a:t>IsSupersetOf</a:t>
            </a:r>
            <a:r>
              <a:rPr lang="en-US" dirty="0">
                <a:solidFill>
                  <a:srgbClr val="FFC000"/>
                </a:solidFill>
                <a:effectLst>
                  <a:outerShdw blurRad="38100" dist="38100" dir="2700000" algn="tl">
                    <a:srgbClr val="000000">
                      <a:alpha val="43137"/>
                    </a:srgbClr>
                  </a:outerShdw>
                </a:effectLst>
              </a:rPr>
              <a:t>(</a:t>
            </a:r>
            <a:r>
              <a:rPr lang="en-US" dirty="0" err="1">
                <a:solidFill>
                  <a:srgbClr val="FFC000"/>
                </a:solidFill>
                <a:effectLst>
                  <a:outerShdw blurRad="38100" dist="38100" dir="2700000" algn="tl">
                    <a:srgbClr val="000000">
                      <a:alpha val="43137"/>
                    </a:srgbClr>
                  </a:outerShdw>
                </a:effectLst>
              </a:rPr>
              <a:t>IEnumerable</a:t>
            </a:r>
            <a:r>
              <a:rPr lang="en-US" dirty="0">
                <a:solidFill>
                  <a:srgbClr val="FFC000"/>
                </a:solidFill>
                <a:effectLst>
                  <a:outerShdw blurRad="38100" dist="38100" dir="2700000" algn="tl">
                    <a:srgbClr val="000000">
                      <a:alpha val="43137"/>
                    </a:srgbClr>
                  </a:outerShdw>
                </a:effectLst>
              </a:rPr>
              <a:t>&lt;T&gt; other)</a:t>
            </a:r>
            <a:r>
              <a:rPr lang="ru-RU" dirty="0">
                <a:solidFill>
                  <a:srgbClr val="FFC000"/>
                </a:solidFill>
                <a:effectLst>
                  <a:outerShdw blurRad="38100" dist="38100" dir="2700000" algn="tl">
                    <a:srgbClr val="000000">
                      <a:alpha val="43137"/>
                    </a:srgbClr>
                  </a:outerShdw>
                </a:effectLst>
              </a:rPr>
              <a:t>, </a:t>
            </a:r>
            <a:r>
              <a:rPr lang="en-US" dirty="0" err="1">
                <a:solidFill>
                  <a:srgbClr val="FFC000"/>
                </a:solidFill>
                <a:effectLst>
                  <a:outerShdw blurRad="38100" dist="38100" dir="2700000" algn="tl">
                    <a:srgbClr val="000000">
                      <a:alpha val="43137"/>
                    </a:srgbClr>
                  </a:outerShdw>
                </a:effectLst>
              </a:rPr>
              <a:t>IsProperSupersetOf</a:t>
            </a:r>
            <a:r>
              <a:rPr lang="en-US" dirty="0">
                <a:solidFill>
                  <a:srgbClr val="FFC000"/>
                </a:solidFill>
                <a:effectLst>
                  <a:outerShdw blurRad="38100" dist="38100" dir="2700000" algn="tl">
                    <a:srgbClr val="000000">
                      <a:alpha val="43137"/>
                    </a:srgbClr>
                  </a:outerShdw>
                </a:effectLst>
              </a:rPr>
              <a:t>(</a:t>
            </a:r>
            <a:r>
              <a:rPr lang="en-US" dirty="0" err="1">
                <a:solidFill>
                  <a:srgbClr val="FFC000"/>
                </a:solidFill>
                <a:effectLst>
                  <a:outerShdw blurRad="38100" dist="38100" dir="2700000" algn="tl">
                    <a:srgbClr val="000000">
                      <a:alpha val="43137"/>
                    </a:srgbClr>
                  </a:outerShdw>
                </a:effectLst>
              </a:rPr>
              <a:t>IEnumerable</a:t>
            </a:r>
            <a:r>
              <a:rPr lang="en-US" dirty="0">
                <a:solidFill>
                  <a:srgbClr val="FFC000"/>
                </a:solidFill>
                <a:effectLst>
                  <a:outerShdw blurRad="38100" dist="38100" dir="2700000" algn="tl">
                    <a:srgbClr val="000000">
                      <a:alpha val="43137"/>
                    </a:srgbClr>
                  </a:outerShdw>
                </a:effectLst>
              </a:rPr>
              <a:t>&lt;T&gt; other)</a:t>
            </a:r>
            <a:endParaRPr lang="ru-RU" dirty="0">
              <a:solidFill>
                <a:srgbClr val="FFC000"/>
              </a:solidFill>
              <a:effectLst>
                <a:outerShdw blurRad="38100" dist="38100" dir="2700000" algn="tl">
                  <a:srgbClr val="000000">
                    <a:alpha val="43137"/>
                  </a:srgbClr>
                </a:outerShdw>
              </a:effectLst>
            </a:endParaRPr>
          </a:p>
          <a:p>
            <a:pPr>
              <a:lnSpc>
                <a:spcPct val="120000"/>
              </a:lnSpc>
            </a:pPr>
            <a:r>
              <a:rPr lang="en-US" dirty="0" err="1">
                <a:solidFill>
                  <a:srgbClr val="FFC000"/>
                </a:solidFill>
                <a:effectLst>
                  <a:outerShdw blurRad="38100" dist="38100" dir="2700000" algn="tl">
                    <a:srgbClr val="000000">
                      <a:alpha val="43137"/>
                    </a:srgbClr>
                  </a:outerShdw>
                </a:effectLst>
              </a:rPr>
              <a:t>ExceptWith</a:t>
            </a:r>
            <a:r>
              <a:rPr lang="en-US" dirty="0">
                <a:solidFill>
                  <a:srgbClr val="FFC000"/>
                </a:solidFill>
                <a:effectLst>
                  <a:outerShdw blurRad="38100" dist="38100" dir="2700000" algn="tl">
                    <a:srgbClr val="000000">
                      <a:alpha val="43137"/>
                    </a:srgbClr>
                  </a:outerShdw>
                </a:effectLst>
              </a:rPr>
              <a:t>( </a:t>
            </a:r>
            <a:r>
              <a:rPr lang="en-US" dirty="0" err="1">
                <a:solidFill>
                  <a:srgbClr val="FFC000"/>
                </a:solidFill>
                <a:effectLst>
                  <a:outerShdw blurRad="38100" dist="38100" dir="2700000" algn="tl">
                    <a:srgbClr val="000000">
                      <a:alpha val="43137"/>
                    </a:srgbClr>
                  </a:outerShdw>
                </a:effectLst>
              </a:rPr>
              <a:t>IEnumerable</a:t>
            </a:r>
            <a:r>
              <a:rPr lang="en-US" dirty="0">
                <a:solidFill>
                  <a:srgbClr val="FFC000"/>
                </a:solidFill>
                <a:effectLst>
                  <a:outerShdw blurRad="38100" dist="38100" dir="2700000" algn="tl">
                    <a:srgbClr val="000000">
                      <a:alpha val="43137"/>
                    </a:srgbClr>
                  </a:outerShdw>
                </a:effectLst>
              </a:rPr>
              <a:t>&lt;T&gt; other ) </a:t>
            </a:r>
            <a:r>
              <a:rPr lang="ru-RU" dirty="0"/>
              <a:t>– вычитание множеств</a:t>
            </a:r>
          </a:p>
          <a:p>
            <a:pPr>
              <a:lnSpc>
                <a:spcPct val="120000"/>
              </a:lnSpc>
            </a:pPr>
            <a:endParaRPr lang="ru-RU" dirty="0">
              <a:solidFill>
                <a:srgbClr val="FFC000"/>
              </a:solidFill>
              <a:effectLst>
                <a:outerShdw blurRad="38100" dist="38100" dir="2700000" algn="tl">
                  <a:srgbClr val="000000">
                    <a:alpha val="43137"/>
                  </a:srgbClr>
                </a:outerShdw>
              </a:effectLst>
            </a:endParaRPr>
          </a:p>
          <a:p>
            <a:pPr>
              <a:lnSpc>
                <a:spcPct val="120000"/>
              </a:lnSpc>
            </a:pPr>
            <a:r>
              <a:rPr lang="en-US" dirty="0">
                <a:solidFill>
                  <a:srgbClr val="FFC000"/>
                </a:solidFill>
                <a:effectLst>
                  <a:outerShdw blurRad="38100" dist="38100" dir="2700000" algn="tl">
                    <a:srgbClr val="000000">
                      <a:alpha val="43137"/>
                    </a:srgbClr>
                  </a:outerShdw>
                </a:effectLst>
              </a:rPr>
              <a:t>Contains(T item)</a:t>
            </a:r>
            <a:r>
              <a:rPr lang="ru-RU" dirty="0">
                <a:solidFill>
                  <a:srgbClr val="FFC000"/>
                </a:solidFill>
                <a:effectLst>
                  <a:outerShdw blurRad="38100" dist="38100" dir="2700000" algn="tl">
                    <a:srgbClr val="000000">
                      <a:alpha val="43137"/>
                    </a:srgbClr>
                  </a:outerShdw>
                </a:effectLst>
              </a:rPr>
              <a:t> </a:t>
            </a:r>
            <a:r>
              <a:rPr lang="ru-RU" dirty="0"/>
              <a:t>– проверка на вхождение элемента во множество</a:t>
            </a:r>
          </a:p>
          <a:p>
            <a:pPr>
              <a:lnSpc>
                <a:spcPct val="120000"/>
              </a:lnSpc>
            </a:pPr>
            <a:r>
              <a:rPr lang="ru-RU" dirty="0"/>
              <a:t>Свойство </a:t>
            </a:r>
            <a:r>
              <a:rPr lang="en-US" dirty="0">
                <a:solidFill>
                  <a:srgbClr val="FFC000"/>
                </a:solidFill>
                <a:effectLst>
                  <a:outerShdw blurRad="38100" dist="38100" dir="2700000" algn="tl">
                    <a:srgbClr val="000000">
                      <a:alpha val="43137"/>
                    </a:srgbClr>
                  </a:outerShdw>
                </a:effectLst>
              </a:rPr>
              <a:t>Count</a:t>
            </a:r>
            <a:r>
              <a:rPr lang="en-US" dirty="0">
                <a:effectLst>
                  <a:outerShdw blurRad="38100" dist="38100" dir="2700000" algn="tl">
                    <a:srgbClr val="000000">
                      <a:alpha val="43137"/>
                    </a:srgbClr>
                  </a:outerShdw>
                </a:effectLst>
              </a:rPr>
              <a:t> </a:t>
            </a:r>
            <a:r>
              <a:rPr lang="en-US" dirty="0"/>
              <a:t>–</a:t>
            </a:r>
            <a:r>
              <a:rPr lang="ru-RU" dirty="0"/>
              <a:t> количество элементов в множестве</a:t>
            </a:r>
          </a:p>
        </p:txBody>
      </p:sp>
    </p:spTree>
    <p:extLst>
      <p:ext uri="{BB962C8B-B14F-4D97-AF65-F5344CB8AC3E}">
        <p14:creationId xmlns:p14="http://schemas.microsoft.com/office/powerpoint/2010/main" val="1961302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pPr algn="l"/>
            <a:r>
              <a:rPr lang="ru-RU" dirty="0"/>
              <a:t>Сегодня</a:t>
            </a:r>
          </a:p>
        </p:txBody>
      </p:sp>
      <p:sp>
        <p:nvSpPr>
          <p:cNvPr id="5" name="Объект 4"/>
          <p:cNvSpPr>
            <a:spLocks noGrp="1"/>
          </p:cNvSpPr>
          <p:nvPr>
            <p:ph idx="1"/>
          </p:nvPr>
        </p:nvSpPr>
        <p:spPr/>
        <p:txBody>
          <a:bodyPr/>
          <a:lstStyle/>
          <a:p>
            <a:r>
              <a:rPr lang="ru-RU" dirty="0"/>
              <a:t>Коллекции</a:t>
            </a:r>
          </a:p>
          <a:p>
            <a:r>
              <a:rPr lang="ru-RU" dirty="0"/>
              <a:t>Итераторы</a:t>
            </a:r>
          </a:p>
          <a:p>
            <a:endParaRPr lang="ru-RU" dirty="0"/>
          </a:p>
          <a:p>
            <a:endParaRPr lang="ru-RU" dirty="0"/>
          </a:p>
        </p:txBody>
      </p:sp>
    </p:spTree>
    <p:extLst>
      <p:ext uri="{BB962C8B-B14F-4D97-AF65-F5344CB8AC3E}">
        <p14:creationId xmlns:p14="http://schemas.microsoft.com/office/powerpoint/2010/main" val="1041168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Интерфейсы коллекций</a:t>
            </a:r>
          </a:p>
        </p:txBody>
      </p:sp>
      <p:sp>
        <p:nvSpPr>
          <p:cNvPr id="3" name="Объект 2"/>
          <p:cNvSpPr>
            <a:spLocks noGrp="1"/>
          </p:cNvSpPr>
          <p:nvPr>
            <p:ph sz="half" idx="1"/>
          </p:nvPr>
        </p:nvSpPr>
        <p:spPr>
          <a:xfrm>
            <a:off x="251520" y="1412776"/>
            <a:ext cx="4464496" cy="5095448"/>
          </a:xfrm>
        </p:spPr>
        <p:txBody>
          <a:bodyPr>
            <a:noAutofit/>
          </a:bodyPr>
          <a:lstStyle/>
          <a:p>
            <a:pPr marL="0" indent="0">
              <a:buNone/>
            </a:pPr>
            <a:r>
              <a:rPr lang="fr-FR" sz="1000" dirty="0"/>
              <a:t>public interface </a:t>
            </a:r>
            <a:r>
              <a:rPr lang="fr-FR" sz="1000" b="1" dirty="0">
                <a:solidFill>
                  <a:srgbClr val="FFC000"/>
                </a:solidFill>
              </a:rPr>
              <a:t>IEnumerable&lt;T&gt;</a:t>
            </a:r>
            <a:r>
              <a:rPr lang="fr-FR" sz="1000" dirty="0"/>
              <a:t> : IEnumerable </a:t>
            </a:r>
          </a:p>
          <a:p>
            <a:pPr marL="0" indent="0">
              <a:buNone/>
            </a:pPr>
            <a:r>
              <a:rPr lang="fr-FR" sz="1000" dirty="0"/>
              <a:t>{</a:t>
            </a:r>
          </a:p>
          <a:p>
            <a:pPr marL="0" indent="0">
              <a:buNone/>
            </a:pPr>
            <a:r>
              <a:rPr lang="fr-FR" sz="1000" dirty="0"/>
              <a:t>       IEnumerator&lt;T&gt; GetEnumerator(); </a:t>
            </a:r>
          </a:p>
          <a:p>
            <a:pPr marL="0" indent="0">
              <a:buNone/>
            </a:pPr>
            <a:r>
              <a:rPr lang="fr-FR" sz="1000" dirty="0"/>
              <a:t>}</a:t>
            </a:r>
          </a:p>
          <a:p>
            <a:pPr marL="0" indent="0">
              <a:buNone/>
            </a:pPr>
            <a:endParaRPr lang="fr-FR" sz="1000" dirty="0"/>
          </a:p>
          <a:p>
            <a:pPr marL="0" indent="0">
              <a:buNone/>
            </a:pPr>
            <a:r>
              <a:rPr lang="fr-FR" sz="1000" dirty="0"/>
              <a:t> public interface </a:t>
            </a:r>
            <a:r>
              <a:rPr lang="fr-FR" sz="1000" b="1" dirty="0">
                <a:solidFill>
                  <a:srgbClr val="FFC000"/>
                </a:solidFill>
              </a:rPr>
              <a:t>ICollection&lt;T&gt;</a:t>
            </a:r>
            <a:r>
              <a:rPr lang="fr-FR" sz="1000" dirty="0"/>
              <a:t> : IEnumerable&lt;T&gt;</a:t>
            </a:r>
          </a:p>
          <a:p>
            <a:pPr marL="0" indent="0">
              <a:buNone/>
            </a:pPr>
            <a:r>
              <a:rPr lang="fr-FR" sz="1000" dirty="0"/>
              <a:t>    { </a:t>
            </a:r>
          </a:p>
          <a:p>
            <a:pPr marL="0" indent="0">
              <a:buNone/>
            </a:pPr>
            <a:r>
              <a:rPr lang="fr-FR" sz="1000" dirty="0"/>
              <a:t>        int </a:t>
            </a:r>
            <a:r>
              <a:rPr lang="fr-FR" sz="1000" dirty="0">
                <a:solidFill>
                  <a:srgbClr val="FFFF00"/>
                </a:solidFill>
              </a:rPr>
              <a:t>Count </a:t>
            </a:r>
            <a:r>
              <a:rPr lang="fr-FR" sz="1000" dirty="0"/>
              <a:t>{ get; }</a:t>
            </a:r>
          </a:p>
          <a:p>
            <a:pPr marL="0" indent="0">
              <a:buNone/>
            </a:pPr>
            <a:r>
              <a:rPr lang="fr-FR" sz="1000" dirty="0"/>
              <a:t>        void </a:t>
            </a:r>
            <a:r>
              <a:rPr lang="fr-FR" sz="1000" dirty="0">
                <a:solidFill>
                  <a:srgbClr val="FFFF00"/>
                </a:solidFill>
              </a:rPr>
              <a:t>Add</a:t>
            </a:r>
            <a:r>
              <a:rPr lang="fr-FR" sz="1000" dirty="0"/>
              <a:t>(T item);</a:t>
            </a:r>
          </a:p>
          <a:p>
            <a:pPr marL="0" indent="0">
              <a:buNone/>
            </a:pPr>
            <a:r>
              <a:rPr lang="fr-FR" sz="1000" dirty="0"/>
              <a:t>        bool </a:t>
            </a:r>
            <a:r>
              <a:rPr lang="fr-FR" sz="1000" dirty="0">
                <a:solidFill>
                  <a:srgbClr val="FFFF00"/>
                </a:solidFill>
              </a:rPr>
              <a:t>Remove</a:t>
            </a:r>
            <a:r>
              <a:rPr lang="fr-FR" sz="1000" dirty="0"/>
              <a:t>(T item);</a:t>
            </a:r>
          </a:p>
          <a:p>
            <a:pPr marL="0" indent="0">
              <a:buNone/>
            </a:pPr>
            <a:r>
              <a:rPr lang="fr-FR" sz="1000" dirty="0"/>
              <a:t>        void </a:t>
            </a:r>
            <a:r>
              <a:rPr lang="fr-FR" sz="1000" dirty="0">
                <a:solidFill>
                  <a:srgbClr val="FFFF00"/>
                </a:solidFill>
              </a:rPr>
              <a:t>Clear</a:t>
            </a:r>
            <a:r>
              <a:rPr lang="fr-FR" sz="1000" dirty="0"/>
              <a:t>();</a:t>
            </a:r>
          </a:p>
          <a:p>
            <a:pPr marL="0" indent="0">
              <a:buNone/>
            </a:pPr>
            <a:r>
              <a:rPr lang="fr-FR" sz="1000" dirty="0"/>
              <a:t>        bool </a:t>
            </a:r>
            <a:r>
              <a:rPr lang="fr-FR" sz="1000" dirty="0">
                <a:solidFill>
                  <a:srgbClr val="FFFF00"/>
                </a:solidFill>
              </a:rPr>
              <a:t>Contains</a:t>
            </a:r>
            <a:r>
              <a:rPr lang="fr-FR" sz="1000" dirty="0"/>
              <a:t>(T item);</a:t>
            </a:r>
          </a:p>
          <a:p>
            <a:pPr marL="0" indent="0">
              <a:buNone/>
            </a:pPr>
            <a:r>
              <a:rPr lang="fr-FR" sz="1000" dirty="0"/>
              <a:t>        bool IsReadOnly { get; }</a:t>
            </a:r>
          </a:p>
          <a:p>
            <a:pPr marL="0" indent="0">
              <a:buNone/>
            </a:pPr>
            <a:r>
              <a:rPr lang="fr-FR" sz="1000" dirty="0"/>
              <a:t>        void CopyTo(T[] array, int arrayIndex);</a:t>
            </a:r>
          </a:p>
          <a:p>
            <a:pPr marL="0" indent="0">
              <a:buNone/>
            </a:pPr>
            <a:r>
              <a:rPr lang="fr-FR" sz="1000" dirty="0"/>
              <a:t>    }</a:t>
            </a:r>
          </a:p>
          <a:p>
            <a:pPr marL="0" indent="0">
              <a:buNone/>
            </a:pPr>
            <a:endParaRPr lang="fr-FR" sz="1000" dirty="0"/>
          </a:p>
          <a:p>
            <a:pPr marL="0" indent="0">
              <a:buNone/>
            </a:pPr>
            <a:r>
              <a:rPr lang="fr-FR" sz="1000" dirty="0"/>
              <a:t> public interface </a:t>
            </a:r>
            <a:r>
              <a:rPr lang="fr-FR" sz="1000" b="1" dirty="0">
                <a:solidFill>
                  <a:srgbClr val="FFC000"/>
                </a:solidFill>
              </a:rPr>
              <a:t>IList&lt;T&gt;</a:t>
            </a:r>
            <a:r>
              <a:rPr lang="fr-FR" sz="1000" dirty="0"/>
              <a:t> : ICollection&lt;T&gt;, ICollection</a:t>
            </a:r>
          </a:p>
          <a:p>
            <a:pPr marL="0" indent="0">
              <a:buNone/>
            </a:pPr>
            <a:r>
              <a:rPr lang="fr-FR" sz="1000" dirty="0"/>
              <a:t>    {</a:t>
            </a:r>
          </a:p>
          <a:p>
            <a:pPr marL="0" indent="0">
              <a:buNone/>
            </a:pPr>
            <a:r>
              <a:rPr lang="fr-FR" sz="1000" dirty="0"/>
              <a:t>        T </a:t>
            </a:r>
            <a:r>
              <a:rPr lang="fr-FR" sz="1000" dirty="0">
                <a:solidFill>
                  <a:srgbClr val="FFFF00"/>
                </a:solidFill>
              </a:rPr>
              <a:t>this[int index] </a:t>
            </a:r>
            <a:r>
              <a:rPr lang="fr-FR" sz="1000" dirty="0"/>
              <a:t>{get;set; }</a:t>
            </a:r>
          </a:p>
          <a:p>
            <a:pPr marL="0" indent="0">
              <a:buNone/>
            </a:pPr>
            <a:r>
              <a:rPr lang="fr-FR" sz="1000" dirty="0"/>
              <a:t>        int </a:t>
            </a:r>
            <a:r>
              <a:rPr lang="fr-FR" sz="1000" dirty="0">
                <a:solidFill>
                  <a:srgbClr val="FFFF00"/>
                </a:solidFill>
              </a:rPr>
              <a:t>IndexOf</a:t>
            </a:r>
            <a:r>
              <a:rPr lang="fr-FR" sz="1000" dirty="0"/>
              <a:t>(T item);</a:t>
            </a:r>
          </a:p>
          <a:p>
            <a:pPr marL="0" indent="0">
              <a:buNone/>
            </a:pPr>
            <a:r>
              <a:rPr lang="fr-FR" sz="1000" dirty="0"/>
              <a:t>        void </a:t>
            </a:r>
            <a:r>
              <a:rPr lang="fr-FR" sz="1000" dirty="0">
                <a:solidFill>
                  <a:srgbClr val="FFFF00"/>
                </a:solidFill>
              </a:rPr>
              <a:t>Insert</a:t>
            </a:r>
            <a:r>
              <a:rPr lang="fr-FR" sz="1000" dirty="0"/>
              <a:t>(int index, T item);</a:t>
            </a:r>
          </a:p>
          <a:p>
            <a:pPr marL="0" indent="0">
              <a:buNone/>
            </a:pPr>
            <a:r>
              <a:rPr lang="fr-FR" sz="1000" dirty="0"/>
              <a:t>        void </a:t>
            </a:r>
            <a:r>
              <a:rPr lang="fr-FR" sz="1000" dirty="0">
                <a:solidFill>
                  <a:srgbClr val="FFFF00"/>
                </a:solidFill>
              </a:rPr>
              <a:t>RemoveAt</a:t>
            </a:r>
            <a:r>
              <a:rPr lang="fr-FR" sz="1000" dirty="0"/>
              <a:t>(int index);</a:t>
            </a:r>
          </a:p>
          <a:p>
            <a:pPr marL="0" indent="0">
              <a:buNone/>
            </a:pPr>
            <a:r>
              <a:rPr lang="fr-FR" sz="1000" dirty="0"/>
              <a:t>    }</a:t>
            </a:r>
          </a:p>
          <a:p>
            <a:pPr marL="0" indent="0">
              <a:buNone/>
            </a:pPr>
            <a:endParaRPr lang="fr-FR" sz="1000" dirty="0"/>
          </a:p>
          <a:p>
            <a:pPr marL="0" indent="0">
              <a:buNone/>
            </a:pPr>
            <a:r>
              <a:rPr lang="fr-FR" sz="1000" dirty="0"/>
              <a:t> public interface </a:t>
            </a:r>
            <a:r>
              <a:rPr lang="fr-FR" sz="1000" b="1" dirty="0">
                <a:solidFill>
                  <a:srgbClr val="FFC000"/>
                </a:solidFill>
              </a:rPr>
              <a:t>IDictionary&lt;TKey, TValue&gt; </a:t>
            </a:r>
            <a:r>
              <a:rPr lang="fr-FR" sz="1000" dirty="0"/>
              <a:t>: ICollection&lt;KeyValuePair&lt;TKey, TValue&gt;&gt;</a:t>
            </a:r>
          </a:p>
          <a:p>
            <a:pPr marL="0" indent="0">
              <a:buNone/>
            </a:pPr>
            <a:r>
              <a:rPr lang="fr-FR" sz="1000" dirty="0"/>
              <a:t>    {</a:t>
            </a:r>
          </a:p>
          <a:p>
            <a:pPr marL="0" indent="0">
              <a:buNone/>
            </a:pPr>
            <a:r>
              <a:rPr lang="fr-FR" sz="1000" dirty="0"/>
              <a:t>        void </a:t>
            </a:r>
            <a:r>
              <a:rPr lang="fr-FR" sz="1000" dirty="0">
                <a:solidFill>
                  <a:srgbClr val="FFFF00"/>
                </a:solidFill>
              </a:rPr>
              <a:t>Add</a:t>
            </a:r>
            <a:r>
              <a:rPr lang="fr-FR" sz="1000" dirty="0"/>
              <a:t>(TKey key, TValue value);</a:t>
            </a:r>
          </a:p>
          <a:p>
            <a:pPr marL="0" indent="0">
              <a:buNone/>
            </a:pPr>
            <a:r>
              <a:rPr lang="fr-FR" sz="1000" dirty="0"/>
              <a:t>        bool </a:t>
            </a:r>
            <a:r>
              <a:rPr lang="fr-FR" sz="1000" dirty="0">
                <a:solidFill>
                  <a:srgbClr val="FFFF00"/>
                </a:solidFill>
              </a:rPr>
              <a:t>Remove</a:t>
            </a:r>
            <a:r>
              <a:rPr lang="fr-FR" sz="1000" dirty="0"/>
              <a:t>(TKey key);</a:t>
            </a:r>
          </a:p>
          <a:p>
            <a:pPr marL="0" indent="0">
              <a:buNone/>
            </a:pPr>
            <a:r>
              <a:rPr lang="fr-FR" sz="1000" dirty="0"/>
              <a:t>        bool </a:t>
            </a:r>
            <a:r>
              <a:rPr lang="fr-FR" sz="1000" dirty="0">
                <a:solidFill>
                  <a:srgbClr val="FFFF00"/>
                </a:solidFill>
              </a:rPr>
              <a:t>TryGetValue</a:t>
            </a:r>
            <a:r>
              <a:rPr lang="fr-FR" sz="1000" dirty="0"/>
              <a:t>(TKey key, out TValue value);</a:t>
            </a:r>
          </a:p>
          <a:p>
            <a:pPr marL="0" indent="0">
              <a:buNone/>
            </a:pPr>
            <a:r>
              <a:rPr lang="fr-FR" sz="1000" dirty="0"/>
              <a:t>        TValue </a:t>
            </a:r>
            <a:r>
              <a:rPr lang="fr-FR" sz="1000" dirty="0">
                <a:solidFill>
                  <a:srgbClr val="FFFF00"/>
                </a:solidFill>
              </a:rPr>
              <a:t>this[TKey key]</a:t>
            </a:r>
            <a:r>
              <a:rPr lang="fr-FR" sz="1000" dirty="0"/>
              <a:t> { get; set; }</a:t>
            </a:r>
          </a:p>
          <a:p>
            <a:pPr marL="0" indent="0">
              <a:buNone/>
            </a:pPr>
            <a:r>
              <a:rPr lang="fr-FR" sz="1000" dirty="0"/>
              <a:t>        bool </a:t>
            </a:r>
            <a:r>
              <a:rPr lang="fr-FR" sz="1000" dirty="0">
                <a:solidFill>
                  <a:srgbClr val="FFFF00"/>
                </a:solidFill>
              </a:rPr>
              <a:t>ContainsKey</a:t>
            </a:r>
            <a:r>
              <a:rPr lang="fr-FR" sz="1000" dirty="0"/>
              <a:t>(TKey key);</a:t>
            </a:r>
          </a:p>
          <a:p>
            <a:pPr marL="0" indent="0">
              <a:buNone/>
            </a:pPr>
            <a:r>
              <a:rPr lang="fr-FR" sz="1000" dirty="0"/>
              <a:t>        ICollection&lt;TKey&gt; </a:t>
            </a:r>
            <a:r>
              <a:rPr lang="fr-FR" sz="1000" dirty="0">
                <a:solidFill>
                  <a:srgbClr val="FFFF00"/>
                </a:solidFill>
              </a:rPr>
              <a:t>Keys</a:t>
            </a:r>
            <a:r>
              <a:rPr lang="fr-FR" sz="1000" dirty="0"/>
              <a:t> { get; }</a:t>
            </a:r>
          </a:p>
          <a:p>
            <a:pPr marL="0" indent="0">
              <a:buNone/>
            </a:pPr>
            <a:r>
              <a:rPr lang="fr-FR" sz="1000" dirty="0"/>
              <a:t>        ICollection&lt;TValue&gt; </a:t>
            </a:r>
            <a:r>
              <a:rPr lang="fr-FR" sz="1000" dirty="0">
                <a:solidFill>
                  <a:srgbClr val="FFFF00"/>
                </a:solidFill>
              </a:rPr>
              <a:t>Values</a:t>
            </a:r>
            <a:r>
              <a:rPr lang="fr-FR" sz="1000" dirty="0"/>
              <a:t> { get; }</a:t>
            </a:r>
          </a:p>
          <a:p>
            <a:pPr marL="0" indent="0">
              <a:buNone/>
            </a:pPr>
            <a:r>
              <a:rPr lang="fr-FR" sz="1000" dirty="0"/>
              <a:t>    }</a:t>
            </a:r>
          </a:p>
          <a:p>
            <a:endParaRPr lang="ru-RU" sz="1000" dirty="0"/>
          </a:p>
        </p:txBody>
      </p:sp>
      <p:sp>
        <p:nvSpPr>
          <p:cNvPr id="4" name="Объект 3"/>
          <p:cNvSpPr>
            <a:spLocks noGrp="1"/>
          </p:cNvSpPr>
          <p:nvPr>
            <p:ph sz="half" idx="2"/>
          </p:nvPr>
        </p:nvSpPr>
        <p:spPr>
          <a:xfrm>
            <a:off x="4755704" y="1412776"/>
            <a:ext cx="4280792" cy="5328592"/>
          </a:xfrm>
        </p:spPr>
        <p:txBody>
          <a:bodyPr>
            <a:noAutofit/>
          </a:bodyPr>
          <a:lstStyle/>
          <a:p>
            <a:pPr marL="0" indent="0">
              <a:buNone/>
            </a:pPr>
            <a:r>
              <a:rPr lang="en-US" sz="900" dirty="0"/>
              <a:t>public interface </a:t>
            </a:r>
            <a:r>
              <a:rPr lang="en-US" sz="900" b="1" dirty="0" err="1">
                <a:solidFill>
                  <a:srgbClr val="FFC000"/>
                </a:solidFill>
              </a:rPr>
              <a:t>IEnumerable</a:t>
            </a:r>
            <a:r>
              <a:rPr lang="en-US" sz="900" b="1" dirty="0">
                <a:solidFill>
                  <a:srgbClr val="FFC000"/>
                </a:solidFill>
              </a:rPr>
              <a:t> </a:t>
            </a:r>
          </a:p>
          <a:p>
            <a:pPr marL="0" indent="0">
              <a:buNone/>
            </a:pPr>
            <a:r>
              <a:rPr lang="en-US" sz="900" dirty="0"/>
              <a:t>   {</a:t>
            </a:r>
          </a:p>
          <a:p>
            <a:pPr marL="0" indent="0">
              <a:buNone/>
            </a:pPr>
            <a:r>
              <a:rPr lang="en-US" sz="900" dirty="0"/>
              <a:t>       </a:t>
            </a:r>
            <a:r>
              <a:rPr lang="en-US" sz="900" dirty="0" err="1"/>
              <a:t>IEnumerator</a:t>
            </a:r>
            <a:r>
              <a:rPr lang="en-US" sz="900" dirty="0"/>
              <a:t> </a:t>
            </a:r>
            <a:r>
              <a:rPr lang="en-US" sz="900" dirty="0" err="1"/>
              <a:t>GetEnumerator</a:t>
            </a:r>
            <a:r>
              <a:rPr lang="en-US" sz="900" dirty="0"/>
              <a:t>();     </a:t>
            </a:r>
          </a:p>
          <a:p>
            <a:pPr marL="0" indent="0">
              <a:buNone/>
            </a:pPr>
            <a:r>
              <a:rPr lang="en-US" sz="900" dirty="0"/>
              <a:t>   }</a:t>
            </a:r>
          </a:p>
          <a:p>
            <a:pPr marL="0" indent="0">
              <a:buNone/>
            </a:pPr>
            <a:endParaRPr lang="en-US" sz="900" dirty="0"/>
          </a:p>
          <a:p>
            <a:pPr marL="0" indent="0">
              <a:buNone/>
            </a:pPr>
            <a:r>
              <a:rPr lang="fr-FR" sz="900" dirty="0"/>
              <a:t>public interface </a:t>
            </a:r>
            <a:r>
              <a:rPr lang="fr-FR" sz="900" b="1" dirty="0">
                <a:solidFill>
                  <a:srgbClr val="FFC000"/>
                </a:solidFill>
              </a:rPr>
              <a:t>ICollection</a:t>
            </a:r>
            <a:r>
              <a:rPr lang="fr-FR" sz="900" dirty="0"/>
              <a:t> : IEnumerable</a:t>
            </a:r>
          </a:p>
          <a:p>
            <a:pPr marL="0" indent="0">
              <a:buNone/>
            </a:pPr>
            <a:r>
              <a:rPr lang="fr-FR" sz="900" dirty="0"/>
              <a:t>    {</a:t>
            </a:r>
          </a:p>
          <a:p>
            <a:pPr marL="0" indent="0">
              <a:buNone/>
            </a:pPr>
            <a:r>
              <a:rPr lang="fr-FR" sz="900" dirty="0"/>
              <a:t>        int </a:t>
            </a:r>
            <a:r>
              <a:rPr lang="fr-FR" sz="900" dirty="0">
                <a:solidFill>
                  <a:srgbClr val="FFFF00"/>
                </a:solidFill>
              </a:rPr>
              <a:t>Count</a:t>
            </a:r>
            <a:r>
              <a:rPr lang="fr-FR" sz="900" dirty="0"/>
              <a:t> { get; }</a:t>
            </a:r>
          </a:p>
          <a:p>
            <a:pPr marL="0" indent="0">
              <a:buNone/>
            </a:pPr>
            <a:r>
              <a:rPr lang="fr-FR" sz="900" dirty="0"/>
              <a:t>        object SyncRoot { get; }</a:t>
            </a:r>
          </a:p>
          <a:p>
            <a:pPr marL="0" indent="0">
              <a:buNone/>
            </a:pPr>
            <a:r>
              <a:rPr lang="fr-FR" sz="900" dirty="0"/>
              <a:t>        bool IsSynchronized { get; }</a:t>
            </a:r>
          </a:p>
          <a:p>
            <a:pPr marL="0" indent="0">
              <a:buNone/>
            </a:pPr>
            <a:r>
              <a:rPr lang="fr-FR" sz="900" dirty="0"/>
              <a:t>        void CopyTo(Array array, int index);</a:t>
            </a:r>
          </a:p>
          <a:p>
            <a:pPr marL="0" indent="0">
              <a:buNone/>
            </a:pPr>
            <a:r>
              <a:rPr lang="fr-FR" sz="900" dirty="0"/>
              <a:t>    }</a:t>
            </a:r>
          </a:p>
          <a:p>
            <a:pPr marL="0" indent="0">
              <a:buNone/>
            </a:pPr>
            <a:endParaRPr lang="en-US" sz="900" dirty="0"/>
          </a:p>
          <a:p>
            <a:pPr marL="0" indent="0">
              <a:buNone/>
            </a:pPr>
            <a:r>
              <a:rPr lang="en-US" sz="900" dirty="0"/>
              <a:t> public interface </a:t>
            </a:r>
            <a:r>
              <a:rPr lang="en-US" sz="900" b="1" dirty="0" err="1">
                <a:solidFill>
                  <a:srgbClr val="FFC000"/>
                </a:solidFill>
              </a:rPr>
              <a:t>IList</a:t>
            </a:r>
            <a:r>
              <a:rPr lang="en-US" sz="900" dirty="0">
                <a:solidFill>
                  <a:srgbClr val="FFC000"/>
                </a:solidFill>
              </a:rPr>
              <a:t> </a:t>
            </a:r>
            <a:r>
              <a:rPr lang="en-US" sz="900" dirty="0"/>
              <a:t>: </a:t>
            </a:r>
            <a:r>
              <a:rPr lang="en-US" sz="900" dirty="0" err="1"/>
              <a:t>ICollection</a:t>
            </a:r>
            <a:endParaRPr lang="en-US" sz="900" dirty="0"/>
          </a:p>
          <a:p>
            <a:pPr marL="0" indent="0">
              <a:buNone/>
            </a:pPr>
            <a:r>
              <a:rPr lang="en-US" sz="900" dirty="0"/>
              <a:t>    {</a:t>
            </a:r>
          </a:p>
          <a:p>
            <a:pPr marL="0" indent="0">
              <a:buNone/>
            </a:pPr>
            <a:r>
              <a:rPr lang="en-US" sz="900" dirty="0"/>
              <a:t>        </a:t>
            </a:r>
            <a:r>
              <a:rPr lang="en-US" sz="900" dirty="0" err="1"/>
              <a:t>int</a:t>
            </a:r>
            <a:r>
              <a:rPr lang="en-US" sz="900" dirty="0"/>
              <a:t> </a:t>
            </a:r>
            <a:r>
              <a:rPr lang="en-US" sz="900" dirty="0">
                <a:solidFill>
                  <a:srgbClr val="FFFF00"/>
                </a:solidFill>
              </a:rPr>
              <a:t>Add</a:t>
            </a:r>
            <a:r>
              <a:rPr lang="en-US" sz="900" dirty="0"/>
              <a:t>(object value);</a:t>
            </a:r>
          </a:p>
          <a:p>
            <a:pPr marL="0" indent="0">
              <a:buNone/>
            </a:pPr>
            <a:r>
              <a:rPr lang="en-US" sz="900" dirty="0"/>
              <a:t>        void </a:t>
            </a:r>
            <a:r>
              <a:rPr lang="en-US" sz="900" dirty="0">
                <a:solidFill>
                  <a:srgbClr val="FFFF00"/>
                </a:solidFill>
              </a:rPr>
              <a:t>Insert</a:t>
            </a:r>
            <a:r>
              <a:rPr lang="en-US" sz="900" dirty="0"/>
              <a:t>(</a:t>
            </a:r>
            <a:r>
              <a:rPr lang="en-US" sz="900" dirty="0" err="1"/>
              <a:t>int</a:t>
            </a:r>
            <a:r>
              <a:rPr lang="en-US" sz="900" dirty="0"/>
              <a:t> index, object value);</a:t>
            </a:r>
          </a:p>
          <a:p>
            <a:pPr marL="0" indent="0">
              <a:buNone/>
            </a:pPr>
            <a:r>
              <a:rPr lang="en-US" sz="900" dirty="0"/>
              <a:t>        void </a:t>
            </a:r>
            <a:r>
              <a:rPr lang="en-US" sz="900" dirty="0">
                <a:solidFill>
                  <a:srgbClr val="FFFF00"/>
                </a:solidFill>
              </a:rPr>
              <a:t>Remove</a:t>
            </a:r>
            <a:r>
              <a:rPr lang="en-US" sz="900" dirty="0"/>
              <a:t>(object value);</a:t>
            </a:r>
          </a:p>
          <a:p>
            <a:pPr marL="0" indent="0">
              <a:buNone/>
            </a:pPr>
            <a:r>
              <a:rPr lang="en-US" sz="900" dirty="0"/>
              <a:t>        void </a:t>
            </a:r>
            <a:r>
              <a:rPr lang="en-US" sz="900" dirty="0" err="1">
                <a:solidFill>
                  <a:srgbClr val="FFFF00"/>
                </a:solidFill>
              </a:rPr>
              <a:t>RemoveAt</a:t>
            </a:r>
            <a:r>
              <a:rPr lang="en-US" sz="900" dirty="0"/>
              <a:t>(</a:t>
            </a:r>
            <a:r>
              <a:rPr lang="en-US" sz="900" dirty="0" err="1"/>
              <a:t>int</a:t>
            </a:r>
            <a:r>
              <a:rPr lang="en-US" sz="900" dirty="0"/>
              <a:t> index);</a:t>
            </a:r>
          </a:p>
          <a:p>
            <a:pPr marL="0" indent="0">
              <a:buNone/>
            </a:pPr>
            <a:r>
              <a:rPr lang="en-US" sz="900" dirty="0"/>
              <a:t>        void Clear();</a:t>
            </a:r>
          </a:p>
          <a:p>
            <a:pPr marL="0" indent="0">
              <a:buNone/>
            </a:pPr>
            <a:r>
              <a:rPr lang="en-US" sz="900" dirty="0"/>
              <a:t>        object </a:t>
            </a:r>
            <a:r>
              <a:rPr lang="en-US" sz="900" dirty="0">
                <a:solidFill>
                  <a:srgbClr val="FFFF00"/>
                </a:solidFill>
              </a:rPr>
              <a:t>this[</a:t>
            </a:r>
            <a:r>
              <a:rPr lang="en-US" sz="900" dirty="0" err="1">
                <a:solidFill>
                  <a:srgbClr val="FFFF00"/>
                </a:solidFill>
              </a:rPr>
              <a:t>int</a:t>
            </a:r>
            <a:r>
              <a:rPr lang="en-US" sz="900" dirty="0">
                <a:solidFill>
                  <a:srgbClr val="FFFF00"/>
                </a:solidFill>
              </a:rPr>
              <a:t> index] </a:t>
            </a:r>
            <a:r>
              <a:rPr lang="en-US" sz="900" dirty="0"/>
              <a:t>{ get; set; }</a:t>
            </a:r>
          </a:p>
          <a:p>
            <a:pPr marL="0" indent="0">
              <a:buNone/>
            </a:pPr>
            <a:r>
              <a:rPr lang="en-US" sz="900" dirty="0"/>
              <a:t>        </a:t>
            </a:r>
            <a:r>
              <a:rPr lang="en-US" sz="900" dirty="0" err="1"/>
              <a:t>int</a:t>
            </a:r>
            <a:r>
              <a:rPr lang="en-US" sz="900" dirty="0"/>
              <a:t> </a:t>
            </a:r>
            <a:r>
              <a:rPr lang="en-US" sz="900" dirty="0" err="1">
                <a:solidFill>
                  <a:srgbClr val="FFFF00"/>
                </a:solidFill>
              </a:rPr>
              <a:t>IndexOf</a:t>
            </a:r>
            <a:r>
              <a:rPr lang="en-US" sz="900" dirty="0"/>
              <a:t>(object value);</a:t>
            </a:r>
          </a:p>
          <a:p>
            <a:pPr marL="0" indent="0">
              <a:buNone/>
            </a:pPr>
            <a:r>
              <a:rPr lang="en-US" sz="900" dirty="0"/>
              <a:t>        bool </a:t>
            </a:r>
            <a:r>
              <a:rPr lang="en-US" sz="900" dirty="0" err="1"/>
              <a:t>IsReadOnly</a:t>
            </a:r>
            <a:r>
              <a:rPr lang="en-US" sz="900" dirty="0"/>
              <a:t> { get; }</a:t>
            </a:r>
          </a:p>
          <a:p>
            <a:pPr marL="0" indent="0">
              <a:buNone/>
            </a:pPr>
            <a:r>
              <a:rPr lang="en-US" sz="900" dirty="0"/>
              <a:t>        bool </a:t>
            </a:r>
            <a:r>
              <a:rPr lang="en-US" sz="900" dirty="0" err="1"/>
              <a:t>IsFixedSize</a:t>
            </a:r>
            <a:r>
              <a:rPr lang="en-US" sz="900" dirty="0"/>
              <a:t> {get; }</a:t>
            </a:r>
          </a:p>
          <a:p>
            <a:pPr marL="0" indent="0">
              <a:buNone/>
            </a:pPr>
            <a:r>
              <a:rPr lang="en-US" sz="900" dirty="0"/>
              <a:t>        bool Contains(object value);</a:t>
            </a:r>
          </a:p>
          <a:p>
            <a:pPr marL="0" indent="0">
              <a:buNone/>
            </a:pPr>
            <a:r>
              <a:rPr lang="en-US" sz="900" dirty="0"/>
              <a:t>    }</a:t>
            </a:r>
          </a:p>
          <a:p>
            <a:pPr marL="0" indent="0">
              <a:buNone/>
            </a:pPr>
            <a:endParaRPr lang="en-US" sz="900" dirty="0"/>
          </a:p>
          <a:p>
            <a:pPr marL="0" indent="0">
              <a:buNone/>
            </a:pPr>
            <a:r>
              <a:rPr lang="en-US" sz="900" dirty="0"/>
              <a:t> public interface </a:t>
            </a:r>
            <a:r>
              <a:rPr lang="en-US" sz="900" b="1" dirty="0" err="1">
                <a:solidFill>
                  <a:srgbClr val="FFC000"/>
                </a:solidFill>
              </a:rPr>
              <a:t>IDictionary</a:t>
            </a:r>
            <a:r>
              <a:rPr lang="en-US" sz="900" dirty="0">
                <a:solidFill>
                  <a:srgbClr val="FFC000"/>
                </a:solidFill>
              </a:rPr>
              <a:t> </a:t>
            </a:r>
            <a:r>
              <a:rPr lang="en-US" sz="900" dirty="0"/>
              <a:t>: </a:t>
            </a:r>
            <a:r>
              <a:rPr lang="en-US" sz="900" dirty="0" err="1"/>
              <a:t>ICollection</a:t>
            </a:r>
            <a:endParaRPr lang="en-US" sz="900" dirty="0"/>
          </a:p>
          <a:p>
            <a:pPr marL="0" indent="0">
              <a:buNone/>
            </a:pPr>
            <a:r>
              <a:rPr lang="en-US" sz="900" dirty="0"/>
              <a:t>    {</a:t>
            </a:r>
          </a:p>
          <a:p>
            <a:pPr marL="0" indent="0">
              <a:buNone/>
            </a:pPr>
            <a:r>
              <a:rPr lang="en-US" sz="900" dirty="0"/>
              <a:t>        void </a:t>
            </a:r>
            <a:r>
              <a:rPr lang="en-US" sz="900" dirty="0">
                <a:solidFill>
                  <a:srgbClr val="FFFF00"/>
                </a:solidFill>
              </a:rPr>
              <a:t>Add</a:t>
            </a:r>
            <a:r>
              <a:rPr lang="en-US" sz="900" dirty="0"/>
              <a:t>(object key, object value);</a:t>
            </a:r>
          </a:p>
          <a:p>
            <a:pPr marL="0" indent="0">
              <a:buNone/>
            </a:pPr>
            <a:r>
              <a:rPr lang="en-US" sz="900" dirty="0"/>
              <a:t>        void </a:t>
            </a:r>
            <a:r>
              <a:rPr lang="en-US" sz="900" dirty="0">
                <a:solidFill>
                  <a:srgbClr val="FFFF00"/>
                </a:solidFill>
              </a:rPr>
              <a:t>Remove</a:t>
            </a:r>
            <a:r>
              <a:rPr lang="en-US" sz="900" dirty="0"/>
              <a:t>(object key);</a:t>
            </a:r>
          </a:p>
          <a:p>
            <a:pPr marL="0" indent="0">
              <a:buNone/>
            </a:pPr>
            <a:r>
              <a:rPr lang="en-US" sz="900" dirty="0"/>
              <a:t>        void </a:t>
            </a:r>
            <a:r>
              <a:rPr lang="en-US" sz="900" dirty="0">
                <a:solidFill>
                  <a:srgbClr val="FFFF00"/>
                </a:solidFill>
              </a:rPr>
              <a:t>Clear</a:t>
            </a:r>
            <a:r>
              <a:rPr lang="en-US" sz="900" dirty="0"/>
              <a:t>();</a:t>
            </a:r>
          </a:p>
          <a:p>
            <a:pPr marL="0" indent="0">
              <a:buNone/>
            </a:pPr>
            <a:r>
              <a:rPr lang="en-US" sz="900" dirty="0"/>
              <a:t>        object </a:t>
            </a:r>
            <a:r>
              <a:rPr lang="en-US" sz="900" dirty="0">
                <a:solidFill>
                  <a:srgbClr val="FFFF00"/>
                </a:solidFill>
              </a:rPr>
              <a:t>this[object key]</a:t>
            </a:r>
            <a:r>
              <a:rPr lang="en-US" sz="900" dirty="0"/>
              <a:t> { get; set; }</a:t>
            </a:r>
          </a:p>
          <a:p>
            <a:pPr marL="0" indent="0">
              <a:buNone/>
            </a:pPr>
            <a:r>
              <a:rPr lang="en-US" sz="900" dirty="0"/>
              <a:t>        bool </a:t>
            </a:r>
            <a:r>
              <a:rPr lang="en-US" sz="900" dirty="0">
                <a:solidFill>
                  <a:srgbClr val="FFFF00"/>
                </a:solidFill>
              </a:rPr>
              <a:t>Contains</a:t>
            </a:r>
            <a:r>
              <a:rPr lang="en-US" sz="900" dirty="0"/>
              <a:t>(object key);</a:t>
            </a:r>
          </a:p>
          <a:p>
            <a:pPr marL="0" indent="0">
              <a:buNone/>
            </a:pPr>
            <a:r>
              <a:rPr lang="en-US" sz="900" dirty="0"/>
              <a:t>        </a:t>
            </a:r>
            <a:r>
              <a:rPr lang="en-US" sz="900" dirty="0" err="1"/>
              <a:t>ICollection</a:t>
            </a:r>
            <a:r>
              <a:rPr lang="en-US" sz="900" dirty="0"/>
              <a:t> </a:t>
            </a:r>
            <a:r>
              <a:rPr lang="en-US" sz="900" dirty="0">
                <a:solidFill>
                  <a:srgbClr val="FFFF00"/>
                </a:solidFill>
              </a:rPr>
              <a:t>Keys</a:t>
            </a:r>
            <a:r>
              <a:rPr lang="en-US" sz="900" dirty="0"/>
              <a:t> { get; }</a:t>
            </a:r>
          </a:p>
          <a:p>
            <a:pPr marL="0" indent="0">
              <a:buNone/>
            </a:pPr>
            <a:r>
              <a:rPr lang="en-US" sz="900" dirty="0"/>
              <a:t>        </a:t>
            </a:r>
            <a:r>
              <a:rPr lang="en-US" sz="900" dirty="0" err="1"/>
              <a:t>ICollection</a:t>
            </a:r>
            <a:r>
              <a:rPr lang="en-US" sz="900" dirty="0"/>
              <a:t> </a:t>
            </a:r>
            <a:r>
              <a:rPr lang="en-US" sz="900" dirty="0">
                <a:solidFill>
                  <a:srgbClr val="FFFF00"/>
                </a:solidFill>
              </a:rPr>
              <a:t>Values</a:t>
            </a:r>
            <a:r>
              <a:rPr lang="en-US" sz="900" dirty="0"/>
              <a:t> { get; }</a:t>
            </a:r>
          </a:p>
          <a:p>
            <a:pPr marL="0" indent="0">
              <a:buNone/>
            </a:pPr>
            <a:r>
              <a:rPr lang="en-US" sz="900" dirty="0"/>
              <a:t>        bool </a:t>
            </a:r>
            <a:r>
              <a:rPr lang="en-US" sz="900" dirty="0" err="1"/>
              <a:t>IsReadOnly</a:t>
            </a:r>
            <a:r>
              <a:rPr lang="en-US" sz="900" dirty="0"/>
              <a:t> { get; }</a:t>
            </a:r>
          </a:p>
          <a:p>
            <a:pPr marL="0" indent="0">
              <a:buNone/>
            </a:pPr>
            <a:r>
              <a:rPr lang="en-US" sz="900" dirty="0"/>
              <a:t>        bool </a:t>
            </a:r>
            <a:r>
              <a:rPr lang="en-US" sz="900" dirty="0" err="1"/>
              <a:t>IsFixedSize</a:t>
            </a:r>
            <a:r>
              <a:rPr lang="en-US" sz="900" dirty="0"/>
              <a:t> { get; }</a:t>
            </a:r>
          </a:p>
          <a:p>
            <a:pPr marL="0" indent="0">
              <a:buNone/>
            </a:pPr>
            <a:r>
              <a:rPr lang="en-US" sz="900" dirty="0"/>
              <a:t>}</a:t>
            </a:r>
            <a:endParaRPr lang="ru-RU" sz="900" dirty="0"/>
          </a:p>
        </p:txBody>
      </p:sp>
    </p:spTree>
    <p:extLst>
      <p:ext uri="{BB962C8B-B14F-4D97-AF65-F5344CB8AC3E}">
        <p14:creationId xmlns:p14="http://schemas.microsoft.com/office/powerpoint/2010/main" val="3758624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pPr algn="l"/>
            <a:r>
              <a:rPr lang="ru-RU" dirty="0"/>
              <a:t>Сегодня</a:t>
            </a:r>
          </a:p>
        </p:txBody>
      </p:sp>
      <p:sp>
        <p:nvSpPr>
          <p:cNvPr id="5" name="Объект 4"/>
          <p:cNvSpPr>
            <a:spLocks noGrp="1"/>
          </p:cNvSpPr>
          <p:nvPr>
            <p:ph idx="1"/>
          </p:nvPr>
        </p:nvSpPr>
        <p:spPr/>
        <p:txBody>
          <a:bodyPr/>
          <a:lstStyle/>
          <a:p>
            <a:r>
              <a:rPr lang="ru-RU" dirty="0">
                <a:solidFill>
                  <a:schemeClr val="tx1">
                    <a:lumMod val="50000"/>
                  </a:schemeClr>
                </a:solidFill>
              </a:rPr>
              <a:t>Коллекции</a:t>
            </a:r>
          </a:p>
          <a:p>
            <a:r>
              <a:rPr lang="ru-RU" dirty="0"/>
              <a:t>Итераторы</a:t>
            </a:r>
          </a:p>
          <a:p>
            <a:endParaRPr lang="ru-RU" dirty="0"/>
          </a:p>
          <a:p>
            <a:endParaRPr lang="ru-RU" dirty="0"/>
          </a:p>
        </p:txBody>
      </p:sp>
    </p:spTree>
    <p:extLst>
      <p:ext uri="{BB962C8B-B14F-4D97-AF65-F5344CB8AC3E}">
        <p14:creationId xmlns:p14="http://schemas.microsoft.com/office/powerpoint/2010/main" val="14173840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Цикл </a:t>
            </a:r>
            <a:r>
              <a:rPr lang="en-US" dirty="0" err="1"/>
              <a:t>foreach</a:t>
            </a:r>
            <a:endParaRPr lang="ru-RU" dirty="0"/>
          </a:p>
        </p:txBody>
      </p:sp>
      <p:sp>
        <p:nvSpPr>
          <p:cNvPr id="3" name="Объект 2"/>
          <p:cNvSpPr>
            <a:spLocks noGrp="1"/>
          </p:cNvSpPr>
          <p:nvPr>
            <p:ph idx="4294967295"/>
          </p:nvPr>
        </p:nvSpPr>
        <p:spPr>
          <a:xfrm>
            <a:off x="107504" y="1628800"/>
            <a:ext cx="8712968" cy="4896544"/>
          </a:xfrm>
        </p:spPr>
        <p:txBody>
          <a:bodyPr>
            <a:noAutofit/>
          </a:bodyPr>
          <a:lstStyle/>
          <a:p>
            <a:r>
              <a:rPr lang="ru-RU" sz="1600" dirty="0"/>
              <a:t>Цикл по всем элементам массива или коллекции (реализующий интерфейс </a:t>
            </a:r>
            <a:r>
              <a:rPr lang="en-US" sz="1600" dirty="0" err="1"/>
              <a:t>IEnumerable</a:t>
            </a:r>
            <a:r>
              <a:rPr lang="en-US" sz="1600" dirty="0"/>
              <a:t> </a:t>
            </a:r>
            <a:r>
              <a:rPr lang="ru-RU" sz="1600" dirty="0"/>
              <a:t>или</a:t>
            </a:r>
            <a:r>
              <a:rPr lang="en-US" sz="1600" dirty="0"/>
              <a:t> </a:t>
            </a:r>
            <a:r>
              <a:rPr lang="en-US" sz="1600" dirty="0" err="1"/>
              <a:t>IEnumerable</a:t>
            </a:r>
            <a:r>
              <a:rPr lang="en-US" sz="1600" dirty="0"/>
              <a:t>&lt;T&gt;</a:t>
            </a:r>
            <a:r>
              <a:rPr lang="ru-RU" sz="1600" dirty="0"/>
              <a:t>)</a:t>
            </a:r>
            <a:endParaRPr lang="en-US" sz="1600" dirty="0"/>
          </a:p>
          <a:p>
            <a:r>
              <a:rPr lang="ru-RU" sz="1600" dirty="0"/>
              <a:t>Синтаксис</a:t>
            </a:r>
          </a:p>
          <a:p>
            <a:pPr marL="411480" lvl="1" indent="0">
              <a:buNone/>
            </a:pPr>
            <a:r>
              <a:rPr lang="en-US" sz="1400" dirty="0" err="1">
                <a:solidFill>
                  <a:srgbClr val="FFC000"/>
                </a:solidFill>
                <a:effectLst>
                  <a:outerShdw blurRad="38100" dist="38100" dir="2700000" algn="tl">
                    <a:srgbClr val="000000">
                      <a:alpha val="43137"/>
                    </a:srgbClr>
                  </a:outerShdw>
                </a:effectLst>
              </a:rPr>
              <a:t>foreach</a:t>
            </a:r>
            <a:r>
              <a:rPr lang="en-US" sz="1400" dirty="0">
                <a:solidFill>
                  <a:srgbClr val="FFC000"/>
                </a:solidFill>
                <a:effectLst>
                  <a:outerShdw blurRad="38100" dist="38100" dir="2700000" algn="tl">
                    <a:srgbClr val="000000">
                      <a:alpha val="43137"/>
                    </a:srgbClr>
                  </a:outerShdw>
                </a:effectLst>
              </a:rPr>
              <a:t> </a:t>
            </a:r>
            <a:r>
              <a:rPr lang="en-US" sz="1400" dirty="0"/>
              <a:t>(</a:t>
            </a:r>
            <a:r>
              <a:rPr lang="ru-RU" sz="1400" dirty="0" err="1"/>
              <a:t>Тип_элемента</a:t>
            </a:r>
            <a:r>
              <a:rPr lang="ru-RU" sz="1400" dirty="0"/>
              <a:t> </a:t>
            </a:r>
            <a:r>
              <a:rPr lang="ru-RU" sz="1400" dirty="0" err="1"/>
              <a:t>Имя_переменной</a:t>
            </a:r>
            <a:r>
              <a:rPr lang="ru-RU" sz="1400" dirty="0"/>
              <a:t> </a:t>
            </a:r>
            <a:r>
              <a:rPr lang="en-US" sz="1400" dirty="0">
                <a:solidFill>
                  <a:srgbClr val="FFC000"/>
                </a:solidFill>
                <a:effectLst>
                  <a:outerShdw blurRad="38100" dist="38100" dir="2700000" algn="tl">
                    <a:srgbClr val="000000">
                      <a:alpha val="43137"/>
                    </a:srgbClr>
                  </a:outerShdw>
                </a:effectLst>
              </a:rPr>
              <a:t>in</a:t>
            </a:r>
            <a:r>
              <a:rPr lang="en-US" sz="1400" dirty="0"/>
              <a:t> </a:t>
            </a:r>
            <a:r>
              <a:rPr lang="ru-RU" sz="1400" dirty="0"/>
              <a:t>Коллекция)</a:t>
            </a:r>
          </a:p>
          <a:p>
            <a:pPr marL="411480" lvl="1" indent="0">
              <a:buNone/>
            </a:pPr>
            <a:r>
              <a:rPr lang="en-US" sz="1400" dirty="0"/>
              <a:t>{</a:t>
            </a:r>
          </a:p>
          <a:p>
            <a:pPr marL="411480" lvl="1" indent="0">
              <a:buNone/>
            </a:pPr>
            <a:r>
              <a:rPr lang="en-US" sz="1400" dirty="0"/>
              <a:t>	// </a:t>
            </a:r>
            <a:r>
              <a:rPr lang="ru-RU" sz="1400" dirty="0"/>
              <a:t>Можно использовать элемент коллекции через </a:t>
            </a:r>
            <a:r>
              <a:rPr lang="ru-RU" sz="1400" dirty="0" err="1"/>
              <a:t>Имя_переменной</a:t>
            </a:r>
            <a:r>
              <a:rPr lang="ru-RU" sz="1400" dirty="0"/>
              <a:t> </a:t>
            </a:r>
          </a:p>
          <a:p>
            <a:pPr marL="411480" lvl="1" indent="0">
              <a:buNone/>
            </a:pPr>
            <a:r>
              <a:rPr lang="en-US" sz="1400" dirty="0"/>
              <a:t>}</a:t>
            </a:r>
            <a:endParaRPr lang="ru-RU" sz="1400" dirty="0"/>
          </a:p>
          <a:p>
            <a:pPr marL="411480" lvl="1" indent="0">
              <a:buNone/>
            </a:pPr>
            <a:endParaRPr lang="ru-RU" sz="1400" dirty="0"/>
          </a:p>
          <a:p>
            <a:r>
              <a:rPr lang="ru-RU" sz="1600" dirty="0"/>
              <a:t>Запрещено изменять саму коллекцию (добавлять, удалять элементы) внутри цикла</a:t>
            </a:r>
          </a:p>
          <a:p>
            <a:endParaRPr lang="ru-RU" sz="1600" dirty="0"/>
          </a:p>
          <a:p>
            <a:r>
              <a:rPr lang="ru-RU" sz="1600" dirty="0"/>
              <a:t>Пример</a:t>
            </a:r>
            <a:r>
              <a:rPr lang="en-US" sz="1600" dirty="0"/>
              <a:t>:</a:t>
            </a:r>
          </a:p>
          <a:p>
            <a:pPr marL="411480" lvl="1" indent="0">
              <a:buNone/>
            </a:pPr>
            <a:r>
              <a:rPr lang="en-US" sz="1400" dirty="0"/>
              <a:t>List&lt;Complex&gt; collection = new List&lt;Complex&gt;();</a:t>
            </a:r>
          </a:p>
          <a:p>
            <a:pPr marL="411480" lvl="1" indent="0">
              <a:buNone/>
            </a:pPr>
            <a:r>
              <a:rPr lang="en-US" sz="1400" dirty="0"/>
              <a:t>…</a:t>
            </a:r>
            <a:r>
              <a:rPr lang="ru-RU" sz="1400" dirty="0"/>
              <a:t>            // Заполнение коллекции</a:t>
            </a:r>
          </a:p>
          <a:p>
            <a:pPr marL="411480" lvl="1" indent="0">
              <a:buNone/>
            </a:pPr>
            <a:r>
              <a:rPr lang="en-US" sz="1400" dirty="0"/>
              <a:t> </a:t>
            </a:r>
            <a:r>
              <a:rPr lang="en-US" sz="1400" dirty="0" err="1"/>
              <a:t>foreach</a:t>
            </a:r>
            <a:r>
              <a:rPr lang="en-US" sz="1400" dirty="0"/>
              <a:t> (Complex comp in collection)</a:t>
            </a:r>
            <a:r>
              <a:rPr lang="ru-RU" sz="1400" dirty="0"/>
              <a:t> {</a:t>
            </a:r>
          </a:p>
          <a:p>
            <a:pPr marL="411480" lvl="1" indent="0">
              <a:buNone/>
            </a:pPr>
            <a:r>
              <a:rPr lang="en-US" sz="1400" dirty="0"/>
              <a:t>          </a:t>
            </a:r>
            <a:r>
              <a:rPr lang="en-US" sz="1400" dirty="0" err="1"/>
              <a:t>Console.WriteLine</a:t>
            </a:r>
            <a:r>
              <a:rPr lang="en-US" sz="1400" dirty="0"/>
              <a:t>(comp);</a:t>
            </a:r>
          </a:p>
          <a:p>
            <a:pPr marL="411480" lvl="1" indent="0">
              <a:buNone/>
            </a:pPr>
            <a:r>
              <a:rPr lang="ru-RU" sz="1400" dirty="0"/>
              <a:t>           </a:t>
            </a:r>
            <a:r>
              <a:rPr lang="en-US" sz="1400" dirty="0"/>
              <a:t>// </a:t>
            </a:r>
            <a:r>
              <a:rPr lang="en-US" sz="1400" dirty="0" err="1"/>
              <a:t>collection.Add</a:t>
            </a:r>
            <a:r>
              <a:rPr lang="en-US" sz="1400" dirty="0"/>
              <a:t>(new Complex(5,4));  </a:t>
            </a:r>
            <a:r>
              <a:rPr lang="ru-RU" sz="1400" dirty="0"/>
              <a:t>Так нельзя. Нельзя изменять саму коллекцию</a:t>
            </a:r>
          </a:p>
          <a:p>
            <a:pPr marL="411480" lvl="1" indent="0">
              <a:buNone/>
            </a:pPr>
            <a:r>
              <a:rPr lang="ru-RU" sz="1400" dirty="0"/>
              <a:t>           </a:t>
            </a:r>
            <a:r>
              <a:rPr lang="en-US" sz="1400" dirty="0" err="1"/>
              <a:t>comp.Re</a:t>
            </a:r>
            <a:r>
              <a:rPr lang="en-US" sz="1400" dirty="0"/>
              <a:t> = 7;</a:t>
            </a:r>
            <a:r>
              <a:rPr lang="ru-RU" sz="1400" dirty="0"/>
              <a:t> // Так можно. Не меняет саму коллекцию, а меняет внутренности элемента</a:t>
            </a:r>
            <a:endParaRPr lang="en-US" sz="1400" dirty="0"/>
          </a:p>
          <a:p>
            <a:pPr marL="411480" lvl="1" indent="0">
              <a:buNone/>
            </a:pPr>
            <a:r>
              <a:rPr lang="ru-RU" sz="1400" dirty="0"/>
              <a:t> }</a:t>
            </a:r>
          </a:p>
          <a:p>
            <a:endParaRPr lang="ru-RU" sz="1600" dirty="0"/>
          </a:p>
          <a:p>
            <a:endParaRPr lang="ru-RU" sz="1600" dirty="0"/>
          </a:p>
        </p:txBody>
      </p:sp>
    </p:spTree>
    <p:extLst>
      <p:ext uri="{BB962C8B-B14F-4D97-AF65-F5344CB8AC3E}">
        <p14:creationId xmlns:p14="http://schemas.microsoft.com/office/powerpoint/2010/main" val="34251037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defRPr/>
            </a:pPr>
            <a:r>
              <a:rPr lang="ru-RU"/>
              <a:t>Итераторы</a:t>
            </a:r>
          </a:p>
        </p:txBody>
      </p:sp>
      <p:sp>
        <p:nvSpPr>
          <p:cNvPr id="102403" name="Rectangle 3"/>
          <p:cNvSpPr>
            <a:spLocks noGrp="1" noChangeArrowheads="1"/>
          </p:cNvSpPr>
          <p:nvPr>
            <p:ph type="body" idx="4294967295"/>
          </p:nvPr>
        </p:nvSpPr>
        <p:spPr>
          <a:xfrm>
            <a:off x="539552" y="1700808"/>
            <a:ext cx="8410575" cy="4824536"/>
          </a:xfrm>
        </p:spPr>
        <p:txBody>
          <a:bodyPr>
            <a:normAutofit fontScale="77500" lnSpcReduction="20000"/>
          </a:bodyPr>
          <a:lstStyle/>
          <a:p>
            <a:pPr eaLnBrk="1" hangingPunct="1">
              <a:lnSpc>
                <a:spcPct val="120000"/>
              </a:lnSpc>
              <a:defRPr/>
            </a:pPr>
            <a:r>
              <a:rPr lang="ru-RU" dirty="0"/>
              <a:t>Итератор</a:t>
            </a:r>
          </a:p>
          <a:p>
            <a:pPr lvl="1" eaLnBrk="1" hangingPunct="1">
              <a:lnSpc>
                <a:spcPct val="120000"/>
              </a:lnSpc>
              <a:defRPr/>
            </a:pPr>
            <a:r>
              <a:rPr lang="ru-RU" dirty="0"/>
              <a:t>Предоставляет единый способ перебора элементов коллекции</a:t>
            </a:r>
          </a:p>
          <a:p>
            <a:pPr lvl="1" eaLnBrk="1" hangingPunct="1">
              <a:lnSpc>
                <a:spcPct val="120000"/>
              </a:lnSpc>
              <a:defRPr/>
            </a:pPr>
            <a:r>
              <a:rPr lang="ru-RU" dirty="0"/>
              <a:t>Не обязательно перебрать все элементы. Последовательность может быть бесконечной</a:t>
            </a:r>
          </a:p>
          <a:p>
            <a:pPr lvl="1" eaLnBrk="1" hangingPunct="1">
              <a:lnSpc>
                <a:spcPct val="120000"/>
              </a:lnSpc>
              <a:defRPr/>
            </a:pPr>
            <a:r>
              <a:rPr lang="ru-RU" dirty="0"/>
              <a:t>Можно использовать в</a:t>
            </a:r>
            <a:r>
              <a:rPr lang="en-US" dirty="0"/>
              <a:t> </a:t>
            </a:r>
            <a:r>
              <a:rPr lang="ru-RU" dirty="0"/>
              <a:t>специальном цикле </a:t>
            </a:r>
            <a:r>
              <a:rPr lang="en-US" b="1" dirty="0" err="1">
                <a:latin typeface="Courier New" pitchFamily="49" charset="0"/>
              </a:rPr>
              <a:t>foreach</a:t>
            </a:r>
            <a:r>
              <a:rPr lang="en-US" dirty="0">
                <a:latin typeface="Courier New" pitchFamily="49" charset="0"/>
              </a:rPr>
              <a:t>()</a:t>
            </a:r>
          </a:p>
          <a:p>
            <a:pPr eaLnBrk="1" hangingPunct="1">
              <a:lnSpc>
                <a:spcPct val="120000"/>
              </a:lnSpc>
              <a:defRPr/>
            </a:pPr>
            <a:r>
              <a:rPr lang="ru-RU" dirty="0"/>
              <a:t>По чему можно итерировать (перебирать элементы)</a:t>
            </a:r>
          </a:p>
          <a:p>
            <a:pPr lvl="1">
              <a:lnSpc>
                <a:spcPct val="120000"/>
              </a:lnSpc>
              <a:defRPr/>
            </a:pPr>
            <a:r>
              <a:rPr lang="ru-RU" dirty="0"/>
              <a:t>По классу, реализующему интерфейс </a:t>
            </a:r>
            <a:r>
              <a:rPr lang="en-US" dirty="0" err="1"/>
              <a:t>IEnumerable</a:t>
            </a:r>
            <a:r>
              <a:rPr lang="ru-RU" dirty="0"/>
              <a:t> или </a:t>
            </a:r>
            <a:r>
              <a:rPr lang="en-US" dirty="0" err="1"/>
              <a:t>IEnumerable</a:t>
            </a:r>
            <a:r>
              <a:rPr lang="en-US" dirty="0"/>
              <a:t>&lt;T&gt;</a:t>
            </a:r>
          </a:p>
          <a:p>
            <a:pPr lvl="1">
              <a:lnSpc>
                <a:spcPct val="120000"/>
              </a:lnSpc>
              <a:defRPr/>
            </a:pPr>
            <a:r>
              <a:rPr lang="ru-RU" dirty="0"/>
              <a:t>По методу (свойству), возвращающему </a:t>
            </a:r>
            <a:r>
              <a:rPr lang="en-US" dirty="0" err="1"/>
              <a:t>IEnumerator</a:t>
            </a:r>
            <a:r>
              <a:rPr lang="ru-RU" dirty="0"/>
              <a:t> или </a:t>
            </a:r>
            <a:r>
              <a:rPr lang="en-US" dirty="0" err="1"/>
              <a:t>IEnumerator</a:t>
            </a:r>
            <a:r>
              <a:rPr lang="en-US" dirty="0"/>
              <a:t>&lt;T&gt;</a:t>
            </a:r>
            <a:endParaRPr lang="ru-RU" dirty="0"/>
          </a:p>
          <a:p>
            <a:pPr>
              <a:lnSpc>
                <a:spcPct val="120000"/>
              </a:lnSpc>
              <a:defRPr/>
            </a:pPr>
            <a:r>
              <a:rPr lang="ru-RU" dirty="0"/>
              <a:t>Все </a:t>
            </a:r>
            <a:r>
              <a:rPr lang="en-US" dirty="0"/>
              <a:t>.NET </a:t>
            </a:r>
            <a:r>
              <a:rPr lang="ru-RU" dirty="0"/>
              <a:t>коллекции реализуют интерфейс </a:t>
            </a:r>
            <a:r>
              <a:rPr lang="en-US" dirty="0" err="1"/>
              <a:t>IEnumerable</a:t>
            </a:r>
            <a:r>
              <a:rPr lang="ru-RU" dirty="0"/>
              <a:t> или </a:t>
            </a:r>
            <a:r>
              <a:rPr lang="en-US" dirty="0" err="1"/>
              <a:t>IEnumerable</a:t>
            </a:r>
            <a:r>
              <a:rPr lang="en-US" dirty="0"/>
              <a:t>&lt;T&gt;</a:t>
            </a:r>
            <a:r>
              <a:rPr lang="ru-RU" dirty="0"/>
              <a:t>. Следовательно по ним можно итерировать</a:t>
            </a:r>
          </a:p>
        </p:txBody>
      </p:sp>
    </p:spTree>
    <p:extLst>
      <p:ext uri="{BB962C8B-B14F-4D97-AF65-F5344CB8AC3E}">
        <p14:creationId xmlns:p14="http://schemas.microsoft.com/office/powerpoint/2010/main" val="1511895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err="1"/>
              <a:t>IEnumerable</a:t>
            </a:r>
            <a:r>
              <a:rPr lang="en-US" dirty="0"/>
              <a:t> </a:t>
            </a:r>
            <a:r>
              <a:rPr lang="ru-RU" dirty="0"/>
              <a:t>и </a:t>
            </a:r>
            <a:r>
              <a:rPr lang="en-US" dirty="0" err="1"/>
              <a:t>IEnumerator</a:t>
            </a:r>
            <a:r>
              <a:rPr lang="en-US" dirty="0"/>
              <a:t> </a:t>
            </a:r>
            <a:endParaRPr lang="ru-RU" dirty="0"/>
          </a:p>
        </p:txBody>
      </p:sp>
      <p:sp>
        <p:nvSpPr>
          <p:cNvPr id="3" name="Текст 2"/>
          <p:cNvSpPr>
            <a:spLocks noGrp="1"/>
          </p:cNvSpPr>
          <p:nvPr>
            <p:ph type="body" idx="4294967295"/>
          </p:nvPr>
        </p:nvSpPr>
        <p:spPr>
          <a:xfrm>
            <a:off x="323528" y="1700808"/>
            <a:ext cx="8229600" cy="4968552"/>
          </a:xfrm>
        </p:spPr>
        <p:txBody>
          <a:bodyPr>
            <a:normAutofit fontScale="55000" lnSpcReduction="20000"/>
          </a:bodyPr>
          <a:lstStyle/>
          <a:p>
            <a:pPr>
              <a:lnSpc>
                <a:spcPct val="120000"/>
              </a:lnSpc>
            </a:pPr>
            <a:r>
              <a:rPr lang="ru-RU" dirty="0"/>
              <a:t>Для возможности перебора элементов класс должен реализовывать интерфейс </a:t>
            </a:r>
            <a:r>
              <a:rPr lang="en-US" dirty="0" err="1"/>
              <a:t>IEnumerable</a:t>
            </a:r>
            <a:endParaRPr lang="ru-RU" dirty="0"/>
          </a:p>
          <a:p>
            <a:pPr>
              <a:lnSpc>
                <a:spcPct val="120000"/>
              </a:lnSpc>
            </a:pPr>
            <a:endParaRPr lang="ru-RU" dirty="0"/>
          </a:p>
          <a:p>
            <a:pPr>
              <a:lnSpc>
                <a:spcPct val="120000"/>
              </a:lnSpc>
            </a:pPr>
            <a:r>
              <a:rPr lang="en-US" dirty="0" err="1"/>
              <a:t>IEnumerable</a:t>
            </a:r>
            <a:r>
              <a:rPr lang="en-US" dirty="0"/>
              <a:t>:</a:t>
            </a:r>
          </a:p>
          <a:p>
            <a:pPr marL="0" indent="0">
              <a:lnSpc>
                <a:spcPct val="120000"/>
              </a:lnSpc>
              <a:buNone/>
            </a:pPr>
            <a:r>
              <a:rPr lang="en-US" sz="2500" dirty="0"/>
              <a:t>	interface </a:t>
            </a:r>
            <a:r>
              <a:rPr lang="en-US" sz="2500" dirty="0" err="1"/>
              <a:t>IEnumerable</a:t>
            </a:r>
            <a:r>
              <a:rPr lang="en-US" sz="2500" dirty="0"/>
              <a:t> </a:t>
            </a:r>
          </a:p>
          <a:p>
            <a:pPr marL="411480" lvl="1" indent="0">
              <a:lnSpc>
                <a:spcPct val="120000"/>
              </a:lnSpc>
              <a:buNone/>
            </a:pPr>
            <a:r>
              <a:rPr lang="en-US" sz="2500" dirty="0"/>
              <a:t>	{</a:t>
            </a:r>
          </a:p>
          <a:p>
            <a:pPr marL="411480" lvl="1" indent="0">
              <a:lnSpc>
                <a:spcPct val="120000"/>
              </a:lnSpc>
              <a:buNone/>
            </a:pPr>
            <a:r>
              <a:rPr lang="en-US" sz="2500" dirty="0"/>
              <a:t>		</a:t>
            </a:r>
            <a:r>
              <a:rPr lang="en-US" sz="2500" dirty="0" err="1"/>
              <a:t>IEnumerator</a:t>
            </a:r>
            <a:r>
              <a:rPr lang="en-US" sz="2500" dirty="0"/>
              <a:t> </a:t>
            </a:r>
            <a:r>
              <a:rPr lang="en-US" sz="2500" dirty="0" err="1"/>
              <a:t>GetEnumerator</a:t>
            </a:r>
            <a:r>
              <a:rPr lang="en-US" sz="2500" dirty="0"/>
              <a:t>();     </a:t>
            </a:r>
          </a:p>
          <a:p>
            <a:pPr marL="411480" lvl="1" indent="0">
              <a:lnSpc>
                <a:spcPct val="120000"/>
              </a:lnSpc>
              <a:buNone/>
            </a:pPr>
            <a:r>
              <a:rPr lang="en-US" sz="2500" dirty="0"/>
              <a:t>	}</a:t>
            </a:r>
          </a:p>
          <a:p>
            <a:pPr lvl="1">
              <a:lnSpc>
                <a:spcPct val="120000"/>
              </a:lnSpc>
            </a:pPr>
            <a:endParaRPr lang="ru-RU" dirty="0"/>
          </a:p>
          <a:p>
            <a:pPr>
              <a:lnSpc>
                <a:spcPct val="120000"/>
              </a:lnSpc>
            </a:pPr>
            <a:r>
              <a:rPr lang="ru-RU" dirty="0"/>
              <a:t>Метод </a:t>
            </a:r>
            <a:r>
              <a:rPr lang="en-US" dirty="0" err="1"/>
              <a:t>GetEnumerator</a:t>
            </a:r>
            <a:r>
              <a:rPr lang="ru-RU" dirty="0"/>
              <a:t>() должен возвращать тип, реализующий интерфейс </a:t>
            </a:r>
            <a:r>
              <a:rPr lang="en-US" dirty="0" err="1"/>
              <a:t>IEnumerator</a:t>
            </a:r>
            <a:endParaRPr lang="ru-RU" dirty="0"/>
          </a:p>
          <a:p>
            <a:pPr>
              <a:lnSpc>
                <a:spcPct val="120000"/>
              </a:lnSpc>
            </a:pPr>
            <a:endParaRPr lang="en-US" dirty="0"/>
          </a:p>
          <a:p>
            <a:pPr>
              <a:lnSpc>
                <a:spcPct val="120000"/>
              </a:lnSpc>
            </a:pPr>
            <a:r>
              <a:rPr lang="en-US" dirty="0" err="1"/>
              <a:t>IEnumerator</a:t>
            </a:r>
            <a:r>
              <a:rPr lang="en-US" dirty="0"/>
              <a:t>:</a:t>
            </a:r>
          </a:p>
          <a:p>
            <a:pPr marL="0" indent="0">
              <a:lnSpc>
                <a:spcPct val="120000"/>
              </a:lnSpc>
              <a:buNone/>
            </a:pPr>
            <a:r>
              <a:rPr lang="en-US" sz="2600" dirty="0"/>
              <a:t>	interface </a:t>
            </a:r>
            <a:r>
              <a:rPr lang="en-US" sz="2600" dirty="0" err="1"/>
              <a:t>IEnumerator</a:t>
            </a:r>
            <a:r>
              <a:rPr lang="en-US" sz="2600" dirty="0"/>
              <a:t> </a:t>
            </a:r>
          </a:p>
          <a:p>
            <a:pPr marL="0" indent="0">
              <a:lnSpc>
                <a:spcPct val="120000"/>
              </a:lnSpc>
              <a:buNone/>
            </a:pPr>
            <a:r>
              <a:rPr lang="en-US" sz="2600" dirty="0"/>
              <a:t>	{</a:t>
            </a:r>
            <a:br>
              <a:rPr lang="ru-RU" sz="2600" dirty="0"/>
            </a:br>
            <a:r>
              <a:rPr lang="en-US" sz="2600" dirty="0"/>
              <a:t>		object Current {get;}</a:t>
            </a:r>
          </a:p>
          <a:p>
            <a:pPr marL="0" indent="0">
              <a:lnSpc>
                <a:spcPct val="120000"/>
              </a:lnSpc>
              <a:buNone/>
            </a:pPr>
            <a:r>
              <a:rPr lang="en-US" sz="2600" dirty="0"/>
              <a:t>		</a:t>
            </a:r>
            <a:r>
              <a:rPr lang="en-US" sz="2600" dirty="0" err="1"/>
              <a:t>bool</a:t>
            </a:r>
            <a:r>
              <a:rPr lang="en-US" sz="2600" dirty="0"/>
              <a:t> </a:t>
            </a:r>
            <a:r>
              <a:rPr lang="en-US" sz="2600" dirty="0" err="1"/>
              <a:t>MoveNext</a:t>
            </a:r>
            <a:r>
              <a:rPr lang="en-US" sz="2600" dirty="0"/>
              <a:t>();</a:t>
            </a:r>
          </a:p>
          <a:p>
            <a:pPr marL="0" indent="0">
              <a:lnSpc>
                <a:spcPct val="120000"/>
              </a:lnSpc>
              <a:buNone/>
            </a:pPr>
            <a:r>
              <a:rPr lang="en-US" sz="2600" dirty="0"/>
              <a:t>		void Reset();    		</a:t>
            </a:r>
          </a:p>
          <a:p>
            <a:pPr marL="0" indent="0">
              <a:lnSpc>
                <a:spcPct val="120000"/>
              </a:lnSpc>
              <a:buNone/>
            </a:pPr>
            <a:r>
              <a:rPr lang="en-US" sz="2600" dirty="0"/>
              <a:t>	}</a:t>
            </a:r>
          </a:p>
          <a:p>
            <a:pPr>
              <a:lnSpc>
                <a:spcPct val="120000"/>
              </a:lnSpc>
            </a:pPr>
            <a:endParaRPr lang="en-US" dirty="0"/>
          </a:p>
        </p:txBody>
      </p:sp>
    </p:spTree>
    <p:extLst>
      <p:ext uri="{BB962C8B-B14F-4D97-AF65-F5344CB8AC3E}">
        <p14:creationId xmlns:p14="http://schemas.microsoft.com/office/powerpoint/2010/main" val="8479903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7504" y="253218"/>
            <a:ext cx="8856984" cy="1143000"/>
          </a:xfrm>
        </p:spPr>
        <p:txBody>
          <a:bodyPr>
            <a:normAutofit fontScale="90000"/>
          </a:bodyPr>
          <a:lstStyle/>
          <a:p>
            <a:r>
              <a:rPr lang="en-US" dirty="0" err="1"/>
              <a:t>IEnumerable</a:t>
            </a:r>
            <a:r>
              <a:rPr lang="en-US" dirty="0"/>
              <a:t>&lt;T&gt; </a:t>
            </a:r>
            <a:r>
              <a:rPr lang="ru-RU" dirty="0"/>
              <a:t>и </a:t>
            </a:r>
            <a:r>
              <a:rPr lang="en-US" dirty="0" err="1"/>
              <a:t>IEnumerator</a:t>
            </a:r>
            <a:r>
              <a:rPr lang="en-US" dirty="0"/>
              <a:t>&lt;T&gt;</a:t>
            </a:r>
            <a:endParaRPr lang="ru-RU" dirty="0"/>
          </a:p>
        </p:txBody>
      </p:sp>
      <p:sp>
        <p:nvSpPr>
          <p:cNvPr id="3" name="Текст 2"/>
          <p:cNvSpPr>
            <a:spLocks noGrp="1"/>
          </p:cNvSpPr>
          <p:nvPr>
            <p:ph type="body" idx="4294967295"/>
          </p:nvPr>
        </p:nvSpPr>
        <p:spPr>
          <a:xfrm>
            <a:off x="323528" y="1700808"/>
            <a:ext cx="8229600" cy="4525962"/>
          </a:xfrm>
        </p:spPr>
        <p:txBody>
          <a:bodyPr>
            <a:normAutofit fontScale="47500" lnSpcReduction="20000"/>
          </a:bodyPr>
          <a:lstStyle/>
          <a:p>
            <a:pPr>
              <a:lnSpc>
                <a:spcPct val="120000"/>
              </a:lnSpc>
            </a:pPr>
            <a:r>
              <a:rPr lang="ru-RU" dirty="0"/>
              <a:t>Интерфейс </a:t>
            </a:r>
            <a:r>
              <a:rPr lang="en-US" dirty="0" err="1"/>
              <a:t>IEnumerable</a:t>
            </a:r>
            <a:r>
              <a:rPr lang="en-US" dirty="0"/>
              <a:t>&lt;T&gt; - </a:t>
            </a:r>
            <a:r>
              <a:rPr lang="ru-RU" dirty="0"/>
              <a:t>наследник от </a:t>
            </a:r>
            <a:r>
              <a:rPr lang="en-US" dirty="0" err="1"/>
              <a:t>IEnumerable</a:t>
            </a:r>
            <a:endParaRPr lang="ru-RU" dirty="0"/>
          </a:p>
          <a:p>
            <a:pPr>
              <a:lnSpc>
                <a:spcPct val="120000"/>
              </a:lnSpc>
            </a:pPr>
            <a:endParaRPr lang="ru-RU" dirty="0"/>
          </a:p>
          <a:p>
            <a:pPr marL="411480" lvl="1" indent="0">
              <a:lnSpc>
                <a:spcPct val="120000"/>
              </a:lnSpc>
              <a:buNone/>
            </a:pPr>
            <a:r>
              <a:rPr lang="en-US" dirty="0"/>
              <a:t>interface </a:t>
            </a:r>
            <a:r>
              <a:rPr lang="en-US" b="1" dirty="0" err="1">
                <a:solidFill>
                  <a:srgbClr val="FFC000"/>
                </a:solidFill>
                <a:effectLst>
                  <a:outerShdw blurRad="38100" dist="38100" dir="2700000" algn="tl">
                    <a:srgbClr val="000000">
                      <a:alpha val="43137"/>
                    </a:srgbClr>
                  </a:outerShdw>
                </a:effectLst>
              </a:rPr>
              <a:t>IEnumerable</a:t>
            </a:r>
            <a:r>
              <a:rPr lang="en-US" b="1" dirty="0">
                <a:solidFill>
                  <a:srgbClr val="FFC000"/>
                </a:solidFill>
                <a:effectLst>
                  <a:outerShdw blurRad="38100" dist="38100" dir="2700000" algn="tl">
                    <a:srgbClr val="000000">
                      <a:alpha val="43137"/>
                    </a:srgbClr>
                  </a:outerShdw>
                </a:effectLst>
              </a:rPr>
              <a:t>&lt;T&gt; </a:t>
            </a:r>
            <a:r>
              <a:rPr lang="en-US" dirty="0"/>
              <a:t>: </a:t>
            </a:r>
            <a:r>
              <a:rPr lang="en-US" dirty="0" err="1">
                <a:solidFill>
                  <a:srgbClr val="92D050"/>
                </a:solidFill>
              </a:rPr>
              <a:t>IEnumerable</a:t>
            </a:r>
            <a:r>
              <a:rPr lang="en-US" dirty="0"/>
              <a:t> </a:t>
            </a:r>
          </a:p>
          <a:p>
            <a:pPr marL="411480" lvl="1" indent="0">
              <a:lnSpc>
                <a:spcPct val="120000"/>
              </a:lnSpc>
              <a:buNone/>
            </a:pPr>
            <a:r>
              <a:rPr lang="en-US" dirty="0"/>
              <a:t>{</a:t>
            </a:r>
          </a:p>
          <a:p>
            <a:pPr marL="411480" lvl="1" indent="0">
              <a:lnSpc>
                <a:spcPct val="120000"/>
              </a:lnSpc>
              <a:buNone/>
            </a:pPr>
            <a:r>
              <a:rPr lang="en-US" dirty="0"/>
              <a:t>	</a:t>
            </a:r>
            <a:r>
              <a:rPr lang="en-US" dirty="0" err="1">
                <a:solidFill>
                  <a:srgbClr val="FFC000"/>
                </a:solidFill>
              </a:rPr>
              <a:t>IEnumerator</a:t>
            </a:r>
            <a:r>
              <a:rPr lang="en-US" dirty="0">
                <a:solidFill>
                  <a:srgbClr val="FFC000"/>
                </a:solidFill>
              </a:rPr>
              <a:t>&lt;T&gt; </a:t>
            </a:r>
            <a:r>
              <a:rPr lang="en-US" dirty="0" err="1">
                <a:solidFill>
                  <a:srgbClr val="FFC000"/>
                </a:solidFill>
              </a:rPr>
              <a:t>GetEnumerator</a:t>
            </a:r>
            <a:r>
              <a:rPr lang="en-US" dirty="0">
                <a:solidFill>
                  <a:srgbClr val="FFC000"/>
                </a:solidFill>
              </a:rPr>
              <a:t>(); </a:t>
            </a:r>
          </a:p>
          <a:p>
            <a:pPr marL="411480" lvl="1" indent="0">
              <a:lnSpc>
                <a:spcPct val="120000"/>
              </a:lnSpc>
              <a:buNone/>
            </a:pPr>
            <a:r>
              <a:rPr lang="en-US" dirty="0"/>
              <a:t>	</a:t>
            </a:r>
            <a:r>
              <a:rPr lang="en-US" dirty="0" err="1">
                <a:solidFill>
                  <a:srgbClr val="92D050"/>
                </a:solidFill>
              </a:rPr>
              <a:t>IEnumerator</a:t>
            </a:r>
            <a:r>
              <a:rPr lang="en-US" dirty="0">
                <a:solidFill>
                  <a:srgbClr val="92D050"/>
                </a:solidFill>
              </a:rPr>
              <a:t> </a:t>
            </a:r>
            <a:r>
              <a:rPr lang="en-US" dirty="0" err="1">
                <a:solidFill>
                  <a:srgbClr val="92D050"/>
                </a:solidFill>
              </a:rPr>
              <a:t>GetEnumerator</a:t>
            </a:r>
            <a:r>
              <a:rPr lang="en-US" dirty="0">
                <a:solidFill>
                  <a:srgbClr val="92D050"/>
                </a:solidFill>
              </a:rPr>
              <a:t>();     </a:t>
            </a:r>
          </a:p>
          <a:p>
            <a:pPr marL="411480" lvl="1" indent="0">
              <a:lnSpc>
                <a:spcPct val="120000"/>
              </a:lnSpc>
              <a:buNone/>
            </a:pPr>
            <a:r>
              <a:rPr lang="en-US" dirty="0"/>
              <a:t>}</a:t>
            </a:r>
          </a:p>
          <a:p>
            <a:pPr lvl="1">
              <a:lnSpc>
                <a:spcPct val="120000"/>
              </a:lnSpc>
            </a:pPr>
            <a:endParaRPr lang="ru-RU" dirty="0"/>
          </a:p>
          <a:p>
            <a:pPr>
              <a:lnSpc>
                <a:spcPct val="120000"/>
              </a:lnSpc>
            </a:pPr>
            <a:r>
              <a:rPr lang="ru-RU" dirty="0"/>
              <a:t>Метод </a:t>
            </a:r>
            <a:r>
              <a:rPr lang="en-US" dirty="0" err="1"/>
              <a:t>GetEnumerator</a:t>
            </a:r>
            <a:r>
              <a:rPr lang="ru-RU" dirty="0"/>
              <a:t>() должен возвращать тип, реализующий интерфейс </a:t>
            </a:r>
            <a:r>
              <a:rPr lang="en-US" dirty="0" err="1"/>
              <a:t>IEnumerator</a:t>
            </a:r>
            <a:r>
              <a:rPr lang="en-US" dirty="0"/>
              <a:t> </a:t>
            </a:r>
            <a:r>
              <a:rPr lang="ru-RU" dirty="0"/>
              <a:t>и </a:t>
            </a:r>
            <a:r>
              <a:rPr lang="en-US" dirty="0" err="1"/>
              <a:t>IEnumerator</a:t>
            </a:r>
            <a:r>
              <a:rPr lang="en-US" dirty="0"/>
              <a:t> &lt;T&gt; (</a:t>
            </a:r>
            <a:r>
              <a:rPr lang="ru-RU" dirty="0"/>
              <a:t>необходима явная реализация одного из методов</a:t>
            </a:r>
            <a:r>
              <a:rPr lang="en-US" dirty="0"/>
              <a:t>)</a:t>
            </a:r>
            <a:endParaRPr lang="ru-RU" dirty="0"/>
          </a:p>
          <a:p>
            <a:pPr>
              <a:lnSpc>
                <a:spcPct val="120000"/>
              </a:lnSpc>
            </a:pPr>
            <a:endParaRPr lang="en-US" dirty="0"/>
          </a:p>
          <a:p>
            <a:pPr marL="0" indent="0">
              <a:lnSpc>
                <a:spcPct val="120000"/>
              </a:lnSpc>
              <a:buNone/>
            </a:pPr>
            <a:r>
              <a:rPr lang="en-US" sz="2600" dirty="0"/>
              <a:t>        interface </a:t>
            </a:r>
            <a:r>
              <a:rPr lang="en-US" sz="2600" b="1" dirty="0" err="1">
                <a:solidFill>
                  <a:srgbClr val="FFC000"/>
                </a:solidFill>
                <a:effectLst>
                  <a:outerShdw blurRad="38100" dist="38100" dir="2700000" algn="tl">
                    <a:srgbClr val="000000">
                      <a:alpha val="43137"/>
                    </a:srgbClr>
                  </a:outerShdw>
                </a:effectLst>
              </a:rPr>
              <a:t>IEnumerator</a:t>
            </a:r>
            <a:r>
              <a:rPr lang="en-US" sz="2600" b="1" dirty="0">
                <a:solidFill>
                  <a:srgbClr val="FFC000"/>
                </a:solidFill>
                <a:effectLst>
                  <a:outerShdw blurRad="38100" dist="38100" dir="2700000" algn="tl">
                    <a:srgbClr val="000000">
                      <a:alpha val="43137"/>
                    </a:srgbClr>
                  </a:outerShdw>
                </a:effectLst>
              </a:rPr>
              <a:t>&lt;T&gt; </a:t>
            </a:r>
            <a:r>
              <a:rPr lang="en-US" sz="2600" dirty="0"/>
              <a:t>: </a:t>
            </a:r>
            <a:r>
              <a:rPr lang="en-US" sz="2600" dirty="0" err="1">
                <a:solidFill>
                  <a:srgbClr val="92D050"/>
                </a:solidFill>
              </a:rPr>
              <a:t>IEnumerator</a:t>
            </a:r>
            <a:r>
              <a:rPr lang="en-US" sz="2600" dirty="0"/>
              <a:t>, </a:t>
            </a:r>
            <a:r>
              <a:rPr lang="en-US" sz="2600" dirty="0" err="1"/>
              <a:t>IDisposable</a:t>
            </a:r>
            <a:r>
              <a:rPr lang="en-US" sz="2600" dirty="0"/>
              <a:t> </a:t>
            </a:r>
          </a:p>
          <a:p>
            <a:pPr marL="0" indent="0">
              <a:lnSpc>
                <a:spcPct val="120000"/>
              </a:lnSpc>
              <a:buNone/>
            </a:pPr>
            <a:r>
              <a:rPr lang="en-US" sz="2600" dirty="0"/>
              <a:t>        {</a:t>
            </a:r>
          </a:p>
          <a:p>
            <a:pPr marL="0" indent="0">
              <a:lnSpc>
                <a:spcPct val="120000"/>
              </a:lnSpc>
              <a:buNone/>
            </a:pPr>
            <a:r>
              <a:rPr lang="en-US" sz="2600" dirty="0"/>
              <a:t>	</a:t>
            </a:r>
            <a:r>
              <a:rPr lang="en-US" sz="2600" dirty="0">
                <a:solidFill>
                  <a:srgbClr val="FFC000"/>
                </a:solidFill>
              </a:rPr>
              <a:t>T Current {get;}</a:t>
            </a:r>
          </a:p>
          <a:p>
            <a:pPr marL="0" indent="0">
              <a:lnSpc>
                <a:spcPct val="120000"/>
              </a:lnSpc>
              <a:buNone/>
            </a:pPr>
            <a:r>
              <a:rPr lang="en-US" sz="2600" dirty="0">
                <a:solidFill>
                  <a:srgbClr val="92D050"/>
                </a:solidFill>
              </a:rPr>
              <a:t>	object Current {get;}</a:t>
            </a:r>
          </a:p>
          <a:p>
            <a:pPr marL="0" indent="0">
              <a:lnSpc>
                <a:spcPct val="120000"/>
              </a:lnSpc>
              <a:buNone/>
            </a:pPr>
            <a:r>
              <a:rPr lang="en-US" sz="2600" dirty="0">
                <a:solidFill>
                  <a:srgbClr val="92D050"/>
                </a:solidFill>
              </a:rPr>
              <a:t>	</a:t>
            </a:r>
            <a:r>
              <a:rPr lang="en-US" sz="2600" dirty="0" err="1">
                <a:solidFill>
                  <a:srgbClr val="92D050"/>
                </a:solidFill>
              </a:rPr>
              <a:t>bool</a:t>
            </a:r>
            <a:r>
              <a:rPr lang="en-US" sz="2600" dirty="0">
                <a:solidFill>
                  <a:srgbClr val="92D050"/>
                </a:solidFill>
              </a:rPr>
              <a:t> </a:t>
            </a:r>
            <a:r>
              <a:rPr lang="en-US" sz="2600" dirty="0" err="1">
                <a:solidFill>
                  <a:srgbClr val="92D050"/>
                </a:solidFill>
              </a:rPr>
              <a:t>MoveNext</a:t>
            </a:r>
            <a:r>
              <a:rPr lang="en-US" sz="2600" dirty="0">
                <a:solidFill>
                  <a:srgbClr val="92D050"/>
                </a:solidFill>
              </a:rPr>
              <a:t>();</a:t>
            </a:r>
          </a:p>
          <a:p>
            <a:pPr marL="0" indent="0">
              <a:lnSpc>
                <a:spcPct val="120000"/>
              </a:lnSpc>
              <a:buNone/>
            </a:pPr>
            <a:r>
              <a:rPr lang="en-US" sz="2600" dirty="0">
                <a:solidFill>
                  <a:srgbClr val="92D050"/>
                </a:solidFill>
              </a:rPr>
              <a:t>	void Reset(); </a:t>
            </a:r>
          </a:p>
          <a:p>
            <a:pPr marL="0" indent="0">
              <a:lnSpc>
                <a:spcPct val="120000"/>
              </a:lnSpc>
              <a:buNone/>
            </a:pPr>
            <a:r>
              <a:rPr lang="en-US" sz="2600" dirty="0"/>
              <a:t>	Dispose(); </a:t>
            </a:r>
          </a:p>
          <a:p>
            <a:pPr marL="0" indent="0">
              <a:lnSpc>
                <a:spcPct val="120000"/>
              </a:lnSpc>
              <a:buNone/>
            </a:pPr>
            <a:r>
              <a:rPr lang="en-US" sz="2600" dirty="0"/>
              <a:t>         }</a:t>
            </a:r>
          </a:p>
          <a:p>
            <a:pPr>
              <a:lnSpc>
                <a:spcPct val="120000"/>
              </a:lnSpc>
            </a:pPr>
            <a:endParaRPr lang="en-US" dirty="0"/>
          </a:p>
        </p:txBody>
      </p:sp>
    </p:spTree>
    <p:extLst>
      <p:ext uri="{BB962C8B-B14F-4D97-AF65-F5344CB8AC3E}">
        <p14:creationId xmlns:p14="http://schemas.microsoft.com/office/powerpoint/2010/main" val="3518221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a:t>Демонстрации</a:t>
            </a:r>
            <a:endParaRPr lang="ru-RU" dirty="0"/>
          </a:p>
        </p:txBody>
      </p:sp>
      <p:sp>
        <p:nvSpPr>
          <p:cNvPr id="5" name="Текст 4"/>
          <p:cNvSpPr>
            <a:spLocks noGrp="1"/>
          </p:cNvSpPr>
          <p:nvPr>
            <p:ph type="body" idx="1"/>
          </p:nvPr>
        </p:nvSpPr>
        <p:spPr/>
        <p:txBody>
          <a:bodyPr/>
          <a:lstStyle/>
          <a:p>
            <a:r>
              <a:rPr lang="en-US"/>
              <a:t> </a:t>
            </a:r>
            <a:r>
              <a:rPr lang="ru-RU"/>
              <a:t>Собственный итератор</a:t>
            </a:r>
            <a:endParaRPr lang="ru-RU" dirty="0"/>
          </a:p>
        </p:txBody>
      </p:sp>
    </p:spTree>
    <p:extLst>
      <p:ext uri="{BB962C8B-B14F-4D97-AF65-F5344CB8AC3E}">
        <p14:creationId xmlns:p14="http://schemas.microsoft.com/office/powerpoint/2010/main" val="5135055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defRPr/>
            </a:pPr>
            <a:r>
              <a:rPr lang="ru-RU" dirty="0"/>
              <a:t>Реализация итератора</a:t>
            </a:r>
          </a:p>
        </p:txBody>
      </p:sp>
      <p:sp>
        <p:nvSpPr>
          <p:cNvPr id="103427" name="Rectangle 3"/>
          <p:cNvSpPr>
            <a:spLocks noGrp="1" noChangeArrowheads="1"/>
          </p:cNvSpPr>
          <p:nvPr>
            <p:ph idx="1"/>
          </p:nvPr>
        </p:nvSpPr>
        <p:spPr>
          <a:xfrm>
            <a:off x="457200" y="1646236"/>
            <a:ext cx="8229600" cy="5095131"/>
          </a:xfrm>
        </p:spPr>
        <p:txBody>
          <a:bodyPr>
            <a:noAutofit/>
          </a:bodyPr>
          <a:lstStyle/>
          <a:p>
            <a:pPr eaLnBrk="1" hangingPunct="1">
              <a:defRPr/>
            </a:pPr>
            <a:r>
              <a:rPr lang="ru-RU" sz="1600" dirty="0"/>
              <a:t>Квазиключевое слово </a:t>
            </a:r>
            <a:r>
              <a:rPr lang="en-US" sz="1600" b="1" dirty="0">
                <a:solidFill>
                  <a:srgbClr val="FFC000"/>
                </a:solidFill>
                <a:effectLst>
                  <a:outerShdw blurRad="38100" dist="38100" dir="2700000" algn="tl">
                    <a:srgbClr val="000000">
                      <a:alpha val="43137"/>
                    </a:srgbClr>
                  </a:outerShdw>
                </a:effectLst>
                <a:latin typeface="Courier New" pitchFamily="49" charset="0"/>
              </a:rPr>
              <a:t>yield</a:t>
            </a:r>
          </a:p>
          <a:p>
            <a:pPr lvl="1" eaLnBrk="1" hangingPunct="1">
              <a:defRPr/>
            </a:pPr>
            <a:r>
              <a:rPr lang="en-US" sz="1400" b="1" dirty="0">
                <a:solidFill>
                  <a:srgbClr val="FFC000"/>
                </a:solidFill>
                <a:effectLst>
                  <a:outerShdw blurRad="38100" dist="38100" dir="2700000" algn="tl">
                    <a:srgbClr val="000000">
                      <a:alpha val="43137"/>
                    </a:srgbClr>
                  </a:outerShdw>
                </a:effectLst>
                <a:latin typeface="Courier New" pitchFamily="49" charset="0"/>
              </a:rPr>
              <a:t>yield return </a:t>
            </a:r>
            <a:r>
              <a:rPr lang="en-US" sz="1400" i="1" dirty="0">
                <a:latin typeface="Courier New" pitchFamily="49" charset="0"/>
              </a:rPr>
              <a:t>[expression]</a:t>
            </a:r>
            <a:r>
              <a:rPr lang="en-US" sz="1400" b="1" dirty="0">
                <a:latin typeface="Courier New" pitchFamily="49" charset="0"/>
              </a:rPr>
              <a:t> </a:t>
            </a:r>
          </a:p>
          <a:p>
            <a:pPr lvl="1" eaLnBrk="1" hangingPunct="1">
              <a:defRPr/>
            </a:pPr>
            <a:r>
              <a:rPr lang="en-US" sz="1400" b="1" dirty="0">
                <a:solidFill>
                  <a:srgbClr val="FFC000"/>
                </a:solidFill>
                <a:effectLst>
                  <a:outerShdw blurRad="38100" dist="38100" dir="2700000" algn="tl">
                    <a:srgbClr val="000000">
                      <a:alpha val="43137"/>
                    </a:srgbClr>
                  </a:outerShdw>
                </a:effectLst>
                <a:latin typeface="Courier New" pitchFamily="49" charset="0"/>
              </a:rPr>
              <a:t>yield break</a:t>
            </a:r>
            <a:r>
              <a:rPr lang="en-US" sz="1400" b="1" dirty="0">
                <a:latin typeface="Courier New" pitchFamily="49" charset="0"/>
              </a:rPr>
              <a:t>;</a:t>
            </a:r>
          </a:p>
          <a:p>
            <a:pPr eaLnBrk="1" hangingPunct="1">
              <a:defRPr/>
            </a:pPr>
            <a:endParaRPr lang="en-US" sz="1600" b="1" dirty="0">
              <a:latin typeface="Courier New" pitchFamily="49" charset="0"/>
            </a:endParaRPr>
          </a:p>
          <a:p>
            <a:pPr eaLnBrk="1" hangingPunct="1">
              <a:defRPr/>
            </a:pPr>
            <a:r>
              <a:rPr lang="ru-RU" sz="1600" dirty="0"/>
              <a:t>Когда встречается </a:t>
            </a:r>
            <a:r>
              <a:rPr lang="en-US" sz="1600" b="1" dirty="0">
                <a:latin typeface="Courier New" pitchFamily="49" charset="0"/>
              </a:rPr>
              <a:t>yield</a:t>
            </a:r>
          </a:p>
          <a:p>
            <a:pPr lvl="1" eaLnBrk="1" hangingPunct="1">
              <a:defRPr/>
            </a:pPr>
            <a:r>
              <a:rPr lang="ru-RU" sz="1400" dirty="0"/>
              <a:t>Запоминается состояние и возвращается текущее значение</a:t>
            </a:r>
          </a:p>
          <a:p>
            <a:pPr lvl="1" eaLnBrk="1" hangingPunct="1">
              <a:defRPr/>
            </a:pPr>
            <a:r>
              <a:rPr lang="ru-RU" sz="1400" dirty="0"/>
              <a:t>На следующей итерации продолжаем с этого состояния</a:t>
            </a:r>
          </a:p>
          <a:p>
            <a:pPr eaLnBrk="1" hangingPunct="1">
              <a:defRPr/>
            </a:pPr>
            <a:r>
              <a:rPr lang="ru-RU" sz="1600" dirty="0"/>
              <a:t>Количество итерируемых элементов не обязательно конечно</a:t>
            </a:r>
            <a:endParaRPr lang="en-US" sz="1600" dirty="0"/>
          </a:p>
          <a:p>
            <a:pPr eaLnBrk="1" hangingPunct="1">
              <a:defRPr/>
            </a:pPr>
            <a:endParaRPr lang="en-US" sz="1200" dirty="0"/>
          </a:p>
          <a:p>
            <a:pPr marL="0" indent="0" eaLnBrk="1" hangingPunct="1">
              <a:buNone/>
              <a:defRPr/>
            </a:pPr>
            <a:r>
              <a:rPr lang="ru-RU" sz="1200" dirty="0"/>
              <a:t>Примеры:</a:t>
            </a:r>
          </a:p>
          <a:p>
            <a:pPr marL="0" indent="0" eaLnBrk="1" hangingPunct="1">
              <a:buNone/>
              <a:defRPr/>
            </a:pPr>
            <a:endParaRPr lang="en-US" sz="1200" dirty="0"/>
          </a:p>
          <a:p>
            <a:pPr marL="0" indent="0">
              <a:buNone/>
            </a:pPr>
            <a:r>
              <a:rPr lang="en-US" sz="1200" dirty="0"/>
              <a:t> public </a:t>
            </a:r>
            <a:r>
              <a:rPr lang="en-US" sz="1200" dirty="0" err="1"/>
              <a:t>IEnumerator</a:t>
            </a:r>
            <a:r>
              <a:rPr lang="en-US" sz="1200" dirty="0"/>
              <a:t>&lt;double&gt; </a:t>
            </a:r>
            <a:r>
              <a:rPr lang="en-US" sz="1200" dirty="0" err="1"/>
              <a:t>GetEnumerator</a:t>
            </a:r>
            <a:r>
              <a:rPr lang="en-US" sz="1200" dirty="0"/>
              <a:t>()</a:t>
            </a:r>
          </a:p>
          <a:p>
            <a:pPr marL="0" indent="0">
              <a:buNone/>
            </a:pPr>
            <a:r>
              <a:rPr lang="ru-RU" sz="1200" dirty="0"/>
              <a:t>        {</a:t>
            </a:r>
          </a:p>
          <a:p>
            <a:pPr marL="0" indent="0">
              <a:buNone/>
            </a:pPr>
            <a:r>
              <a:rPr lang="en-US" sz="1200" dirty="0"/>
              <a:t>            yield return x;</a:t>
            </a:r>
          </a:p>
          <a:p>
            <a:pPr marL="0" indent="0">
              <a:buNone/>
            </a:pPr>
            <a:r>
              <a:rPr lang="en-US" sz="1200" dirty="0"/>
              <a:t>            yield return y;</a:t>
            </a:r>
          </a:p>
          <a:p>
            <a:pPr marL="0" indent="0">
              <a:buNone/>
            </a:pPr>
            <a:r>
              <a:rPr lang="en-US" sz="1200" dirty="0"/>
              <a:t>            yield return z;</a:t>
            </a:r>
          </a:p>
          <a:p>
            <a:pPr marL="0" indent="0">
              <a:buNone/>
            </a:pPr>
            <a:r>
              <a:rPr lang="en-US" sz="1200" dirty="0"/>
              <a:t>            yield break;</a:t>
            </a:r>
          </a:p>
          <a:p>
            <a:pPr marL="0" indent="0">
              <a:buNone/>
            </a:pPr>
            <a:r>
              <a:rPr lang="ru-RU" sz="1200" dirty="0"/>
              <a:t>        }</a:t>
            </a:r>
            <a:endParaRPr lang="en-US" sz="1200" dirty="0"/>
          </a:p>
          <a:p>
            <a:pPr marL="0" indent="0">
              <a:buNone/>
            </a:pPr>
            <a:endParaRPr lang="en-US" sz="1200" dirty="0"/>
          </a:p>
          <a:p>
            <a:pPr marL="0" indent="0">
              <a:buNone/>
            </a:pPr>
            <a:r>
              <a:rPr lang="en-US" sz="1200" dirty="0" err="1"/>
              <a:t>int</a:t>
            </a:r>
            <a:r>
              <a:rPr lang="en-US" sz="1200" dirty="0"/>
              <a:t> odd = -1;</a:t>
            </a:r>
          </a:p>
          <a:p>
            <a:pPr marL="0" indent="0">
              <a:buNone/>
            </a:pPr>
            <a:r>
              <a:rPr lang="en-US" sz="1200" dirty="0"/>
              <a:t>public </a:t>
            </a:r>
            <a:r>
              <a:rPr lang="en-US" sz="1200" dirty="0" err="1"/>
              <a:t>IEnumerable</a:t>
            </a:r>
            <a:r>
              <a:rPr lang="en-US" sz="1200" dirty="0"/>
              <a:t>&lt;</a:t>
            </a:r>
            <a:r>
              <a:rPr lang="en-US" sz="1200" dirty="0" err="1"/>
              <a:t>int</a:t>
            </a:r>
            <a:r>
              <a:rPr lang="en-US" sz="1200" dirty="0"/>
              <a:t>&gt; </a:t>
            </a:r>
            <a:r>
              <a:rPr lang="en-US" sz="1200" dirty="0" err="1"/>
              <a:t>GetCustomCollection</a:t>
            </a:r>
            <a:r>
              <a:rPr lang="en-US" sz="1200" dirty="0"/>
              <a:t>()</a:t>
            </a:r>
          </a:p>
          <a:p>
            <a:pPr marL="0" indent="0">
              <a:buNone/>
            </a:pPr>
            <a:r>
              <a:rPr lang="ru-RU" sz="1200" dirty="0"/>
              <a:t>{</a:t>
            </a:r>
          </a:p>
          <a:p>
            <a:pPr marL="0" indent="0">
              <a:buNone/>
            </a:pPr>
            <a:r>
              <a:rPr lang="en-US" sz="1200" dirty="0"/>
              <a:t>       while (true) yield return odd+=2;</a:t>
            </a:r>
          </a:p>
          <a:p>
            <a:pPr marL="0" indent="0">
              <a:buNone/>
            </a:pPr>
            <a:r>
              <a:rPr lang="ru-RU" sz="1200" dirty="0"/>
              <a:t>}</a:t>
            </a:r>
          </a:p>
        </p:txBody>
      </p:sp>
    </p:spTree>
    <p:extLst>
      <p:ext uri="{BB962C8B-B14F-4D97-AF65-F5344CB8AC3E}">
        <p14:creationId xmlns:p14="http://schemas.microsoft.com/office/powerpoint/2010/main" val="20468944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a:t>Демонстрации</a:t>
            </a:r>
            <a:endParaRPr lang="ru-RU" dirty="0"/>
          </a:p>
        </p:txBody>
      </p:sp>
      <p:sp>
        <p:nvSpPr>
          <p:cNvPr id="5" name="Текст 4"/>
          <p:cNvSpPr>
            <a:spLocks noGrp="1"/>
          </p:cNvSpPr>
          <p:nvPr>
            <p:ph type="body" idx="1"/>
          </p:nvPr>
        </p:nvSpPr>
        <p:spPr/>
        <p:txBody>
          <a:bodyPr/>
          <a:lstStyle/>
          <a:p>
            <a:r>
              <a:rPr lang="ru-RU" dirty="0"/>
              <a:t>Коллекции и Итераторы (</a:t>
            </a:r>
            <a:r>
              <a:rPr lang="en-US" dirty="0"/>
              <a:t>yield</a:t>
            </a:r>
            <a:r>
              <a:rPr lang="ru-RU" dirty="0"/>
              <a:t>)</a:t>
            </a:r>
            <a:endParaRPr lang="en-US" dirty="0"/>
          </a:p>
          <a:p>
            <a:r>
              <a:rPr lang="ru-RU" dirty="0"/>
              <a:t>Бесконечные последовательности</a:t>
            </a:r>
          </a:p>
        </p:txBody>
      </p:sp>
    </p:spTree>
    <p:extLst>
      <p:ext uri="{BB962C8B-B14F-4D97-AF65-F5344CB8AC3E}">
        <p14:creationId xmlns:p14="http://schemas.microsoft.com/office/powerpoint/2010/main" val="3885621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pPr algn="l"/>
            <a:r>
              <a:rPr lang="ru-RU" dirty="0"/>
              <a:t>Сегодня</a:t>
            </a:r>
          </a:p>
        </p:txBody>
      </p:sp>
      <p:sp>
        <p:nvSpPr>
          <p:cNvPr id="5" name="Объект 4"/>
          <p:cNvSpPr>
            <a:spLocks noGrp="1"/>
          </p:cNvSpPr>
          <p:nvPr>
            <p:ph idx="1"/>
          </p:nvPr>
        </p:nvSpPr>
        <p:spPr/>
        <p:txBody>
          <a:bodyPr/>
          <a:lstStyle/>
          <a:p>
            <a:r>
              <a:rPr lang="ru-RU" dirty="0"/>
              <a:t>Коллекции</a:t>
            </a:r>
          </a:p>
          <a:p>
            <a:r>
              <a:rPr lang="ru-RU" dirty="0">
                <a:solidFill>
                  <a:schemeClr val="tx1">
                    <a:lumMod val="50000"/>
                  </a:schemeClr>
                </a:solidFill>
              </a:rPr>
              <a:t>Итераторы</a:t>
            </a:r>
          </a:p>
          <a:p>
            <a:endParaRPr lang="ru-RU" dirty="0"/>
          </a:p>
          <a:p>
            <a:endParaRPr lang="ru-RU" dirty="0"/>
          </a:p>
        </p:txBody>
      </p:sp>
    </p:spTree>
    <p:extLst>
      <p:ext uri="{BB962C8B-B14F-4D97-AF65-F5344CB8AC3E}">
        <p14:creationId xmlns:p14="http://schemas.microsoft.com/office/powerpoint/2010/main" val="1599388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defRPr/>
            </a:pPr>
            <a:r>
              <a:rPr lang="ru-RU"/>
              <a:t>Коллекции</a:t>
            </a:r>
          </a:p>
        </p:txBody>
      </p:sp>
      <p:sp>
        <p:nvSpPr>
          <p:cNvPr id="99331" name="Rectangle 3"/>
          <p:cNvSpPr>
            <a:spLocks noGrp="1" noChangeArrowheads="1"/>
          </p:cNvSpPr>
          <p:nvPr>
            <p:ph type="body" idx="4294967295"/>
          </p:nvPr>
        </p:nvSpPr>
        <p:spPr>
          <a:xfrm>
            <a:off x="395537" y="1417638"/>
            <a:ext cx="8424936" cy="4446587"/>
          </a:xfrm>
        </p:spPr>
        <p:txBody>
          <a:bodyPr/>
          <a:lstStyle/>
          <a:p>
            <a:pPr eaLnBrk="1" hangingPunct="1">
              <a:defRPr/>
            </a:pPr>
            <a:r>
              <a:rPr lang="ru-RU" dirty="0"/>
              <a:t>Коллекция</a:t>
            </a:r>
          </a:p>
          <a:p>
            <a:pPr lvl="1" eaLnBrk="1" hangingPunct="1">
              <a:defRPr/>
            </a:pPr>
            <a:r>
              <a:rPr lang="ru-RU" dirty="0"/>
              <a:t>Класс (объект), основное назначение которого – содержать в себе другие объекты по определенной дисциплине</a:t>
            </a:r>
          </a:p>
          <a:p>
            <a:pPr lvl="1" eaLnBrk="1" hangingPunct="1">
              <a:defRPr/>
            </a:pPr>
            <a:endParaRPr lang="ru-RU" dirty="0"/>
          </a:p>
          <a:p>
            <a:pPr eaLnBrk="1" hangingPunct="1">
              <a:defRPr/>
            </a:pPr>
            <a:r>
              <a:rPr lang="ru-RU" dirty="0"/>
              <a:t>Примеры коллекций</a:t>
            </a:r>
          </a:p>
          <a:p>
            <a:pPr lvl="1" eaLnBrk="1" hangingPunct="1">
              <a:defRPr/>
            </a:pPr>
            <a:r>
              <a:rPr lang="ru-RU" dirty="0"/>
              <a:t>Массив, динамический массив</a:t>
            </a:r>
          </a:p>
          <a:p>
            <a:pPr lvl="1" eaLnBrk="1" hangingPunct="1">
              <a:defRPr/>
            </a:pPr>
            <a:r>
              <a:rPr lang="ru-RU" dirty="0"/>
              <a:t>Список, стек, очередь</a:t>
            </a:r>
          </a:p>
          <a:p>
            <a:pPr lvl="1" eaLnBrk="1" hangingPunct="1">
              <a:defRPr/>
            </a:pPr>
            <a:r>
              <a:rPr lang="ru-RU" dirty="0"/>
              <a:t>Дерево, множество, словарь (хэш-таблица)</a:t>
            </a:r>
          </a:p>
        </p:txBody>
      </p:sp>
    </p:spTree>
    <p:extLst>
      <p:ext uri="{BB962C8B-B14F-4D97-AF65-F5344CB8AC3E}">
        <p14:creationId xmlns:p14="http://schemas.microsoft.com/office/powerpoint/2010/main" val="2596134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defRPr/>
            </a:pPr>
            <a:r>
              <a:rPr lang="ru-RU" dirty="0"/>
              <a:t>Коллекции в </a:t>
            </a:r>
            <a:r>
              <a:rPr lang="en-US" dirty="0"/>
              <a:t>.NET</a:t>
            </a:r>
            <a:endParaRPr lang="ru-RU" dirty="0"/>
          </a:p>
        </p:txBody>
      </p:sp>
      <p:sp>
        <p:nvSpPr>
          <p:cNvPr id="100355" name="Rectangle 3"/>
          <p:cNvSpPr>
            <a:spLocks noGrp="1" noChangeArrowheads="1"/>
          </p:cNvSpPr>
          <p:nvPr>
            <p:ph type="body" idx="4294967295"/>
          </p:nvPr>
        </p:nvSpPr>
        <p:spPr>
          <a:xfrm>
            <a:off x="467544" y="1556792"/>
            <a:ext cx="8087047" cy="4968552"/>
          </a:xfrm>
        </p:spPr>
        <p:txBody>
          <a:bodyPr>
            <a:normAutofit fontScale="62500" lnSpcReduction="20000"/>
          </a:bodyPr>
          <a:lstStyle/>
          <a:p>
            <a:pPr eaLnBrk="1" hangingPunct="1">
              <a:defRPr/>
            </a:pPr>
            <a:r>
              <a:rPr lang="ru-RU" dirty="0"/>
              <a:t>Основные пространства имен:</a:t>
            </a:r>
          </a:p>
          <a:p>
            <a:pPr eaLnBrk="1" hangingPunct="1">
              <a:defRPr/>
            </a:pPr>
            <a:endParaRPr lang="en-US" dirty="0"/>
          </a:p>
          <a:p>
            <a:pPr eaLnBrk="1" hangingPunct="1">
              <a:defRPr/>
            </a:pPr>
            <a:r>
              <a:rPr lang="ru-RU" dirty="0"/>
              <a:t>Не обобщенные коллекции</a:t>
            </a:r>
          </a:p>
          <a:p>
            <a:pPr lvl="1">
              <a:defRPr/>
            </a:pPr>
            <a:r>
              <a:rPr lang="en-US" b="1" dirty="0" err="1">
                <a:effectLst>
                  <a:outerShdw blurRad="38100" dist="38100" dir="2700000" algn="tl">
                    <a:srgbClr val="000000">
                      <a:alpha val="43137"/>
                    </a:srgbClr>
                  </a:outerShdw>
                </a:effectLst>
                <a:latin typeface="Courier New" pitchFamily="49" charset="0"/>
              </a:rPr>
              <a:t>System.Collections</a:t>
            </a:r>
            <a:endParaRPr lang="en-US" b="1" dirty="0">
              <a:effectLst>
                <a:outerShdw blurRad="38100" dist="38100" dir="2700000" algn="tl">
                  <a:srgbClr val="000000">
                    <a:alpha val="43137"/>
                  </a:srgbClr>
                </a:outerShdw>
              </a:effectLst>
              <a:latin typeface="Courier New" pitchFamily="49" charset="0"/>
            </a:endParaRPr>
          </a:p>
          <a:p>
            <a:pPr lvl="2">
              <a:defRPr/>
            </a:pPr>
            <a:r>
              <a:rPr lang="ru-RU" dirty="0"/>
              <a:t>Нетипизированные коллекции</a:t>
            </a:r>
          </a:p>
          <a:p>
            <a:pPr lvl="2">
              <a:defRPr/>
            </a:pPr>
            <a:r>
              <a:rPr lang="ru-RU" dirty="0"/>
              <a:t>Специализированные коллекции</a:t>
            </a:r>
          </a:p>
          <a:p>
            <a:pPr lvl="2">
              <a:defRPr/>
            </a:pPr>
            <a:r>
              <a:rPr lang="en-US" dirty="0" err="1"/>
              <a:t>ArrayList</a:t>
            </a:r>
            <a:r>
              <a:rPr lang="en-US" dirty="0"/>
              <a:t>, </a:t>
            </a:r>
            <a:r>
              <a:rPr lang="en-US" dirty="0" err="1"/>
              <a:t>Hashtable</a:t>
            </a:r>
            <a:r>
              <a:rPr lang="en-US" dirty="0"/>
              <a:t> </a:t>
            </a:r>
            <a:r>
              <a:rPr lang="ru-RU" dirty="0"/>
              <a:t>и др.</a:t>
            </a:r>
          </a:p>
          <a:p>
            <a:pPr lvl="1">
              <a:defRPr/>
            </a:pPr>
            <a:r>
              <a:rPr lang="en-US" b="1" dirty="0" err="1">
                <a:effectLst>
                  <a:outerShdw blurRad="38100" dist="38100" dir="2700000" algn="tl">
                    <a:srgbClr val="000000">
                      <a:alpha val="43137"/>
                    </a:srgbClr>
                  </a:outerShdw>
                </a:effectLst>
                <a:latin typeface="Courier New" pitchFamily="49" charset="0"/>
              </a:rPr>
              <a:t>System.Collections.Specialized</a:t>
            </a:r>
            <a:endParaRPr lang="en-US" b="1" dirty="0">
              <a:effectLst>
                <a:outerShdw blurRad="38100" dist="38100" dir="2700000" algn="tl">
                  <a:srgbClr val="000000">
                    <a:alpha val="43137"/>
                  </a:srgbClr>
                </a:outerShdw>
              </a:effectLst>
              <a:latin typeface="Courier New" pitchFamily="49" charset="0"/>
            </a:endParaRPr>
          </a:p>
          <a:p>
            <a:pPr lvl="2">
              <a:defRPr/>
            </a:pPr>
            <a:r>
              <a:rPr lang="ru-RU" dirty="0"/>
              <a:t>Специализированные коллекции</a:t>
            </a:r>
          </a:p>
          <a:p>
            <a:pPr marL="411480" lvl="1" indent="0">
              <a:buNone/>
              <a:defRPr/>
            </a:pPr>
            <a:endParaRPr lang="en-US" dirty="0">
              <a:latin typeface="Courier New" pitchFamily="49" charset="0"/>
            </a:endParaRPr>
          </a:p>
          <a:p>
            <a:pPr>
              <a:defRPr/>
            </a:pPr>
            <a:r>
              <a:rPr lang="ru-RU" b="1" dirty="0">
                <a:effectLst>
                  <a:outerShdw blurRad="38100" dist="38100" dir="2700000" algn="tl">
                    <a:srgbClr val="000000">
                      <a:alpha val="43137"/>
                    </a:srgbClr>
                  </a:outerShdw>
                </a:effectLst>
                <a:latin typeface="Courier New" pitchFamily="49" charset="0"/>
              </a:rPr>
              <a:t>Обобщенные коллекции</a:t>
            </a:r>
          </a:p>
          <a:p>
            <a:pPr lvl="1">
              <a:defRPr/>
            </a:pPr>
            <a:r>
              <a:rPr lang="en-US" b="1" dirty="0" err="1">
                <a:effectLst>
                  <a:outerShdw blurRad="38100" dist="38100" dir="2700000" algn="tl">
                    <a:srgbClr val="000000">
                      <a:alpha val="43137"/>
                    </a:srgbClr>
                  </a:outerShdw>
                </a:effectLst>
                <a:latin typeface="Courier New" pitchFamily="49" charset="0"/>
              </a:rPr>
              <a:t>System.Collections.Generic</a:t>
            </a:r>
            <a:endParaRPr lang="en-US" b="1" dirty="0">
              <a:effectLst>
                <a:outerShdw blurRad="38100" dist="38100" dir="2700000" algn="tl">
                  <a:srgbClr val="000000">
                    <a:alpha val="43137"/>
                  </a:srgbClr>
                </a:outerShdw>
              </a:effectLst>
              <a:latin typeface="Courier New" pitchFamily="49" charset="0"/>
            </a:endParaRPr>
          </a:p>
          <a:p>
            <a:pPr lvl="2">
              <a:defRPr/>
            </a:pPr>
            <a:r>
              <a:rPr lang="ru-RU" dirty="0"/>
              <a:t>Обобщенные коллекции</a:t>
            </a:r>
          </a:p>
          <a:p>
            <a:pPr lvl="2">
              <a:defRPr/>
            </a:pPr>
            <a:r>
              <a:rPr lang="ru-RU" dirty="0"/>
              <a:t>Список, очередь, словарь, стек</a:t>
            </a:r>
          </a:p>
          <a:p>
            <a:pPr lvl="1">
              <a:defRPr/>
            </a:pPr>
            <a:r>
              <a:rPr lang="en-US" b="1" dirty="0" err="1">
                <a:effectLst>
                  <a:outerShdw blurRad="38100" dist="38100" dir="2700000" algn="tl">
                    <a:srgbClr val="000000">
                      <a:alpha val="43137"/>
                    </a:srgbClr>
                  </a:outerShdw>
                </a:effectLst>
                <a:latin typeface="Courier New" pitchFamily="49" charset="0"/>
              </a:rPr>
              <a:t>System.Collections.ObjectModel</a:t>
            </a:r>
            <a:endParaRPr lang="ru-RU" b="1" dirty="0">
              <a:effectLst>
                <a:outerShdw blurRad="38100" dist="38100" dir="2700000" algn="tl">
                  <a:srgbClr val="000000">
                    <a:alpha val="43137"/>
                  </a:srgbClr>
                </a:outerShdw>
              </a:effectLst>
              <a:latin typeface="Courier New" pitchFamily="49" charset="0"/>
            </a:endParaRPr>
          </a:p>
          <a:p>
            <a:pPr lvl="2">
              <a:defRPr/>
            </a:pPr>
            <a:r>
              <a:rPr lang="ru-RU" dirty="0"/>
              <a:t>Базовые реализации для собственных коллекция</a:t>
            </a:r>
          </a:p>
          <a:p>
            <a:pPr lvl="2">
              <a:defRPr/>
            </a:pPr>
            <a:r>
              <a:rPr lang="ru-RU" dirty="0"/>
              <a:t>Специальные обобщенные коллекции</a:t>
            </a:r>
            <a:endParaRPr lang="ru-RU" dirty="0">
              <a:latin typeface="Courier New" pitchFamily="49" charset="0"/>
            </a:endParaRPr>
          </a:p>
          <a:p>
            <a:pPr lvl="1">
              <a:defRPr/>
            </a:pPr>
            <a:r>
              <a:rPr lang="en-US" b="1" dirty="0" err="1">
                <a:effectLst>
                  <a:outerShdw blurRad="38100" dist="38100" dir="2700000" algn="tl">
                    <a:srgbClr val="000000">
                      <a:alpha val="43137"/>
                    </a:srgbClr>
                  </a:outerShdw>
                </a:effectLst>
                <a:latin typeface="Courier New" pitchFamily="49" charset="0"/>
              </a:rPr>
              <a:t>System.Collections.Concurrent</a:t>
            </a:r>
            <a:endParaRPr lang="en-US" b="1" dirty="0">
              <a:effectLst>
                <a:outerShdw blurRad="38100" dist="38100" dir="2700000" algn="tl">
                  <a:srgbClr val="000000">
                    <a:alpha val="43137"/>
                  </a:srgbClr>
                </a:outerShdw>
              </a:effectLst>
              <a:latin typeface="Courier New" pitchFamily="49" charset="0"/>
            </a:endParaRPr>
          </a:p>
          <a:p>
            <a:pPr lvl="2">
              <a:defRPr/>
            </a:pPr>
            <a:r>
              <a:rPr lang="ru-RU" dirty="0">
                <a:latin typeface="Courier New" pitchFamily="49" charset="0"/>
              </a:rPr>
              <a:t>Коллекции, позволяющие обращения из нескольких потоков</a:t>
            </a:r>
          </a:p>
        </p:txBody>
      </p:sp>
      <p:sp>
        <p:nvSpPr>
          <p:cNvPr id="3" name="TextBox 2"/>
          <p:cNvSpPr txBox="1"/>
          <p:nvPr/>
        </p:nvSpPr>
        <p:spPr>
          <a:xfrm>
            <a:off x="6876256" y="2685832"/>
            <a:ext cx="1800200" cy="461665"/>
          </a:xfrm>
          <a:prstGeom prst="rect">
            <a:avLst/>
          </a:prstGeom>
          <a:noFill/>
        </p:spPr>
        <p:txBody>
          <a:bodyPr wrap="square" rtlCol="0">
            <a:spAutoFit/>
          </a:bodyPr>
          <a:lstStyle/>
          <a:p>
            <a:r>
              <a:rPr lang="ru-RU" sz="2400" b="1" dirty="0">
                <a:solidFill>
                  <a:srgbClr val="FFC000"/>
                </a:solidFill>
                <a:effectLst>
                  <a:outerShdw blurRad="38100" dist="38100" dir="2700000" algn="tl">
                    <a:srgbClr val="000000">
                      <a:alpha val="43137"/>
                    </a:srgbClr>
                  </a:outerShdw>
                </a:effectLst>
              </a:rPr>
              <a:t>до </a:t>
            </a:r>
            <a:r>
              <a:rPr lang="en-US" sz="2400" b="1" dirty="0">
                <a:solidFill>
                  <a:srgbClr val="FFC000"/>
                </a:solidFill>
                <a:effectLst>
                  <a:outerShdw blurRad="38100" dist="38100" dir="2700000" algn="tl">
                    <a:srgbClr val="000000">
                      <a:alpha val="43137"/>
                    </a:srgbClr>
                  </a:outerShdw>
                </a:effectLst>
              </a:rPr>
              <a:t>.NET 2</a:t>
            </a:r>
            <a:endParaRPr lang="ru-RU" sz="2400" b="1" dirty="0">
              <a:solidFill>
                <a:srgbClr val="FFC000"/>
              </a:solidFill>
              <a:effectLst>
                <a:outerShdw blurRad="38100" dist="38100" dir="2700000" algn="tl">
                  <a:srgbClr val="000000">
                    <a:alpha val="43137"/>
                  </a:srgbClr>
                </a:outerShdw>
              </a:effectLst>
            </a:endParaRPr>
          </a:p>
        </p:txBody>
      </p:sp>
      <p:sp>
        <p:nvSpPr>
          <p:cNvPr id="6" name="TextBox 5"/>
          <p:cNvSpPr txBox="1"/>
          <p:nvPr/>
        </p:nvSpPr>
        <p:spPr>
          <a:xfrm>
            <a:off x="7156664" y="4437111"/>
            <a:ext cx="1647800" cy="461665"/>
          </a:xfrm>
          <a:prstGeom prst="rect">
            <a:avLst/>
          </a:prstGeom>
          <a:noFill/>
        </p:spPr>
        <p:txBody>
          <a:bodyPr wrap="square" rtlCol="0">
            <a:spAutoFit/>
          </a:bodyPr>
          <a:lstStyle/>
          <a:p>
            <a:r>
              <a:rPr lang="ru-RU" sz="2400" b="1" dirty="0">
                <a:solidFill>
                  <a:srgbClr val="FFC000"/>
                </a:solidFill>
                <a:effectLst>
                  <a:outerShdw blurRad="38100" dist="38100" dir="2700000" algn="tl">
                    <a:srgbClr val="000000">
                      <a:alpha val="43137"/>
                    </a:srgbClr>
                  </a:outerShdw>
                </a:effectLst>
              </a:rPr>
              <a:t>с </a:t>
            </a:r>
            <a:r>
              <a:rPr lang="en-US" sz="2400" b="1" dirty="0">
                <a:solidFill>
                  <a:srgbClr val="FFC000"/>
                </a:solidFill>
                <a:effectLst>
                  <a:outerShdw blurRad="38100" dist="38100" dir="2700000" algn="tl">
                    <a:srgbClr val="000000">
                      <a:alpha val="43137"/>
                    </a:srgbClr>
                  </a:outerShdw>
                </a:effectLst>
              </a:rPr>
              <a:t>.NET 2</a:t>
            </a:r>
            <a:endParaRPr lang="ru-RU" sz="2400" b="1" dirty="0">
              <a:solidFill>
                <a:srgbClr val="FFC000"/>
              </a:solidFill>
              <a:effectLst>
                <a:outerShdw blurRad="38100" dist="38100" dir="2700000" algn="tl">
                  <a:srgbClr val="000000">
                    <a:alpha val="43137"/>
                  </a:srgbClr>
                </a:outerShdw>
              </a:effectLst>
            </a:endParaRPr>
          </a:p>
        </p:txBody>
      </p:sp>
      <p:sp>
        <p:nvSpPr>
          <p:cNvPr id="7" name="TextBox 6"/>
          <p:cNvSpPr txBox="1"/>
          <p:nvPr/>
        </p:nvSpPr>
        <p:spPr>
          <a:xfrm>
            <a:off x="7164288" y="5589240"/>
            <a:ext cx="1647800" cy="461665"/>
          </a:xfrm>
          <a:prstGeom prst="rect">
            <a:avLst/>
          </a:prstGeom>
          <a:noFill/>
        </p:spPr>
        <p:txBody>
          <a:bodyPr wrap="square" rtlCol="0">
            <a:spAutoFit/>
          </a:bodyPr>
          <a:lstStyle/>
          <a:p>
            <a:r>
              <a:rPr lang="ru-RU" sz="2400" b="1" dirty="0">
                <a:solidFill>
                  <a:srgbClr val="FFC000"/>
                </a:solidFill>
                <a:effectLst>
                  <a:outerShdw blurRad="38100" dist="38100" dir="2700000" algn="tl">
                    <a:srgbClr val="000000">
                      <a:alpha val="43137"/>
                    </a:srgbClr>
                  </a:outerShdw>
                </a:effectLst>
              </a:rPr>
              <a:t>с </a:t>
            </a:r>
            <a:r>
              <a:rPr lang="en-US" sz="2400" b="1" dirty="0">
                <a:solidFill>
                  <a:srgbClr val="FFC000"/>
                </a:solidFill>
                <a:effectLst>
                  <a:outerShdw blurRad="38100" dist="38100" dir="2700000" algn="tl">
                    <a:srgbClr val="000000">
                      <a:alpha val="43137"/>
                    </a:srgbClr>
                  </a:outerShdw>
                </a:effectLst>
              </a:rPr>
              <a:t>.NET</a:t>
            </a:r>
            <a:r>
              <a:rPr lang="ru-RU" sz="2400" b="1" dirty="0">
                <a:solidFill>
                  <a:srgbClr val="FFC000"/>
                </a:solidFill>
                <a:effectLst>
                  <a:outerShdw blurRad="38100" dist="38100" dir="2700000" algn="tl">
                    <a:srgbClr val="000000">
                      <a:alpha val="43137"/>
                    </a:srgbClr>
                  </a:outerShdw>
                </a:effectLst>
              </a:rPr>
              <a:t> 4</a:t>
            </a:r>
          </a:p>
        </p:txBody>
      </p:sp>
    </p:spTree>
    <p:extLst>
      <p:ext uri="{BB962C8B-B14F-4D97-AF65-F5344CB8AC3E}">
        <p14:creationId xmlns:p14="http://schemas.microsoft.com/office/powerpoint/2010/main" val="1127853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defRPr/>
            </a:pPr>
            <a:r>
              <a:rPr lang="en-US" dirty="0" err="1"/>
              <a:t>System.Collections</a:t>
            </a:r>
            <a:endParaRPr lang="ru-RU" dirty="0"/>
          </a:p>
        </p:txBody>
      </p:sp>
      <p:sp>
        <p:nvSpPr>
          <p:cNvPr id="101379" name="Rectangle 3"/>
          <p:cNvSpPr>
            <a:spLocks noGrp="1" noChangeArrowheads="1"/>
          </p:cNvSpPr>
          <p:nvPr>
            <p:ph type="body" idx="4294967295"/>
          </p:nvPr>
        </p:nvSpPr>
        <p:spPr>
          <a:xfrm>
            <a:off x="395537" y="1556792"/>
            <a:ext cx="8352928" cy="4824536"/>
          </a:xfrm>
        </p:spPr>
        <p:txBody>
          <a:bodyPr>
            <a:normAutofit fontScale="55000" lnSpcReduction="20000"/>
          </a:bodyPr>
          <a:lstStyle/>
          <a:p>
            <a:pPr eaLnBrk="1" hangingPunct="1">
              <a:lnSpc>
                <a:spcPct val="120000"/>
              </a:lnSpc>
              <a:defRPr/>
            </a:pPr>
            <a:r>
              <a:rPr lang="ru-RU" b="1" dirty="0">
                <a:effectLst>
                  <a:outerShdw blurRad="38100" dist="38100" dir="2700000" algn="tl">
                    <a:srgbClr val="000000">
                      <a:alpha val="43137"/>
                    </a:srgbClr>
                  </a:outerShdw>
                </a:effectLst>
              </a:rPr>
              <a:t>Не</a:t>
            </a:r>
            <a:r>
              <a:rPr lang="en-US" b="1" dirty="0">
                <a:effectLst>
                  <a:outerShdw blurRad="38100" dist="38100" dir="2700000" algn="tl">
                    <a:srgbClr val="000000">
                      <a:alpha val="43137"/>
                    </a:srgbClr>
                  </a:outerShdw>
                </a:effectLst>
              </a:rPr>
              <a:t> </a:t>
            </a:r>
            <a:r>
              <a:rPr lang="ru-RU" b="1" dirty="0">
                <a:effectLst>
                  <a:outerShdw blurRad="38100" dist="38100" dir="2700000" algn="tl">
                    <a:srgbClr val="000000">
                      <a:alpha val="43137"/>
                    </a:srgbClr>
                  </a:outerShdw>
                </a:effectLst>
              </a:rPr>
              <a:t>типизированные коллекции</a:t>
            </a:r>
            <a:r>
              <a:rPr lang="en-US" b="1" dirty="0">
                <a:effectLst>
                  <a:outerShdw blurRad="38100" dist="38100" dir="2700000" algn="tl">
                    <a:srgbClr val="000000">
                      <a:alpha val="43137"/>
                    </a:srgbClr>
                  </a:outerShdw>
                </a:effectLst>
              </a:rPr>
              <a:t>:</a:t>
            </a:r>
            <a:endParaRPr lang="ru-RU" b="1" dirty="0">
              <a:effectLst>
                <a:outerShdw blurRad="38100" dist="38100" dir="2700000" algn="tl">
                  <a:srgbClr val="000000">
                    <a:alpha val="43137"/>
                  </a:srgbClr>
                </a:outerShdw>
              </a:effectLst>
            </a:endParaRPr>
          </a:p>
          <a:p>
            <a:pPr eaLnBrk="1" hangingPunct="1">
              <a:lnSpc>
                <a:spcPct val="120000"/>
              </a:lnSpc>
              <a:defRPr/>
            </a:pPr>
            <a:endParaRPr lang="ru-RU" b="1" dirty="0">
              <a:effectLst>
                <a:outerShdw blurRad="38100" dist="38100" dir="2700000" algn="tl">
                  <a:srgbClr val="000000">
                    <a:alpha val="43137"/>
                  </a:srgbClr>
                </a:outerShdw>
              </a:effectLst>
            </a:endParaRPr>
          </a:p>
          <a:p>
            <a:pPr eaLnBrk="1" hangingPunct="1">
              <a:lnSpc>
                <a:spcPct val="120000"/>
              </a:lnSpc>
              <a:defRPr/>
            </a:pPr>
            <a:r>
              <a:rPr lang="en-US" b="1" dirty="0" err="1">
                <a:solidFill>
                  <a:srgbClr val="FFC000"/>
                </a:solidFill>
                <a:effectLst>
                  <a:outerShdw blurRad="38100" dist="38100" dir="2700000" algn="tl">
                    <a:srgbClr val="000000">
                      <a:alpha val="43137"/>
                    </a:srgbClr>
                  </a:outerShdw>
                </a:effectLst>
              </a:rPr>
              <a:t>ArrayList</a:t>
            </a:r>
            <a:r>
              <a:rPr lang="en-US" b="1" dirty="0">
                <a:solidFill>
                  <a:srgbClr val="FFC000"/>
                </a:solidFill>
                <a:effectLst>
                  <a:outerShdw blurRad="38100" dist="38100" dir="2700000" algn="tl">
                    <a:srgbClr val="000000">
                      <a:alpha val="43137"/>
                    </a:srgbClr>
                  </a:outerShdw>
                </a:effectLst>
              </a:rPr>
              <a:t> </a:t>
            </a:r>
            <a:r>
              <a:rPr lang="ru-RU" dirty="0"/>
              <a:t>– Массив </a:t>
            </a:r>
            <a:r>
              <a:rPr lang="en-US" dirty="0"/>
              <a:t>object </a:t>
            </a:r>
            <a:r>
              <a:rPr lang="ru-RU" dirty="0"/>
              <a:t>переменной длинны</a:t>
            </a:r>
          </a:p>
          <a:p>
            <a:pPr eaLnBrk="1" hangingPunct="1">
              <a:lnSpc>
                <a:spcPct val="120000"/>
              </a:lnSpc>
              <a:defRPr/>
            </a:pPr>
            <a:endParaRPr lang="ru-RU" dirty="0"/>
          </a:p>
          <a:p>
            <a:pPr eaLnBrk="1" hangingPunct="1">
              <a:lnSpc>
                <a:spcPct val="120000"/>
              </a:lnSpc>
              <a:defRPr/>
            </a:pPr>
            <a:r>
              <a:rPr lang="en-US" b="1" dirty="0" err="1">
                <a:solidFill>
                  <a:srgbClr val="FFC000"/>
                </a:solidFill>
                <a:effectLst>
                  <a:outerShdw blurRad="38100" dist="38100" dir="2700000" algn="tl">
                    <a:srgbClr val="000000">
                      <a:alpha val="43137"/>
                    </a:srgbClr>
                  </a:outerShdw>
                </a:effectLst>
              </a:rPr>
              <a:t>HashTable</a:t>
            </a:r>
            <a:r>
              <a:rPr lang="ru-RU" dirty="0"/>
              <a:t> – Таблица пар ключ/значение, основанная на хранении</a:t>
            </a:r>
            <a:r>
              <a:rPr lang="en-US" dirty="0"/>
              <a:t> </a:t>
            </a:r>
            <a:r>
              <a:rPr lang="ru-RU" dirty="0"/>
              <a:t>хэш-кода ключа</a:t>
            </a:r>
          </a:p>
          <a:p>
            <a:pPr eaLnBrk="1" hangingPunct="1">
              <a:lnSpc>
                <a:spcPct val="120000"/>
              </a:lnSpc>
              <a:defRPr/>
            </a:pPr>
            <a:endParaRPr lang="ru-RU" dirty="0"/>
          </a:p>
          <a:p>
            <a:pPr>
              <a:lnSpc>
                <a:spcPct val="120000"/>
              </a:lnSpc>
              <a:defRPr/>
            </a:pPr>
            <a:r>
              <a:rPr lang="en-US" dirty="0"/>
              <a:t> </a:t>
            </a:r>
            <a:r>
              <a:rPr lang="en-US" b="1" dirty="0" err="1">
                <a:solidFill>
                  <a:srgbClr val="FFC000"/>
                </a:solidFill>
                <a:effectLst>
                  <a:outerShdw blurRad="38100" dist="38100" dir="2700000" algn="tl">
                    <a:srgbClr val="000000">
                      <a:alpha val="43137"/>
                    </a:srgbClr>
                  </a:outerShdw>
                </a:effectLst>
              </a:rPr>
              <a:t>BitArray</a:t>
            </a:r>
            <a:r>
              <a:rPr lang="en-US" b="1" dirty="0">
                <a:solidFill>
                  <a:srgbClr val="FFC000"/>
                </a:solidFill>
                <a:effectLst>
                  <a:outerShdw blurRad="38100" dist="38100" dir="2700000" algn="tl">
                    <a:srgbClr val="000000">
                      <a:alpha val="43137"/>
                    </a:srgbClr>
                  </a:outerShdw>
                </a:effectLst>
              </a:rPr>
              <a:t> </a:t>
            </a:r>
            <a:r>
              <a:rPr lang="ru-RU" dirty="0"/>
              <a:t>- Компактный массив битовых значений</a:t>
            </a:r>
            <a:br>
              <a:rPr lang="en-US" dirty="0"/>
            </a:br>
            <a:endParaRPr lang="en-US" dirty="0"/>
          </a:p>
          <a:p>
            <a:pPr>
              <a:lnSpc>
                <a:spcPct val="120000"/>
              </a:lnSpc>
              <a:defRPr/>
            </a:pPr>
            <a:r>
              <a:rPr lang="en-US" b="1" dirty="0">
                <a:solidFill>
                  <a:srgbClr val="FFC000"/>
                </a:solidFill>
                <a:effectLst>
                  <a:outerShdw blurRad="38100" dist="38100" dir="2700000" algn="tl">
                    <a:srgbClr val="000000">
                      <a:alpha val="43137"/>
                    </a:srgbClr>
                  </a:outerShdw>
                </a:effectLst>
              </a:rPr>
              <a:t>Stack</a:t>
            </a:r>
            <a:r>
              <a:rPr lang="ru-RU" b="1" dirty="0">
                <a:solidFill>
                  <a:srgbClr val="FFC000"/>
                </a:solidFill>
                <a:effectLst>
                  <a:outerShdw blurRad="38100" dist="38100" dir="2700000" algn="tl">
                    <a:srgbClr val="000000">
                      <a:alpha val="43137"/>
                    </a:srgbClr>
                  </a:outerShdw>
                </a:effectLst>
              </a:rPr>
              <a:t> </a:t>
            </a:r>
            <a:r>
              <a:rPr lang="ru-RU" dirty="0"/>
              <a:t>– Стек </a:t>
            </a:r>
            <a:r>
              <a:rPr lang="en-US" dirty="0"/>
              <a:t>object</a:t>
            </a:r>
            <a:endParaRPr lang="ru-RU" dirty="0"/>
          </a:p>
          <a:p>
            <a:pPr>
              <a:lnSpc>
                <a:spcPct val="120000"/>
              </a:lnSpc>
              <a:defRPr/>
            </a:pPr>
            <a:endParaRPr lang="en-US" dirty="0"/>
          </a:p>
          <a:p>
            <a:pPr>
              <a:lnSpc>
                <a:spcPct val="120000"/>
              </a:lnSpc>
              <a:defRPr/>
            </a:pPr>
            <a:r>
              <a:rPr lang="en-US" b="1" dirty="0">
                <a:solidFill>
                  <a:srgbClr val="FFC000"/>
                </a:solidFill>
                <a:effectLst>
                  <a:outerShdw blurRad="38100" dist="38100" dir="2700000" algn="tl">
                    <a:srgbClr val="000000">
                      <a:alpha val="43137"/>
                    </a:srgbClr>
                  </a:outerShdw>
                </a:effectLst>
              </a:rPr>
              <a:t>Queue</a:t>
            </a:r>
            <a:r>
              <a:rPr lang="ru-RU" dirty="0"/>
              <a:t> – Очередь </a:t>
            </a:r>
            <a:r>
              <a:rPr lang="en-US" dirty="0"/>
              <a:t>object</a:t>
            </a:r>
            <a:endParaRPr lang="ru-RU" dirty="0"/>
          </a:p>
          <a:p>
            <a:pPr>
              <a:lnSpc>
                <a:spcPct val="120000"/>
              </a:lnSpc>
              <a:defRPr/>
            </a:pPr>
            <a:endParaRPr lang="ru-RU" dirty="0"/>
          </a:p>
          <a:p>
            <a:pPr>
              <a:lnSpc>
                <a:spcPct val="120000"/>
              </a:lnSpc>
              <a:defRPr/>
            </a:pPr>
            <a:r>
              <a:rPr lang="en-US" b="1" dirty="0" err="1">
                <a:solidFill>
                  <a:srgbClr val="FFC000"/>
                </a:solidFill>
                <a:effectLst>
                  <a:outerShdw blurRad="38100" dist="38100" dir="2700000" algn="tl">
                    <a:srgbClr val="000000">
                      <a:alpha val="43137"/>
                    </a:srgbClr>
                  </a:outerShdw>
                </a:effectLst>
              </a:rPr>
              <a:t>SortedList</a:t>
            </a:r>
            <a:r>
              <a:rPr lang="ru-RU" b="1" dirty="0">
                <a:solidFill>
                  <a:srgbClr val="FFC000"/>
                </a:solidFill>
                <a:effectLst>
                  <a:outerShdw blurRad="38100" dist="38100" dir="2700000" algn="tl">
                    <a:srgbClr val="000000">
                      <a:alpha val="43137"/>
                    </a:srgbClr>
                  </a:outerShdw>
                </a:effectLst>
              </a:rPr>
              <a:t> </a:t>
            </a:r>
            <a:r>
              <a:rPr lang="ru-RU" dirty="0"/>
              <a:t>- Сортированный по ключам словарь</a:t>
            </a:r>
          </a:p>
          <a:p>
            <a:pPr>
              <a:lnSpc>
                <a:spcPct val="120000"/>
              </a:lnSpc>
              <a:defRPr/>
            </a:pPr>
            <a:endParaRPr lang="ru-RU" dirty="0"/>
          </a:p>
          <a:p>
            <a:pPr>
              <a:lnSpc>
                <a:spcPct val="120000"/>
              </a:lnSpc>
              <a:defRPr/>
            </a:pPr>
            <a:r>
              <a:rPr lang="ru-RU" b="1" dirty="0">
                <a:solidFill>
                  <a:srgbClr val="FF9999"/>
                </a:solidFill>
                <a:effectLst>
                  <a:outerShdw blurRad="38100" dist="38100" dir="2700000" algn="tl">
                    <a:srgbClr val="000000">
                      <a:alpha val="43137"/>
                    </a:srgbClr>
                  </a:outerShdw>
                </a:effectLst>
              </a:rPr>
              <a:t>Практически не используются, поскольку есть обобщенные версии (появились в </a:t>
            </a:r>
            <a:r>
              <a:rPr lang="en-US" b="1" dirty="0">
                <a:solidFill>
                  <a:srgbClr val="FF9999"/>
                </a:solidFill>
                <a:effectLst>
                  <a:outerShdw blurRad="38100" dist="38100" dir="2700000" algn="tl">
                    <a:srgbClr val="000000">
                      <a:alpha val="43137"/>
                    </a:srgbClr>
                  </a:outerShdw>
                </a:effectLst>
              </a:rPr>
              <a:t>.NET 2</a:t>
            </a:r>
            <a:r>
              <a:rPr lang="ru-RU" b="1" dirty="0">
                <a:solidFill>
                  <a:srgbClr val="FF9999"/>
                </a:solidFill>
                <a:effectLst>
                  <a:outerShdw blurRad="38100" dist="38100" dir="2700000" algn="tl">
                    <a:srgbClr val="000000">
                      <a:alpha val="43137"/>
                    </a:srgbClr>
                  </a:outerShdw>
                </a:effectLst>
              </a:rPr>
              <a:t>)</a:t>
            </a:r>
            <a:endParaRPr lang="en-US" b="1" dirty="0">
              <a:solidFill>
                <a:srgbClr val="FF9999"/>
              </a:solidFill>
              <a:effectLst>
                <a:outerShdw blurRad="38100" dist="38100" dir="2700000" algn="tl">
                  <a:srgbClr val="000000">
                    <a:alpha val="43137"/>
                  </a:srgbClr>
                </a:outerShdw>
              </a:effectLst>
            </a:endParaRPr>
          </a:p>
          <a:p>
            <a:pPr marL="0" indent="0">
              <a:lnSpc>
                <a:spcPct val="120000"/>
              </a:lnSpc>
              <a:buNone/>
              <a:defRPr/>
            </a:pPr>
            <a:endParaRPr lang="en-US" dirty="0"/>
          </a:p>
        </p:txBody>
      </p:sp>
      <p:cxnSp>
        <p:nvCxnSpPr>
          <p:cNvPr id="3" name="Прямая соединительная линия 2"/>
          <p:cNvCxnSpPr/>
          <p:nvPr/>
        </p:nvCxnSpPr>
        <p:spPr>
          <a:xfrm>
            <a:off x="323528" y="1628800"/>
            <a:ext cx="8363272" cy="4968552"/>
          </a:xfrm>
          <a:prstGeom prst="line">
            <a:avLst/>
          </a:prstGeom>
        </p:spPr>
        <p:style>
          <a:lnRef idx="3">
            <a:schemeClr val="accent6"/>
          </a:lnRef>
          <a:fillRef idx="0">
            <a:schemeClr val="accent6"/>
          </a:fillRef>
          <a:effectRef idx="2">
            <a:schemeClr val="accent6"/>
          </a:effectRef>
          <a:fontRef idx="minor">
            <a:schemeClr val="tx1"/>
          </a:fontRef>
        </p:style>
      </p:cxnSp>
      <p:cxnSp>
        <p:nvCxnSpPr>
          <p:cNvPr id="8" name="Прямая соединительная линия 7"/>
          <p:cNvCxnSpPr/>
          <p:nvPr/>
        </p:nvCxnSpPr>
        <p:spPr>
          <a:xfrm flipH="1">
            <a:off x="253900" y="1628800"/>
            <a:ext cx="8363272" cy="4968552"/>
          </a:xfrm>
          <a:prstGeom prst="line">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47310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normAutofit fontScale="90000"/>
          </a:bodyPr>
          <a:lstStyle/>
          <a:p>
            <a:pPr>
              <a:defRPr/>
            </a:pPr>
            <a:r>
              <a:rPr lang="en-US" dirty="0" err="1"/>
              <a:t>System.Collections.Specialized</a:t>
            </a:r>
            <a:endParaRPr lang="en-US" dirty="0"/>
          </a:p>
        </p:txBody>
      </p:sp>
      <p:sp>
        <p:nvSpPr>
          <p:cNvPr id="101379" name="Rectangle 3"/>
          <p:cNvSpPr>
            <a:spLocks noGrp="1" noChangeArrowheads="1"/>
          </p:cNvSpPr>
          <p:nvPr>
            <p:ph type="body" idx="4294967295"/>
          </p:nvPr>
        </p:nvSpPr>
        <p:spPr>
          <a:xfrm>
            <a:off x="395537" y="1556792"/>
            <a:ext cx="8352928" cy="5184576"/>
          </a:xfrm>
        </p:spPr>
        <p:txBody>
          <a:bodyPr>
            <a:noAutofit/>
          </a:bodyPr>
          <a:lstStyle/>
          <a:p>
            <a:pPr eaLnBrk="1" hangingPunct="1">
              <a:defRPr/>
            </a:pPr>
            <a:r>
              <a:rPr lang="ru-RU" sz="1600" b="1" dirty="0">
                <a:effectLst>
                  <a:outerShdw blurRad="38100" dist="38100" dir="2700000" algn="tl">
                    <a:srgbClr val="000000">
                      <a:alpha val="43137"/>
                    </a:srgbClr>
                  </a:outerShdw>
                </a:effectLst>
              </a:rPr>
              <a:t>Старые специализированные коллекции</a:t>
            </a:r>
            <a:r>
              <a:rPr lang="en-US" sz="1600" b="1" dirty="0">
                <a:effectLst>
                  <a:outerShdw blurRad="38100" dist="38100" dir="2700000" algn="tl">
                    <a:srgbClr val="000000">
                      <a:alpha val="43137"/>
                    </a:srgbClr>
                  </a:outerShdw>
                </a:effectLst>
              </a:rPr>
              <a:t>:</a:t>
            </a:r>
            <a:endParaRPr lang="ru-RU" sz="1600" b="1" dirty="0">
              <a:effectLst>
                <a:outerShdw blurRad="38100" dist="38100" dir="2700000" algn="tl">
                  <a:srgbClr val="000000">
                    <a:alpha val="43137"/>
                  </a:srgbClr>
                </a:outerShdw>
              </a:effectLst>
            </a:endParaRPr>
          </a:p>
          <a:p>
            <a:pPr>
              <a:defRPr/>
            </a:pPr>
            <a:endParaRPr lang="ru-RU" sz="1600" b="1" dirty="0">
              <a:solidFill>
                <a:srgbClr val="FFC000"/>
              </a:solidFill>
              <a:effectLst>
                <a:outerShdw blurRad="38100" dist="38100" dir="2700000" algn="tl">
                  <a:srgbClr val="000000">
                    <a:alpha val="43137"/>
                  </a:srgbClr>
                </a:outerShdw>
              </a:effectLst>
            </a:endParaRPr>
          </a:p>
          <a:p>
            <a:pPr>
              <a:defRPr/>
            </a:pPr>
            <a:r>
              <a:rPr lang="en-US" sz="1600" b="1" dirty="0" err="1">
                <a:solidFill>
                  <a:srgbClr val="FFC000"/>
                </a:solidFill>
                <a:effectLst>
                  <a:outerShdw blurRad="38100" dist="38100" dir="2700000" algn="tl">
                    <a:srgbClr val="000000">
                      <a:alpha val="43137"/>
                    </a:srgbClr>
                  </a:outerShdw>
                </a:effectLst>
              </a:rPr>
              <a:t>ListDictionary</a:t>
            </a:r>
            <a:r>
              <a:rPr lang="ru-RU" sz="1600" dirty="0"/>
              <a:t> – не типизированный словарь пар ключ/значение, ориентированный на хранение до 10 значений</a:t>
            </a:r>
          </a:p>
          <a:p>
            <a:pPr>
              <a:defRPr/>
            </a:pPr>
            <a:endParaRPr lang="ru-RU" sz="1600" b="1" dirty="0">
              <a:effectLst>
                <a:outerShdw blurRad="38100" dist="38100" dir="2700000" algn="tl">
                  <a:srgbClr val="000000">
                    <a:alpha val="43137"/>
                  </a:srgbClr>
                </a:outerShdw>
              </a:effectLst>
            </a:endParaRPr>
          </a:p>
          <a:p>
            <a:pPr>
              <a:defRPr/>
            </a:pPr>
            <a:r>
              <a:rPr lang="en-US" sz="1600" b="1" dirty="0" err="1">
                <a:solidFill>
                  <a:srgbClr val="FFC000"/>
                </a:solidFill>
                <a:effectLst>
                  <a:outerShdw blurRad="38100" dist="38100" dir="2700000" algn="tl">
                    <a:srgbClr val="000000">
                      <a:alpha val="43137"/>
                    </a:srgbClr>
                  </a:outerShdw>
                </a:effectLst>
              </a:rPr>
              <a:t>HybridDictionary</a:t>
            </a:r>
            <a:r>
              <a:rPr lang="ru-RU" sz="1600" dirty="0"/>
              <a:t>– не типизированный словарь пар ключ/значение, который до 10 значений хранит данные как </a:t>
            </a:r>
            <a:r>
              <a:rPr lang="en-US" sz="1600" dirty="0" err="1"/>
              <a:t>ListDictionary</a:t>
            </a:r>
            <a:r>
              <a:rPr lang="ru-RU" sz="1600" dirty="0"/>
              <a:t>,  а более – преобразуется в </a:t>
            </a:r>
            <a:r>
              <a:rPr lang="en-US" sz="1600" dirty="0" err="1"/>
              <a:t>HashTable</a:t>
            </a:r>
            <a:endParaRPr lang="ru-RU" sz="1600" dirty="0"/>
          </a:p>
          <a:p>
            <a:pPr eaLnBrk="1" hangingPunct="1">
              <a:defRPr/>
            </a:pPr>
            <a:endParaRPr lang="ru-RU" sz="1600" dirty="0"/>
          </a:p>
          <a:p>
            <a:pPr>
              <a:defRPr/>
            </a:pPr>
            <a:r>
              <a:rPr lang="en-US" sz="1600" b="1" dirty="0" err="1">
                <a:solidFill>
                  <a:srgbClr val="FFC000"/>
                </a:solidFill>
                <a:effectLst>
                  <a:outerShdw blurRad="38100" dist="38100" dir="2700000" algn="tl">
                    <a:srgbClr val="000000">
                      <a:alpha val="43137"/>
                    </a:srgbClr>
                  </a:outerShdw>
                </a:effectLst>
              </a:rPr>
              <a:t>OrderedDictionary</a:t>
            </a:r>
            <a:r>
              <a:rPr lang="ru-RU" sz="1600" dirty="0"/>
              <a:t>- словарь, позволяющий индексировать значения по номеру</a:t>
            </a:r>
            <a:br>
              <a:rPr lang="en-US" sz="1600" dirty="0"/>
            </a:br>
            <a:endParaRPr lang="en-US" sz="1600" dirty="0"/>
          </a:p>
          <a:p>
            <a:pPr>
              <a:defRPr/>
            </a:pPr>
            <a:r>
              <a:rPr lang="en-US" sz="1600" b="1" dirty="0" err="1">
                <a:solidFill>
                  <a:srgbClr val="FFC000"/>
                </a:solidFill>
                <a:effectLst>
                  <a:outerShdw blurRad="38100" dist="38100" dir="2700000" algn="tl">
                    <a:srgbClr val="000000">
                      <a:alpha val="43137"/>
                    </a:srgbClr>
                  </a:outerShdw>
                </a:effectLst>
              </a:rPr>
              <a:t>StringCollection</a:t>
            </a:r>
            <a:r>
              <a:rPr lang="ru-RU" sz="1600" dirty="0"/>
              <a:t>– представляет собой коллекцию строк</a:t>
            </a:r>
          </a:p>
          <a:p>
            <a:pPr>
              <a:defRPr/>
            </a:pPr>
            <a:endParaRPr lang="en-US" sz="1600" dirty="0"/>
          </a:p>
          <a:p>
            <a:pPr>
              <a:defRPr/>
            </a:pPr>
            <a:r>
              <a:rPr lang="en-US" sz="1600" b="1" dirty="0" err="1">
                <a:solidFill>
                  <a:srgbClr val="FFC000"/>
                </a:solidFill>
                <a:effectLst>
                  <a:outerShdw blurRad="38100" dist="38100" dir="2700000" algn="tl">
                    <a:srgbClr val="000000">
                      <a:alpha val="43137"/>
                    </a:srgbClr>
                  </a:outerShdw>
                </a:effectLst>
              </a:rPr>
              <a:t>StringDictionary</a:t>
            </a:r>
            <a:r>
              <a:rPr lang="ru-RU" sz="1600" dirty="0"/>
              <a:t>– словарь, где и ключ и значение - </a:t>
            </a:r>
            <a:r>
              <a:rPr lang="en-US" sz="1600" dirty="0"/>
              <a:t>string</a:t>
            </a:r>
            <a:endParaRPr lang="ru-RU" sz="1600" dirty="0"/>
          </a:p>
          <a:p>
            <a:pPr>
              <a:defRPr/>
            </a:pPr>
            <a:endParaRPr lang="en-US" sz="1600" dirty="0"/>
          </a:p>
          <a:p>
            <a:pPr>
              <a:defRPr/>
            </a:pPr>
            <a:r>
              <a:rPr lang="en-US" sz="1600" b="1" dirty="0">
                <a:solidFill>
                  <a:srgbClr val="FFC000"/>
                </a:solidFill>
                <a:effectLst>
                  <a:outerShdw blurRad="38100" dist="38100" dir="2700000" algn="tl">
                    <a:srgbClr val="000000">
                      <a:alpha val="43137"/>
                    </a:srgbClr>
                  </a:outerShdw>
                </a:effectLst>
              </a:rPr>
              <a:t>BitVector32</a:t>
            </a:r>
            <a:r>
              <a:rPr lang="ru-RU" sz="1600" dirty="0"/>
              <a:t>–</a:t>
            </a:r>
            <a:r>
              <a:rPr lang="en-US" sz="1600" dirty="0"/>
              <a:t> </a:t>
            </a:r>
            <a:r>
              <a:rPr lang="ru-RU" sz="1600" dirty="0"/>
              <a:t>структура для компактного хранения 32 </a:t>
            </a:r>
            <a:r>
              <a:rPr lang="en-US" sz="1600" dirty="0" err="1"/>
              <a:t>bool</a:t>
            </a:r>
            <a:r>
              <a:rPr lang="en-US" sz="1600" dirty="0"/>
              <a:t> </a:t>
            </a:r>
            <a:r>
              <a:rPr lang="ru-RU" sz="1600" dirty="0"/>
              <a:t>значений.</a:t>
            </a:r>
          </a:p>
          <a:p>
            <a:pPr>
              <a:defRPr/>
            </a:pPr>
            <a:endParaRPr lang="ru-RU" sz="1600" dirty="0"/>
          </a:p>
          <a:p>
            <a:pPr>
              <a:defRPr/>
            </a:pPr>
            <a:r>
              <a:rPr lang="ru-RU" sz="1800" b="1" dirty="0">
                <a:solidFill>
                  <a:srgbClr val="FF9999"/>
                </a:solidFill>
                <a:effectLst>
                  <a:outerShdw blurRad="38100" dist="38100" dir="2700000" algn="tl">
                    <a:srgbClr val="000000">
                      <a:alpha val="43137"/>
                    </a:srgbClr>
                  </a:outerShdw>
                </a:effectLst>
              </a:rPr>
              <a:t>Практически не используются, поскольку есть обобщенные версии (появились в </a:t>
            </a:r>
            <a:r>
              <a:rPr lang="en-US" sz="1800" b="1" dirty="0">
                <a:solidFill>
                  <a:srgbClr val="FF9999"/>
                </a:solidFill>
                <a:effectLst>
                  <a:outerShdw blurRad="38100" dist="38100" dir="2700000" algn="tl">
                    <a:srgbClr val="000000">
                      <a:alpha val="43137"/>
                    </a:srgbClr>
                  </a:outerShdw>
                </a:effectLst>
              </a:rPr>
              <a:t>.NET 2</a:t>
            </a:r>
            <a:r>
              <a:rPr lang="ru-RU" sz="1800" b="1" dirty="0">
                <a:solidFill>
                  <a:srgbClr val="FF9999"/>
                </a:solidFill>
                <a:effectLst>
                  <a:outerShdw blurRad="38100" dist="38100" dir="2700000" algn="tl">
                    <a:srgbClr val="000000">
                      <a:alpha val="43137"/>
                    </a:srgbClr>
                  </a:outerShdw>
                </a:effectLst>
              </a:rPr>
              <a:t>)</a:t>
            </a:r>
            <a:endParaRPr lang="en-US" sz="1600" dirty="0"/>
          </a:p>
        </p:txBody>
      </p:sp>
      <p:cxnSp>
        <p:nvCxnSpPr>
          <p:cNvPr id="4" name="Прямая соединительная линия 3"/>
          <p:cNvCxnSpPr/>
          <p:nvPr/>
        </p:nvCxnSpPr>
        <p:spPr>
          <a:xfrm>
            <a:off x="323528" y="1628800"/>
            <a:ext cx="8363272" cy="4968552"/>
          </a:xfrm>
          <a:prstGeom prst="line">
            <a:avLst/>
          </a:prstGeom>
        </p:spPr>
        <p:style>
          <a:lnRef idx="3">
            <a:schemeClr val="accent6"/>
          </a:lnRef>
          <a:fillRef idx="0">
            <a:schemeClr val="accent6"/>
          </a:fillRef>
          <a:effectRef idx="2">
            <a:schemeClr val="accent6"/>
          </a:effectRef>
          <a:fontRef idx="minor">
            <a:schemeClr val="tx1"/>
          </a:fontRef>
        </p:style>
      </p:cxnSp>
      <p:cxnSp>
        <p:nvCxnSpPr>
          <p:cNvPr id="5" name="Прямая соединительная линия 4"/>
          <p:cNvCxnSpPr/>
          <p:nvPr/>
        </p:nvCxnSpPr>
        <p:spPr>
          <a:xfrm flipH="1">
            <a:off x="253900" y="1628800"/>
            <a:ext cx="8363272" cy="4968552"/>
          </a:xfrm>
          <a:prstGeom prst="line">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251505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defRPr/>
            </a:pPr>
            <a:r>
              <a:rPr lang="en-US" dirty="0" err="1"/>
              <a:t>System.Collections.Generic</a:t>
            </a:r>
            <a:endParaRPr lang="ru-RU" dirty="0"/>
          </a:p>
        </p:txBody>
      </p:sp>
      <p:sp>
        <p:nvSpPr>
          <p:cNvPr id="101379" name="Rectangle 3"/>
          <p:cNvSpPr>
            <a:spLocks noGrp="1" noChangeArrowheads="1"/>
          </p:cNvSpPr>
          <p:nvPr>
            <p:ph type="body" idx="4294967295"/>
          </p:nvPr>
        </p:nvSpPr>
        <p:spPr>
          <a:xfrm>
            <a:off x="395536" y="1628800"/>
            <a:ext cx="8410575" cy="4824536"/>
          </a:xfrm>
        </p:spPr>
        <p:txBody>
          <a:bodyPr>
            <a:normAutofit fontScale="62500" lnSpcReduction="20000"/>
          </a:bodyPr>
          <a:lstStyle/>
          <a:p>
            <a:pPr eaLnBrk="1" hangingPunct="1">
              <a:defRPr/>
            </a:pPr>
            <a:r>
              <a:rPr lang="ru-RU" b="1" dirty="0">
                <a:effectLst>
                  <a:outerShdw blurRad="38100" dist="38100" dir="2700000" algn="tl">
                    <a:srgbClr val="000000">
                      <a:alpha val="43137"/>
                    </a:srgbClr>
                  </a:outerShdw>
                </a:effectLst>
              </a:rPr>
              <a:t>Обобщенный коллекции:</a:t>
            </a:r>
          </a:p>
          <a:p>
            <a:pPr eaLnBrk="1" hangingPunct="1">
              <a:defRPr/>
            </a:pPr>
            <a:endParaRPr lang="ru-RU" b="1" dirty="0">
              <a:solidFill>
                <a:srgbClr val="FFC000"/>
              </a:solidFill>
              <a:effectLst>
                <a:outerShdw blurRad="38100" dist="38100" dir="2700000" algn="tl">
                  <a:srgbClr val="000000">
                    <a:alpha val="43137"/>
                  </a:srgbClr>
                </a:outerShdw>
              </a:effectLst>
            </a:endParaRPr>
          </a:p>
          <a:p>
            <a:pPr eaLnBrk="1" hangingPunct="1">
              <a:defRPr/>
            </a:pPr>
            <a:r>
              <a:rPr lang="en-US" b="1" dirty="0">
                <a:solidFill>
                  <a:srgbClr val="FFC000"/>
                </a:solidFill>
                <a:effectLst>
                  <a:outerShdw blurRad="38100" dist="38100" dir="2700000" algn="tl">
                    <a:srgbClr val="000000">
                      <a:alpha val="43137"/>
                    </a:srgbClr>
                  </a:outerShdw>
                </a:effectLst>
              </a:rPr>
              <a:t>List&lt;T&gt;</a:t>
            </a:r>
            <a:r>
              <a:rPr lang="ru-RU" b="1" dirty="0">
                <a:solidFill>
                  <a:srgbClr val="FFC000"/>
                </a:solidFill>
                <a:effectLst>
                  <a:outerShdw blurRad="38100" dist="38100" dir="2700000" algn="tl">
                    <a:srgbClr val="000000">
                      <a:alpha val="43137"/>
                    </a:srgbClr>
                  </a:outerShdw>
                </a:effectLst>
              </a:rPr>
              <a:t> </a:t>
            </a:r>
            <a:r>
              <a:rPr lang="ru-RU" dirty="0"/>
              <a:t>- Список Переменной длинны</a:t>
            </a:r>
          </a:p>
          <a:p>
            <a:pPr eaLnBrk="1" hangingPunct="1">
              <a:defRPr/>
            </a:pPr>
            <a:endParaRPr lang="ru-RU" dirty="0"/>
          </a:p>
          <a:p>
            <a:pPr eaLnBrk="1" hangingPunct="1">
              <a:defRPr/>
            </a:pPr>
            <a:r>
              <a:rPr lang="en-US" b="1" dirty="0" err="1">
                <a:solidFill>
                  <a:srgbClr val="FFC000"/>
                </a:solidFill>
                <a:effectLst>
                  <a:outerShdw blurRad="38100" dist="38100" dir="2700000" algn="tl">
                    <a:srgbClr val="000000">
                      <a:alpha val="43137"/>
                    </a:srgbClr>
                  </a:outerShdw>
                </a:effectLst>
              </a:rPr>
              <a:t>LinkedList</a:t>
            </a:r>
            <a:r>
              <a:rPr lang="en-US" b="1" dirty="0">
                <a:solidFill>
                  <a:srgbClr val="FFC000"/>
                </a:solidFill>
                <a:effectLst>
                  <a:outerShdw blurRad="38100" dist="38100" dir="2700000" algn="tl">
                    <a:srgbClr val="000000">
                      <a:alpha val="43137"/>
                    </a:srgbClr>
                  </a:outerShdw>
                </a:effectLst>
              </a:rPr>
              <a:t>&lt;T&gt;</a:t>
            </a:r>
            <a:r>
              <a:rPr lang="ru-RU" dirty="0"/>
              <a:t> - Двунаправленный связанный список переменной длинны</a:t>
            </a:r>
          </a:p>
          <a:p>
            <a:pPr eaLnBrk="1" hangingPunct="1">
              <a:defRPr/>
            </a:pPr>
            <a:endParaRPr lang="ru-RU" dirty="0"/>
          </a:p>
          <a:p>
            <a:pPr>
              <a:defRPr/>
            </a:pPr>
            <a:r>
              <a:rPr lang="en-US" b="1" dirty="0">
                <a:solidFill>
                  <a:srgbClr val="FFC000"/>
                </a:solidFill>
                <a:effectLst>
                  <a:outerShdw blurRad="38100" dist="38100" dir="2700000" algn="tl">
                    <a:srgbClr val="000000">
                      <a:alpha val="43137"/>
                    </a:srgbClr>
                  </a:outerShdw>
                </a:effectLst>
              </a:rPr>
              <a:t>Stack&lt;T&gt;</a:t>
            </a:r>
            <a:r>
              <a:rPr lang="en-US" dirty="0"/>
              <a:t> </a:t>
            </a:r>
            <a:r>
              <a:rPr lang="ru-RU" dirty="0"/>
              <a:t>- Стек</a:t>
            </a:r>
          </a:p>
          <a:p>
            <a:pPr>
              <a:defRPr/>
            </a:pPr>
            <a:endParaRPr lang="en-US" dirty="0"/>
          </a:p>
          <a:p>
            <a:pPr>
              <a:defRPr/>
            </a:pPr>
            <a:r>
              <a:rPr lang="en-US" b="1" dirty="0">
                <a:solidFill>
                  <a:srgbClr val="FFC000"/>
                </a:solidFill>
                <a:effectLst>
                  <a:outerShdw blurRad="38100" dist="38100" dir="2700000" algn="tl">
                    <a:srgbClr val="000000">
                      <a:alpha val="43137"/>
                    </a:srgbClr>
                  </a:outerShdw>
                </a:effectLst>
              </a:rPr>
              <a:t>Queue&lt;T&gt;</a:t>
            </a:r>
            <a:r>
              <a:rPr lang="ru-RU" dirty="0"/>
              <a:t> - Очередь</a:t>
            </a:r>
          </a:p>
          <a:p>
            <a:pPr>
              <a:defRPr/>
            </a:pPr>
            <a:endParaRPr lang="ru-RU" dirty="0"/>
          </a:p>
          <a:p>
            <a:pPr eaLnBrk="1" hangingPunct="1">
              <a:defRPr/>
            </a:pPr>
            <a:r>
              <a:rPr lang="en-US" b="1" dirty="0">
                <a:solidFill>
                  <a:srgbClr val="FFC000"/>
                </a:solidFill>
                <a:effectLst>
                  <a:outerShdw blurRad="38100" dist="38100" dir="2700000" algn="tl">
                    <a:srgbClr val="000000">
                      <a:alpha val="43137"/>
                    </a:srgbClr>
                  </a:outerShdw>
                </a:effectLst>
              </a:rPr>
              <a:t>Dictionary&lt;</a:t>
            </a:r>
            <a:r>
              <a:rPr lang="en-US" b="1" dirty="0" err="1">
                <a:solidFill>
                  <a:srgbClr val="FFC000"/>
                </a:solidFill>
                <a:effectLst>
                  <a:outerShdw blurRad="38100" dist="38100" dir="2700000" algn="tl">
                    <a:srgbClr val="000000">
                      <a:alpha val="43137"/>
                    </a:srgbClr>
                  </a:outerShdw>
                </a:effectLst>
              </a:rPr>
              <a:t>TKey</a:t>
            </a:r>
            <a:r>
              <a:rPr lang="en-US" b="1" dirty="0">
                <a:solidFill>
                  <a:srgbClr val="FFC000"/>
                </a:solidFill>
                <a:effectLst>
                  <a:outerShdw blurRad="38100" dist="38100" dir="2700000" algn="tl">
                    <a:srgbClr val="000000">
                      <a:alpha val="43137"/>
                    </a:srgbClr>
                  </a:outerShdw>
                </a:effectLst>
              </a:rPr>
              <a:t>, </a:t>
            </a:r>
            <a:r>
              <a:rPr lang="en-US" b="1" dirty="0" err="1">
                <a:solidFill>
                  <a:srgbClr val="FFC000"/>
                </a:solidFill>
                <a:effectLst>
                  <a:outerShdw blurRad="38100" dist="38100" dir="2700000" algn="tl">
                    <a:srgbClr val="000000">
                      <a:alpha val="43137"/>
                    </a:srgbClr>
                  </a:outerShdw>
                </a:effectLst>
              </a:rPr>
              <a:t>TValue</a:t>
            </a:r>
            <a:r>
              <a:rPr lang="en-US" b="1" dirty="0">
                <a:solidFill>
                  <a:srgbClr val="FFC000"/>
                </a:solidFill>
                <a:effectLst>
                  <a:outerShdw blurRad="38100" dist="38100" dir="2700000" algn="tl">
                    <a:srgbClr val="000000">
                      <a:alpha val="43137"/>
                    </a:srgbClr>
                  </a:outerShdw>
                </a:effectLst>
              </a:rPr>
              <a:t>&gt;</a:t>
            </a:r>
            <a:r>
              <a:rPr lang="ru-RU" b="1" dirty="0">
                <a:solidFill>
                  <a:srgbClr val="FFC000"/>
                </a:solidFill>
                <a:effectLst>
                  <a:outerShdw blurRad="38100" dist="38100" dir="2700000" algn="tl">
                    <a:srgbClr val="000000">
                      <a:alpha val="43137"/>
                    </a:srgbClr>
                  </a:outerShdw>
                </a:effectLst>
              </a:rPr>
              <a:t> </a:t>
            </a:r>
            <a:r>
              <a:rPr lang="ru-RU" dirty="0"/>
              <a:t>- Словарь</a:t>
            </a:r>
          </a:p>
          <a:p>
            <a:pPr eaLnBrk="1" hangingPunct="1">
              <a:defRPr/>
            </a:pPr>
            <a:endParaRPr lang="ru-RU" dirty="0"/>
          </a:p>
          <a:p>
            <a:pPr>
              <a:defRPr/>
            </a:pPr>
            <a:r>
              <a:rPr lang="en-US" b="1" dirty="0" err="1">
                <a:solidFill>
                  <a:srgbClr val="FFC000"/>
                </a:solidFill>
                <a:effectLst>
                  <a:outerShdw blurRad="38100" dist="38100" dir="2700000" algn="tl">
                    <a:srgbClr val="000000">
                      <a:alpha val="43137"/>
                    </a:srgbClr>
                  </a:outerShdw>
                </a:effectLst>
              </a:rPr>
              <a:t>SortedList</a:t>
            </a:r>
            <a:r>
              <a:rPr lang="en-US" b="1" dirty="0">
                <a:solidFill>
                  <a:srgbClr val="FFC000"/>
                </a:solidFill>
                <a:effectLst>
                  <a:outerShdw blurRad="38100" dist="38100" dir="2700000" algn="tl">
                    <a:srgbClr val="000000">
                      <a:alpha val="43137"/>
                    </a:srgbClr>
                  </a:outerShdw>
                </a:effectLst>
              </a:rPr>
              <a:t>&lt;</a:t>
            </a:r>
            <a:r>
              <a:rPr lang="en-US" b="1" dirty="0" err="1">
                <a:solidFill>
                  <a:srgbClr val="FFC000"/>
                </a:solidFill>
                <a:effectLst>
                  <a:outerShdw blurRad="38100" dist="38100" dir="2700000" algn="tl">
                    <a:srgbClr val="000000">
                      <a:alpha val="43137"/>
                    </a:srgbClr>
                  </a:outerShdw>
                </a:effectLst>
              </a:rPr>
              <a:t>TKey</a:t>
            </a:r>
            <a:r>
              <a:rPr lang="en-US" b="1" dirty="0">
                <a:solidFill>
                  <a:srgbClr val="FFC000"/>
                </a:solidFill>
                <a:effectLst>
                  <a:outerShdw blurRad="38100" dist="38100" dir="2700000" algn="tl">
                    <a:srgbClr val="000000">
                      <a:alpha val="43137"/>
                    </a:srgbClr>
                  </a:outerShdw>
                </a:effectLst>
              </a:rPr>
              <a:t>, </a:t>
            </a:r>
            <a:r>
              <a:rPr lang="en-US" b="1" dirty="0" err="1">
                <a:solidFill>
                  <a:srgbClr val="FFC000"/>
                </a:solidFill>
                <a:effectLst>
                  <a:outerShdw blurRad="38100" dist="38100" dir="2700000" algn="tl">
                    <a:srgbClr val="000000">
                      <a:alpha val="43137"/>
                    </a:srgbClr>
                  </a:outerShdw>
                </a:effectLst>
              </a:rPr>
              <a:t>TValue</a:t>
            </a:r>
            <a:r>
              <a:rPr lang="en-US" b="1" dirty="0">
                <a:solidFill>
                  <a:srgbClr val="FFC000"/>
                </a:solidFill>
                <a:effectLst>
                  <a:outerShdw blurRad="38100" dist="38100" dir="2700000" algn="tl">
                    <a:srgbClr val="000000">
                      <a:alpha val="43137"/>
                    </a:srgbClr>
                  </a:outerShdw>
                </a:effectLst>
              </a:rPr>
              <a:t>&gt;</a:t>
            </a:r>
            <a:r>
              <a:rPr lang="ru-RU" b="1" dirty="0">
                <a:solidFill>
                  <a:srgbClr val="FFC000"/>
                </a:solidFill>
                <a:effectLst>
                  <a:outerShdw blurRad="38100" dist="38100" dir="2700000" algn="tl">
                    <a:srgbClr val="000000">
                      <a:alpha val="43137"/>
                    </a:srgbClr>
                  </a:outerShdw>
                </a:effectLst>
              </a:rPr>
              <a:t> </a:t>
            </a:r>
            <a:r>
              <a:rPr lang="ru-RU" dirty="0"/>
              <a:t>и </a:t>
            </a:r>
            <a:r>
              <a:rPr lang="en-US" b="1" dirty="0" err="1">
                <a:solidFill>
                  <a:srgbClr val="FFC000"/>
                </a:solidFill>
                <a:effectLst>
                  <a:outerShdw blurRad="38100" dist="38100" dir="2700000" algn="tl">
                    <a:srgbClr val="000000">
                      <a:alpha val="43137"/>
                    </a:srgbClr>
                  </a:outerShdw>
                </a:effectLst>
              </a:rPr>
              <a:t>SortedDictionary</a:t>
            </a:r>
            <a:r>
              <a:rPr lang="ru-RU" b="1" dirty="0">
                <a:solidFill>
                  <a:srgbClr val="FFC000"/>
                </a:solidFill>
                <a:effectLst>
                  <a:outerShdw blurRad="38100" dist="38100" dir="2700000" algn="tl">
                    <a:srgbClr val="000000">
                      <a:alpha val="43137"/>
                    </a:srgbClr>
                  </a:outerShdw>
                </a:effectLst>
              </a:rPr>
              <a:t> </a:t>
            </a:r>
            <a:r>
              <a:rPr lang="en-US" b="1" dirty="0">
                <a:solidFill>
                  <a:srgbClr val="FFC000"/>
                </a:solidFill>
                <a:effectLst>
                  <a:outerShdw blurRad="38100" dist="38100" dir="2700000" algn="tl">
                    <a:srgbClr val="000000">
                      <a:alpha val="43137"/>
                    </a:srgbClr>
                  </a:outerShdw>
                </a:effectLst>
              </a:rPr>
              <a:t>&lt;</a:t>
            </a:r>
            <a:r>
              <a:rPr lang="en-US" b="1" dirty="0" err="1">
                <a:solidFill>
                  <a:srgbClr val="FFC000"/>
                </a:solidFill>
                <a:effectLst>
                  <a:outerShdw blurRad="38100" dist="38100" dir="2700000" algn="tl">
                    <a:srgbClr val="000000">
                      <a:alpha val="43137"/>
                    </a:srgbClr>
                  </a:outerShdw>
                </a:effectLst>
              </a:rPr>
              <a:t>TKey</a:t>
            </a:r>
            <a:r>
              <a:rPr lang="en-US" b="1" dirty="0">
                <a:solidFill>
                  <a:srgbClr val="FFC000"/>
                </a:solidFill>
                <a:effectLst>
                  <a:outerShdw blurRad="38100" dist="38100" dir="2700000" algn="tl">
                    <a:srgbClr val="000000">
                      <a:alpha val="43137"/>
                    </a:srgbClr>
                  </a:outerShdw>
                </a:effectLst>
              </a:rPr>
              <a:t>, </a:t>
            </a:r>
            <a:r>
              <a:rPr lang="en-US" b="1" dirty="0" err="1">
                <a:solidFill>
                  <a:srgbClr val="FFC000"/>
                </a:solidFill>
                <a:effectLst>
                  <a:outerShdw blurRad="38100" dist="38100" dir="2700000" algn="tl">
                    <a:srgbClr val="000000">
                      <a:alpha val="43137"/>
                    </a:srgbClr>
                  </a:outerShdw>
                </a:effectLst>
              </a:rPr>
              <a:t>TValue</a:t>
            </a:r>
            <a:r>
              <a:rPr lang="en-US" b="1" dirty="0">
                <a:solidFill>
                  <a:srgbClr val="FFC000"/>
                </a:solidFill>
                <a:effectLst>
                  <a:outerShdw blurRad="38100" dist="38100" dir="2700000" algn="tl">
                    <a:srgbClr val="000000">
                      <a:alpha val="43137"/>
                    </a:srgbClr>
                  </a:outerShdw>
                </a:effectLst>
              </a:rPr>
              <a:t>&gt;</a:t>
            </a:r>
            <a:r>
              <a:rPr lang="ru-RU" b="1" dirty="0">
                <a:solidFill>
                  <a:srgbClr val="FFC000"/>
                </a:solidFill>
                <a:effectLst>
                  <a:outerShdw blurRad="38100" dist="38100" dir="2700000" algn="tl">
                    <a:srgbClr val="000000">
                      <a:alpha val="43137"/>
                    </a:srgbClr>
                  </a:outerShdw>
                </a:effectLst>
              </a:rPr>
              <a:t> </a:t>
            </a:r>
            <a:r>
              <a:rPr lang="ru-RU" dirty="0"/>
              <a:t>- Сортированный по ключам словарь</a:t>
            </a:r>
          </a:p>
          <a:p>
            <a:pPr>
              <a:defRPr/>
            </a:pPr>
            <a:endParaRPr lang="ru-RU" dirty="0"/>
          </a:p>
          <a:p>
            <a:pPr>
              <a:defRPr/>
            </a:pPr>
            <a:r>
              <a:rPr lang="en-US" b="1" dirty="0" err="1">
                <a:solidFill>
                  <a:srgbClr val="FFC000"/>
                </a:solidFill>
                <a:effectLst>
                  <a:outerShdw blurRad="38100" dist="38100" dir="2700000" algn="tl">
                    <a:srgbClr val="000000">
                      <a:alpha val="43137"/>
                    </a:srgbClr>
                  </a:outerShdw>
                </a:effectLst>
              </a:rPr>
              <a:t>HashSet</a:t>
            </a:r>
            <a:r>
              <a:rPr lang="en-US" b="1" dirty="0">
                <a:solidFill>
                  <a:srgbClr val="FFC000"/>
                </a:solidFill>
                <a:effectLst>
                  <a:outerShdw blurRad="38100" dist="38100" dir="2700000" algn="tl">
                    <a:srgbClr val="000000">
                      <a:alpha val="43137"/>
                    </a:srgbClr>
                  </a:outerShdw>
                </a:effectLst>
              </a:rPr>
              <a:t> &lt;T&gt;</a:t>
            </a:r>
            <a:r>
              <a:rPr lang="ru-RU" b="1" dirty="0">
                <a:solidFill>
                  <a:srgbClr val="FFC000"/>
                </a:solidFill>
                <a:effectLst>
                  <a:outerShdw blurRad="38100" dist="38100" dir="2700000" algn="tl">
                    <a:srgbClr val="000000">
                      <a:alpha val="43137"/>
                    </a:srgbClr>
                  </a:outerShdw>
                </a:effectLst>
              </a:rPr>
              <a:t> </a:t>
            </a:r>
            <a:r>
              <a:rPr lang="ru-RU" dirty="0"/>
              <a:t>- Множество</a:t>
            </a:r>
            <a:endParaRPr lang="en-US" dirty="0"/>
          </a:p>
          <a:p>
            <a:pPr>
              <a:defRPr/>
            </a:pPr>
            <a:endParaRPr lang="ru-RU" dirty="0"/>
          </a:p>
          <a:p>
            <a:pPr>
              <a:defRPr/>
            </a:pPr>
            <a:r>
              <a:rPr lang="en-US" b="1" dirty="0" err="1">
                <a:solidFill>
                  <a:srgbClr val="FFC000"/>
                </a:solidFill>
                <a:effectLst>
                  <a:outerShdw blurRad="38100" dist="38100" dir="2700000" algn="tl">
                    <a:srgbClr val="000000">
                      <a:alpha val="43137"/>
                    </a:srgbClr>
                  </a:outerShdw>
                </a:effectLst>
              </a:rPr>
              <a:t>SortedSet</a:t>
            </a:r>
            <a:r>
              <a:rPr lang="en-US" b="1" dirty="0">
                <a:solidFill>
                  <a:srgbClr val="FFC000"/>
                </a:solidFill>
                <a:effectLst>
                  <a:outerShdw blurRad="38100" dist="38100" dir="2700000" algn="tl">
                    <a:srgbClr val="000000">
                      <a:alpha val="43137"/>
                    </a:srgbClr>
                  </a:outerShdw>
                </a:effectLst>
              </a:rPr>
              <a:t>&lt;T&gt;</a:t>
            </a:r>
            <a:r>
              <a:rPr lang="ru-RU" b="1" dirty="0">
                <a:solidFill>
                  <a:srgbClr val="FFC000"/>
                </a:solidFill>
                <a:effectLst>
                  <a:outerShdw blurRad="38100" dist="38100" dir="2700000" algn="tl">
                    <a:srgbClr val="000000">
                      <a:alpha val="43137"/>
                    </a:srgbClr>
                  </a:outerShdw>
                </a:effectLst>
              </a:rPr>
              <a:t> </a:t>
            </a:r>
            <a:r>
              <a:rPr lang="ru-RU" dirty="0"/>
              <a:t>- Сортированное множество</a:t>
            </a:r>
            <a:endParaRPr lang="en-US" dirty="0"/>
          </a:p>
          <a:p>
            <a:pPr marL="0" indent="0">
              <a:buNone/>
              <a:defRPr/>
            </a:pPr>
            <a:endParaRPr lang="en-US" dirty="0"/>
          </a:p>
        </p:txBody>
      </p:sp>
    </p:spTree>
    <p:extLst>
      <p:ext uri="{BB962C8B-B14F-4D97-AF65-F5344CB8AC3E}">
        <p14:creationId xmlns:p14="http://schemas.microsoft.com/office/powerpoint/2010/main" val="3725868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normAutofit fontScale="90000"/>
          </a:bodyPr>
          <a:lstStyle/>
          <a:p>
            <a:pPr>
              <a:defRPr/>
            </a:pPr>
            <a:r>
              <a:rPr lang="en-US" dirty="0" err="1"/>
              <a:t>System.Collections.ObjectModel</a:t>
            </a:r>
            <a:endParaRPr lang="en-US" dirty="0"/>
          </a:p>
        </p:txBody>
      </p:sp>
      <p:sp>
        <p:nvSpPr>
          <p:cNvPr id="101379" name="Rectangle 3"/>
          <p:cNvSpPr>
            <a:spLocks noGrp="1" noChangeArrowheads="1"/>
          </p:cNvSpPr>
          <p:nvPr>
            <p:ph type="body" idx="4294967295"/>
          </p:nvPr>
        </p:nvSpPr>
        <p:spPr>
          <a:xfrm>
            <a:off x="395536" y="1628800"/>
            <a:ext cx="8410575" cy="4824536"/>
          </a:xfrm>
        </p:spPr>
        <p:txBody>
          <a:bodyPr>
            <a:normAutofit lnSpcReduction="10000"/>
          </a:bodyPr>
          <a:lstStyle/>
          <a:p>
            <a:pPr>
              <a:defRPr/>
            </a:pPr>
            <a:r>
              <a:rPr lang="ru-RU" sz="2200" dirty="0"/>
              <a:t>Содержит базовые классы для создания своих коллекций </a:t>
            </a:r>
          </a:p>
          <a:p>
            <a:pPr lvl="1">
              <a:defRPr/>
            </a:pPr>
            <a:r>
              <a:rPr lang="en-US" sz="2200" dirty="0">
                <a:solidFill>
                  <a:srgbClr val="FFC000"/>
                </a:solidFill>
                <a:effectLst>
                  <a:outerShdw blurRad="38100" dist="38100" dir="2700000" algn="tl">
                    <a:srgbClr val="000000">
                      <a:alpha val="43137"/>
                    </a:srgbClr>
                  </a:outerShdw>
                </a:effectLst>
              </a:rPr>
              <a:t>Collection&lt;T&gt;</a:t>
            </a:r>
            <a:endParaRPr lang="ru-RU" sz="2200" dirty="0">
              <a:solidFill>
                <a:srgbClr val="FFC000"/>
              </a:solidFill>
              <a:effectLst>
                <a:outerShdw blurRad="38100" dist="38100" dir="2700000" algn="tl">
                  <a:srgbClr val="000000">
                    <a:alpha val="43137"/>
                  </a:srgbClr>
                </a:outerShdw>
              </a:effectLst>
            </a:endParaRPr>
          </a:p>
          <a:p>
            <a:pPr lvl="1">
              <a:defRPr/>
            </a:pPr>
            <a:r>
              <a:rPr lang="en-US" sz="2200" dirty="0" err="1">
                <a:solidFill>
                  <a:srgbClr val="FFC000"/>
                </a:solidFill>
                <a:effectLst>
                  <a:outerShdw blurRad="38100" dist="38100" dir="2700000" algn="tl">
                    <a:srgbClr val="000000">
                      <a:alpha val="43137"/>
                    </a:srgbClr>
                  </a:outerShdw>
                </a:effectLst>
              </a:rPr>
              <a:t>KeyedCollection</a:t>
            </a:r>
            <a:r>
              <a:rPr lang="en-US" sz="2200" dirty="0">
                <a:solidFill>
                  <a:srgbClr val="FFC000"/>
                </a:solidFill>
                <a:effectLst>
                  <a:outerShdw blurRad="38100" dist="38100" dir="2700000" algn="tl">
                    <a:srgbClr val="000000">
                      <a:alpha val="43137"/>
                    </a:srgbClr>
                  </a:outerShdw>
                </a:effectLst>
              </a:rPr>
              <a:t> &lt;</a:t>
            </a:r>
            <a:r>
              <a:rPr lang="en-US" sz="2200" dirty="0" err="1">
                <a:solidFill>
                  <a:srgbClr val="FFC000"/>
                </a:solidFill>
                <a:effectLst>
                  <a:outerShdw blurRad="38100" dist="38100" dir="2700000" algn="tl">
                    <a:srgbClr val="000000">
                      <a:alpha val="43137"/>
                    </a:srgbClr>
                  </a:outerShdw>
                </a:effectLst>
              </a:rPr>
              <a:t>TKey</a:t>
            </a:r>
            <a:r>
              <a:rPr lang="en-US" sz="2200" dirty="0">
                <a:solidFill>
                  <a:srgbClr val="FFC000"/>
                </a:solidFill>
                <a:effectLst>
                  <a:outerShdw blurRad="38100" dist="38100" dir="2700000" algn="tl">
                    <a:srgbClr val="000000">
                      <a:alpha val="43137"/>
                    </a:srgbClr>
                  </a:outerShdw>
                </a:effectLst>
              </a:rPr>
              <a:t>, </a:t>
            </a:r>
            <a:r>
              <a:rPr lang="en-US" sz="2200" dirty="0" err="1">
                <a:solidFill>
                  <a:srgbClr val="FFC000"/>
                </a:solidFill>
                <a:effectLst>
                  <a:outerShdw blurRad="38100" dist="38100" dir="2700000" algn="tl">
                    <a:srgbClr val="000000">
                      <a:alpha val="43137"/>
                    </a:srgbClr>
                  </a:outerShdw>
                </a:effectLst>
              </a:rPr>
              <a:t>TItem</a:t>
            </a:r>
            <a:r>
              <a:rPr lang="en-US" sz="2200" dirty="0">
                <a:solidFill>
                  <a:srgbClr val="FFC000"/>
                </a:solidFill>
                <a:effectLst>
                  <a:outerShdw blurRad="38100" dist="38100" dir="2700000" algn="tl">
                    <a:srgbClr val="000000">
                      <a:alpha val="43137"/>
                    </a:srgbClr>
                  </a:outerShdw>
                </a:effectLst>
              </a:rPr>
              <a:t>&gt;</a:t>
            </a:r>
          </a:p>
          <a:p>
            <a:pPr eaLnBrk="1" hangingPunct="1">
              <a:defRPr/>
            </a:pPr>
            <a:endParaRPr lang="ru-RU" sz="2200" b="1" dirty="0">
              <a:solidFill>
                <a:srgbClr val="FFC000"/>
              </a:solidFill>
              <a:effectLst>
                <a:outerShdw blurRad="38100" dist="38100" dir="2700000" algn="tl">
                  <a:srgbClr val="000000">
                    <a:alpha val="43137"/>
                  </a:srgbClr>
                </a:outerShdw>
              </a:effectLst>
            </a:endParaRPr>
          </a:p>
          <a:p>
            <a:pPr>
              <a:defRPr/>
            </a:pPr>
            <a:r>
              <a:rPr lang="ru-RU" sz="2200" dirty="0"/>
              <a:t>Тип </a:t>
            </a:r>
            <a:r>
              <a:rPr lang="en-US" sz="2200" dirty="0" err="1">
                <a:solidFill>
                  <a:srgbClr val="FFC000"/>
                </a:solidFill>
                <a:effectLst>
                  <a:outerShdw blurRad="38100" dist="38100" dir="2700000" algn="tl">
                    <a:srgbClr val="000000">
                      <a:alpha val="43137"/>
                    </a:srgbClr>
                  </a:outerShdw>
                </a:effectLst>
              </a:rPr>
              <a:t>ObservableCollection</a:t>
            </a:r>
            <a:r>
              <a:rPr lang="en-US" sz="2200" dirty="0">
                <a:solidFill>
                  <a:srgbClr val="FFC000"/>
                </a:solidFill>
                <a:effectLst>
                  <a:outerShdw blurRad="38100" dist="38100" dir="2700000" algn="tl">
                    <a:srgbClr val="000000">
                      <a:alpha val="43137"/>
                    </a:srgbClr>
                  </a:outerShdw>
                </a:effectLst>
              </a:rPr>
              <a:t>&lt;T&gt;</a:t>
            </a:r>
            <a:r>
              <a:rPr lang="ru-RU" sz="2200" dirty="0">
                <a:solidFill>
                  <a:srgbClr val="FFC000"/>
                </a:solidFill>
                <a:effectLst>
                  <a:outerShdw blurRad="38100" dist="38100" dir="2700000" algn="tl">
                    <a:srgbClr val="000000">
                      <a:alpha val="43137"/>
                    </a:srgbClr>
                  </a:outerShdw>
                </a:effectLst>
              </a:rPr>
              <a:t> </a:t>
            </a:r>
            <a:r>
              <a:rPr lang="ru-RU" sz="2200" dirty="0"/>
              <a:t>- динамическая обобщенная коллекция, которая генерирует события при изменении коллекции (добавлении, удалении элемента или при обновлении всего списка)</a:t>
            </a:r>
          </a:p>
          <a:p>
            <a:pPr lvl="1">
              <a:defRPr/>
            </a:pPr>
            <a:r>
              <a:rPr lang="ru-RU" sz="2200" dirty="0"/>
              <a:t>Важное применение - </a:t>
            </a:r>
            <a:r>
              <a:rPr lang="en-US" sz="2200" dirty="0"/>
              <a:t>WPF</a:t>
            </a:r>
            <a:endParaRPr lang="ru-RU" sz="2200" dirty="0"/>
          </a:p>
          <a:p>
            <a:pPr>
              <a:defRPr/>
            </a:pPr>
            <a:endParaRPr lang="ru-RU" sz="2200" dirty="0"/>
          </a:p>
          <a:p>
            <a:pPr>
              <a:defRPr/>
            </a:pPr>
            <a:r>
              <a:rPr lang="ru-RU" sz="2200" dirty="0"/>
              <a:t>Коллекции обертки только для чтения </a:t>
            </a:r>
            <a:endParaRPr lang="en-US" sz="2200" dirty="0"/>
          </a:p>
          <a:p>
            <a:pPr lvl="1">
              <a:defRPr/>
            </a:pPr>
            <a:r>
              <a:rPr lang="en-US" sz="2200" dirty="0" err="1">
                <a:solidFill>
                  <a:srgbClr val="FFC000"/>
                </a:solidFill>
                <a:effectLst>
                  <a:outerShdw blurRad="38100" dist="38100" dir="2700000" algn="tl">
                    <a:srgbClr val="000000">
                      <a:alpha val="43137"/>
                    </a:srgbClr>
                  </a:outerShdw>
                </a:effectLst>
              </a:rPr>
              <a:t>ReadOnlyCollection</a:t>
            </a:r>
            <a:r>
              <a:rPr lang="en-US" sz="2200" dirty="0">
                <a:solidFill>
                  <a:srgbClr val="FFC000"/>
                </a:solidFill>
                <a:effectLst>
                  <a:outerShdw blurRad="38100" dist="38100" dir="2700000" algn="tl">
                    <a:srgbClr val="000000">
                      <a:alpha val="43137"/>
                    </a:srgbClr>
                  </a:outerShdw>
                </a:effectLst>
              </a:rPr>
              <a:t> &lt;T&gt;</a:t>
            </a:r>
          </a:p>
          <a:p>
            <a:pPr lvl="1">
              <a:defRPr/>
            </a:pPr>
            <a:r>
              <a:rPr lang="en-US" sz="2200" dirty="0" err="1">
                <a:solidFill>
                  <a:srgbClr val="FFC000"/>
                </a:solidFill>
                <a:effectLst>
                  <a:outerShdw blurRad="38100" dist="38100" dir="2700000" algn="tl">
                    <a:srgbClr val="000000">
                      <a:alpha val="43137"/>
                    </a:srgbClr>
                  </a:outerShdw>
                </a:effectLst>
              </a:rPr>
              <a:t>ReadOnlyDictionary</a:t>
            </a:r>
            <a:r>
              <a:rPr lang="en-US" sz="2200" dirty="0">
                <a:solidFill>
                  <a:srgbClr val="FFC000"/>
                </a:solidFill>
                <a:effectLst>
                  <a:outerShdw blurRad="38100" dist="38100" dir="2700000" algn="tl">
                    <a:srgbClr val="000000">
                      <a:alpha val="43137"/>
                    </a:srgbClr>
                  </a:outerShdw>
                </a:effectLst>
              </a:rPr>
              <a:t>&lt;</a:t>
            </a:r>
            <a:r>
              <a:rPr lang="en-US" sz="2200" dirty="0" err="1">
                <a:solidFill>
                  <a:srgbClr val="FFC000"/>
                </a:solidFill>
                <a:effectLst>
                  <a:outerShdw blurRad="38100" dist="38100" dir="2700000" algn="tl">
                    <a:srgbClr val="000000">
                      <a:alpha val="43137"/>
                    </a:srgbClr>
                  </a:outerShdw>
                </a:effectLst>
              </a:rPr>
              <a:t>TKey</a:t>
            </a:r>
            <a:r>
              <a:rPr lang="en-US" sz="2200" dirty="0">
                <a:solidFill>
                  <a:srgbClr val="FFC000"/>
                </a:solidFill>
                <a:effectLst>
                  <a:outerShdw blurRad="38100" dist="38100" dir="2700000" algn="tl">
                    <a:srgbClr val="000000">
                      <a:alpha val="43137"/>
                    </a:srgbClr>
                  </a:outerShdw>
                </a:effectLst>
              </a:rPr>
              <a:t>, </a:t>
            </a:r>
            <a:r>
              <a:rPr lang="en-US" sz="2200" dirty="0" err="1">
                <a:solidFill>
                  <a:srgbClr val="FFC000"/>
                </a:solidFill>
                <a:effectLst>
                  <a:outerShdw blurRad="38100" dist="38100" dir="2700000" algn="tl">
                    <a:srgbClr val="000000">
                      <a:alpha val="43137"/>
                    </a:srgbClr>
                  </a:outerShdw>
                </a:effectLst>
              </a:rPr>
              <a:t>TValue</a:t>
            </a:r>
            <a:r>
              <a:rPr lang="en-US" sz="2200" dirty="0">
                <a:solidFill>
                  <a:srgbClr val="FFC000"/>
                </a:solidFill>
                <a:effectLst>
                  <a:outerShdw blurRad="38100" dist="38100" dir="2700000" algn="tl">
                    <a:srgbClr val="000000">
                      <a:alpha val="43137"/>
                    </a:srgbClr>
                  </a:outerShdw>
                </a:effectLst>
              </a:rPr>
              <a:t>&gt;</a:t>
            </a:r>
          </a:p>
          <a:p>
            <a:pPr lvl="1">
              <a:defRPr/>
            </a:pPr>
            <a:r>
              <a:rPr lang="en-US" sz="2200" dirty="0" err="1">
                <a:solidFill>
                  <a:srgbClr val="FFC000"/>
                </a:solidFill>
                <a:effectLst>
                  <a:outerShdw blurRad="38100" dist="38100" dir="2700000" algn="tl">
                    <a:srgbClr val="000000">
                      <a:alpha val="43137"/>
                    </a:srgbClr>
                  </a:outerShdw>
                </a:effectLst>
              </a:rPr>
              <a:t>ReadOnlyObservableCollection</a:t>
            </a:r>
            <a:r>
              <a:rPr lang="en-US" sz="2200" dirty="0">
                <a:solidFill>
                  <a:srgbClr val="FFC000"/>
                </a:solidFill>
                <a:effectLst>
                  <a:outerShdw blurRad="38100" dist="38100" dir="2700000" algn="tl">
                    <a:srgbClr val="000000">
                      <a:alpha val="43137"/>
                    </a:srgbClr>
                  </a:outerShdw>
                </a:effectLst>
              </a:rPr>
              <a:t> &lt;T&gt;</a:t>
            </a:r>
            <a:endParaRPr lang="ru-RU" sz="2200" dirty="0">
              <a:solidFill>
                <a:srgbClr val="FFC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742807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Литейная">
  <a:themeElements>
    <a:clrScheme name="Литейная">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Литейная">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Литейная">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2219</TotalTime>
  <Words>2402</Words>
  <Application>Microsoft Office PowerPoint</Application>
  <PresentationFormat>Экран (4:3)</PresentationFormat>
  <Paragraphs>475</Paragraphs>
  <Slides>28</Slides>
  <Notes>14</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28</vt:i4>
      </vt:variant>
    </vt:vector>
  </HeadingPairs>
  <TitlesOfParts>
    <vt:vector size="34" baseType="lpstr">
      <vt:lpstr>Calibri</vt:lpstr>
      <vt:lpstr>Cambria</vt:lpstr>
      <vt:lpstr>Courier New</vt:lpstr>
      <vt:lpstr>Rockwell</vt:lpstr>
      <vt:lpstr>Wingdings 2</vt:lpstr>
      <vt:lpstr>Литейная</vt:lpstr>
      <vt:lpstr>Разработка приложений на платформе .NET</vt:lpstr>
      <vt:lpstr>Сегодня</vt:lpstr>
      <vt:lpstr>Сегодня</vt:lpstr>
      <vt:lpstr>Коллекции</vt:lpstr>
      <vt:lpstr>Коллекции в .NET</vt:lpstr>
      <vt:lpstr>System.Collections</vt:lpstr>
      <vt:lpstr>System.Collections.Specialized</vt:lpstr>
      <vt:lpstr>System.Collections.Generic</vt:lpstr>
      <vt:lpstr>System.Collections.ObjectModel</vt:lpstr>
      <vt:lpstr>System.Collections.Concurrent</vt:lpstr>
      <vt:lpstr>Коллекции </vt:lpstr>
      <vt:lpstr>List&lt;T&gt;</vt:lpstr>
      <vt:lpstr>List&lt;T&gt;</vt:lpstr>
      <vt:lpstr>Демонстрации</vt:lpstr>
      <vt:lpstr>Stack&lt;T&gt;</vt:lpstr>
      <vt:lpstr>Queue&lt;T&gt;</vt:lpstr>
      <vt:lpstr>Dictionary&lt;TKey, TValue&gt;</vt:lpstr>
      <vt:lpstr>Инициализация</vt:lpstr>
      <vt:lpstr>Множества</vt:lpstr>
      <vt:lpstr>Интерфейсы коллекций</vt:lpstr>
      <vt:lpstr>Сегодня</vt:lpstr>
      <vt:lpstr>Цикл foreach</vt:lpstr>
      <vt:lpstr>Итераторы</vt:lpstr>
      <vt:lpstr>IEnumerable и IEnumerator </vt:lpstr>
      <vt:lpstr>IEnumerable&lt;T&gt; и IEnumerator&lt;T&gt;</vt:lpstr>
      <vt:lpstr>Демонстрации</vt:lpstr>
      <vt:lpstr>Реализация итератора</vt:lpstr>
      <vt:lpstr>Демонстрации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Разработка приложений на платформе .NET</dc:title>
  <dc:creator>Шаталов Юрий</dc:creator>
  <cp:lastModifiedBy>Yura</cp:lastModifiedBy>
  <cp:revision>214</cp:revision>
  <dcterms:created xsi:type="dcterms:W3CDTF">2011-09-30T16:04:03Z</dcterms:created>
  <dcterms:modified xsi:type="dcterms:W3CDTF">2017-11-17T20:01:24Z</dcterms:modified>
</cp:coreProperties>
</file>