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352" r:id="rId3"/>
    <p:sldId id="353" r:id="rId4"/>
    <p:sldId id="354" r:id="rId5"/>
    <p:sldId id="355" r:id="rId6"/>
    <p:sldId id="365" r:id="rId7"/>
    <p:sldId id="362" r:id="rId8"/>
    <p:sldId id="356" r:id="rId9"/>
    <p:sldId id="35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49" autoAdjust="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Перехват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OverflowException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FormatException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finally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Создание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собственного исключения.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3861048"/>
            <a:ext cx="7064290" cy="1752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Обработка исключений</a:t>
            </a:r>
          </a:p>
          <a:p>
            <a:endParaRPr lang="ru-R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Как обрабатывать ошибки?</a:t>
            </a: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844824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ru-RU" sz="2800" dirty="0"/>
              <a:t>Возвращаемое значение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ru-RU" sz="2400" dirty="0"/>
              <a:t>Не всегда возможно (конструкторы)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ru-RU" sz="2400" dirty="0"/>
              <a:t>Не сразу проявляется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ru-RU" sz="2400" dirty="0"/>
              <a:t>Непонятно, что конкретно произошло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ru-RU" sz="2400" dirty="0"/>
              <a:t>Усложняет код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ru-RU" sz="2800" dirty="0"/>
              <a:t>Глобальная переменная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ru-RU" sz="2400" dirty="0"/>
              <a:t>Не проходит в многопоточной среде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ru-RU" sz="2800" dirty="0"/>
              <a:t>Вызов определенной функции или завершение программы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ru-RU" sz="2400" dirty="0"/>
              <a:t>Не проходит, если библиотеки независимы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ru-RU" sz="2800" dirty="0"/>
              <a:t>Обработка исключений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806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Генерация исключений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28800"/>
            <a:ext cx="8410575" cy="482453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ru-RU" sz="2800" dirty="0"/>
              <a:t>Ошибке ставится в соответствие некоторый объект – исключение (</a:t>
            </a:r>
            <a:r>
              <a:rPr lang="en-US" sz="2800" dirty="0"/>
              <a:t>exception</a:t>
            </a:r>
            <a:r>
              <a:rPr lang="ru-RU" sz="2800" dirty="0"/>
              <a:t>)</a:t>
            </a:r>
            <a:endParaRPr lang="en-US" sz="2800" dirty="0"/>
          </a:p>
          <a:p>
            <a:pPr eaLnBrk="1" hangingPunct="1">
              <a:lnSpc>
                <a:spcPct val="120000"/>
              </a:lnSpc>
              <a:defRPr/>
            </a:pPr>
            <a:endParaRPr lang="en-US" sz="28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ru-RU" sz="2800" dirty="0"/>
              <a:t>Объект-исключение должен иметь тип, который является потомком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System.Exception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ru-RU" sz="28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ru-RU" sz="2800" dirty="0"/>
              <a:t>При возникновении ошибочной ситуации </a:t>
            </a:r>
            <a:r>
              <a:rPr lang="ru-RU" sz="2800" b="1" dirty="0"/>
              <a:t>генерируется</a:t>
            </a:r>
            <a:r>
              <a:rPr lang="ru-RU" sz="2800" dirty="0"/>
              <a:t> (выбрасывается) исключение</a:t>
            </a:r>
          </a:p>
          <a:p>
            <a:pPr lvl="1"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(j &lt; 0 || j &gt; 3) </a:t>
            </a:r>
          </a:p>
          <a:p>
            <a:pPr lvl="1"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throw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IndexOutOfRangeException</a:t>
            </a:r>
            <a:r>
              <a:rPr lang="en-US" sz="2400" dirty="0">
                <a:latin typeface="Courier New" pitchFamily="49" charset="0"/>
              </a:rPr>
              <a:t>();</a:t>
            </a:r>
            <a:endParaRPr lang="ru-RU" sz="2400" dirty="0">
              <a:latin typeface="Courier New" pitchFamily="49" charset="0"/>
            </a:endParaRPr>
          </a:p>
          <a:p>
            <a:pPr lvl="0">
              <a:lnSpc>
                <a:spcPct val="120000"/>
              </a:lnSpc>
              <a:buClr>
                <a:srgbClr val="72A376"/>
              </a:buClr>
              <a:defRPr/>
            </a:pPr>
            <a:endParaRPr lang="ru-RU" sz="2800" dirty="0">
              <a:solidFill>
                <a:prstClr val="white"/>
              </a:solidFill>
            </a:endParaRPr>
          </a:p>
          <a:p>
            <a:pPr lvl="0">
              <a:lnSpc>
                <a:spcPct val="120000"/>
              </a:lnSpc>
              <a:buClr>
                <a:srgbClr val="72A376"/>
              </a:buClr>
              <a:defRPr/>
            </a:pPr>
            <a:r>
              <a:rPr lang="ru-RU" sz="2800" dirty="0">
                <a:solidFill>
                  <a:prstClr val="white"/>
                </a:solidFill>
              </a:rPr>
              <a:t>Прерывается обычный ход выполнения операторов</a:t>
            </a:r>
            <a:endParaRPr lang="en-US" sz="2800" dirty="0">
              <a:solidFill>
                <a:prstClr val="white"/>
              </a:solidFill>
            </a:endParaRPr>
          </a:p>
          <a:p>
            <a:pPr lvl="0">
              <a:lnSpc>
                <a:spcPct val="120000"/>
              </a:lnSpc>
              <a:buClr>
                <a:srgbClr val="72A376"/>
              </a:buClr>
              <a:defRPr/>
            </a:pPr>
            <a:r>
              <a:rPr lang="ru-RU" sz="2800" dirty="0">
                <a:solidFill>
                  <a:prstClr val="white"/>
                </a:solidFill>
              </a:rPr>
              <a:t>Если нет обработчика исключения, то приложение будет </a:t>
            </a:r>
            <a:r>
              <a:rPr lang="ru-RU" sz="2800" dirty="0" err="1">
                <a:solidFill>
                  <a:prstClr val="white"/>
                </a:solidFill>
              </a:rPr>
              <a:t>аварийно</a:t>
            </a:r>
            <a:r>
              <a:rPr lang="ru-RU" sz="2800" dirty="0">
                <a:solidFill>
                  <a:prstClr val="white"/>
                </a:solidFill>
              </a:rPr>
              <a:t> завешено.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5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400" dirty="0"/>
              <a:t>Обработчик исключений</a:t>
            </a:r>
            <a:endParaRPr lang="en-US" sz="44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1" y="1628800"/>
            <a:ext cx="8568951" cy="5112568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ru-RU" sz="2400" dirty="0"/>
              <a:t>Блок обработки исключений имеет следующий вид:</a:t>
            </a:r>
          </a:p>
          <a:p>
            <a:pPr eaLnBrk="1" hangingPunct="1">
              <a:lnSpc>
                <a:spcPct val="120000"/>
              </a:lnSpc>
              <a:defRPr/>
            </a:pPr>
            <a:endParaRPr lang="ru-RU" sz="2400" dirty="0"/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try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endParaRPr lang="ru-R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i="1" dirty="0">
                <a:latin typeface="Courier New" pitchFamily="49" charset="0"/>
              </a:rPr>
              <a:t>// </a:t>
            </a:r>
            <a:r>
              <a:rPr lang="ru-RU" sz="2400" i="1" dirty="0">
                <a:latin typeface="Courier New" pitchFamily="49" charset="0"/>
              </a:rPr>
              <a:t>Код, требующий корректного восстановления или очистки ресурсов</a:t>
            </a:r>
            <a:endParaRPr lang="en-US" sz="2400" i="1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catch </a:t>
            </a:r>
            <a:r>
              <a:rPr lang="en-US" sz="2400" dirty="0">
                <a:latin typeface="Courier New" pitchFamily="49" charset="0"/>
              </a:rPr>
              <a:t>[(</a:t>
            </a:r>
            <a:r>
              <a:rPr lang="en-US" sz="2400" i="1" dirty="0">
                <a:latin typeface="Courier New" pitchFamily="49" charset="0"/>
              </a:rPr>
              <a:t>exception_type1</a:t>
            </a:r>
            <a:r>
              <a:rPr lang="en-US" sz="2400" dirty="0">
                <a:latin typeface="Courier New" pitchFamily="49" charset="0"/>
              </a:rPr>
              <a:t> [</a:t>
            </a:r>
            <a:r>
              <a:rPr lang="en-US" sz="2400" i="1" dirty="0">
                <a:latin typeface="Courier New" pitchFamily="49" charset="0"/>
              </a:rPr>
              <a:t>name_1</a:t>
            </a:r>
            <a:r>
              <a:rPr lang="en-US" sz="2400" dirty="0">
                <a:latin typeface="Courier New" pitchFamily="49" charset="0"/>
              </a:rPr>
              <a:t>])]</a:t>
            </a:r>
            <a:endParaRPr lang="ru-RU" sz="2400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i="1" dirty="0">
                <a:latin typeface="Courier New" pitchFamily="49" charset="0"/>
              </a:rPr>
              <a:t>// Код восстановления, после возникновения исключения </a:t>
            </a:r>
            <a:r>
              <a:rPr lang="en-US" sz="2400" i="1" dirty="0">
                <a:latin typeface="Courier New" pitchFamily="49" charset="0"/>
              </a:rPr>
              <a:t>exception_type1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</a:rPr>
              <a:t> </a:t>
            </a:r>
            <a:endParaRPr lang="ru-RU" sz="2400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… catch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i="1" dirty="0" err="1">
                <a:latin typeface="Courier New" pitchFamily="49" charset="0"/>
              </a:rPr>
              <a:t>exception_typeN</a:t>
            </a:r>
            <a:r>
              <a:rPr lang="en-US" sz="2400" dirty="0">
                <a:latin typeface="Courier New" pitchFamily="49" charset="0"/>
              </a:rPr>
              <a:t> [</a:t>
            </a:r>
            <a:r>
              <a:rPr lang="en-US" sz="2400" i="1" dirty="0" err="1">
                <a:latin typeface="Courier New" pitchFamily="49" charset="0"/>
              </a:rPr>
              <a:t>name_N</a:t>
            </a:r>
            <a:r>
              <a:rPr lang="en-US" sz="2400" dirty="0">
                <a:latin typeface="Courier New" pitchFamily="49" charset="0"/>
              </a:rPr>
              <a:t>]) </a:t>
            </a:r>
            <a:endParaRPr lang="ru-RU" sz="2400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i="1" dirty="0">
                <a:latin typeface="Courier New" pitchFamily="49" charset="0"/>
              </a:rPr>
              <a:t>// Код восстановления, после возникновения исключения </a:t>
            </a:r>
            <a:r>
              <a:rPr lang="en-US" sz="2400" i="1" dirty="0" err="1">
                <a:latin typeface="Courier New" pitchFamily="49" charset="0"/>
              </a:rPr>
              <a:t>exception_typeN</a:t>
            </a:r>
            <a:endParaRPr lang="en-US" sz="2400" i="1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]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finally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endParaRPr lang="ru-R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i="1" dirty="0">
                <a:latin typeface="Courier New" pitchFamily="49" charset="0"/>
              </a:rPr>
              <a:t>// Код очисти ресурсов, после операций в блоке </a:t>
            </a:r>
            <a:r>
              <a:rPr lang="en-US" sz="2400" i="1" dirty="0">
                <a:latin typeface="Courier New" pitchFamily="49" charset="0"/>
              </a:rPr>
              <a:t>try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i="1" dirty="0">
                <a:latin typeface="Courier New" pitchFamily="49" charset="0"/>
              </a:rPr>
              <a:t>	// </a:t>
            </a:r>
            <a:r>
              <a:rPr lang="ru-RU" sz="2400" i="1" dirty="0">
                <a:latin typeface="Courier New" pitchFamily="49" charset="0"/>
              </a:rPr>
              <a:t>Этот код выполняется всегда, вне зависимости от наличия исключения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]</a:t>
            </a:r>
            <a:endParaRPr lang="ru-RU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endParaRPr lang="ru-RU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dirty="0"/>
              <a:t>Блок </a:t>
            </a:r>
            <a:r>
              <a:rPr lang="en-US" sz="2400" dirty="0"/>
              <a:t>try – </a:t>
            </a:r>
            <a:r>
              <a:rPr lang="ru-RU" sz="2400" dirty="0"/>
              <a:t>обязательный</a:t>
            </a:r>
          </a:p>
          <a:p>
            <a:pPr>
              <a:lnSpc>
                <a:spcPct val="120000"/>
              </a:lnSpc>
              <a:defRPr/>
            </a:pPr>
            <a:r>
              <a:rPr lang="ru-RU" sz="2400" dirty="0"/>
              <a:t>Блоки </a:t>
            </a:r>
            <a:r>
              <a:rPr lang="en-US" sz="2400" dirty="0"/>
              <a:t>catch </a:t>
            </a:r>
            <a:r>
              <a:rPr lang="ru-RU" sz="2400" dirty="0"/>
              <a:t>и </a:t>
            </a:r>
            <a:r>
              <a:rPr lang="en-US" sz="2400" dirty="0"/>
              <a:t>finally</a:t>
            </a:r>
            <a:r>
              <a:rPr lang="ru-RU" sz="2400" dirty="0"/>
              <a:t> могут отсутствовать, однако хотя бы один из них должен присутствовать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03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Выбор обработчиков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529408"/>
            <a:ext cx="8856984" cy="521196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1600" dirty="0"/>
              <a:t>После генерации исключения рассматриваются блоки в порядке возрастания удаленности</a:t>
            </a:r>
          </a:p>
          <a:p>
            <a:pPr lvl="1" eaLnBrk="1" hangingPunct="1">
              <a:defRPr/>
            </a:pPr>
            <a:r>
              <a:rPr lang="ru-RU" sz="1400" dirty="0"/>
              <a:t>Сначала смотрится статическая вложенность – вложенность блоков кода (внутри метода)</a:t>
            </a:r>
          </a:p>
          <a:p>
            <a:pPr lvl="1" eaLnBrk="1" hangingPunct="1">
              <a:defRPr/>
            </a:pPr>
            <a:r>
              <a:rPr lang="ru-RU" sz="1400" dirty="0"/>
              <a:t>Затем смотрится динамическая вложенность – порядок вызовов в стеке</a:t>
            </a:r>
          </a:p>
          <a:p>
            <a:pPr eaLnBrk="1" hangingPunct="1">
              <a:defRPr/>
            </a:pPr>
            <a:r>
              <a:rPr lang="ru-RU" sz="1600" dirty="0"/>
              <a:t>В них просматриваются все обработчики (</a:t>
            </a:r>
            <a:r>
              <a:rPr lang="en-US" sz="1600" dirty="0"/>
              <a:t>catch</a:t>
            </a:r>
            <a:r>
              <a:rPr lang="ru-RU" sz="1600" dirty="0"/>
              <a:t>) сверху вниз. </a:t>
            </a:r>
          </a:p>
          <a:p>
            <a:pPr eaLnBrk="1" hangingPunct="1">
              <a:defRPr/>
            </a:pPr>
            <a:r>
              <a:rPr lang="ru-RU" sz="1600" dirty="0"/>
              <a:t>Если тип сгенерированного исключения – потомок типа, указанного в блоке </a:t>
            </a:r>
            <a:r>
              <a:rPr lang="en-US" sz="1600" dirty="0"/>
              <a:t>catch</a:t>
            </a:r>
            <a:r>
              <a:rPr lang="ru-RU" sz="1600" dirty="0"/>
              <a:t>, блок </a:t>
            </a:r>
            <a:r>
              <a:rPr lang="en-US" sz="1600" dirty="0"/>
              <a:t>catch </a:t>
            </a:r>
            <a:r>
              <a:rPr lang="ru-RU" sz="1600" dirty="0"/>
              <a:t>выбирается для обработки</a:t>
            </a:r>
            <a:r>
              <a:rPr lang="en-US" sz="1600" dirty="0"/>
              <a:t> </a:t>
            </a:r>
            <a:r>
              <a:rPr lang="ru-RU" sz="1600" dirty="0"/>
              <a:t>этого исключения</a:t>
            </a:r>
          </a:p>
          <a:p>
            <a:pPr>
              <a:defRPr/>
            </a:pPr>
            <a:r>
              <a:rPr lang="ru-RU" sz="1600" dirty="0"/>
              <a:t>Если</a:t>
            </a:r>
            <a:r>
              <a:rPr lang="en-US" sz="1600" dirty="0"/>
              <a:t> </a:t>
            </a:r>
            <a:r>
              <a:rPr lang="ru-RU" sz="1600" dirty="0"/>
              <a:t>найден блок </a:t>
            </a:r>
            <a:r>
              <a:rPr lang="en-US" sz="1600" dirty="0"/>
              <a:t>catch</a:t>
            </a:r>
            <a:r>
              <a:rPr lang="ru-RU" sz="1600" dirty="0"/>
              <a:t>, соответствующий исключению, то до выполнения кода в блоке </a:t>
            </a:r>
            <a:r>
              <a:rPr lang="en-US" sz="1600" dirty="0"/>
              <a:t>catch</a:t>
            </a:r>
            <a:r>
              <a:rPr lang="ru-RU" sz="1600" dirty="0"/>
              <a:t> выполняются все внутренние блоки </a:t>
            </a:r>
            <a:r>
              <a:rPr lang="en-US" sz="1600" dirty="0"/>
              <a:t>finally</a:t>
            </a:r>
            <a:r>
              <a:rPr lang="ru-RU" sz="1600" dirty="0"/>
              <a:t> (если имеются).</a:t>
            </a:r>
          </a:p>
          <a:p>
            <a:pPr eaLnBrk="1" hangingPunct="1">
              <a:defRPr/>
            </a:pPr>
            <a:r>
              <a:rPr lang="ru-RU" sz="1600" dirty="0"/>
              <a:t>После обработки исключения выполнение в каком-то блоке </a:t>
            </a:r>
            <a:r>
              <a:rPr lang="en-US" sz="1600" dirty="0"/>
              <a:t>catch</a:t>
            </a:r>
            <a:r>
              <a:rPr lang="ru-RU" sz="1600" dirty="0"/>
              <a:t>, </a:t>
            </a:r>
            <a:r>
              <a:rPr lang="en-US" sz="1600" dirty="0"/>
              <a:t> </a:t>
            </a:r>
            <a:r>
              <a:rPr lang="ru-RU" sz="1600" dirty="0"/>
              <a:t>все остальные блоки </a:t>
            </a:r>
            <a:r>
              <a:rPr lang="en-US" sz="1600" dirty="0"/>
              <a:t>catch </a:t>
            </a:r>
            <a:r>
              <a:rPr lang="ru-RU" sz="1600" dirty="0"/>
              <a:t>игнорируются. </a:t>
            </a:r>
          </a:p>
          <a:p>
            <a:pPr>
              <a:defRPr/>
            </a:pPr>
            <a:r>
              <a:rPr lang="ru-RU" sz="1600" dirty="0"/>
              <a:t>Блок </a:t>
            </a:r>
            <a:r>
              <a:rPr lang="en-US" sz="1600" dirty="0"/>
              <a:t>finally </a:t>
            </a:r>
            <a:r>
              <a:rPr lang="ru-RU" sz="1600" dirty="0"/>
              <a:t>выполняется </a:t>
            </a:r>
            <a:r>
              <a:rPr lang="ru-RU" sz="1600" u="sng" dirty="0"/>
              <a:t>всегда</a:t>
            </a:r>
            <a:r>
              <a:rPr lang="ru-RU" sz="1600" dirty="0"/>
              <a:t> при выходе из блока обработки исключения, независимо от того возникло ли исключение или нет, обработано ли оно или нет. Блок </a:t>
            </a:r>
            <a:r>
              <a:rPr lang="en-US" sz="1600" dirty="0"/>
              <a:t>finally </a:t>
            </a:r>
            <a:r>
              <a:rPr lang="ru-RU" sz="1600" dirty="0"/>
              <a:t>выполнится </a:t>
            </a:r>
            <a:r>
              <a:rPr lang="ru-RU" sz="1600" u="sng" dirty="0"/>
              <a:t>всегда</a:t>
            </a:r>
            <a:r>
              <a:rPr lang="ru-RU" sz="1600" dirty="0"/>
              <a:t>.</a:t>
            </a:r>
          </a:p>
          <a:p>
            <a:pPr eaLnBrk="1" hangingPunct="1">
              <a:defRPr/>
            </a:pPr>
            <a:r>
              <a:rPr lang="ru-RU" sz="1600" dirty="0"/>
              <a:t>Если исключение возникло и обработано, то выполнение продолжается с кода, следующего за обработавшим исключение </a:t>
            </a:r>
            <a:r>
              <a:rPr lang="en-US" sz="1600" dirty="0"/>
              <a:t>try-catch-finally </a:t>
            </a:r>
            <a:r>
              <a:rPr lang="ru-RU" sz="1600" dirty="0"/>
              <a:t>блоком</a:t>
            </a:r>
            <a:r>
              <a:rPr lang="en-US" sz="1600" dirty="0"/>
              <a:t> (</a:t>
            </a:r>
            <a:r>
              <a:rPr lang="ru-RU" sz="1600" dirty="0"/>
              <a:t>сначала выполнив блок </a:t>
            </a:r>
            <a:r>
              <a:rPr lang="en-US" sz="1600" dirty="0"/>
              <a:t>finally)</a:t>
            </a:r>
            <a:endParaRPr lang="ru-RU" sz="1600" dirty="0"/>
          </a:p>
          <a:p>
            <a:pPr eaLnBrk="1" hangingPunct="1">
              <a:defRPr/>
            </a:pPr>
            <a:r>
              <a:rPr lang="ru-RU" sz="1600" dirty="0"/>
              <a:t>Если при возникновении исключения не находится подходящий блок </a:t>
            </a:r>
            <a:r>
              <a:rPr lang="en-US" sz="1600" dirty="0"/>
              <a:t>catch</a:t>
            </a:r>
            <a:r>
              <a:rPr lang="ru-RU" sz="1600" dirty="0"/>
              <a:t>, т.е. исключение остается не обработанным, то выполнение программы </a:t>
            </a:r>
            <a:r>
              <a:rPr lang="ru-RU" sz="1600" dirty="0" err="1"/>
              <a:t>аварийно</a:t>
            </a:r>
            <a:r>
              <a:rPr lang="ru-RU" sz="1600" dirty="0"/>
              <a:t> завершается.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999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400" dirty="0"/>
              <a:t>Фильтр исключений (С</a:t>
            </a:r>
            <a:r>
              <a:rPr lang="en-US" sz="4400" dirty="0"/>
              <a:t># 6</a:t>
            </a:r>
            <a:r>
              <a:rPr lang="ru-RU" sz="4400" dirty="0"/>
              <a:t>)</a:t>
            </a:r>
            <a:endParaRPr lang="en-US" sz="44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1" y="1628800"/>
            <a:ext cx="8568951" cy="511256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ru-RU" sz="2400" dirty="0"/>
              <a:t>В </a:t>
            </a:r>
            <a:r>
              <a:rPr lang="en-US" sz="2400" dirty="0"/>
              <a:t>C# 6 </a:t>
            </a:r>
            <a:r>
              <a:rPr lang="ru-RU" sz="2400" dirty="0"/>
              <a:t>добавлена возможность фильтрации исключений</a:t>
            </a:r>
          </a:p>
          <a:p>
            <a:pPr eaLnBrk="1" hangingPunct="1">
              <a:lnSpc>
                <a:spcPct val="120000"/>
              </a:lnSpc>
              <a:defRPr/>
            </a:pPr>
            <a:endParaRPr lang="ru-RU" sz="2400" dirty="0"/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try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endParaRPr lang="ru-R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i="1" dirty="0">
                <a:latin typeface="Courier New" pitchFamily="49" charset="0"/>
              </a:rPr>
              <a:t>// </a:t>
            </a:r>
            <a:r>
              <a:rPr lang="ru-RU" sz="2400" i="1" dirty="0">
                <a:latin typeface="Courier New" pitchFamily="49" charset="0"/>
              </a:rPr>
              <a:t>Код, требующий корректного восстановления или очистки ресурсов</a:t>
            </a:r>
            <a:endParaRPr lang="en-US" sz="2400" i="1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catch </a:t>
            </a:r>
            <a:r>
              <a:rPr lang="en-US" sz="2400" dirty="0">
                <a:latin typeface="Courier New" pitchFamily="49" charset="0"/>
              </a:rPr>
              <a:t>(Exception ex)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when (condition)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i="1" dirty="0">
                <a:latin typeface="Courier New" pitchFamily="49" charset="0"/>
              </a:rPr>
              <a:t>// Код восстановления, после возникновения исключения </a:t>
            </a:r>
            <a:r>
              <a:rPr lang="en-US" sz="2400" dirty="0">
                <a:latin typeface="Courier New" pitchFamily="49" charset="0"/>
              </a:rPr>
              <a:t>Exception </a:t>
            </a:r>
            <a:r>
              <a:rPr lang="ru-RU" sz="2400" dirty="0">
                <a:latin typeface="Courier New" pitchFamily="49" charset="0"/>
              </a:rPr>
              <a:t>при условии выполнения выражения </a:t>
            </a:r>
            <a:r>
              <a:rPr lang="en-US" sz="2400" dirty="0">
                <a:latin typeface="Courier New" pitchFamily="49" charset="0"/>
              </a:rPr>
              <a:t>condition</a:t>
            </a:r>
            <a:endParaRPr lang="en-US" sz="2400" i="1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</a:rPr>
              <a:t> </a:t>
            </a:r>
            <a:endParaRPr lang="ru-RU" sz="24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… catch</a:t>
            </a:r>
            <a:r>
              <a:rPr lang="en-US" sz="2400" dirty="0">
                <a:latin typeface="Courier New" pitchFamily="49" charset="0"/>
              </a:rPr>
              <a:t> (Exception ex)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i="1" dirty="0">
                <a:latin typeface="Courier New" pitchFamily="49" charset="0"/>
              </a:rPr>
              <a:t>// Код восстановления, после возникновения исключения </a:t>
            </a:r>
            <a:r>
              <a:rPr lang="en-US" sz="2400" dirty="0">
                <a:latin typeface="Courier New" pitchFamily="49" charset="0"/>
              </a:rPr>
              <a:t>Exception </a:t>
            </a:r>
            <a:r>
              <a:rPr lang="ru-RU" sz="2400" dirty="0">
                <a:latin typeface="Courier New" pitchFamily="49" charset="0"/>
              </a:rPr>
              <a:t>при условии, что не подошли предыдущие блоки </a:t>
            </a:r>
            <a:r>
              <a:rPr lang="en-US" sz="2400" dirty="0">
                <a:latin typeface="Courier New" pitchFamily="49" charset="0"/>
              </a:rPr>
              <a:t>catch </a:t>
            </a:r>
            <a:r>
              <a:rPr lang="ru-RU" sz="2400" dirty="0">
                <a:latin typeface="Courier New" pitchFamily="49" charset="0"/>
              </a:rPr>
              <a:t>(с их условиями</a:t>
            </a:r>
            <a:r>
              <a:rPr lang="en-US" sz="2400" dirty="0">
                <a:latin typeface="Courier New" pitchFamily="49" charset="0"/>
              </a:rPr>
              <a:t>)</a:t>
            </a:r>
            <a:endParaRPr lang="en-US" sz="2400" i="1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]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finally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endParaRPr lang="ru-R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i="1" dirty="0">
                <a:latin typeface="Courier New" pitchFamily="49" charset="0"/>
              </a:rPr>
              <a:t>// Код очисти ресурсов, после операций в блоке </a:t>
            </a:r>
            <a:r>
              <a:rPr lang="en-US" sz="2400" i="1" dirty="0">
                <a:latin typeface="Courier New" pitchFamily="49" charset="0"/>
              </a:rPr>
              <a:t>try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i="1" dirty="0">
                <a:latin typeface="Courier New" pitchFamily="49" charset="0"/>
              </a:rPr>
              <a:t>	// </a:t>
            </a:r>
            <a:r>
              <a:rPr lang="ru-RU" sz="2400" i="1" dirty="0">
                <a:latin typeface="Courier New" pitchFamily="49" charset="0"/>
              </a:rPr>
              <a:t>Этот код выполняется всегда, вне зависимости от наличия исключения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]</a:t>
            </a:r>
            <a:endParaRPr lang="ru-RU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4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действий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179512" y="1628800"/>
            <a:ext cx="8507413" cy="703262"/>
          </a:xfrm>
        </p:spPr>
        <p:txBody>
          <a:bodyPr>
            <a:normAutofit/>
          </a:bodyPr>
          <a:lstStyle/>
          <a:p>
            <a:r>
              <a:rPr lang="ru-RU" sz="2400" dirty="0"/>
              <a:t>Способы восстановления после исключения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04864"/>
            <a:ext cx="4248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try</a:t>
            </a:r>
          </a:p>
          <a:p>
            <a:r>
              <a:rPr lang="ru-RU" sz="1200" dirty="0"/>
              <a:t>{</a:t>
            </a:r>
          </a:p>
          <a:p>
            <a:r>
              <a:rPr lang="ru-RU" sz="1200" dirty="0"/>
              <a:t>        // Читаем файл</a:t>
            </a:r>
          </a:p>
          <a:p>
            <a:r>
              <a:rPr lang="ru-RU" sz="1200" dirty="0"/>
              <a:t>}</a:t>
            </a:r>
          </a:p>
          <a:p>
            <a:r>
              <a:rPr lang="en-US" sz="1200" dirty="0"/>
              <a:t>catch (</a:t>
            </a:r>
            <a:r>
              <a:rPr lang="en-US" sz="1200" dirty="0" err="1"/>
              <a:t>FileNotFoundException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92D050"/>
                </a:solidFill>
              </a:rPr>
              <a:t>e</a:t>
            </a:r>
            <a:r>
              <a:rPr lang="en-US" sz="1200" dirty="0"/>
              <a:t>)</a:t>
            </a:r>
          </a:p>
          <a:p>
            <a:r>
              <a:rPr lang="ru-RU" sz="1200" dirty="0"/>
              <a:t>{</a:t>
            </a:r>
          </a:p>
          <a:p>
            <a:r>
              <a:rPr lang="ru-RU" sz="1200" dirty="0"/>
              <a:t>       </a:t>
            </a:r>
            <a:r>
              <a:rPr lang="en-US" sz="1200" dirty="0"/>
              <a:t>throw </a:t>
            </a:r>
            <a:r>
              <a:rPr lang="en-US" sz="1200" b="1" dirty="0">
                <a:solidFill>
                  <a:srgbClr val="92D050"/>
                </a:solidFill>
              </a:rPr>
              <a:t>e</a:t>
            </a:r>
            <a:r>
              <a:rPr lang="en-US" sz="1200" dirty="0"/>
              <a:t>;</a:t>
            </a:r>
          </a:p>
          <a:p>
            <a:r>
              <a:rPr lang="ru-RU" sz="1200" dirty="0"/>
              <a:t>}</a:t>
            </a:r>
          </a:p>
          <a:p>
            <a:r>
              <a:rPr lang="en-US" sz="1200" dirty="0"/>
              <a:t>catch (</a:t>
            </a:r>
            <a:r>
              <a:rPr lang="en-US" sz="1200" dirty="0" err="1"/>
              <a:t>FileLoadException</a:t>
            </a:r>
            <a:r>
              <a:rPr lang="en-US" sz="1200" dirty="0"/>
              <a:t>)</a:t>
            </a:r>
          </a:p>
          <a:p>
            <a:r>
              <a:rPr lang="ru-RU" sz="1200" dirty="0"/>
              <a:t>{</a:t>
            </a:r>
          </a:p>
          <a:p>
            <a:r>
              <a:rPr lang="en-US" sz="1200" dirty="0"/>
              <a:t>     throw;</a:t>
            </a:r>
          </a:p>
          <a:p>
            <a:r>
              <a:rPr lang="ru-RU" sz="1200" dirty="0"/>
              <a:t>}</a:t>
            </a:r>
          </a:p>
          <a:p>
            <a:r>
              <a:rPr lang="en-US" sz="1200" dirty="0"/>
              <a:t>catch (</a:t>
            </a:r>
            <a:r>
              <a:rPr lang="en-US" sz="1200" dirty="0" err="1"/>
              <a:t>IOException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92D050"/>
                </a:solidFill>
              </a:rPr>
              <a:t>e</a:t>
            </a:r>
            <a:r>
              <a:rPr lang="en-US" sz="1200" dirty="0"/>
              <a:t>)</a:t>
            </a:r>
          </a:p>
          <a:p>
            <a:r>
              <a:rPr lang="ru-RU" sz="1200" dirty="0"/>
              <a:t>{</a:t>
            </a:r>
          </a:p>
          <a:p>
            <a:r>
              <a:rPr lang="ru-RU" sz="1200" dirty="0"/>
              <a:t>     </a:t>
            </a:r>
            <a:r>
              <a:rPr lang="ru-RU" sz="1200" dirty="0" err="1"/>
              <a:t>throw</a:t>
            </a:r>
            <a:r>
              <a:rPr lang="ru-RU" sz="1200" dirty="0"/>
              <a:t> </a:t>
            </a:r>
            <a:r>
              <a:rPr lang="ru-RU" sz="1200" dirty="0" err="1"/>
              <a:t>new</a:t>
            </a:r>
            <a:r>
              <a:rPr lang="ru-RU" sz="1200" dirty="0"/>
              <a:t> </a:t>
            </a:r>
            <a:r>
              <a:rPr lang="en-US" sz="1200" dirty="0" err="1">
                <a:latin typeface="Cambria" panose="02040503050406030204" pitchFamily="18" charset="0"/>
              </a:rPr>
              <a:t>MyE</a:t>
            </a:r>
            <a:r>
              <a:rPr lang="ru-RU" sz="1200" dirty="0" err="1">
                <a:latin typeface="Cambria" panose="02040503050406030204" pitchFamily="18" charset="0"/>
              </a:rPr>
              <a:t>xception</a:t>
            </a:r>
            <a:r>
              <a:rPr lang="ru-RU" sz="1200" dirty="0"/>
              <a:t>("Что-то не так при 	работе с файлом", </a:t>
            </a:r>
            <a:r>
              <a:rPr lang="ru-RU" sz="1200" b="1" dirty="0">
                <a:solidFill>
                  <a:srgbClr val="92D050"/>
                </a:solidFill>
              </a:rPr>
              <a:t>e</a:t>
            </a:r>
            <a:r>
              <a:rPr lang="ru-RU" sz="1200" dirty="0"/>
              <a:t>);</a:t>
            </a:r>
          </a:p>
          <a:p>
            <a:r>
              <a:rPr lang="ru-RU" sz="1200" dirty="0"/>
              <a:t>}</a:t>
            </a:r>
          </a:p>
          <a:p>
            <a:r>
              <a:rPr lang="en-US" sz="1200" dirty="0"/>
              <a:t>catch </a:t>
            </a:r>
            <a:r>
              <a:rPr lang="en-US" sz="1200" strike="sngStrike" dirty="0">
                <a:solidFill>
                  <a:srgbClr val="92D050"/>
                </a:solidFill>
              </a:rPr>
              <a:t>(Exception)</a:t>
            </a:r>
          </a:p>
          <a:p>
            <a:r>
              <a:rPr lang="ru-RU" sz="1200" dirty="0"/>
              <a:t>{</a:t>
            </a:r>
          </a:p>
          <a:p>
            <a:r>
              <a:rPr lang="ru-RU" sz="1200" dirty="0"/>
              <a:t>    // Все </a:t>
            </a:r>
            <a:r>
              <a:rPr lang="ru-RU" sz="1200" dirty="0" err="1"/>
              <a:t>ок</a:t>
            </a:r>
            <a:r>
              <a:rPr lang="ru-RU" sz="1200" dirty="0"/>
              <a:t>. Не генерируем новое  исключения</a:t>
            </a:r>
          </a:p>
          <a:p>
            <a:r>
              <a:rPr lang="ru-RU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8448" y="3284984"/>
            <a:ext cx="5364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Еще раз сгенерировать то же исключение для передачи информации о нем коду, расположенному выше в стеке;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Сгенерировать исключение другого типа для передачи дополнительной информации коду, расположенному выше в стеке;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Позволить программному потоку выйти из блока </a:t>
            </a:r>
            <a:r>
              <a:rPr lang="ru-RU" dirty="0" err="1"/>
              <a:t>catch</a:t>
            </a:r>
            <a:r>
              <a:rPr lang="ru-RU" dirty="0"/>
              <a:t> естественным образом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33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System.Exeption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539553" y="1844824"/>
            <a:ext cx="8280920" cy="46085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/>
              <a:t>Базовый класс для всех исключений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ru-RU" sz="2400" dirty="0"/>
              <a:t>Поле 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/>
              <a:t>– описание возникшего исключения</a:t>
            </a:r>
          </a:p>
          <a:p>
            <a:pPr>
              <a:defRPr/>
            </a:pPr>
            <a:r>
              <a:rPr lang="ru-RU" sz="2400" dirty="0"/>
              <a:t>Поле 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ссылка на объект, сгенерировавший исключение,</a:t>
            </a:r>
            <a:r>
              <a:rPr lang="en-US" sz="2400" dirty="0"/>
              <a:t> </a:t>
            </a:r>
            <a:r>
              <a:rPr lang="ru-RU" sz="2400" dirty="0"/>
              <a:t>или на сборку, в которой возникло исключение</a:t>
            </a:r>
          </a:p>
          <a:p>
            <a:pPr>
              <a:defRPr/>
            </a:pPr>
            <a:r>
              <a:rPr lang="ru-RU" sz="2400" dirty="0"/>
              <a:t>Поле </a:t>
            </a:r>
            <a:r>
              <a:rPr lang="en-US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StackTrace</a:t>
            </a:r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/>
              <a:t>– стек вызовов</a:t>
            </a:r>
          </a:p>
          <a:p>
            <a:pPr>
              <a:defRPr/>
            </a:pPr>
            <a:r>
              <a:rPr lang="ru-RU" sz="2400" dirty="0"/>
              <a:t>Поле </a:t>
            </a:r>
            <a:r>
              <a:rPr lang="en-US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InnerExeption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/>
              <a:t>– </a:t>
            </a:r>
            <a:r>
              <a:rPr lang="en-US" sz="2400" dirty="0"/>
              <a:t>“</a:t>
            </a:r>
            <a:r>
              <a:rPr lang="ru-RU" sz="2400" dirty="0"/>
              <a:t>предыдущее</a:t>
            </a:r>
            <a:r>
              <a:rPr lang="en-US" sz="2400" dirty="0"/>
              <a:t>” </a:t>
            </a:r>
            <a:r>
              <a:rPr lang="ru-RU" sz="2400" dirty="0"/>
              <a:t>исключение</a:t>
            </a:r>
            <a:r>
              <a:rPr lang="en-US" sz="2400" dirty="0"/>
              <a:t> (</a:t>
            </a:r>
            <a:r>
              <a:rPr lang="ru-RU" sz="2400" dirty="0"/>
              <a:t>при дальнейшей передачи исключения</a:t>
            </a:r>
            <a:r>
              <a:rPr lang="en-US" sz="2400" dirty="0"/>
              <a:t>)</a:t>
            </a:r>
            <a:endParaRPr lang="ru-RU" sz="2400" dirty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При создании своего типа исключения необходимо наследоваться от типа </a:t>
            </a:r>
            <a:r>
              <a:rPr lang="en-US" sz="2400" dirty="0" err="1"/>
              <a:t>System.Exeption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67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2477175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2289</TotalTime>
  <Words>472</Words>
  <Application>Microsoft Office PowerPoint</Application>
  <PresentationFormat>Экран (4:3)</PresentationFormat>
  <Paragraphs>119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Cambria</vt:lpstr>
      <vt:lpstr>Courier New</vt:lpstr>
      <vt:lpstr>Rockwell</vt:lpstr>
      <vt:lpstr>Wingdings 2</vt:lpstr>
      <vt:lpstr>Литейная</vt:lpstr>
      <vt:lpstr>Разработка приложений на платформе .NET</vt:lpstr>
      <vt:lpstr>Как обрабатывать ошибки?</vt:lpstr>
      <vt:lpstr>Генерация исключений</vt:lpstr>
      <vt:lpstr>Обработчик исключений</vt:lpstr>
      <vt:lpstr>Выбор обработчиков</vt:lpstr>
      <vt:lpstr>Фильтр исключений (С# 6)</vt:lpstr>
      <vt:lpstr>Варианты действий</vt:lpstr>
      <vt:lpstr>System.Exeption</vt:lpstr>
      <vt:lpstr>Демонстрации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229</cp:revision>
  <dcterms:created xsi:type="dcterms:W3CDTF">2011-09-30T16:04:03Z</dcterms:created>
  <dcterms:modified xsi:type="dcterms:W3CDTF">2017-11-21T21:02:50Z</dcterms:modified>
</cp:coreProperties>
</file>