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3"/>
  </p:notesMasterIdLst>
  <p:sldIdLst>
    <p:sldId id="256" r:id="rId2"/>
    <p:sldId id="327" r:id="rId3"/>
    <p:sldId id="400" r:id="rId4"/>
    <p:sldId id="378" r:id="rId5"/>
    <p:sldId id="359" r:id="rId6"/>
    <p:sldId id="380" r:id="rId7"/>
    <p:sldId id="360" r:id="rId8"/>
    <p:sldId id="361" r:id="rId9"/>
    <p:sldId id="362" r:id="rId10"/>
    <p:sldId id="363" r:id="rId11"/>
    <p:sldId id="357" r:id="rId12"/>
    <p:sldId id="401" r:id="rId13"/>
    <p:sldId id="370" r:id="rId14"/>
    <p:sldId id="402" r:id="rId15"/>
    <p:sldId id="365" r:id="rId16"/>
    <p:sldId id="366" r:id="rId17"/>
    <p:sldId id="367" r:id="rId18"/>
    <p:sldId id="368" r:id="rId19"/>
    <p:sldId id="381" r:id="rId20"/>
    <p:sldId id="403" r:id="rId21"/>
    <p:sldId id="384" r:id="rId22"/>
    <p:sldId id="389" r:id="rId23"/>
    <p:sldId id="392" r:id="rId24"/>
    <p:sldId id="404" r:id="rId25"/>
    <p:sldId id="376" r:id="rId26"/>
    <p:sldId id="394" r:id="rId27"/>
    <p:sldId id="405" r:id="rId28"/>
    <p:sldId id="391" r:id="rId29"/>
    <p:sldId id="397" r:id="rId30"/>
    <p:sldId id="395" r:id="rId31"/>
    <p:sldId id="406" r:id="rId32"/>
    <p:sldId id="398" r:id="rId33"/>
    <p:sldId id="408" r:id="rId34"/>
    <p:sldId id="407" r:id="rId35"/>
    <p:sldId id="411" r:id="rId36"/>
    <p:sldId id="383" r:id="rId37"/>
    <p:sldId id="382" r:id="rId38"/>
    <p:sldId id="410" r:id="rId39"/>
    <p:sldId id="393" r:id="rId40"/>
    <p:sldId id="409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14" autoAdjust="0"/>
  </p:normalViewPr>
  <p:slideViewPr>
    <p:cSldViewPr>
      <p:cViewPr varScale="1">
        <p:scale>
          <a:sx n="93" d="100"/>
          <a:sy n="93" d="100"/>
        </p:scale>
        <p:origin x="21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Пример,</a:t>
            </a:r>
            <a:r>
              <a:rPr lang="ru-RU" baseline="0" dirty="0"/>
              <a:t> наблюдение за файлами в файловой системе.</a:t>
            </a:r>
          </a:p>
          <a:p>
            <a:r>
              <a:rPr lang="ru-RU" baseline="0" dirty="0"/>
              <a:t>Загрузка окна.</a:t>
            </a:r>
          </a:p>
          <a:p>
            <a:r>
              <a:rPr lang="ru-RU" baseline="0" dirty="0"/>
              <a:t>Активация окон.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86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Умножение</a:t>
            </a:r>
            <a:r>
              <a:rPr lang="ru-RU" baseline="0" dirty="0"/>
              <a:t> матриц и отображение прогресса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Лямбда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выражения.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Захват переменных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149080"/>
            <a:ext cx="7064290" cy="17526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Делегаты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События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Вызов делегата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95536" y="1556792"/>
            <a:ext cx="8410575" cy="46751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Как и вызов обычной функции, где в качестве вызываемой функции указывается экземпляр делегата</a:t>
            </a:r>
          </a:p>
          <a:p>
            <a:pPr marL="525780" lvl="3" indent="-342900">
              <a:buSzTx/>
              <a:buFont typeface="Wingdings 2" pitchFamily="18" charset="2"/>
              <a:buBlip>
                <a:blip r:embed="rId2"/>
              </a:buBlip>
              <a:defRPr/>
            </a:pPr>
            <a:r>
              <a:rPr lang="en-US" sz="2400" dirty="0"/>
              <a:t>double d = del(x, y);</a:t>
            </a:r>
          </a:p>
          <a:p>
            <a:pPr marL="525780" lvl="3" indent="-342900">
              <a:buSzTx/>
              <a:buFont typeface="Wingdings 2" pitchFamily="18" charset="2"/>
              <a:buBlip>
                <a:blip r:embed="rId2"/>
              </a:buBlip>
              <a:defRPr/>
            </a:pPr>
            <a:r>
              <a:rPr lang="en-US" sz="2400" dirty="0"/>
              <a:t>double d = del(4+12, 37);</a:t>
            </a:r>
            <a:endParaRPr lang="ru-RU" sz="24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Вызывать метод </a:t>
            </a:r>
            <a:r>
              <a:rPr lang="en-US" sz="2800" dirty="0"/>
              <a:t>Invoke </a:t>
            </a:r>
            <a:r>
              <a:rPr lang="ru-RU" sz="2800" dirty="0"/>
              <a:t>не рекомендуется, но не возбраняется. В некоторых случаях это необходимо.</a:t>
            </a:r>
          </a:p>
          <a:p>
            <a:pPr marL="525780" lvl="3" indent="-342900">
              <a:buSzTx/>
              <a:buBlip>
                <a:blip r:embed="rId2"/>
              </a:buBlip>
              <a:defRPr/>
            </a:pPr>
            <a:r>
              <a:rPr lang="en-US" sz="2400" dirty="0"/>
              <a:t>double d = </a:t>
            </a:r>
            <a:r>
              <a:rPr lang="en-US" sz="2400" dirty="0" err="1"/>
              <a:t>del.Invoke</a:t>
            </a:r>
            <a:r>
              <a:rPr lang="en-US" sz="2400" dirty="0"/>
              <a:t>(4+12, 37);</a:t>
            </a:r>
            <a:endParaRPr lang="ru-RU" sz="2400" dirty="0"/>
          </a:p>
          <a:p>
            <a:pPr marL="342900" lvl="2" indent="-342900">
              <a:buSzTx/>
              <a:buFont typeface="Wingdings 2" pitchFamily="18" charset="2"/>
              <a:buBlip>
                <a:blip r:embed="rId2"/>
              </a:buBlip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563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Одиночный делегат</a:t>
            </a:r>
          </a:p>
        </p:txBody>
      </p:sp>
    </p:spTree>
    <p:extLst>
      <p:ext uri="{BB962C8B-B14F-4D97-AF65-F5344CB8AC3E}">
        <p14:creationId xmlns:p14="http://schemas.microsoft.com/office/powerpoint/2010/main" val="247717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делегатами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Объявить (описать) делегат</a:t>
            </a:r>
          </a:p>
          <a:p>
            <a:pPr lvl="1"/>
            <a:r>
              <a:rPr lang="ru-RU" dirty="0"/>
              <a:t>Описать тип делегата, используя специальный синтаксис (описать класс)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экземпляр делегата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Объявление обычной переменной типа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Вызов конструктора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Передача конструктору ссылки на метод экземпляра или статический метод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Вызвать делегат</a:t>
            </a:r>
          </a:p>
        </p:txBody>
      </p:sp>
    </p:spTree>
    <p:extLst>
      <p:ext uri="{BB962C8B-B14F-4D97-AF65-F5344CB8AC3E}">
        <p14:creationId xmlns:p14="http://schemas.microsoft.com/office/powerpoint/2010/main" val="352519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hape 116737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49480" cy="1143000"/>
          </a:xfrm>
        </p:spPr>
        <p:txBody>
          <a:bodyPr>
            <a:normAutofit fontScale="90000"/>
          </a:bodyPr>
          <a:lstStyle/>
          <a:p>
            <a:r>
              <a:rPr lang="ru-RU"/>
              <a:t>Делегаты как параметры функции</a:t>
            </a:r>
            <a:endParaRPr lang="en-US" dirty="0"/>
          </a:p>
        </p:txBody>
      </p:sp>
      <p:sp>
        <p:nvSpPr>
          <p:cNvPr id="116739" name="Shape 116738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55000" lnSpcReduction="20000"/>
          </a:bodyPr>
          <a:lstStyle/>
          <a:p>
            <a:r>
              <a:rPr lang="ru-RU" sz="3800" dirty="0"/>
              <a:t>Делегаты можно использовать для передачи функций как параметров</a:t>
            </a:r>
          </a:p>
          <a:p>
            <a:endParaRPr lang="ru-RU" dirty="0"/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delegate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double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</a:rPr>
              <a:t>RealFunc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</a:rPr>
              <a:t>double</a:t>
            </a:r>
            <a:r>
              <a:rPr lang="en-US" dirty="0">
                <a:latin typeface="Courier New" pitchFamily="49" charset="0"/>
              </a:rPr>
              <a:t> x);</a:t>
            </a:r>
            <a:endParaRPr lang="ru-RU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double</a:t>
            </a:r>
            <a:r>
              <a:rPr lang="en-US" dirty="0">
                <a:latin typeface="Courier New" pitchFamily="49" charset="0"/>
              </a:rPr>
              <a:t> Integrate (</a:t>
            </a:r>
            <a:r>
              <a:rPr lang="en-US" b="1" dirty="0">
                <a:latin typeface="Courier New" pitchFamily="49" charset="0"/>
              </a:rPr>
              <a:t>double</a:t>
            </a:r>
            <a:r>
              <a:rPr lang="en-US" dirty="0">
                <a:latin typeface="Courier New" pitchFamily="49" charset="0"/>
              </a:rPr>
              <a:t> a, </a:t>
            </a:r>
            <a:r>
              <a:rPr lang="en-US" b="1" dirty="0">
                <a:latin typeface="Courier New" pitchFamily="49" charset="0"/>
              </a:rPr>
              <a:t>double</a:t>
            </a:r>
            <a:r>
              <a:rPr lang="en-US" dirty="0">
                <a:latin typeface="Courier New" pitchFamily="49" charset="0"/>
              </a:rPr>
              <a:t> b,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n, 								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</a:rPr>
              <a:t>RealFunc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</a:rPr>
              <a:t> f</a:t>
            </a:r>
            <a:r>
              <a:rPr lang="en-US" dirty="0">
                <a:latin typeface="Courier New" pitchFamily="49" charset="0"/>
              </a:rPr>
              <a:t>) 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double</a:t>
            </a:r>
            <a:r>
              <a:rPr lang="en-US" dirty="0">
                <a:latin typeface="Courier New" pitchFamily="49" charset="0"/>
              </a:rPr>
              <a:t> dx = (b – a) / n, res = 0.0;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j = 0; j &lt; n; j++)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dirty="0">
                <a:latin typeface="Courier New" pitchFamily="49" charset="0"/>
              </a:rPr>
              <a:t>	res +=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</a:rPr>
              <a:t>f (</a:t>
            </a:r>
            <a:r>
              <a:rPr lang="en-US" dirty="0">
                <a:latin typeface="Courier New" pitchFamily="49" charset="0"/>
              </a:rPr>
              <a:t>a + j * dx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* dx;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res;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dirty="0">
                <a:latin typeface="Courier New" pitchFamily="49" charset="0"/>
              </a:rPr>
              <a:t>}  // end of Integrate()</a:t>
            </a:r>
            <a:endParaRPr lang="ru-RU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double</a:t>
            </a:r>
            <a:r>
              <a:rPr lang="en-US" dirty="0">
                <a:latin typeface="Courier New" pitchFamily="49" charset="0"/>
              </a:rPr>
              <a:t> s = Integrate(0, 1, 1000,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</a:rPr>
              <a:t>Math.Sin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5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Одиночные делегаты</a:t>
            </a:r>
          </a:p>
          <a:p>
            <a:pPr lvl="1"/>
            <a:r>
              <a:rPr lang="ru-RU" dirty="0"/>
              <a:t>Цепочка 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Обобщенные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Анонимные методы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Лямбда выражения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Замыкания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Ковариантность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контрвариантность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Интерфейсов</a:t>
            </a:r>
          </a:p>
          <a:p>
            <a:pPr lvl="2"/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События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Функции и свойства в виде выражений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99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Цепочка делегатов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958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800" dirty="0"/>
              <a:t>Позволяет, вызвав один делегат, последовательно вызвать несколько методов</a:t>
            </a:r>
            <a:br>
              <a:rPr lang="ru-RU" sz="1800" dirty="0"/>
            </a:br>
            <a:r>
              <a:rPr lang="ru-RU" sz="1800" dirty="0"/>
              <a:t>(с одинаковой сигнатурой)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1600" dirty="0"/>
              <a:t>public abstract class </a:t>
            </a:r>
            <a:r>
              <a:rPr lang="en-US" sz="1600" dirty="0" err="1"/>
              <a:t>MulticastDelegate</a:t>
            </a:r>
            <a:r>
              <a:rPr lang="en-US" sz="1600" dirty="0"/>
              <a:t> : Delegate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1600" dirty="0"/>
              <a:t>{</a:t>
            </a:r>
          </a:p>
          <a:p>
            <a:pPr lvl="2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1600" dirty="0"/>
              <a:t>public sealed override Delegate[] </a:t>
            </a:r>
            <a:r>
              <a:rPr lang="en-US" sz="1600" dirty="0" err="1"/>
              <a:t>GetInvocationList</a:t>
            </a:r>
            <a:r>
              <a:rPr lang="en-US" sz="1600" dirty="0"/>
              <a:t>();</a:t>
            </a:r>
            <a:r>
              <a:rPr lang="ru-RU" sz="1600" dirty="0"/>
              <a:t> // возвращает список делегатов</a:t>
            </a:r>
            <a:endParaRPr lang="en-US" sz="1600" dirty="0"/>
          </a:p>
          <a:p>
            <a:pPr lvl="2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1600" dirty="0"/>
              <a:t>private </a:t>
            </a:r>
            <a:r>
              <a:rPr lang="en-US" sz="1600" dirty="0" err="1"/>
              <a:t>IntPtr</a:t>
            </a:r>
            <a:r>
              <a:rPr lang="en-US" sz="1600" dirty="0"/>
              <a:t> _</a:t>
            </a:r>
            <a:r>
              <a:rPr lang="en-US" sz="1600" dirty="0" err="1"/>
              <a:t>invocationCount</a:t>
            </a:r>
            <a:r>
              <a:rPr lang="en-US" sz="1600" dirty="0"/>
              <a:t>;</a:t>
            </a:r>
          </a:p>
          <a:p>
            <a:pPr lvl="2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1600" dirty="0"/>
              <a:t>private object _</a:t>
            </a:r>
            <a:r>
              <a:rPr lang="en-US" sz="1600" dirty="0" err="1"/>
              <a:t>invocationList</a:t>
            </a:r>
            <a:r>
              <a:rPr lang="en-US" sz="1600" dirty="0"/>
              <a:t>;</a:t>
            </a:r>
          </a:p>
          <a:p>
            <a:pPr lvl="2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1600" dirty="0"/>
              <a:t>…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1600" dirty="0"/>
              <a:t>}</a:t>
            </a:r>
            <a:endParaRPr lang="ru-RU" sz="1600" dirty="0"/>
          </a:p>
          <a:p>
            <a:pPr lvl="0">
              <a:lnSpc>
                <a:spcPct val="120000"/>
              </a:lnSpc>
              <a:buClr>
                <a:srgbClr val="72A376"/>
              </a:buClr>
              <a:defRPr/>
            </a:pPr>
            <a:r>
              <a:rPr lang="en-US" sz="1600" dirty="0" err="1">
                <a:solidFill>
                  <a:prstClr val="white"/>
                </a:solidFill>
              </a:rPr>
              <a:t>MulticastDelegate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ru-RU" sz="1600" dirty="0">
                <a:solidFill>
                  <a:prstClr val="white"/>
                </a:solidFill>
              </a:rPr>
              <a:t>может хранить ссылку не на одну функцию, а на несколько</a:t>
            </a:r>
          </a:p>
          <a:p>
            <a:pPr lvl="0">
              <a:lnSpc>
                <a:spcPct val="120000"/>
              </a:lnSpc>
              <a:buClr>
                <a:srgbClr val="72A376"/>
              </a:buClr>
              <a:defRPr/>
            </a:pPr>
            <a:r>
              <a:rPr lang="ru-RU" sz="1600" dirty="0">
                <a:solidFill>
                  <a:prstClr val="white"/>
                </a:solidFill>
              </a:rPr>
              <a:t>При вызове делегата  функции могут выполнятся в произвольном порядке</a:t>
            </a:r>
          </a:p>
          <a:p>
            <a:pPr lvl="0">
              <a:lnSpc>
                <a:spcPct val="120000"/>
              </a:lnSpc>
              <a:buClr>
                <a:srgbClr val="72A376"/>
              </a:buClr>
              <a:defRPr/>
            </a:pPr>
            <a:r>
              <a:rPr lang="ru-RU" sz="1600" dirty="0">
                <a:solidFill>
                  <a:prstClr val="white"/>
                </a:solidFill>
              </a:rPr>
              <a:t>Если функции возвращают значение, то только последнее значение можно будет использовать</a:t>
            </a:r>
          </a:p>
          <a:p>
            <a:pPr lvl="0">
              <a:lnSpc>
                <a:spcPct val="120000"/>
              </a:lnSpc>
              <a:buClr>
                <a:srgbClr val="72A376"/>
              </a:buClr>
              <a:defRPr/>
            </a:pPr>
            <a:r>
              <a:rPr lang="ru-RU" sz="1600" dirty="0">
                <a:solidFill>
                  <a:prstClr val="white"/>
                </a:solidFill>
              </a:rPr>
              <a:t>В случае возникновения необработанной исключительной ситуации, прерывается вся цепочка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1500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Delegate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46236"/>
            <a:ext cx="8712968" cy="4807099"/>
          </a:xfrm>
        </p:spPr>
        <p:txBody>
          <a:bodyPr>
            <a:normAutofit fontScale="55000" lnSpcReduction="20000"/>
          </a:bodyPr>
          <a:lstStyle/>
          <a:p>
            <a:pPr marL="411480" lvl="1" indent="0">
              <a:lnSpc>
                <a:spcPct val="120000"/>
              </a:lnSpc>
              <a:buNone/>
            </a:pPr>
            <a:r>
              <a:rPr lang="en-US" sz="2900" dirty="0"/>
              <a:t>public abstract class Delegate : </a:t>
            </a:r>
            <a:r>
              <a:rPr lang="en-US" sz="2900" dirty="0" err="1"/>
              <a:t>ICloneable</a:t>
            </a:r>
            <a:endParaRPr lang="ru-RU" sz="2900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sz="2900" dirty="0"/>
              <a:t>{</a:t>
            </a:r>
          </a:p>
          <a:p>
            <a:pPr marL="630936" lvl="2" indent="0">
              <a:lnSpc>
                <a:spcPct val="120000"/>
              </a:lnSpc>
              <a:buNone/>
            </a:pPr>
            <a:r>
              <a:rPr lang="en-US" sz="2900" dirty="0"/>
              <a:t>public static Delegate Combine (</a:t>
            </a:r>
            <a:r>
              <a:rPr lang="en-US" sz="2900" dirty="0" err="1"/>
              <a:t>params</a:t>
            </a:r>
            <a:r>
              <a:rPr lang="en-US" sz="2900" dirty="0"/>
              <a:t> Delegate[] delegates);</a:t>
            </a:r>
          </a:p>
          <a:p>
            <a:pPr marL="630936" lvl="2" indent="0">
              <a:lnSpc>
                <a:spcPct val="120000"/>
              </a:lnSpc>
              <a:buNone/>
            </a:pPr>
            <a:r>
              <a:rPr lang="en-US" sz="2900" dirty="0"/>
              <a:t>public static Delegate Combine (Delegate delegate1, Delegate delegate2);</a:t>
            </a:r>
          </a:p>
          <a:p>
            <a:pPr marL="630936" lvl="2" indent="0">
              <a:lnSpc>
                <a:spcPct val="120000"/>
              </a:lnSpc>
              <a:buNone/>
            </a:pPr>
            <a:r>
              <a:rPr lang="en-US" sz="2900" dirty="0"/>
              <a:t>public static Delegate Remove (Delegate source, Delegate value);</a:t>
            </a:r>
          </a:p>
          <a:p>
            <a:pPr marL="630936" lvl="2" indent="0">
              <a:lnSpc>
                <a:spcPct val="120000"/>
              </a:lnSpc>
              <a:buNone/>
            </a:pPr>
            <a:r>
              <a:rPr lang="en-US" sz="2900" dirty="0"/>
              <a:t>public static Delegate </a:t>
            </a:r>
            <a:r>
              <a:rPr lang="en-US" sz="2900" dirty="0" err="1"/>
              <a:t>RemoveAll</a:t>
            </a:r>
            <a:r>
              <a:rPr lang="en-US" sz="2900" dirty="0"/>
              <a:t> (Delegate source, Delegate value);</a:t>
            </a:r>
          </a:p>
          <a:p>
            <a:pPr marL="630936" lvl="2" indent="0">
              <a:lnSpc>
                <a:spcPct val="120000"/>
              </a:lnSpc>
              <a:buNone/>
            </a:pPr>
            <a:r>
              <a:rPr lang="en-US" sz="2900" dirty="0"/>
              <a:t>public virtual Delegate[] </a:t>
            </a:r>
            <a:r>
              <a:rPr lang="en-US" sz="2900" dirty="0" err="1"/>
              <a:t>GetInvocationList</a:t>
            </a:r>
            <a:r>
              <a:rPr lang="en-US" sz="2900" dirty="0"/>
              <a:t>();</a:t>
            </a:r>
          </a:p>
          <a:p>
            <a:pPr marL="630936" lvl="2" indent="0">
              <a:lnSpc>
                <a:spcPct val="120000"/>
              </a:lnSpc>
              <a:buNone/>
            </a:pPr>
            <a:r>
              <a:rPr lang="en-US" sz="2900" dirty="0"/>
              <a:t>…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sz="2900" dirty="0"/>
              <a:t>}</a:t>
            </a:r>
            <a:endParaRPr lang="ru-RU" sz="2900" dirty="0"/>
          </a:p>
          <a:p>
            <a:pPr marL="411480" lvl="1" indent="0">
              <a:lnSpc>
                <a:spcPct val="120000"/>
              </a:lnSpc>
              <a:buNone/>
            </a:pPr>
            <a:endParaRPr lang="ru-RU" sz="2900" dirty="0"/>
          </a:p>
          <a:p>
            <a:pPr>
              <a:lnSpc>
                <a:spcPct val="120000"/>
              </a:lnSpc>
            </a:pPr>
            <a:r>
              <a:rPr lang="ru-RU" sz="2900" dirty="0"/>
              <a:t>Классы </a:t>
            </a:r>
            <a:r>
              <a:rPr lang="en-US" sz="2900" dirty="0"/>
              <a:t>Delegate</a:t>
            </a:r>
            <a:r>
              <a:rPr lang="ru-RU" sz="2900" dirty="0"/>
              <a:t> и </a:t>
            </a:r>
            <a:r>
              <a:rPr lang="en-US" sz="2900" dirty="0" err="1"/>
              <a:t>MulticastDelegate</a:t>
            </a:r>
            <a:r>
              <a:rPr lang="en-US" sz="2900" dirty="0"/>
              <a:t> </a:t>
            </a:r>
            <a:r>
              <a:rPr lang="ru-RU" sz="2900" dirty="0"/>
              <a:t> неизменяемые, поэтому все методы комбинации делегатов статические и возвращают новый экземпляр делегата</a:t>
            </a:r>
          </a:p>
          <a:p>
            <a:pPr>
              <a:lnSpc>
                <a:spcPct val="120000"/>
              </a:lnSpc>
            </a:pPr>
            <a:r>
              <a:rPr lang="en-US" sz="2900" dirty="0"/>
              <a:t>Combine</a:t>
            </a:r>
            <a:r>
              <a:rPr lang="ru-RU" sz="2900" dirty="0"/>
              <a:t>() – объединяет делегаты или цепочки делегатов в новую цепочку делегатов</a:t>
            </a:r>
          </a:p>
          <a:p>
            <a:pPr>
              <a:lnSpc>
                <a:spcPct val="120000"/>
              </a:lnSpc>
            </a:pPr>
            <a:r>
              <a:rPr lang="en-US" sz="2900" dirty="0"/>
              <a:t>Remove</a:t>
            </a:r>
            <a:r>
              <a:rPr lang="ru-RU" sz="2900" dirty="0"/>
              <a:t>()</a:t>
            </a:r>
            <a:r>
              <a:rPr lang="en-US" sz="2900" dirty="0"/>
              <a:t> </a:t>
            </a:r>
            <a:r>
              <a:rPr lang="ru-RU" sz="2900" dirty="0"/>
              <a:t>– удаляет указанный делегат из цепочки (первый встретившийся с конца)</a:t>
            </a:r>
            <a:endParaRPr lang="en-US" sz="2900" dirty="0"/>
          </a:p>
          <a:p>
            <a:pPr>
              <a:lnSpc>
                <a:spcPct val="120000"/>
              </a:lnSpc>
            </a:pPr>
            <a:r>
              <a:rPr lang="en-US" sz="2900" dirty="0" err="1"/>
              <a:t>RemoveAll</a:t>
            </a:r>
            <a:r>
              <a:rPr lang="ru-RU" sz="2900" dirty="0"/>
              <a:t>() – удаляет все копии указанного делегата из цепочки</a:t>
            </a:r>
          </a:p>
          <a:p>
            <a:pPr>
              <a:lnSpc>
                <a:spcPct val="120000"/>
              </a:lnSpc>
            </a:pPr>
            <a:r>
              <a:rPr lang="en-US" sz="2900" dirty="0" err="1"/>
              <a:t>GetInvocationList</a:t>
            </a:r>
            <a:r>
              <a:rPr lang="ru-RU" sz="2900" dirty="0"/>
              <a:t>() – возвращает цепочку делегатов в виде массива одиночных делегатов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0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Сокращение записи создания цепочки делегатов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46237"/>
            <a:ext cx="8352928" cy="4526280"/>
          </a:xfrm>
        </p:spPr>
        <p:txBody>
          <a:bodyPr>
            <a:noAutofit/>
          </a:bodyPr>
          <a:lstStyle/>
          <a:p>
            <a:r>
              <a:rPr lang="ru-RU" sz="2800" dirty="0"/>
              <a:t>Использование операция сложения и вычитания +, -.</a:t>
            </a:r>
          </a:p>
          <a:p>
            <a:r>
              <a:rPr lang="ru-RU" sz="2800" dirty="0"/>
              <a:t>Использование += и -=</a:t>
            </a:r>
          </a:p>
          <a:p>
            <a:endParaRPr lang="en-US" sz="2800" dirty="0"/>
          </a:p>
          <a:p>
            <a:r>
              <a:rPr lang="ru-RU" sz="2800" dirty="0"/>
              <a:t>Примеры:</a:t>
            </a:r>
            <a:endParaRPr lang="en-US" sz="2800" dirty="0"/>
          </a:p>
          <a:p>
            <a:pPr lvl="1"/>
            <a:r>
              <a:rPr lang="en-US" sz="2000" dirty="0" err="1"/>
              <a:t>ProcessResult</a:t>
            </a:r>
            <a:r>
              <a:rPr lang="en-US" sz="2000" dirty="0"/>
              <a:t> delegate1 = new …., delegate2 = new ….</a:t>
            </a:r>
          </a:p>
          <a:p>
            <a:pPr lvl="1"/>
            <a:r>
              <a:rPr lang="en-US" sz="2000" dirty="0" err="1"/>
              <a:t>ProcessResult</a:t>
            </a:r>
            <a:r>
              <a:rPr lang="en-US" sz="2000" dirty="0"/>
              <a:t> chain = delegate1 + delegate2;</a:t>
            </a:r>
            <a:endParaRPr lang="ru-RU" sz="2000" dirty="0"/>
          </a:p>
          <a:p>
            <a:pPr lvl="1"/>
            <a:r>
              <a:rPr lang="en-US" sz="2000" dirty="0"/>
              <a:t>chain += delegate3;</a:t>
            </a:r>
            <a:endParaRPr lang="ru-RU" sz="2000" dirty="0"/>
          </a:p>
          <a:p>
            <a:pPr lvl="1"/>
            <a:r>
              <a:rPr lang="en-US" sz="2000" dirty="0" err="1"/>
              <a:t>ProcessResult</a:t>
            </a:r>
            <a:r>
              <a:rPr lang="en-US" sz="2000" dirty="0"/>
              <a:t> chain = (</a:t>
            </a:r>
            <a:r>
              <a:rPr lang="en-US" sz="2000" dirty="0" err="1"/>
              <a:t>ProcessResult</a:t>
            </a:r>
            <a:r>
              <a:rPr lang="en-US" sz="2000" dirty="0"/>
              <a:t>)</a:t>
            </a:r>
            <a:r>
              <a:rPr lang="en-US" sz="2000" dirty="0" err="1"/>
              <a:t>Delegate.Combine</a:t>
            </a:r>
            <a:r>
              <a:rPr lang="en-US" sz="2000" dirty="0"/>
              <a:t>(delegate1, delegate2);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5515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Цепочка делегатов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46237"/>
            <a:ext cx="8640960" cy="4526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Вызов цепочки делегатов такой же</a:t>
            </a:r>
            <a:r>
              <a:rPr lang="en-US" dirty="0"/>
              <a:t> (</a:t>
            </a:r>
            <a:r>
              <a:rPr lang="ru-RU" dirty="0"/>
              <a:t>последовательно вызываются все методы в этой цепочке</a:t>
            </a:r>
            <a:r>
              <a:rPr lang="en-US" dirty="0"/>
              <a:t>)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double d = chain(5, 10);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Итерация по цепочке делегатов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Delegate[] delegates = </a:t>
            </a:r>
            <a:r>
              <a:rPr lang="en-US" dirty="0" err="1"/>
              <a:t>chain.GetIvocationList</a:t>
            </a:r>
            <a:r>
              <a:rPr lang="en-US" dirty="0"/>
              <a:t>();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 err="1"/>
              <a:t>ProcessResult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 = (</a:t>
            </a:r>
            <a:r>
              <a:rPr lang="en-US" dirty="0" err="1"/>
              <a:t>ProcessResult</a:t>
            </a:r>
            <a:r>
              <a:rPr lang="en-US" dirty="0"/>
              <a:t>) delegates[0];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double result = </a:t>
            </a:r>
            <a:r>
              <a:rPr lang="en-US" dirty="0" err="1"/>
              <a:t>pr</a:t>
            </a:r>
            <a:r>
              <a:rPr lang="en-US" dirty="0"/>
              <a:t>(5, 6);</a:t>
            </a:r>
            <a:endParaRPr lang="ru-RU" dirty="0"/>
          </a:p>
          <a:p>
            <a:pPr lvl="1">
              <a:lnSpc>
                <a:spcPct val="120000"/>
              </a:lnSpc>
            </a:pP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ProcessResult</a:t>
            </a:r>
            <a:r>
              <a:rPr lang="en-US" dirty="0"/>
              <a:t> del in </a:t>
            </a:r>
            <a:r>
              <a:rPr lang="en-US" dirty="0" err="1"/>
              <a:t>chain.GetInvocationList</a:t>
            </a:r>
            <a:r>
              <a:rPr lang="en-US" dirty="0"/>
              <a:t>())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{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(del(</a:t>
            </a:r>
            <a:r>
              <a:rPr lang="en-US" dirty="0" err="1"/>
              <a:t>x,y</a:t>
            </a:r>
            <a:r>
              <a:rPr lang="en-US" dirty="0"/>
              <a:t>));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 }</a:t>
            </a:r>
          </a:p>
          <a:p>
            <a:pPr lvl="1"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67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Цепочка делегатов</a:t>
            </a:r>
          </a:p>
        </p:txBody>
      </p:sp>
    </p:spTree>
    <p:extLst>
      <p:ext uri="{BB962C8B-B14F-4D97-AF65-F5344CB8AC3E}">
        <p14:creationId xmlns:p14="http://schemas.microsoft.com/office/powerpoint/2010/main" val="351441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Делегаты</a:t>
            </a:r>
          </a:p>
          <a:p>
            <a:pPr lvl="1"/>
            <a:r>
              <a:rPr lang="ru-RU" dirty="0"/>
              <a:t>Одиночные делегаты</a:t>
            </a:r>
          </a:p>
          <a:p>
            <a:pPr lvl="1"/>
            <a:r>
              <a:rPr lang="ru-RU" dirty="0"/>
              <a:t>Цепочка делегатов</a:t>
            </a:r>
          </a:p>
          <a:p>
            <a:pPr lvl="1"/>
            <a:r>
              <a:rPr lang="ru-RU" dirty="0"/>
              <a:t>Обобщенные делегаты</a:t>
            </a:r>
          </a:p>
          <a:p>
            <a:pPr lvl="1"/>
            <a:r>
              <a:rPr lang="ru-RU" dirty="0"/>
              <a:t>Анонимные методы</a:t>
            </a:r>
          </a:p>
          <a:p>
            <a:pPr lvl="1"/>
            <a:r>
              <a:rPr lang="ru-RU" dirty="0"/>
              <a:t>Лямбда выражения</a:t>
            </a:r>
          </a:p>
          <a:p>
            <a:pPr lvl="1"/>
            <a:r>
              <a:rPr lang="ru-RU" dirty="0"/>
              <a:t>Замыкания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 err="1"/>
              <a:t>Ковариантность</a:t>
            </a:r>
            <a:r>
              <a:rPr lang="ru-RU" dirty="0"/>
              <a:t> и </a:t>
            </a:r>
            <a:r>
              <a:rPr lang="ru-RU" dirty="0" err="1"/>
              <a:t>контрвариантность</a:t>
            </a:r>
            <a:endParaRPr lang="ru-RU" dirty="0"/>
          </a:p>
          <a:p>
            <a:pPr lvl="1"/>
            <a:r>
              <a:rPr lang="ru-RU" dirty="0"/>
              <a:t>Делегатов</a:t>
            </a:r>
          </a:p>
          <a:p>
            <a:pPr lvl="1"/>
            <a:r>
              <a:rPr lang="ru-RU" dirty="0"/>
              <a:t>Интерфейсов</a:t>
            </a:r>
          </a:p>
          <a:p>
            <a:pPr lvl="2"/>
            <a:endParaRPr lang="ru-RU" dirty="0"/>
          </a:p>
          <a:p>
            <a:r>
              <a:rPr lang="ru-RU" dirty="0"/>
              <a:t>События</a:t>
            </a:r>
            <a:endParaRPr lang="en-US" dirty="0"/>
          </a:p>
          <a:p>
            <a:endParaRPr lang="en-US" dirty="0"/>
          </a:p>
          <a:p>
            <a:r>
              <a:rPr lang="ru-RU" dirty="0"/>
              <a:t>Функции и свойства в виде выражений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16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Одиночные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Цепочка делегатов</a:t>
            </a:r>
          </a:p>
          <a:p>
            <a:pPr lvl="1"/>
            <a:r>
              <a:rPr lang="ru-RU" dirty="0"/>
              <a:t>Обобщенные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Анонимные методы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Лямбда выражения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Замыкания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Ковариантность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контрвариантность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Интерфейсов</a:t>
            </a:r>
          </a:p>
          <a:p>
            <a:pPr lvl="2"/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События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Функции и свойства в виде выражений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701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Обобщенный делегат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3400" dirty="0"/>
              <a:t>Аналогично обобщенным методам</a:t>
            </a:r>
          </a:p>
          <a:p>
            <a:pPr>
              <a:lnSpc>
                <a:spcPct val="120000"/>
              </a:lnSpc>
            </a:pPr>
            <a:r>
              <a:rPr lang="ru-RU" sz="3400" dirty="0"/>
              <a:t>Значение типа параметра указывается при создании экземпляра делегата (и только там)</a:t>
            </a:r>
          </a:p>
          <a:p>
            <a:pPr>
              <a:lnSpc>
                <a:spcPct val="120000"/>
              </a:lnSpc>
            </a:pPr>
            <a:r>
              <a:rPr lang="ru-RU" sz="3400" dirty="0"/>
              <a:t>Вызов делегата при этом ничем не отличается от вызова необобщенного делегата</a:t>
            </a:r>
          </a:p>
          <a:p>
            <a:pPr>
              <a:lnSpc>
                <a:spcPct val="120000"/>
              </a:lnSpc>
            </a:pPr>
            <a:r>
              <a:rPr lang="ru-RU" sz="3400" dirty="0"/>
              <a:t>Примеры: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Описание:</a:t>
            </a:r>
          </a:p>
          <a:p>
            <a:pPr lvl="1">
              <a:lnSpc>
                <a:spcPct val="120000"/>
              </a:lnSpc>
            </a:pPr>
            <a:endParaRPr lang="ru-RU" sz="2900" dirty="0"/>
          </a:p>
          <a:p>
            <a:pPr marL="530860" lvl="2" indent="0">
              <a:lnSpc>
                <a:spcPct val="120000"/>
              </a:lnSpc>
              <a:buNone/>
            </a:pPr>
            <a:r>
              <a:rPr lang="en-US" sz="2900" dirty="0"/>
              <a:t>delegate T </a:t>
            </a:r>
            <a:r>
              <a:rPr lang="en-US" sz="2900" dirty="0" err="1"/>
              <a:t>UnarOperation</a:t>
            </a:r>
            <a:r>
              <a:rPr lang="en-US" sz="2900" dirty="0"/>
              <a:t>&lt;T&gt;(T t);</a:t>
            </a:r>
          </a:p>
          <a:p>
            <a:pPr marL="530860" lvl="2" indent="0">
              <a:lnSpc>
                <a:spcPct val="120000"/>
              </a:lnSpc>
              <a:buNone/>
            </a:pPr>
            <a:r>
              <a:rPr lang="de-DE" sz="2900" dirty="0" err="1"/>
              <a:t>delegate</a:t>
            </a:r>
            <a:r>
              <a:rPr lang="de-DE" sz="2900" dirty="0"/>
              <a:t> T </a:t>
            </a:r>
            <a:r>
              <a:rPr lang="de-DE" sz="2900" dirty="0" err="1"/>
              <a:t>SumValueDelegate</a:t>
            </a:r>
            <a:r>
              <a:rPr lang="de-DE" sz="2900" dirty="0"/>
              <a:t>&lt;T&gt;(T t1, T t2) </a:t>
            </a:r>
            <a:r>
              <a:rPr lang="de-DE" sz="2900" dirty="0" err="1"/>
              <a:t>where</a:t>
            </a:r>
            <a:r>
              <a:rPr lang="de-DE" sz="2900" dirty="0"/>
              <a:t> T : </a:t>
            </a:r>
            <a:r>
              <a:rPr lang="de-DE" sz="2900" dirty="0" err="1"/>
              <a:t>struct</a:t>
            </a:r>
            <a:r>
              <a:rPr lang="de-DE" sz="2900" dirty="0"/>
              <a:t>;</a:t>
            </a:r>
          </a:p>
          <a:p>
            <a:pPr marL="530860" lvl="2" indent="0">
              <a:lnSpc>
                <a:spcPct val="120000"/>
              </a:lnSpc>
              <a:buNone/>
            </a:pPr>
            <a:r>
              <a:rPr lang="de-DE" sz="2900" dirty="0" err="1"/>
              <a:t>delegate</a:t>
            </a:r>
            <a:r>
              <a:rPr lang="de-DE" sz="2900" dirty="0"/>
              <a:t> List&lt;T&gt; </a:t>
            </a:r>
            <a:r>
              <a:rPr lang="de-DE" sz="2900" dirty="0" err="1"/>
              <a:t>Delegatishe</a:t>
            </a:r>
            <a:r>
              <a:rPr lang="de-DE" sz="2900" dirty="0"/>
              <a:t>&lt;T, K, N, X, Z&gt;(X </a:t>
            </a:r>
            <a:r>
              <a:rPr lang="de-DE" sz="2900" dirty="0" err="1"/>
              <a:t>x</a:t>
            </a:r>
            <a:r>
              <a:rPr lang="de-DE" sz="2900" dirty="0"/>
              <a:t>, Z[] z, </a:t>
            </a:r>
            <a:r>
              <a:rPr lang="de-DE" sz="2900" dirty="0" err="1"/>
              <a:t>IEnumerable</a:t>
            </a:r>
            <a:r>
              <a:rPr lang="de-DE" sz="2900" dirty="0"/>
              <a:t>&lt;N&gt; </a:t>
            </a:r>
            <a:r>
              <a:rPr lang="de-DE" sz="2900" dirty="0" err="1"/>
              <a:t>ns</a:t>
            </a:r>
            <a:r>
              <a:rPr lang="de-DE" sz="2900" dirty="0"/>
              <a:t>, K k);</a:t>
            </a:r>
            <a:endParaRPr lang="ru-RU" sz="2900" dirty="0"/>
          </a:p>
          <a:p>
            <a:pPr marL="0" indent="0">
              <a:lnSpc>
                <a:spcPct val="120000"/>
              </a:lnSpc>
              <a:buNone/>
            </a:pPr>
            <a:endParaRPr lang="ru-RU" sz="2900" dirty="0"/>
          </a:p>
          <a:p>
            <a:pPr lvl="1">
              <a:lnSpc>
                <a:spcPct val="120000"/>
              </a:lnSpc>
            </a:pPr>
            <a:r>
              <a:rPr lang="ru-RU" sz="2900" dirty="0"/>
              <a:t>Создание:</a:t>
            </a:r>
          </a:p>
          <a:p>
            <a:pPr lvl="3">
              <a:lnSpc>
                <a:spcPct val="120000"/>
              </a:lnSpc>
            </a:pPr>
            <a:endParaRPr lang="de-DE" sz="2900" dirty="0"/>
          </a:p>
          <a:p>
            <a:pPr marL="530860" lvl="2" indent="0">
              <a:lnSpc>
                <a:spcPct val="120000"/>
              </a:lnSpc>
              <a:buNone/>
            </a:pPr>
            <a:r>
              <a:rPr lang="en-US" sz="2900" dirty="0" err="1"/>
              <a:t>UnarOperation</a:t>
            </a:r>
            <a:r>
              <a:rPr lang="en-US" sz="2900" dirty="0"/>
              <a:t>&lt;Employee&gt; </a:t>
            </a:r>
            <a:r>
              <a:rPr lang="en-US" sz="2900" dirty="0" err="1"/>
              <a:t>uo</a:t>
            </a:r>
            <a:r>
              <a:rPr lang="en-US" sz="2900" dirty="0"/>
              <a:t> = </a:t>
            </a:r>
            <a:r>
              <a:rPr lang="en-US" sz="2900" dirty="0" err="1"/>
              <a:t>emp.SetEmployee</a:t>
            </a:r>
            <a:r>
              <a:rPr lang="en-US" sz="2900" dirty="0"/>
              <a:t>;</a:t>
            </a:r>
          </a:p>
          <a:p>
            <a:pPr marL="530860" lvl="2" indent="0">
              <a:lnSpc>
                <a:spcPct val="120000"/>
              </a:lnSpc>
              <a:buNone/>
            </a:pPr>
            <a:r>
              <a:rPr lang="en-US" sz="2900" dirty="0" err="1"/>
              <a:t>SumValueDelegate</a:t>
            </a:r>
            <a:r>
              <a:rPr lang="en-US" sz="2900" dirty="0"/>
              <a:t>&lt;</a:t>
            </a:r>
            <a:r>
              <a:rPr lang="en-US" sz="2900" dirty="0" err="1"/>
              <a:t>int</a:t>
            </a:r>
            <a:r>
              <a:rPr lang="en-US" sz="2900" dirty="0"/>
              <a:t>&gt; </a:t>
            </a:r>
            <a:r>
              <a:rPr lang="en-US" sz="2900" dirty="0" err="1"/>
              <a:t>sd</a:t>
            </a:r>
            <a:r>
              <a:rPr lang="en-US" sz="2900" dirty="0"/>
              <a:t> = new </a:t>
            </a:r>
            <a:r>
              <a:rPr lang="en-US" sz="2900" dirty="0" err="1"/>
              <a:t>SumValueDelegate</a:t>
            </a:r>
            <a:r>
              <a:rPr lang="en-US" sz="2900" dirty="0"/>
              <a:t>&lt;</a:t>
            </a:r>
            <a:r>
              <a:rPr lang="en-US" sz="2900" dirty="0" err="1"/>
              <a:t>int</a:t>
            </a:r>
            <a:r>
              <a:rPr lang="en-US" sz="2900" dirty="0"/>
              <a:t>&gt;(</a:t>
            </a:r>
            <a:r>
              <a:rPr lang="en-US" sz="2900" dirty="0" err="1"/>
              <a:t>vector.Sum</a:t>
            </a:r>
            <a:r>
              <a:rPr lang="en-US" sz="2900" dirty="0"/>
              <a:t>);</a:t>
            </a:r>
          </a:p>
          <a:p>
            <a:pPr marL="530860" lvl="2" indent="0">
              <a:lnSpc>
                <a:spcPct val="120000"/>
              </a:lnSpc>
              <a:buNone/>
            </a:pPr>
            <a:r>
              <a:rPr lang="en-US" sz="2900" dirty="0" err="1"/>
              <a:t>Delegatishe</a:t>
            </a:r>
            <a:r>
              <a:rPr lang="en-US" sz="2900" dirty="0"/>
              <a:t>&lt;</a:t>
            </a:r>
            <a:r>
              <a:rPr lang="en-US" sz="2900" dirty="0" err="1"/>
              <a:t>int</a:t>
            </a:r>
            <a:r>
              <a:rPr lang="en-US" sz="2900" dirty="0"/>
              <a:t>, </a:t>
            </a:r>
            <a:r>
              <a:rPr lang="en-US" sz="2900" dirty="0" err="1"/>
              <a:t>int</a:t>
            </a:r>
            <a:r>
              <a:rPr lang="en-US" sz="2900" dirty="0"/>
              <a:t>, Employee, long, string&gt; d = new </a:t>
            </a:r>
            <a:r>
              <a:rPr lang="en-US" sz="2900" dirty="0" err="1"/>
              <a:t>Delegatishe</a:t>
            </a:r>
            <a:r>
              <a:rPr lang="en-US" sz="2900" dirty="0"/>
              <a:t>&lt;</a:t>
            </a:r>
            <a:r>
              <a:rPr lang="en-US" sz="2900" dirty="0" err="1"/>
              <a:t>int</a:t>
            </a:r>
            <a:r>
              <a:rPr lang="en-US" sz="2900" dirty="0"/>
              <a:t>, </a:t>
            </a:r>
            <a:r>
              <a:rPr lang="en-US" sz="2900" dirty="0" err="1"/>
              <a:t>int</a:t>
            </a:r>
            <a:r>
              <a:rPr lang="en-US" sz="2900" dirty="0"/>
              <a:t>, </a:t>
            </a:r>
            <a:r>
              <a:rPr lang="ru-RU" sz="2900" dirty="0"/>
              <a:t> </a:t>
            </a:r>
            <a:r>
              <a:rPr lang="en-US" sz="2900" dirty="0"/>
              <a:t>Employee, long, </a:t>
            </a:r>
            <a:r>
              <a:rPr lang="ru-RU" sz="2900" dirty="0"/>
              <a:t>							</a:t>
            </a:r>
            <a:r>
              <a:rPr lang="en-US" sz="2900" dirty="0"/>
              <a:t>string&gt;(</a:t>
            </a:r>
            <a:r>
              <a:rPr lang="en-US" sz="2900" dirty="0" err="1"/>
              <a:t>variable.Method</a:t>
            </a:r>
            <a:r>
              <a:rPr lang="en-US" sz="2900" dirty="0"/>
              <a:t>);</a:t>
            </a:r>
            <a:endParaRPr lang="ru-RU" sz="2900" dirty="0"/>
          </a:p>
          <a:p>
            <a:pPr marL="0" indent="0">
              <a:lnSpc>
                <a:spcPct val="120000"/>
              </a:lnSpc>
              <a:buNone/>
            </a:pPr>
            <a:endParaRPr lang="en-US" sz="2900" dirty="0"/>
          </a:p>
          <a:p>
            <a:pPr lvl="1">
              <a:lnSpc>
                <a:spcPct val="120000"/>
              </a:lnSpc>
            </a:pPr>
            <a:r>
              <a:rPr lang="ru-RU" sz="2900" dirty="0"/>
              <a:t>Вызов:</a:t>
            </a:r>
          </a:p>
          <a:p>
            <a:pPr lvl="3">
              <a:lnSpc>
                <a:spcPct val="120000"/>
              </a:lnSpc>
            </a:pPr>
            <a:endParaRPr lang="ru-RU" sz="2900" dirty="0"/>
          </a:p>
          <a:p>
            <a:pPr marL="530860" lvl="2" indent="0">
              <a:lnSpc>
                <a:spcPct val="120000"/>
              </a:lnSpc>
              <a:buNone/>
            </a:pPr>
            <a:r>
              <a:rPr lang="en-US" sz="2900" dirty="0"/>
              <a:t>Employee e = </a:t>
            </a:r>
            <a:r>
              <a:rPr lang="en-US" sz="2900" dirty="0" err="1"/>
              <a:t>uo</a:t>
            </a:r>
            <a:r>
              <a:rPr lang="en-US" sz="2900" dirty="0"/>
              <a:t>(new Employee());</a:t>
            </a:r>
          </a:p>
          <a:p>
            <a:pPr marL="530860" lvl="2" indent="0">
              <a:lnSpc>
                <a:spcPct val="120000"/>
              </a:lnSpc>
              <a:buNone/>
            </a:pP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i</a:t>
            </a:r>
            <a:r>
              <a:rPr lang="en-US" sz="2900" dirty="0"/>
              <a:t> = </a:t>
            </a:r>
            <a:r>
              <a:rPr lang="en-US" sz="2900" dirty="0" err="1"/>
              <a:t>sd</a:t>
            </a:r>
            <a:r>
              <a:rPr lang="en-US" sz="2900" dirty="0"/>
              <a:t>(3, 4);</a:t>
            </a:r>
          </a:p>
          <a:p>
            <a:pPr marL="530860" lvl="2" indent="0">
              <a:lnSpc>
                <a:spcPct val="120000"/>
              </a:lnSpc>
              <a:buNone/>
            </a:pPr>
            <a:r>
              <a:rPr lang="en-US" sz="2900" dirty="0"/>
              <a:t>List&lt;</a:t>
            </a:r>
            <a:r>
              <a:rPr lang="en-US" sz="2900" dirty="0" err="1"/>
              <a:t>int</a:t>
            </a:r>
            <a:r>
              <a:rPr lang="en-US" sz="2900" dirty="0"/>
              <a:t>&gt; result = d(23,myString, </a:t>
            </a:r>
            <a:r>
              <a:rPr lang="en-US" sz="2900" dirty="0" err="1"/>
              <a:t>EmployeeList</a:t>
            </a:r>
            <a:r>
              <a:rPr lang="en-US" sz="2900" dirty="0"/>
              <a:t>, 5);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24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делегаты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Уже описанные типы делегатов</a:t>
            </a:r>
          </a:p>
          <a:p>
            <a:endParaRPr lang="en-US" dirty="0"/>
          </a:p>
          <a:p>
            <a:r>
              <a:rPr lang="ru-RU" dirty="0"/>
              <a:t>Делегаты принимающие параметры и ничего не возвращающие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Action</a:t>
            </a:r>
          </a:p>
          <a:p>
            <a:pPr lvl="1"/>
            <a:r>
              <a:rPr lang="en-US" dirty="0"/>
              <a:t>Action&lt;T1&gt;</a:t>
            </a:r>
          </a:p>
          <a:p>
            <a:pPr lvl="1"/>
            <a:r>
              <a:rPr lang="en-US" dirty="0"/>
              <a:t>Action&lt;T1, T2&gt;</a:t>
            </a:r>
            <a:r>
              <a:rPr lang="ru-RU" dirty="0"/>
              <a:t>	</a:t>
            </a:r>
            <a:r>
              <a:rPr lang="fr-FR" dirty="0">
                <a:solidFill>
                  <a:srgbClr val="92D050"/>
                </a:solidFill>
              </a:rPr>
              <a:t>public delegate void Action&lt;T1, T2&gt;(T1 arg1, T2 arg2);</a:t>
            </a:r>
            <a:endParaRPr lang="ru-RU" dirty="0">
              <a:solidFill>
                <a:srgbClr val="92D050"/>
              </a:solidFill>
            </a:endParaRPr>
          </a:p>
          <a:p>
            <a:pPr lvl="1"/>
            <a:r>
              <a:rPr lang="ru-RU" dirty="0"/>
              <a:t>…</a:t>
            </a:r>
            <a:endParaRPr lang="en-US" dirty="0"/>
          </a:p>
          <a:p>
            <a:pPr lvl="1"/>
            <a:r>
              <a:rPr lang="en-US" dirty="0"/>
              <a:t>Action &lt;T1, T2, …,T16 &gt; </a:t>
            </a:r>
          </a:p>
          <a:p>
            <a:endParaRPr lang="en-US" dirty="0"/>
          </a:p>
          <a:p>
            <a:r>
              <a:rPr lang="ru-RU" dirty="0"/>
              <a:t>Делегаты, возвращающие данные</a:t>
            </a:r>
            <a:r>
              <a:rPr lang="en-US" dirty="0"/>
              <a:t> (</a:t>
            </a:r>
            <a:r>
              <a:rPr lang="ru-RU" dirty="0"/>
              <a:t>тип-параметр </a:t>
            </a:r>
            <a:r>
              <a:rPr lang="en-US" dirty="0" err="1"/>
              <a:t>TResult</a:t>
            </a:r>
            <a:r>
              <a:rPr lang="en-US" dirty="0"/>
              <a:t>)</a:t>
            </a:r>
            <a:r>
              <a:rPr lang="ru-RU" dirty="0"/>
              <a:t>, и, принимающие параметры:</a:t>
            </a: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Func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ru-RU" dirty="0"/>
          </a:p>
          <a:p>
            <a:pPr lvl="1"/>
            <a:r>
              <a:rPr lang="en-US" dirty="0" err="1"/>
              <a:t>Func</a:t>
            </a:r>
            <a:r>
              <a:rPr lang="en-US" dirty="0"/>
              <a:t>&lt;T, 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ru-RU" dirty="0"/>
          </a:p>
          <a:p>
            <a:pPr lvl="1"/>
            <a:r>
              <a:rPr lang="en-US" dirty="0" err="1"/>
              <a:t>Func</a:t>
            </a:r>
            <a:r>
              <a:rPr lang="en-US" dirty="0"/>
              <a:t>&lt;(T1, T2, </a:t>
            </a:r>
            <a:r>
              <a:rPr lang="en-US" dirty="0" err="1"/>
              <a:t>TResult</a:t>
            </a:r>
            <a:r>
              <a:rPr lang="en-US" dirty="0"/>
              <a:t>&gt; </a:t>
            </a:r>
            <a:r>
              <a:rPr lang="ru-RU" dirty="0"/>
              <a:t>	</a:t>
            </a:r>
            <a:r>
              <a:rPr lang="en-US" dirty="0">
                <a:solidFill>
                  <a:srgbClr val="92D050"/>
                </a:solidFill>
              </a:rPr>
              <a:t>public delegate </a:t>
            </a:r>
            <a:r>
              <a:rPr lang="en-US" dirty="0" err="1">
                <a:solidFill>
                  <a:srgbClr val="92D050"/>
                </a:solidFill>
              </a:rPr>
              <a:t>TResult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Func</a:t>
            </a:r>
            <a:r>
              <a:rPr lang="en-US" dirty="0">
                <a:solidFill>
                  <a:srgbClr val="92D050"/>
                </a:solidFill>
              </a:rPr>
              <a:t>&lt;T1, T2, </a:t>
            </a:r>
            <a:r>
              <a:rPr lang="en-US" dirty="0" err="1">
                <a:solidFill>
                  <a:srgbClr val="92D050"/>
                </a:solidFill>
              </a:rPr>
              <a:t>TResult</a:t>
            </a:r>
            <a:r>
              <a:rPr lang="en-US" dirty="0">
                <a:solidFill>
                  <a:srgbClr val="92D050"/>
                </a:solidFill>
              </a:rPr>
              <a:t>&gt;(T1 arg1, T2 arg2);</a:t>
            </a:r>
            <a:endParaRPr lang="ru-RU" dirty="0">
              <a:solidFill>
                <a:srgbClr val="92D050"/>
              </a:solidFill>
            </a:endParaRPr>
          </a:p>
          <a:p>
            <a:pPr lvl="1"/>
            <a:r>
              <a:rPr lang="ru-RU" dirty="0"/>
              <a:t>…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&lt;(T1, T2,</a:t>
            </a:r>
            <a:r>
              <a:rPr lang="ru-RU" dirty="0"/>
              <a:t>…</a:t>
            </a:r>
            <a:r>
              <a:rPr lang="en-US" dirty="0"/>
              <a:t>,T16, </a:t>
            </a:r>
            <a:r>
              <a:rPr lang="en-US" dirty="0" err="1"/>
              <a:t>TResult</a:t>
            </a:r>
            <a:r>
              <a:rPr lang="en-US" dirty="0"/>
              <a:t>&gt; </a:t>
            </a:r>
            <a:endParaRPr lang="ru-RU" dirty="0"/>
          </a:p>
          <a:p>
            <a:endParaRPr lang="en-US" dirty="0"/>
          </a:p>
          <a:p>
            <a:r>
              <a:rPr lang="ru-RU" dirty="0"/>
              <a:t>Предикаты (возвращает </a:t>
            </a:r>
            <a:r>
              <a:rPr lang="en-US" dirty="0" err="1"/>
              <a:t>bool</a:t>
            </a:r>
            <a:r>
              <a:rPr lang="en-US" dirty="0"/>
              <a:t>. </a:t>
            </a:r>
            <a:r>
              <a:rPr lang="ru-RU" dirty="0"/>
              <a:t>Выполняется ли условие):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Predicate</a:t>
            </a:r>
            <a:r>
              <a:rPr lang="en-US" dirty="0"/>
              <a:t>&lt;T&gt;</a:t>
            </a:r>
            <a:r>
              <a:rPr lang="ru-RU" dirty="0"/>
              <a:t>		</a:t>
            </a:r>
            <a:r>
              <a:rPr lang="en-US" dirty="0">
                <a:solidFill>
                  <a:srgbClr val="92D050"/>
                </a:solidFill>
              </a:rPr>
              <a:t>public delegate </a:t>
            </a:r>
            <a:r>
              <a:rPr lang="en-US" dirty="0" err="1">
                <a:solidFill>
                  <a:srgbClr val="92D050"/>
                </a:solidFill>
              </a:rPr>
              <a:t>bool</a:t>
            </a:r>
            <a:r>
              <a:rPr lang="en-US" dirty="0">
                <a:solidFill>
                  <a:srgbClr val="92D050"/>
                </a:solidFill>
              </a:rPr>
              <a:t> Predicate&lt;T&gt;(T </a:t>
            </a:r>
            <a:r>
              <a:rPr lang="en-US" dirty="0" err="1">
                <a:solidFill>
                  <a:srgbClr val="92D050"/>
                </a:solidFill>
              </a:rPr>
              <a:t>obj</a:t>
            </a:r>
            <a:r>
              <a:rPr lang="en-US" dirty="0">
                <a:solidFill>
                  <a:srgbClr val="92D050"/>
                </a:solidFill>
              </a:rPr>
              <a:t>);</a:t>
            </a:r>
            <a:endParaRPr lang="ru-RU" dirty="0">
              <a:solidFill>
                <a:srgbClr val="92D050"/>
              </a:solidFill>
            </a:endParaRPr>
          </a:p>
          <a:p>
            <a:endParaRPr lang="en-US" dirty="0"/>
          </a:p>
          <a:p>
            <a:r>
              <a:rPr lang="ru-RU" dirty="0"/>
              <a:t>Обработчики событий:</a:t>
            </a: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EventHandler</a:t>
            </a:r>
            <a:r>
              <a:rPr lang="ru-RU" dirty="0"/>
              <a:t>		</a:t>
            </a:r>
            <a:r>
              <a:rPr lang="en-US" dirty="0">
                <a:solidFill>
                  <a:srgbClr val="92D050"/>
                </a:solidFill>
              </a:rPr>
              <a:t>public delegate void </a:t>
            </a:r>
            <a:r>
              <a:rPr lang="en-US" dirty="0" err="1">
                <a:solidFill>
                  <a:srgbClr val="92D050"/>
                </a:solidFill>
              </a:rPr>
              <a:t>EventHandler</a:t>
            </a:r>
            <a:r>
              <a:rPr lang="en-US" dirty="0">
                <a:solidFill>
                  <a:srgbClr val="92D050"/>
                </a:solidFill>
              </a:rPr>
              <a:t>(object sender, </a:t>
            </a:r>
            <a:r>
              <a:rPr lang="en-US" dirty="0" err="1">
                <a:solidFill>
                  <a:srgbClr val="92D050"/>
                </a:solidFill>
              </a:rPr>
              <a:t>EventArgs</a:t>
            </a:r>
            <a:r>
              <a:rPr lang="en-US" dirty="0">
                <a:solidFill>
                  <a:srgbClr val="92D050"/>
                </a:solidFill>
              </a:rPr>
              <a:t> e);</a:t>
            </a: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EventHandler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TEventArgs</a:t>
            </a:r>
            <a:r>
              <a:rPr lang="en-US" dirty="0">
                <a:solidFill>
                  <a:srgbClr val="FFC000"/>
                </a:solidFill>
              </a:rPr>
              <a:t>&gt;</a:t>
            </a:r>
            <a:endParaRPr lang="ru-RU" dirty="0">
              <a:solidFill>
                <a:srgbClr val="FFC000"/>
              </a:solidFill>
            </a:endParaRP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RoutedEventHandler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07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Обобщенные и стандартные делегаты</a:t>
            </a:r>
          </a:p>
        </p:txBody>
      </p:sp>
    </p:spTree>
    <p:extLst>
      <p:ext uri="{BB962C8B-B14F-4D97-AF65-F5344CB8AC3E}">
        <p14:creationId xmlns:p14="http://schemas.microsoft.com/office/powerpoint/2010/main" val="1408017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Одиночные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Цепочка 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Обобщенные делегаты</a:t>
            </a:r>
          </a:p>
          <a:p>
            <a:pPr lvl="1"/>
            <a:r>
              <a:rPr lang="ru-RU" dirty="0"/>
              <a:t>Анонимные методы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Лямбда выражения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Замыкания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Ковариантность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контрвариантность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Интерфейсов</a:t>
            </a:r>
          </a:p>
          <a:p>
            <a:pPr lvl="2"/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События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Функции и свойства в виде выражений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60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hape 1177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Анонимные методы</a:t>
            </a:r>
            <a:endParaRPr lang="en-US" dirty="0"/>
          </a:p>
        </p:txBody>
      </p:sp>
      <p:sp>
        <p:nvSpPr>
          <p:cNvPr id="117763" name="Shape 11776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61963" indent="-461963">
              <a:lnSpc>
                <a:spcPct val="120000"/>
              </a:lnSpc>
              <a:defRPr/>
            </a:pPr>
            <a:r>
              <a:rPr lang="ru-RU" dirty="0"/>
              <a:t>Обеспечивают более простой и компактный способ определения простых делегатов</a:t>
            </a:r>
          </a:p>
          <a:p>
            <a:pPr marL="461963" indent="-461963">
              <a:lnSpc>
                <a:spcPct val="120000"/>
              </a:lnSpc>
              <a:defRPr/>
            </a:pPr>
            <a:r>
              <a:rPr lang="ru-RU" dirty="0"/>
              <a:t>Позволяет создать тело метода делегата в месте создания экземпляра делегата</a:t>
            </a:r>
          </a:p>
          <a:p>
            <a:pPr marL="461963" indent="-461963">
              <a:lnSpc>
                <a:spcPct val="120000"/>
              </a:lnSpc>
              <a:defRPr/>
            </a:pPr>
            <a:r>
              <a:rPr lang="ru-RU" dirty="0"/>
              <a:t>Анонимный метод – выражение типа «кусок кода», которое может быть присвоено переменной-делегату</a:t>
            </a:r>
            <a:endParaRPr lang="en-US" dirty="0"/>
          </a:p>
          <a:p>
            <a:pPr marL="461963" indent="-461963">
              <a:lnSpc>
                <a:spcPct val="120000"/>
              </a:lnSpc>
              <a:defRPr/>
            </a:pPr>
            <a:r>
              <a:rPr lang="ru-RU" dirty="0"/>
              <a:t>Синтаксис: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ru-RU" dirty="0"/>
              <a:t>	</a:t>
            </a:r>
            <a:r>
              <a:rPr lang="en-US" i="1" dirty="0" err="1"/>
              <a:t>delegate_var</a:t>
            </a:r>
            <a:r>
              <a:rPr lang="en-US" i="1" dirty="0"/>
              <a:t> = </a:t>
            </a:r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delegate(</a:t>
            </a:r>
            <a:r>
              <a:rPr lang="en-US" i="1" dirty="0" err="1"/>
              <a:t>arg_list</a:t>
            </a:r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  <a:r>
              <a:rPr lang="en-US" i="1" dirty="0"/>
              <a:t> method  body </a:t>
            </a:r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ru-RU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61963" indent="-461963">
              <a:lnSpc>
                <a:spcPct val="120000"/>
              </a:lnSpc>
              <a:defRPr/>
            </a:pPr>
            <a:endParaRPr lang="ru-RU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 del = delegate(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 return x + y; };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Action&lt;string&gt; act = delegate(string s) { </a:t>
            </a:r>
            <a:r>
              <a:rPr lang="en-US" dirty="0" err="1"/>
              <a:t>Console.WriteLine</a:t>
            </a:r>
            <a:r>
              <a:rPr lang="en-US" dirty="0"/>
              <a:t>(s);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act += delegate(string a) { </a:t>
            </a:r>
            <a:r>
              <a:rPr lang="en-US" dirty="0" err="1"/>
              <a:t>Console.WriteLine</a:t>
            </a:r>
            <a:r>
              <a:rPr lang="en-US" dirty="0"/>
              <a:t>(a); };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17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Анонимные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378372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Одиночные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Цепочка 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Обобщенные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Анонимные методы</a:t>
            </a:r>
          </a:p>
          <a:p>
            <a:pPr lvl="1"/>
            <a:r>
              <a:rPr lang="ru-RU" dirty="0"/>
              <a:t>Лямбда выражения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Замыкания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Ковариантность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контрвариантность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Интерфейсов</a:t>
            </a:r>
          </a:p>
          <a:p>
            <a:pPr lvl="2"/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События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Функции и свойства в виде выражений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332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 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Краткая запись анонимных делегатов</a:t>
            </a:r>
          </a:p>
          <a:p>
            <a:pPr>
              <a:lnSpc>
                <a:spcPct val="110000"/>
              </a:lnSpc>
            </a:pPr>
            <a:r>
              <a:rPr lang="ru-RU" dirty="0"/>
              <a:t>Элементы функционального программирования</a:t>
            </a:r>
          </a:p>
          <a:p>
            <a:pPr>
              <a:lnSpc>
                <a:spcPct val="110000"/>
              </a:lnSpc>
            </a:pPr>
            <a:r>
              <a:rPr lang="ru-RU" dirty="0"/>
              <a:t>Два вида записи: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“</a:t>
            </a:r>
            <a:r>
              <a:rPr lang="ru-RU" dirty="0"/>
              <a:t>Лямбда оператор</a:t>
            </a:r>
            <a:r>
              <a:rPr lang="en-US" dirty="0"/>
              <a:t>”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“</a:t>
            </a:r>
            <a:r>
              <a:rPr lang="ru-RU" dirty="0"/>
              <a:t>Лямбда выражение</a:t>
            </a:r>
            <a:r>
              <a:rPr lang="en-US" dirty="0"/>
              <a:t>”</a:t>
            </a:r>
          </a:p>
          <a:p>
            <a:pPr>
              <a:lnSpc>
                <a:spcPct val="110000"/>
              </a:lnSpc>
            </a:pPr>
            <a:r>
              <a:rPr lang="ru-RU" dirty="0"/>
              <a:t>Преобразуются в анонимный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2385949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Синтаксис лямбда выражений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256584"/>
          </a:xfrm>
        </p:spPr>
        <p:txBody>
          <a:bodyPr>
            <a:noAutofit/>
          </a:bodyPr>
          <a:lstStyle/>
          <a:p>
            <a:r>
              <a:rPr lang="ru-RU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Лямбда оператор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/>
              <a:t>(</a:t>
            </a:r>
            <a:r>
              <a:rPr lang="ru-RU" sz="1500" dirty="0"/>
              <a:t>если тела метода состоит из более одного оператора</a:t>
            </a:r>
            <a:r>
              <a:rPr lang="en-US" sz="1500" dirty="0"/>
              <a:t>):</a:t>
            </a:r>
          </a:p>
          <a:p>
            <a:pPr marL="0" indent="0">
              <a:buNone/>
            </a:pPr>
            <a:r>
              <a:rPr lang="ru-RU" sz="1500" i="1" dirty="0"/>
              <a:t>	(</a:t>
            </a:r>
            <a:r>
              <a:rPr lang="en-US" sz="1500" i="1" dirty="0" err="1"/>
              <a:t>in_arg_list</a:t>
            </a:r>
            <a:r>
              <a:rPr lang="ru-RU" sz="1500" i="1" dirty="0"/>
              <a:t>)</a:t>
            </a:r>
            <a:r>
              <a:rPr lang="en-US" sz="1500" i="1" dirty="0"/>
              <a:t> </a:t>
            </a:r>
            <a:r>
              <a:rPr lang="en-US" sz="1500" i="1" dirty="0">
                <a:solidFill>
                  <a:srgbClr val="FFC000"/>
                </a:solidFill>
              </a:rPr>
              <a:t>=&gt; {</a:t>
            </a:r>
            <a:r>
              <a:rPr lang="en-US" sz="1500" i="1" dirty="0">
                <a:solidFill>
                  <a:srgbClr val="FFFF00"/>
                </a:solidFill>
              </a:rPr>
              <a:t>method body</a:t>
            </a:r>
            <a:r>
              <a:rPr lang="en-US" sz="1500" i="1" dirty="0">
                <a:solidFill>
                  <a:srgbClr val="FFC000"/>
                </a:solidFill>
              </a:rPr>
              <a:t>}</a:t>
            </a:r>
          </a:p>
          <a:p>
            <a:r>
              <a:rPr lang="ru-RU" sz="1500" dirty="0"/>
              <a:t>Пример:</a:t>
            </a:r>
          </a:p>
          <a:p>
            <a:pPr lvl="1"/>
            <a:r>
              <a:rPr lang="en-US" sz="1500" dirty="0" err="1"/>
              <a:t>Func</a:t>
            </a:r>
            <a:r>
              <a:rPr lang="en-US" sz="1500" dirty="0"/>
              <a:t>&lt;</a:t>
            </a:r>
            <a:r>
              <a:rPr lang="en-US" sz="1500" dirty="0" err="1"/>
              <a:t>int</a:t>
            </a:r>
            <a:r>
              <a:rPr lang="en-US" sz="1500" dirty="0"/>
              <a:t>, </a:t>
            </a:r>
            <a:r>
              <a:rPr lang="en-US" sz="1500" dirty="0" err="1"/>
              <a:t>int</a:t>
            </a:r>
            <a:r>
              <a:rPr lang="en-US" sz="1500" dirty="0"/>
              <a:t>&gt; del = </a:t>
            </a:r>
            <a:r>
              <a:rPr lang="en-US" sz="1500" dirty="0">
                <a:solidFill>
                  <a:srgbClr val="92D050"/>
                </a:solidFill>
              </a:rPr>
              <a:t>(</a:t>
            </a:r>
            <a:r>
              <a:rPr lang="en-US" sz="1500" dirty="0" err="1">
                <a:solidFill>
                  <a:srgbClr val="92D050"/>
                </a:solidFill>
              </a:rPr>
              <a:t>int</a:t>
            </a:r>
            <a:r>
              <a:rPr lang="en-US" sz="1500" dirty="0">
                <a:solidFill>
                  <a:srgbClr val="92D050"/>
                </a:solidFill>
              </a:rPr>
              <a:t> x)</a:t>
            </a:r>
            <a:r>
              <a:rPr lang="ru-RU" sz="1500" dirty="0">
                <a:solidFill>
                  <a:srgbClr val="92D050"/>
                </a:solidFill>
              </a:rPr>
              <a:t> =</a:t>
            </a:r>
            <a:r>
              <a:rPr lang="en-US" sz="1500" dirty="0">
                <a:solidFill>
                  <a:srgbClr val="92D050"/>
                </a:solidFill>
              </a:rPr>
              <a:t>&gt; { x++; return –x; }</a:t>
            </a:r>
          </a:p>
          <a:p>
            <a:pPr lvl="1"/>
            <a:r>
              <a:rPr lang="en-US" sz="1500" dirty="0"/>
              <a:t>Action&lt;string&gt; del = </a:t>
            </a:r>
            <a:r>
              <a:rPr lang="en-US" sz="1500" dirty="0">
                <a:solidFill>
                  <a:srgbClr val="92D050"/>
                </a:solidFill>
              </a:rPr>
              <a:t>(string s) =&gt; { </a:t>
            </a:r>
            <a:r>
              <a:rPr lang="en-US" sz="1500" dirty="0" err="1">
                <a:solidFill>
                  <a:srgbClr val="92D050"/>
                </a:solidFill>
              </a:rPr>
              <a:t>Console.WriteLine</a:t>
            </a:r>
            <a:r>
              <a:rPr lang="en-US" sz="1500" dirty="0">
                <a:solidFill>
                  <a:srgbClr val="92D050"/>
                </a:solidFill>
              </a:rPr>
              <a:t>(s);  }</a:t>
            </a:r>
          </a:p>
          <a:p>
            <a:r>
              <a:rPr lang="ru-RU" sz="1500" dirty="0"/>
              <a:t>Типы входных параметров обычно не указываются</a:t>
            </a:r>
          </a:p>
          <a:p>
            <a:pPr lvl="1"/>
            <a:r>
              <a:rPr lang="en-US" sz="1500" dirty="0" err="1"/>
              <a:t>Func</a:t>
            </a:r>
            <a:r>
              <a:rPr lang="en-US" sz="1500" dirty="0"/>
              <a:t>&lt;double, double&gt; del = </a:t>
            </a:r>
            <a:r>
              <a:rPr lang="en-US" sz="1500" dirty="0">
                <a:solidFill>
                  <a:srgbClr val="92D050"/>
                </a:solidFill>
              </a:rPr>
              <a:t>(x) =&gt; { x++; return –x; }</a:t>
            </a:r>
          </a:p>
          <a:p>
            <a:pPr lvl="1"/>
            <a:r>
              <a:rPr lang="en-US" sz="1500" dirty="0" err="1"/>
              <a:t>Func</a:t>
            </a:r>
            <a:r>
              <a:rPr lang="en-US" sz="1500" dirty="0"/>
              <a:t>&lt;</a:t>
            </a:r>
            <a:r>
              <a:rPr lang="en-US" sz="1500" dirty="0" err="1"/>
              <a:t>DateTime</a:t>
            </a:r>
            <a:r>
              <a:rPr lang="en-US" sz="1500" dirty="0"/>
              <a:t>&gt; del = </a:t>
            </a:r>
            <a:r>
              <a:rPr lang="en-US" sz="1500" dirty="0">
                <a:solidFill>
                  <a:srgbClr val="92D050"/>
                </a:solidFill>
              </a:rPr>
              <a:t>() =&gt; {</a:t>
            </a:r>
            <a:r>
              <a:rPr lang="en-US" sz="1500" dirty="0" err="1">
                <a:solidFill>
                  <a:srgbClr val="92D050"/>
                </a:solidFill>
              </a:rPr>
              <a:t>DateTime</a:t>
            </a:r>
            <a:r>
              <a:rPr lang="en-US" sz="1500" dirty="0">
                <a:solidFill>
                  <a:srgbClr val="92D050"/>
                </a:solidFill>
              </a:rPr>
              <a:t> </a:t>
            </a:r>
            <a:r>
              <a:rPr lang="en-US" sz="1500" dirty="0" err="1">
                <a:solidFill>
                  <a:srgbClr val="92D050"/>
                </a:solidFill>
              </a:rPr>
              <a:t>dt</a:t>
            </a:r>
            <a:r>
              <a:rPr lang="en-US" sz="1500" dirty="0">
                <a:solidFill>
                  <a:srgbClr val="92D050"/>
                </a:solidFill>
              </a:rPr>
              <a:t> = </a:t>
            </a:r>
            <a:r>
              <a:rPr lang="en-US" sz="1500" dirty="0" err="1">
                <a:solidFill>
                  <a:srgbClr val="92D050"/>
                </a:solidFill>
              </a:rPr>
              <a:t>DateTime.Now</a:t>
            </a:r>
            <a:r>
              <a:rPr lang="en-US" sz="1500" dirty="0">
                <a:solidFill>
                  <a:srgbClr val="92D050"/>
                </a:solidFill>
              </a:rPr>
              <a:t>;  return </a:t>
            </a:r>
            <a:r>
              <a:rPr lang="en-US" sz="1500" dirty="0" err="1">
                <a:solidFill>
                  <a:srgbClr val="92D050"/>
                </a:solidFill>
              </a:rPr>
              <a:t>dt</a:t>
            </a:r>
            <a:r>
              <a:rPr lang="en-US" sz="1500" dirty="0">
                <a:solidFill>
                  <a:srgbClr val="92D050"/>
                </a:solidFill>
              </a:rPr>
              <a:t>; }</a:t>
            </a:r>
          </a:p>
          <a:p>
            <a:r>
              <a:rPr lang="ru-RU" sz="1500" dirty="0"/>
              <a:t>Количество и типы входных и возвращаемых параметров определяются по делегату. Только если нужен другой (совместимый тип), указывается тип входного параметра.</a:t>
            </a:r>
          </a:p>
          <a:p>
            <a:r>
              <a:rPr lang="ru-RU" sz="1500" dirty="0"/>
              <a:t>Если входной параметр один, то скобки можно опустить:</a:t>
            </a:r>
            <a:endParaRPr lang="en-US" sz="1500" dirty="0"/>
          </a:p>
          <a:p>
            <a:pPr lvl="1"/>
            <a:r>
              <a:rPr lang="en-US" sz="1500" dirty="0" err="1"/>
              <a:t>Func</a:t>
            </a:r>
            <a:r>
              <a:rPr lang="en-US" sz="1500" dirty="0"/>
              <a:t>&lt;</a:t>
            </a:r>
            <a:r>
              <a:rPr lang="en-US" sz="1500" dirty="0" err="1"/>
              <a:t>int</a:t>
            </a:r>
            <a:r>
              <a:rPr lang="en-US" sz="1500" dirty="0"/>
              <a:t>, </a:t>
            </a:r>
            <a:r>
              <a:rPr lang="en-US" sz="1500" dirty="0" err="1"/>
              <a:t>int</a:t>
            </a:r>
            <a:r>
              <a:rPr lang="en-US" sz="1500" dirty="0"/>
              <a:t>&gt; del = </a:t>
            </a:r>
            <a:r>
              <a:rPr lang="en-US" sz="1500" dirty="0">
                <a:solidFill>
                  <a:srgbClr val="92D050"/>
                </a:solidFill>
              </a:rPr>
              <a:t>x =&gt; { x++; return x*4; }</a:t>
            </a:r>
          </a:p>
          <a:p>
            <a:endParaRPr lang="en-US" sz="15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Лямбда выражение:</a:t>
            </a:r>
            <a:endParaRPr lang="en-US" sz="15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1500" i="1" dirty="0"/>
              <a:t>	(</a:t>
            </a:r>
            <a:r>
              <a:rPr lang="en-US" sz="1500" i="1" dirty="0" err="1"/>
              <a:t>in_arg_list</a:t>
            </a:r>
            <a:r>
              <a:rPr lang="ru-RU" sz="1500" i="1" dirty="0"/>
              <a:t>)</a:t>
            </a:r>
            <a:r>
              <a:rPr lang="en-US" sz="1500" i="1" dirty="0"/>
              <a:t> </a:t>
            </a:r>
            <a:r>
              <a:rPr lang="en-US" sz="1500" i="1" dirty="0">
                <a:solidFill>
                  <a:srgbClr val="FFC000"/>
                </a:solidFill>
              </a:rPr>
              <a:t>=&gt; </a:t>
            </a:r>
            <a:r>
              <a:rPr lang="en-US" sz="1500" i="1" u="sng" dirty="0" err="1">
                <a:solidFill>
                  <a:srgbClr val="FFFF00"/>
                </a:solidFill>
              </a:rPr>
              <a:t>return_value</a:t>
            </a:r>
            <a:endParaRPr lang="en-US" sz="1500" i="1" u="sng" dirty="0">
              <a:solidFill>
                <a:srgbClr val="FFFF00"/>
              </a:solidFill>
            </a:endParaRPr>
          </a:p>
          <a:p>
            <a:r>
              <a:rPr lang="ru-RU" sz="1500" dirty="0"/>
              <a:t>Нет оператора </a:t>
            </a:r>
            <a:r>
              <a:rPr lang="en-US" sz="1500" dirty="0"/>
              <a:t>return</a:t>
            </a:r>
            <a:endParaRPr lang="ru-RU" sz="1500" dirty="0"/>
          </a:p>
          <a:p>
            <a:r>
              <a:rPr lang="ru-RU" sz="1500" dirty="0"/>
              <a:t>Пример: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1500" dirty="0" err="1"/>
              <a:t>Func</a:t>
            </a:r>
            <a:r>
              <a:rPr lang="en-US" sz="1500" dirty="0"/>
              <a:t>&lt;</a:t>
            </a:r>
            <a:r>
              <a:rPr lang="en-US" sz="1500" dirty="0" err="1"/>
              <a:t>int</a:t>
            </a:r>
            <a:r>
              <a:rPr lang="en-US" sz="1500" dirty="0"/>
              <a:t>, </a:t>
            </a:r>
            <a:r>
              <a:rPr lang="en-US" sz="1500" dirty="0" err="1"/>
              <a:t>int</a:t>
            </a:r>
            <a:r>
              <a:rPr lang="en-US" sz="1500" dirty="0"/>
              <a:t>&gt; del = </a:t>
            </a:r>
            <a:r>
              <a:rPr lang="en-US" sz="1500" dirty="0">
                <a:solidFill>
                  <a:srgbClr val="92D050"/>
                </a:solidFill>
              </a:rPr>
              <a:t>x</a:t>
            </a:r>
            <a:r>
              <a:rPr lang="ru-RU" sz="1500" dirty="0">
                <a:solidFill>
                  <a:srgbClr val="92D050"/>
                </a:solidFill>
              </a:rPr>
              <a:t> =</a:t>
            </a:r>
            <a:r>
              <a:rPr lang="en-US" sz="1500" dirty="0">
                <a:solidFill>
                  <a:srgbClr val="92D050"/>
                </a:solidFill>
              </a:rPr>
              <a:t>&gt; x*x;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1500" dirty="0" err="1"/>
              <a:t>Func</a:t>
            </a:r>
            <a:r>
              <a:rPr lang="en-US" sz="1500" dirty="0"/>
              <a:t>&lt;long, long, long&gt; del = </a:t>
            </a:r>
            <a:r>
              <a:rPr lang="en-US" sz="1500" dirty="0">
                <a:solidFill>
                  <a:srgbClr val="92D050"/>
                </a:solidFill>
              </a:rPr>
              <a:t>(x, y)</a:t>
            </a:r>
            <a:r>
              <a:rPr lang="ru-RU" sz="1500" dirty="0">
                <a:solidFill>
                  <a:srgbClr val="92D050"/>
                </a:solidFill>
              </a:rPr>
              <a:t> =</a:t>
            </a:r>
            <a:r>
              <a:rPr lang="en-US" sz="1500" dirty="0">
                <a:solidFill>
                  <a:srgbClr val="92D050"/>
                </a:solidFill>
              </a:rPr>
              <a:t>&gt; </a:t>
            </a:r>
            <a:r>
              <a:rPr lang="en-US" sz="1500" dirty="0" err="1">
                <a:solidFill>
                  <a:srgbClr val="92D050"/>
                </a:solidFill>
              </a:rPr>
              <a:t>x+y</a:t>
            </a:r>
            <a:r>
              <a:rPr lang="en-US" sz="1500" dirty="0">
                <a:solidFill>
                  <a:srgbClr val="92D050"/>
                </a:solidFill>
              </a:rPr>
              <a:t>;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1500" dirty="0"/>
              <a:t>List&lt;Complex&gt; </a:t>
            </a:r>
            <a:r>
              <a:rPr lang="en-US" sz="1500" dirty="0" err="1"/>
              <a:t>complexList</a:t>
            </a:r>
            <a:r>
              <a:rPr lang="en-US" sz="1500" dirty="0"/>
              <a:t> = ….;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sz="1500" dirty="0"/>
              <a:t>	Complex </a:t>
            </a:r>
            <a:r>
              <a:rPr lang="en-US" sz="1500" dirty="0" err="1"/>
              <a:t>finded</a:t>
            </a:r>
            <a:r>
              <a:rPr lang="en-US" sz="1500" dirty="0"/>
              <a:t> = </a:t>
            </a:r>
            <a:r>
              <a:rPr lang="en-US" sz="1500" dirty="0" err="1"/>
              <a:t>complexList.Find</a:t>
            </a:r>
            <a:r>
              <a:rPr lang="en-US" sz="1500" dirty="0"/>
              <a:t>(</a:t>
            </a:r>
            <a:r>
              <a:rPr lang="en-US" sz="1500" dirty="0" err="1">
                <a:solidFill>
                  <a:srgbClr val="92D050"/>
                </a:solidFill>
              </a:rPr>
              <a:t>compl</a:t>
            </a:r>
            <a:r>
              <a:rPr lang="en-US" sz="1500" dirty="0">
                <a:solidFill>
                  <a:srgbClr val="92D050"/>
                </a:solidFill>
              </a:rPr>
              <a:t> =&gt; </a:t>
            </a:r>
            <a:r>
              <a:rPr lang="en-US" sz="1500" dirty="0" err="1">
                <a:solidFill>
                  <a:srgbClr val="92D050"/>
                </a:solidFill>
              </a:rPr>
              <a:t>compl.Re</a:t>
            </a:r>
            <a:r>
              <a:rPr lang="en-US" sz="1500" dirty="0">
                <a:solidFill>
                  <a:srgbClr val="92D050"/>
                </a:solidFill>
              </a:rPr>
              <a:t> &gt; 5</a:t>
            </a:r>
            <a:r>
              <a:rPr lang="en-US" sz="1500" dirty="0"/>
              <a:t>);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sz="1500" dirty="0"/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6901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Делегаты</a:t>
            </a:r>
          </a:p>
          <a:p>
            <a:pPr lvl="1"/>
            <a:r>
              <a:rPr lang="ru-RU" dirty="0"/>
              <a:t>Одиночные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Цепочка 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Обобщенные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Анонимные методы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Лямбда выражения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Замыкания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Ковариантность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контрвариантность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Интерфейсов</a:t>
            </a:r>
          </a:p>
          <a:p>
            <a:pPr lvl="2"/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События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Функции и свойства в виде выражений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23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Лямбда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361221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Одиночные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Цепочка 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Обобщенные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Анонимные методы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Лямбда выражения</a:t>
            </a:r>
          </a:p>
          <a:p>
            <a:pPr lvl="1"/>
            <a:r>
              <a:rPr lang="ru-RU" dirty="0"/>
              <a:t>Замыкания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Ковариантность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контрвариантность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Интерфейсов</a:t>
            </a:r>
          </a:p>
          <a:p>
            <a:pPr lvl="2"/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События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Функции и свойства в виде выражений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002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Лямбда выражения и анонимные методы могут использовать внутри себя переменные окружения.</a:t>
            </a:r>
          </a:p>
          <a:p>
            <a:pPr lvl="1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5;</a:t>
            </a:r>
          </a:p>
          <a:p>
            <a:pPr lvl="1"/>
            <a:r>
              <a:rPr lang="en-US" sz="2400" dirty="0" err="1"/>
              <a:t>Func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&gt; del = x =&gt; </a:t>
            </a:r>
            <a:r>
              <a:rPr lang="en-US" sz="2400" dirty="0" err="1"/>
              <a:t>x+i</a:t>
            </a:r>
            <a:r>
              <a:rPr lang="en-US" sz="2400" dirty="0"/>
              <a:t>;</a:t>
            </a:r>
          </a:p>
          <a:p>
            <a:pPr lvl="1"/>
            <a:r>
              <a:rPr lang="ru-RU" sz="2400" dirty="0"/>
              <a:t>Происходит захват внешней переменной</a:t>
            </a:r>
          </a:p>
          <a:p>
            <a:pPr lvl="1"/>
            <a:r>
              <a:rPr lang="ru-RU" sz="2400" dirty="0"/>
              <a:t>Осторожно, переменная может изменяться внутри анонимного метода и снаружи</a:t>
            </a:r>
          </a:p>
          <a:p>
            <a:r>
              <a:rPr lang="ru-RU" sz="2400" dirty="0"/>
              <a:t>Анонимная рекурсия</a:t>
            </a:r>
          </a:p>
          <a:p>
            <a:pPr lvl="1"/>
            <a:r>
              <a:rPr lang="en-US" sz="2400" dirty="0" err="1"/>
              <a:t>Func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&gt; fact;</a:t>
            </a:r>
          </a:p>
          <a:p>
            <a:pPr lvl="1"/>
            <a:r>
              <a:rPr lang="en-US" sz="2400" dirty="0"/>
              <a:t>fact = x =&gt; x&gt;</a:t>
            </a:r>
            <a:r>
              <a:rPr lang="ru-RU" sz="2400" dirty="0"/>
              <a:t>1</a:t>
            </a:r>
            <a:r>
              <a:rPr lang="en-US" sz="2400" dirty="0"/>
              <a:t> </a:t>
            </a:r>
            <a:r>
              <a:rPr lang="ru-RU" sz="2400" dirty="0"/>
              <a:t> ?  </a:t>
            </a:r>
            <a:r>
              <a:rPr lang="en-US" sz="2400" dirty="0"/>
              <a:t>x*fact(x-</a:t>
            </a:r>
            <a:r>
              <a:rPr lang="ru-RU" sz="2400" dirty="0"/>
              <a:t>1</a:t>
            </a:r>
            <a:r>
              <a:rPr lang="en-US" sz="2400" dirty="0"/>
              <a:t>)</a:t>
            </a:r>
            <a:r>
              <a:rPr lang="ru-RU" sz="2400" dirty="0"/>
              <a:t> </a:t>
            </a:r>
            <a:r>
              <a:rPr lang="en-US" sz="2400" dirty="0"/>
              <a:t> :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1</a:t>
            </a:r>
            <a:r>
              <a:rPr lang="en-US" sz="2400" dirty="0"/>
              <a:t>;</a:t>
            </a:r>
            <a:endParaRPr lang="ru-RU" sz="2400" dirty="0"/>
          </a:p>
          <a:p>
            <a:pPr lvl="1"/>
            <a:r>
              <a:rPr lang="en-US" sz="2400" dirty="0" err="1"/>
              <a:t>Console.WriteLine</a:t>
            </a:r>
            <a:r>
              <a:rPr lang="en-US" sz="2400" dirty="0"/>
              <a:t>(fact(5));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45363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Замыкания</a:t>
            </a:r>
          </a:p>
        </p:txBody>
      </p:sp>
    </p:spTree>
    <p:extLst>
      <p:ext uri="{BB962C8B-B14F-4D97-AF65-F5344CB8AC3E}">
        <p14:creationId xmlns:p14="http://schemas.microsoft.com/office/powerpoint/2010/main" val="996677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Одиночные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Цепочка 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Обобщенные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Анонимные методы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Лямбда выражения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Замыкания</a:t>
            </a:r>
          </a:p>
          <a:p>
            <a:endParaRPr lang="en-US" dirty="0"/>
          </a:p>
          <a:p>
            <a:r>
              <a:rPr lang="ru-RU" dirty="0" err="1"/>
              <a:t>Ковариантность</a:t>
            </a:r>
            <a:r>
              <a:rPr lang="ru-RU" dirty="0"/>
              <a:t> и </a:t>
            </a:r>
            <a:r>
              <a:rPr lang="ru-RU" dirty="0" err="1"/>
              <a:t>контрвариантность</a:t>
            </a:r>
            <a:endParaRPr lang="ru-RU" dirty="0"/>
          </a:p>
          <a:p>
            <a:pPr lvl="1"/>
            <a:r>
              <a:rPr lang="ru-RU" dirty="0"/>
              <a:t>Делегатов</a:t>
            </a:r>
          </a:p>
          <a:p>
            <a:pPr lvl="1"/>
            <a:r>
              <a:rPr lang="ru-RU" dirty="0"/>
              <a:t>Интерфейсов</a:t>
            </a:r>
          </a:p>
          <a:p>
            <a:pPr lvl="2"/>
            <a:endParaRPr lang="ru-RU" dirty="0"/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События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Функции и свойства в виде выражений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728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2492396"/>
            <a:ext cx="3754760" cy="1913358"/>
          </a:xfrm>
          <a:ln>
            <a:solidFill>
              <a:srgbClr val="FFC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class People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411480" lvl="1" indent="0">
              <a:buNone/>
            </a:pPr>
            <a:r>
              <a:rPr lang="en-US" sz="120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/>
              <a:t>GetPersons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CoursePeople</a:t>
            </a:r>
            <a:r>
              <a:rPr lang="en-US" sz="1200" dirty="0"/>
              <a:t> : </a:t>
            </a:r>
            <a:r>
              <a:rPr lang="en-US" sz="1200" u="sng" dirty="0"/>
              <a:t>People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411480" lvl="1" indent="0">
              <a:buNone/>
            </a:pPr>
            <a:r>
              <a:rPr lang="en-US" sz="120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/>
              <a:t>GetPersons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ru-RU" sz="12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Соблюдение контракта базового класса</a:t>
            </a:r>
            <a:endParaRPr lang="ru-RU" sz="1800" b="1" i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529988" y="2492396"/>
            <a:ext cx="4038600" cy="1913358"/>
          </a:xfrm>
          <a:ln>
            <a:solidFill>
              <a:srgbClr val="FFC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ClassPeople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411480" lvl="1" indent="0">
              <a:buNone/>
            </a:pPr>
            <a:r>
              <a:rPr lang="en-US" sz="120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/>
              <a:t>GetStudents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TodayPeople</a:t>
            </a:r>
            <a:r>
              <a:rPr lang="en-US" sz="1200" dirty="0"/>
              <a:t> : </a:t>
            </a:r>
            <a:r>
              <a:rPr lang="en-US" sz="1200" u="sng" dirty="0" err="1"/>
              <a:t>ClassPeople</a:t>
            </a:r>
            <a:endParaRPr lang="en-US" sz="1200" u="sng" dirty="0"/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411480" lvl="1" indent="0">
              <a:buNone/>
            </a:pPr>
            <a:r>
              <a:rPr lang="en-US" sz="120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/>
              <a:t>GetStudents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ru-RU" sz="1200" b="1" i="1" dirty="0">
                <a:solidFill>
                  <a:schemeClr val="accent6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Нарушение контракта базового класса</a:t>
            </a:r>
          </a:p>
          <a:p>
            <a:pPr marL="0" indent="0">
              <a:buNone/>
            </a:pPr>
            <a:r>
              <a:rPr lang="ru-RU" sz="1200" b="1" i="1" dirty="0">
                <a:solidFill>
                  <a:schemeClr val="accent6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Нарушение принципа ООП</a:t>
            </a:r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056176" y="1700808"/>
            <a:ext cx="2595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Person{…}</a:t>
            </a:r>
          </a:p>
          <a:p>
            <a:r>
              <a:rPr lang="en-US" sz="1400" dirty="0"/>
              <a:t>class Student : Person {…}</a:t>
            </a:r>
          </a:p>
          <a:p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79272" y="1412776"/>
            <a:ext cx="754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Не </a:t>
            </a:r>
            <a:r>
              <a:rPr lang="en-US" dirty="0">
                <a:solidFill>
                  <a:srgbClr val="FFC000"/>
                </a:solidFill>
              </a:rPr>
              <a:t>.NET. </a:t>
            </a:r>
            <a:r>
              <a:rPr lang="ru-RU" dirty="0">
                <a:solidFill>
                  <a:srgbClr val="FFC000"/>
                </a:solidFill>
              </a:rPr>
              <a:t>Общее понимание.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67544" y="2172792"/>
            <a:ext cx="3754760" cy="4710851"/>
            <a:chOff x="467544" y="2172792"/>
            <a:chExt cx="3754760" cy="4710851"/>
          </a:xfrm>
        </p:grpSpPr>
        <p:sp>
          <p:nvSpPr>
            <p:cNvPr id="9" name="TextBox 8"/>
            <p:cNvSpPr txBox="1"/>
            <p:nvPr/>
          </p:nvSpPr>
          <p:spPr>
            <a:xfrm>
              <a:off x="479272" y="2172792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Ковариантность</a:t>
              </a:r>
              <a:endPara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7544" y="6237312"/>
              <a:ext cx="375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Возможна только в выходных параметрах</a:t>
              </a:r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467544" y="4405754"/>
            <a:ext cx="3754760" cy="190356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z="1200" dirty="0"/>
              <a:t>class People</a:t>
            </a:r>
          </a:p>
          <a:p>
            <a:pPr marL="0" indent="0">
              <a:buFont typeface="Wingdings 2"/>
              <a:buNone/>
            </a:pPr>
            <a:r>
              <a:rPr lang="en-US" sz="1200" dirty="0"/>
              <a:t>{</a:t>
            </a:r>
          </a:p>
          <a:p>
            <a:pPr marL="411480" lvl="1" indent="0">
              <a:buNone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sz="1200" dirty="0" err="1"/>
              <a:t>Persons</a:t>
            </a:r>
            <a:r>
              <a:rPr lang="en-US" sz="1200" dirty="0"/>
              <a:t>(</a:t>
            </a:r>
            <a:r>
              <a:rPr lang="en-US" sz="120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sz="1200" dirty="0"/>
              <a:t> p);</a:t>
            </a:r>
          </a:p>
          <a:p>
            <a:pPr marL="0" indent="0">
              <a:buFont typeface="Wingdings 2"/>
              <a:buNone/>
            </a:pPr>
            <a:r>
              <a:rPr lang="en-US" sz="1200" dirty="0"/>
              <a:t>}</a:t>
            </a:r>
          </a:p>
          <a:p>
            <a:pPr marL="0" indent="0">
              <a:buFont typeface="Wingdings 2"/>
              <a:buNone/>
            </a:pPr>
            <a:r>
              <a:rPr lang="en-US" sz="1200" dirty="0"/>
              <a:t>class </a:t>
            </a:r>
            <a:r>
              <a:rPr lang="en-US" sz="1200" dirty="0" err="1"/>
              <a:t>CoursePeople</a:t>
            </a:r>
            <a:r>
              <a:rPr lang="en-US" sz="1200" dirty="0"/>
              <a:t> : </a:t>
            </a:r>
            <a:r>
              <a:rPr lang="en-US" sz="1200" u="sng" dirty="0"/>
              <a:t>People</a:t>
            </a:r>
          </a:p>
          <a:p>
            <a:pPr marL="0" indent="0">
              <a:buFont typeface="Wingdings 2"/>
              <a:buNone/>
            </a:pPr>
            <a:r>
              <a:rPr lang="en-US" sz="1200" dirty="0"/>
              <a:t>{</a:t>
            </a:r>
          </a:p>
          <a:p>
            <a:pPr marL="411480" lvl="1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SetPersons</a:t>
            </a:r>
            <a:r>
              <a:rPr lang="en-US" sz="1200" dirty="0"/>
              <a:t>(</a:t>
            </a:r>
            <a:r>
              <a:rPr lang="en-US" sz="120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sz="1200" dirty="0"/>
              <a:t> p);</a:t>
            </a:r>
          </a:p>
          <a:p>
            <a:pPr marL="0" indent="0">
              <a:buFont typeface="Wingdings 2"/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ru-RU" sz="1200" b="1" i="1" dirty="0">
                <a:solidFill>
                  <a:schemeClr val="accent6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Нарушение контракта базового класса</a:t>
            </a:r>
          </a:p>
          <a:p>
            <a:pPr marL="0" indent="0">
              <a:buNone/>
            </a:pPr>
            <a:r>
              <a:rPr lang="ru-RU" sz="1200" b="1" i="1" dirty="0">
                <a:solidFill>
                  <a:schemeClr val="accent6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Нарушение принципа ООП</a:t>
            </a:r>
            <a:endParaRPr lang="en-US" sz="1200" b="1" i="1" dirty="0">
              <a:solidFill>
                <a:schemeClr val="accent6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Объект 5"/>
          <p:cNvSpPr txBox="1">
            <a:spLocks/>
          </p:cNvSpPr>
          <p:nvPr/>
        </p:nvSpPr>
        <p:spPr>
          <a:xfrm>
            <a:off x="4529988" y="4405754"/>
            <a:ext cx="4038600" cy="190356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z="1200" dirty="0"/>
              <a:t>class </a:t>
            </a:r>
            <a:r>
              <a:rPr lang="en-US" sz="1200" dirty="0" err="1"/>
              <a:t>ClassPeople</a:t>
            </a:r>
            <a:endParaRPr lang="en-US" sz="1200" dirty="0"/>
          </a:p>
          <a:p>
            <a:pPr marL="0" indent="0">
              <a:buFont typeface="Wingdings 2"/>
              <a:buNone/>
            </a:pPr>
            <a:r>
              <a:rPr lang="en-US" sz="1200" dirty="0"/>
              <a:t>{</a:t>
            </a:r>
          </a:p>
          <a:p>
            <a:pPr marL="411480" lvl="1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SetStudents</a:t>
            </a:r>
            <a:r>
              <a:rPr lang="en-US" sz="1200" dirty="0"/>
              <a:t>(</a:t>
            </a:r>
            <a:r>
              <a:rPr lang="en-US" sz="120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sz="1200" dirty="0"/>
              <a:t> p);</a:t>
            </a:r>
          </a:p>
          <a:p>
            <a:pPr marL="0" indent="0">
              <a:buFont typeface="Wingdings 2"/>
              <a:buNone/>
            </a:pPr>
            <a:r>
              <a:rPr lang="en-US" sz="1200" dirty="0"/>
              <a:t>}</a:t>
            </a:r>
          </a:p>
          <a:p>
            <a:pPr marL="0" indent="0">
              <a:buFont typeface="Wingdings 2"/>
              <a:buNone/>
            </a:pPr>
            <a:r>
              <a:rPr lang="en-US" sz="1200" dirty="0"/>
              <a:t>class </a:t>
            </a:r>
            <a:r>
              <a:rPr lang="en-US" sz="1200" dirty="0" err="1"/>
              <a:t>TodayPeople</a:t>
            </a:r>
            <a:r>
              <a:rPr lang="en-US" sz="1200" dirty="0"/>
              <a:t> : </a:t>
            </a:r>
            <a:r>
              <a:rPr lang="en-US" sz="1200" u="sng" dirty="0" err="1"/>
              <a:t>ClassPeople</a:t>
            </a:r>
            <a:endParaRPr lang="en-US" sz="1200" u="sng" dirty="0"/>
          </a:p>
          <a:p>
            <a:pPr marL="0" indent="0">
              <a:buFont typeface="Wingdings 2"/>
              <a:buNone/>
            </a:pPr>
            <a:r>
              <a:rPr lang="en-US" sz="1200" dirty="0"/>
              <a:t>{</a:t>
            </a:r>
          </a:p>
          <a:p>
            <a:pPr marL="411480" lvl="1" indent="0">
              <a:buNone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sz="1200" dirty="0" err="1"/>
              <a:t>SetStudents</a:t>
            </a:r>
            <a:r>
              <a:rPr lang="en-US" sz="1200" dirty="0"/>
              <a:t> (</a:t>
            </a:r>
            <a:r>
              <a:rPr lang="en-US" sz="120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sz="1200" dirty="0"/>
              <a:t> p);</a:t>
            </a:r>
          </a:p>
          <a:p>
            <a:pPr marL="0" indent="0">
              <a:buFont typeface="Wingdings 2"/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ru-RU" sz="12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Соблюдение контракта базового класса</a:t>
            </a:r>
            <a:endParaRPr lang="en-US" sz="1200" b="1" i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2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800" dirty="0"/>
          </a:p>
          <a:p>
            <a:endParaRPr lang="ru-RU" sz="1800" dirty="0"/>
          </a:p>
          <a:p>
            <a:endParaRPr lang="ru-RU" sz="18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4510176" y="2172792"/>
            <a:ext cx="3754760" cy="4710851"/>
            <a:chOff x="4510176" y="2172792"/>
            <a:chExt cx="3754760" cy="4710851"/>
          </a:xfrm>
        </p:grpSpPr>
        <p:sp>
          <p:nvSpPr>
            <p:cNvPr id="17" name="TextBox 16"/>
            <p:cNvSpPr txBox="1"/>
            <p:nvPr/>
          </p:nvSpPr>
          <p:spPr>
            <a:xfrm>
              <a:off x="4563132" y="2172792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Контрвариантность</a:t>
              </a:r>
              <a:endPara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10176" y="6237312"/>
              <a:ext cx="375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Возможна только во входных параметрах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810"/>
                                  </p:iterate>
                                  <p:childTnLst>
                                    <p:set>
                                      <p:cBhvr override="childStyle"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  <p:bldP spid="8" grpId="0"/>
      <p:bldP spid="8" grpId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Ковариантность</a:t>
            </a:r>
            <a:r>
              <a:rPr lang="ru-RU" dirty="0"/>
              <a:t> делегатов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3700" dirty="0" err="1"/>
              <a:t>Ковариантность</a:t>
            </a:r>
            <a:r>
              <a:rPr lang="ru-RU" sz="3700" dirty="0"/>
              <a:t> – приведение частного к общему</a:t>
            </a:r>
          </a:p>
          <a:p>
            <a:pPr lvl="1">
              <a:lnSpc>
                <a:spcPct val="120000"/>
              </a:lnSpc>
            </a:pPr>
            <a:r>
              <a:rPr lang="ru-RU" sz="3500" dirty="0"/>
              <a:t>В терминах ООП: Там где требуется базовый тип можно присвоить экземпляр типа наследника</a:t>
            </a:r>
          </a:p>
          <a:p>
            <a:pPr>
              <a:lnSpc>
                <a:spcPct val="120000"/>
              </a:lnSpc>
            </a:pPr>
            <a:r>
              <a:rPr lang="ru-RU" sz="3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Делегаты </a:t>
            </a:r>
            <a:r>
              <a:rPr lang="ru-RU" sz="37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ковариантны</a:t>
            </a:r>
            <a:r>
              <a:rPr lang="ru-RU" sz="3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возвращаемому типу</a:t>
            </a:r>
          </a:p>
          <a:p>
            <a:pPr>
              <a:lnSpc>
                <a:spcPct val="120000"/>
              </a:lnSpc>
            </a:pPr>
            <a:r>
              <a:rPr lang="ru-RU" sz="3700" dirty="0" err="1"/>
              <a:t>Ковариантность</a:t>
            </a:r>
            <a:r>
              <a:rPr lang="ru-RU" sz="3700" dirty="0"/>
              <a:t> позволяет присвоить делегату метод, возвращаемым типом которого служит класс, производный от класса, указываемого в возвращаемом типе делегата.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class Employee {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class Programmer : Employee { }</a:t>
            </a:r>
          </a:p>
          <a:p>
            <a:pPr marL="0" indent="0">
              <a:lnSpc>
                <a:spcPct val="120000"/>
              </a:lnSpc>
              <a:buNone/>
            </a:pPr>
            <a:endParaRPr lang="ru-RU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delegate </a:t>
            </a:r>
            <a:r>
              <a:rPr lang="en-US" sz="3000" dirty="0">
                <a:solidFill>
                  <a:srgbClr val="92D050"/>
                </a:solidFill>
              </a:rPr>
              <a:t>Employee</a:t>
            </a:r>
            <a:r>
              <a:rPr lang="en-US" sz="3000" dirty="0"/>
              <a:t> </a:t>
            </a:r>
            <a:r>
              <a:rPr lang="en-US" sz="3000" dirty="0" err="1"/>
              <a:t>GetEmployeeDelegate</a:t>
            </a:r>
            <a:r>
              <a:rPr lang="en-US" sz="3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endParaRPr lang="ru-RU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class Person</a:t>
            </a:r>
            <a:r>
              <a:rPr lang="ru-RU" sz="3000" dirty="0"/>
              <a:t>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0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        public static Employee </a:t>
            </a:r>
            <a:r>
              <a:rPr lang="en-US" sz="3000" dirty="0" err="1"/>
              <a:t>GetEmployee</a:t>
            </a:r>
            <a:r>
              <a:rPr lang="en-US" sz="3000" dirty="0"/>
              <a:t>()</a:t>
            </a:r>
            <a:r>
              <a:rPr lang="ru-RU" sz="3000" dirty="0"/>
              <a:t>     {…}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        public static </a:t>
            </a:r>
            <a:r>
              <a:rPr lang="en-US" sz="3000" dirty="0">
                <a:solidFill>
                  <a:srgbClr val="92D050"/>
                </a:solidFill>
              </a:rPr>
              <a:t>Programmer</a:t>
            </a:r>
            <a:r>
              <a:rPr lang="en-US" sz="3000" dirty="0"/>
              <a:t> </a:t>
            </a:r>
            <a:r>
              <a:rPr lang="en-US" sz="3000" dirty="0" err="1"/>
              <a:t>GetProgrammer</a:t>
            </a:r>
            <a:r>
              <a:rPr lang="en-US" sz="3000" dirty="0"/>
              <a:t>()</a:t>
            </a:r>
            <a:r>
              <a:rPr lang="ru-RU" sz="3000" dirty="0"/>
              <a:t> {…}</a:t>
            </a:r>
            <a:endParaRPr 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300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ru-RU" sz="3000" dirty="0"/>
          </a:p>
          <a:p>
            <a:pPr marL="0" indent="0">
              <a:lnSpc>
                <a:spcPct val="120000"/>
              </a:lnSpc>
              <a:buNone/>
            </a:pPr>
            <a:endParaRPr lang="ru-RU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 err="1"/>
              <a:t>GetEmployeeDelegate</a:t>
            </a:r>
            <a:r>
              <a:rPr lang="en-US" sz="3000" dirty="0"/>
              <a:t> del = </a:t>
            </a:r>
            <a:r>
              <a:rPr lang="en-US" sz="3000" dirty="0" err="1"/>
              <a:t>Person.GetEmployee</a:t>
            </a:r>
            <a:r>
              <a:rPr lang="en-US" sz="30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Employee </a:t>
            </a:r>
            <a:r>
              <a:rPr lang="en-US" sz="3000" dirty="0" err="1"/>
              <a:t>emp</a:t>
            </a:r>
            <a:r>
              <a:rPr lang="en-US" sz="3000" dirty="0"/>
              <a:t> = del();</a:t>
            </a:r>
          </a:p>
          <a:p>
            <a:pPr marL="0" indent="0">
              <a:lnSpc>
                <a:spcPct val="120000"/>
              </a:lnSpc>
              <a:buNone/>
            </a:pPr>
            <a:endParaRPr lang="ru-RU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del = </a:t>
            </a:r>
            <a:r>
              <a:rPr lang="en-US" sz="3000" dirty="0" err="1">
                <a:solidFill>
                  <a:srgbClr val="92D050"/>
                </a:solidFill>
              </a:rPr>
              <a:t>Person.GetProgrammer</a:t>
            </a:r>
            <a:r>
              <a:rPr lang="en-US" sz="30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Programmer </a:t>
            </a:r>
            <a:r>
              <a:rPr lang="en-US" sz="3000" dirty="0" err="1"/>
              <a:t>prgmr</a:t>
            </a:r>
            <a:r>
              <a:rPr lang="en-US" sz="3000" dirty="0"/>
              <a:t> = (Programmer)del();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6376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Контрвариантность</a:t>
            </a:r>
            <a:r>
              <a:rPr lang="ru-RU" dirty="0"/>
              <a:t> делегатов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95131"/>
          </a:xfrm>
        </p:spPr>
        <p:txBody>
          <a:bodyPr>
            <a:noAutofit/>
          </a:bodyPr>
          <a:lstStyle/>
          <a:p>
            <a:r>
              <a:rPr lang="ru-RU" sz="1500" dirty="0" err="1"/>
              <a:t>Контрвариантность</a:t>
            </a:r>
            <a:r>
              <a:rPr lang="ru-RU" sz="1500" dirty="0"/>
              <a:t> – приведение общего к частному</a:t>
            </a:r>
          </a:p>
          <a:p>
            <a:pPr lvl="1"/>
            <a:r>
              <a:rPr lang="ru-RU" sz="1500" dirty="0"/>
              <a:t>В терминах ООП: Там где требуется тип можно присвоить экземпляр базового типа</a:t>
            </a:r>
          </a:p>
          <a:p>
            <a:r>
              <a:rPr lang="ru-RU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Делегаты </a:t>
            </a:r>
            <a:r>
              <a:rPr lang="ru-RU" sz="15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контрвариантны</a:t>
            </a:r>
            <a:r>
              <a:rPr lang="ru-RU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типам входных параметров</a:t>
            </a:r>
          </a:p>
          <a:p>
            <a:r>
              <a:rPr lang="ru-RU" sz="1500" dirty="0" err="1"/>
              <a:t>Контравариантность</a:t>
            </a:r>
            <a:r>
              <a:rPr lang="ru-RU" sz="1500" dirty="0"/>
              <a:t> позволяет присвоить делегату метод, типом параметра которого служит класс, являющийся базовым для класса, указываемого в объявлении делегата.</a:t>
            </a:r>
          </a:p>
          <a:p>
            <a:endParaRPr lang="ru-RU" sz="1500" dirty="0"/>
          </a:p>
          <a:p>
            <a:pPr marL="0" indent="0">
              <a:buNone/>
            </a:pPr>
            <a:r>
              <a:rPr lang="en-US" sz="1500" dirty="0"/>
              <a:t>class Employee { }</a:t>
            </a:r>
          </a:p>
          <a:p>
            <a:pPr marL="0" indent="0">
              <a:buNone/>
            </a:pPr>
            <a:r>
              <a:rPr lang="en-US" sz="1500" dirty="0"/>
              <a:t>class Programmer : Employee { }</a:t>
            </a:r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r>
              <a:rPr lang="en-US" sz="1500" dirty="0"/>
              <a:t>delegate void </a:t>
            </a:r>
            <a:r>
              <a:rPr lang="en-US" sz="1500" dirty="0" err="1"/>
              <a:t>SetProgrammerDelegate</a:t>
            </a:r>
            <a:r>
              <a:rPr lang="en-US" sz="1500" dirty="0"/>
              <a:t>(</a:t>
            </a:r>
            <a:r>
              <a:rPr lang="en-US" sz="1500" dirty="0">
                <a:solidFill>
                  <a:srgbClr val="92D050"/>
                </a:solidFill>
              </a:rPr>
              <a:t>Programmer</a:t>
            </a:r>
            <a:r>
              <a:rPr lang="en-US" sz="1500" dirty="0"/>
              <a:t> </a:t>
            </a:r>
            <a:r>
              <a:rPr lang="en-US" sz="1500" dirty="0" err="1"/>
              <a:t>emp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r>
              <a:rPr lang="en-US" sz="1500" dirty="0"/>
              <a:t>class Person</a:t>
            </a:r>
          </a:p>
          <a:p>
            <a:pPr marL="0" indent="0">
              <a:buNone/>
            </a:pPr>
            <a:r>
              <a:rPr lang="ru-RU" sz="1500" dirty="0"/>
              <a:t>{</a:t>
            </a:r>
          </a:p>
          <a:p>
            <a:pPr marL="0" indent="0">
              <a:buNone/>
            </a:pPr>
            <a:r>
              <a:rPr lang="en-US" sz="1500" dirty="0"/>
              <a:t>     public static void </a:t>
            </a:r>
            <a:r>
              <a:rPr lang="en-US" sz="1500" dirty="0" err="1"/>
              <a:t>SetEmployee</a:t>
            </a:r>
            <a:r>
              <a:rPr lang="en-US" sz="1500" dirty="0"/>
              <a:t>(</a:t>
            </a:r>
            <a:r>
              <a:rPr lang="en-US" sz="1500" dirty="0">
                <a:solidFill>
                  <a:srgbClr val="92D050"/>
                </a:solidFill>
              </a:rPr>
              <a:t>Employee</a:t>
            </a:r>
            <a:r>
              <a:rPr lang="en-US" sz="1500" dirty="0"/>
              <a:t> </a:t>
            </a:r>
            <a:r>
              <a:rPr lang="en-US" sz="1500" dirty="0" err="1"/>
              <a:t>emp</a:t>
            </a:r>
            <a:r>
              <a:rPr lang="en-US" sz="1500" dirty="0"/>
              <a:t>) { }</a:t>
            </a:r>
          </a:p>
          <a:p>
            <a:pPr marL="0" indent="0">
              <a:buNone/>
            </a:pPr>
            <a:r>
              <a:rPr lang="en-US" sz="1500" dirty="0"/>
              <a:t>     public static void </a:t>
            </a:r>
            <a:r>
              <a:rPr lang="en-US" sz="1500" dirty="0" err="1"/>
              <a:t>SetProgrammer</a:t>
            </a:r>
            <a:r>
              <a:rPr lang="en-US" sz="1500" dirty="0"/>
              <a:t>(</a:t>
            </a:r>
            <a:r>
              <a:rPr lang="en-US" sz="1500" dirty="0">
                <a:solidFill>
                  <a:srgbClr val="92D050"/>
                </a:solidFill>
              </a:rPr>
              <a:t>Programmer</a:t>
            </a:r>
            <a:r>
              <a:rPr lang="en-US" sz="1500" dirty="0"/>
              <a:t> </a:t>
            </a:r>
            <a:r>
              <a:rPr lang="en-US" sz="1500" dirty="0" err="1"/>
              <a:t>prog</a:t>
            </a:r>
            <a:r>
              <a:rPr lang="en-US" sz="1500" dirty="0"/>
              <a:t>) { }</a:t>
            </a:r>
          </a:p>
          <a:p>
            <a:pPr marL="0" indent="0">
              <a:buNone/>
            </a:pPr>
            <a:r>
              <a:rPr lang="ru-RU" sz="1500" dirty="0"/>
              <a:t>}</a:t>
            </a:r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r>
              <a:rPr lang="en-US" sz="1500" dirty="0" err="1"/>
              <a:t>SetProgrammerDelegate</a:t>
            </a:r>
            <a:r>
              <a:rPr lang="en-US" sz="1500" dirty="0"/>
              <a:t> del = </a:t>
            </a:r>
            <a:r>
              <a:rPr lang="en-US" sz="1500" dirty="0" err="1"/>
              <a:t>Person.SetEmployee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del(new </a:t>
            </a:r>
            <a:r>
              <a:rPr lang="en-US" sz="1500" dirty="0">
                <a:solidFill>
                  <a:srgbClr val="92D050"/>
                </a:solidFill>
              </a:rPr>
              <a:t>Programmer</a:t>
            </a:r>
            <a:r>
              <a:rPr lang="en-US" sz="1500" dirty="0"/>
              <a:t>());</a:t>
            </a:r>
          </a:p>
          <a:p>
            <a:pPr marL="0" indent="0">
              <a:buNone/>
            </a:pPr>
            <a:r>
              <a:rPr lang="en-US" sz="1500" dirty="0"/>
              <a:t>del = </a:t>
            </a:r>
            <a:r>
              <a:rPr lang="en-US" sz="1500" dirty="0" err="1"/>
              <a:t>Person.SetProgrammer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del(new </a:t>
            </a:r>
            <a:r>
              <a:rPr lang="en-US" sz="1500" dirty="0">
                <a:solidFill>
                  <a:srgbClr val="92D050"/>
                </a:solidFill>
              </a:rPr>
              <a:t>Programmer</a:t>
            </a:r>
            <a:r>
              <a:rPr lang="en-US" sz="1500" dirty="0"/>
              <a:t>());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191350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Ковариантность</a:t>
            </a:r>
            <a:r>
              <a:rPr lang="ru-RU" dirty="0"/>
              <a:t> и </a:t>
            </a:r>
            <a:r>
              <a:rPr lang="ru-RU" dirty="0" err="1"/>
              <a:t>контрвариантность</a:t>
            </a:r>
            <a:r>
              <a:rPr lang="ru-RU" dirty="0"/>
              <a:t> интерфейсов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184575"/>
          </a:xfrm>
        </p:spPr>
        <p:txBody>
          <a:bodyPr>
            <a:normAutofit fontScale="40000" lnSpcReduction="20000"/>
          </a:bodyPr>
          <a:lstStyle/>
          <a:p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- </a:t>
            </a:r>
            <a:r>
              <a:rPr lang="ru-RU" dirty="0"/>
              <a:t>обозначение ковариантного типа</a:t>
            </a:r>
            <a:r>
              <a:rPr lang="en-US" dirty="0"/>
              <a:t>-</a:t>
            </a:r>
            <a:r>
              <a:rPr lang="ru-RU" dirty="0"/>
              <a:t>параметра</a:t>
            </a:r>
            <a:r>
              <a:rPr lang="en-US" dirty="0"/>
              <a:t>.</a:t>
            </a:r>
            <a:br>
              <a:rPr lang="ru-RU" dirty="0"/>
            </a:br>
            <a:r>
              <a:rPr lang="ru-RU" dirty="0"/>
              <a:t>Тип, обозначенный как </a:t>
            </a:r>
            <a:r>
              <a:rPr lang="en-US" dirty="0"/>
              <a:t>out</a:t>
            </a:r>
            <a:r>
              <a:rPr lang="ru-RU" dirty="0"/>
              <a:t>, может присутствовать только как возвращаемый параметр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interface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n-US" dirty="0"/>
              <a:t> T&gt;</a:t>
            </a:r>
          </a:p>
          <a:p>
            <a:pPr marL="411480" lvl="1" indent="0">
              <a:buNone/>
            </a:pPr>
            <a:r>
              <a:rPr lang="en-US" dirty="0"/>
              <a:t>{</a:t>
            </a:r>
          </a:p>
          <a:p>
            <a:pPr marL="630936" lvl="2" indent="0">
              <a:buNone/>
            </a:pPr>
            <a:r>
              <a:rPr lang="en-US" dirty="0" err="1"/>
              <a:t>IEnumerator</a:t>
            </a:r>
            <a:r>
              <a:rPr lang="en-US" dirty="0"/>
              <a:t>&lt;T&gt; </a:t>
            </a:r>
            <a:r>
              <a:rPr lang="en-US" dirty="0" err="1"/>
              <a:t>GetEnumerator</a:t>
            </a:r>
            <a:r>
              <a:rPr lang="en-US" dirty="0"/>
              <a:t>();</a:t>
            </a:r>
          </a:p>
          <a:p>
            <a:pPr marL="411480" lvl="1" indent="0">
              <a:buNone/>
            </a:pPr>
            <a:r>
              <a:rPr lang="en-US" dirty="0"/>
              <a:t>}</a:t>
            </a:r>
            <a:endParaRPr lang="ru-RU" dirty="0"/>
          </a:p>
          <a:p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обозначения </a:t>
            </a:r>
            <a:r>
              <a:rPr lang="ru-RU" dirty="0" err="1"/>
              <a:t>контрвариантного</a:t>
            </a:r>
            <a:r>
              <a:rPr lang="ru-RU" dirty="0"/>
              <a:t> типа</a:t>
            </a:r>
            <a:r>
              <a:rPr lang="en-US" dirty="0"/>
              <a:t>-</a:t>
            </a:r>
            <a:r>
              <a:rPr lang="ru-RU" dirty="0"/>
              <a:t> параметра</a:t>
            </a:r>
            <a:r>
              <a:rPr lang="en-US" dirty="0"/>
              <a:t>.</a:t>
            </a:r>
            <a:br>
              <a:rPr lang="ru-RU" dirty="0"/>
            </a:br>
            <a:r>
              <a:rPr lang="ru-RU" dirty="0"/>
              <a:t>Тип, обозначенный как </a:t>
            </a:r>
            <a:r>
              <a:rPr lang="en-US" dirty="0"/>
              <a:t>in</a:t>
            </a:r>
            <a:r>
              <a:rPr lang="ru-RU" dirty="0"/>
              <a:t>, может присутствовать только как входной параметр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interface </a:t>
            </a:r>
            <a:r>
              <a:rPr lang="en-US" dirty="0" err="1"/>
              <a:t>IComparable</a:t>
            </a:r>
            <a:r>
              <a:rPr lang="en-US" dirty="0"/>
              <a:t>&lt;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/>
              <a:t> T&gt;</a:t>
            </a:r>
          </a:p>
          <a:p>
            <a:pPr marL="411480" lvl="1" indent="0">
              <a:buNone/>
            </a:pPr>
            <a:r>
              <a:rPr lang="en-US" dirty="0"/>
              <a:t>{</a:t>
            </a:r>
          </a:p>
          <a:p>
            <a:pPr marL="630936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 T other );</a:t>
            </a:r>
          </a:p>
          <a:p>
            <a:pPr marL="411480" lvl="1" indent="0">
              <a:buNone/>
            </a:pPr>
            <a:r>
              <a:rPr lang="en-US" dirty="0"/>
              <a:t>}</a:t>
            </a:r>
          </a:p>
          <a:p>
            <a:pPr marL="411480" lvl="1" indent="0">
              <a:buNone/>
            </a:pPr>
            <a:endParaRPr lang="ru-RU" dirty="0"/>
          </a:p>
          <a:p>
            <a:r>
              <a:rPr lang="ru-RU" dirty="0"/>
              <a:t>Параметры </a:t>
            </a:r>
            <a:r>
              <a:rPr lang="en-US" dirty="0"/>
              <a:t>in </a:t>
            </a:r>
            <a:r>
              <a:rPr lang="ru-RU" dirty="0"/>
              <a:t>и </a:t>
            </a:r>
            <a:r>
              <a:rPr lang="en-US" dirty="0"/>
              <a:t>out</a:t>
            </a:r>
            <a:r>
              <a:rPr lang="ru-RU" dirty="0"/>
              <a:t> могут быть в одном интерфейсе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500" dirty="0"/>
              <a:t>               </a:t>
            </a:r>
            <a:r>
              <a:rPr lang="en-US" sz="2500" dirty="0"/>
              <a:t>interface </a:t>
            </a:r>
            <a:r>
              <a:rPr lang="en-US" sz="2500" dirty="0" err="1"/>
              <a:t>IMyInterface</a:t>
            </a:r>
            <a:r>
              <a:rPr lang="en-US" sz="2500" dirty="0"/>
              <a:t>&lt;in T, out K&gt;</a:t>
            </a:r>
          </a:p>
          <a:p>
            <a:pPr marL="411480" lvl="1" indent="0">
              <a:buNone/>
            </a:pPr>
            <a:r>
              <a:rPr lang="en-US" dirty="0"/>
              <a:t>{</a:t>
            </a:r>
          </a:p>
          <a:p>
            <a:pPr marL="630936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SetT</a:t>
            </a:r>
            <a:r>
              <a:rPr lang="en-US" dirty="0"/>
              <a:t>( T </a:t>
            </a:r>
            <a:r>
              <a:rPr lang="en-US" dirty="0" err="1"/>
              <a:t>t</a:t>
            </a:r>
            <a:r>
              <a:rPr lang="en-US" dirty="0"/>
              <a:t> );</a:t>
            </a:r>
          </a:p>
          <a:p>
            <a:pPr marL="630936" lvl="2" indent="0">
              <a:buNone/>
            </a:pPr>
            <a:r>
              <a:rPr lang="en-US" dirty="0"/>
              <a:t>K </a:t>
            </a:r>
            <a:r>
              <a:rPr lang="en-US" dirty="0" err="1"/>
              <a:t>GetK</a:t>
            </a:r>
            <a:r>
              <a:rPr lang="en-US" dirty="0"/>
              <a:t>();</a:t>
            </a:r>
          </a:p>
          <a:p>
            <a:pPr marL="630936" lvl="2" indent="0">
              <a:buNone/>
            </a:pPr>
            <a:r>
              <a:rPr lang="en-US" dirty="0"/>
              <a:t>K Convert(T t);</a:t>
            </a:r>
          </a:p>
          <a:p>
            <a:pPr marL="41148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ru-RU" dirty="0"/>
              <a:t>Преобразования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class Person{…}; </a:t>
            </a:r>
            <a:endParaRPr lang="ru-RU" dirty="0"/>
          </a:p>
          <a:p>
            <a:pPr marL="411480" lvl="1" indent="0">
              <a:buNone/>
            </a:pPr>
            <a:r>
              <a:rPr lang="en-US" dirty="0"/>
              <a:t>class Student : Person {…}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err="1"/>
              <a:t>IEnumerable</a:t>
            </a:r>
            <a:r>
              <a:rPr lang="en-US" dirty="0"/>
              <a:t>&lt; Student &gt; students = new List&lt;Student&gt;();</a:t>
            </a:r>
            <a:endParaRPr lang="ru-RU" dirty="0"/>
          </a:p>
          <a:p>
            <a:pPr marL="411480" lvl="1" indent="0">
              <a:buNone/>
            </a:pPr>
            <a:r>
              <a:rPr lang="en-US" dirty="0" err="1"/>
              <a:t>IEnumerable</a:t>
            </a:r>
            <a:r>
              <a:rPr lang="en-US" dirty="0"/>
              <a:t>&lt; Person &gt; persons = students;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err="1"/>
              <a:t>IComparable</a:t>
            </a:r>
            <a:r>
              <a:rPr lang="en-US" dirty="0"/>
              <a:t>&lt; Person &gt; students = …</a:t>
            </a:r>
            <a:endParaRPr lang="ru-RU" dirty="0"/>
          </a:p>
          <a:p>
            <a:pPr marL="411480" lvl="1" indent="0">
              <a:buNone/>
            </a:pPr>
            <a:r>
              <a:rPr lang="en-US" dirty="0" err="1"/>
              <a:t>IComparable</a:t>
            </a:r>
            <a:r>
              <a:rPr lang="en-US" dirty="0"/>
              <a:t>&lt; Student &gt; persons = students;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480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 err="1"/>
              <a:t>Ковариантность</a:t>
            </a:r>
            <a:r>
              <a:rPr lang="ru-RU" sz="3200" dirty="0"/>
              <a:t> и </a:t>
            </a:r>
            <a:r>
              <a:rPr lang="ru-RU" sz="3200" dirty="0" err="1"/>
              <a:t>контрвариантность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375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Обратный вызов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При работе с </a:t>
            </a:r>
            <a:r>
              <a:rPr lang="en-US" dirty="0"/>
              <a:t>Win API</a:t>
            </a:r>
            <a:endParaRPr lang="ru-RU" dirty="0"/>
          </a:p>
          <a:p>
            <a:endParaRPr lang="en-US" dirty="0"/>
          </a:p>
          <a:p>
            <a:r>
              <a:rPr lang="ru-RU" dirty="0"/>
              <a:t>С</a:t>
            </a:r>
            <a:r>
              <a:rPr lang="en-US" dirty="0"/>
              <a:t>,</a:t>
            </a:r>
            <a:r>
              <a:rPr lang="ru-RU" dirty="0"/>
              <a:t> С++</a:t>
            </a:r>
            <a:endParaRPr lang="en-US" dirty="0"/>
          </a:p>
          <a:p>
            <a:pPr lvl="1"/>
            <a:r>
              <a:rPr lang="ru-RU" dirty="0"/>
              <a:t>Вызов глобальных функций</a:t>
            </a:r>
          </a:p>
          <a:p>
            <a:pPr lvl="1"/>
            <a:r>
              <a:rPr lang="ru-RU" dirty="0"/>
              <a:t>Вызов статических функций</a:t>
            </a:r>
          </a:p>
          <a:p>
            <a:pPr lvl="1"/>
            <a:r>
              <a:rPr lang="ru-RU" dirty="0"/>
              <a:t>Вызов функций объекта. Необходима ссылка на объект. 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1739976" y="2221142"/>
            <a:ext cx="6046688" cy="1728192"/>
            <a:chOff x="1822376" y="2207355"/>
            <a:chExt cx="6046688" cy="1728192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822376" y="2207355"/>
              <a:ext cx="6046688" cy="17281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4773712" y="2552274"/>
              <a:ext cx="2770440" cy="11521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28008" y="2329937"/>
              <a:ext cx="1056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solidFill>
                    <a:schemeClr val="bg1"/>
                  </a:solidFill>
                </a:rPr>
                <a:t>Host</a:t>
              </a:r>
              <a:endParaRPr lang="ru-RU" sz="2000" u="sng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45720" y="2630290"/>
              <a:ext cx="269843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solidFill>
                    <a:schemeClr val="bg1"/>
                  </a:solidFill>
                </a:rPr>
                <a:t>Slave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(</a:t>
              </a:r>
              <a:r>
                <a:rPr lang="ru-RU" dirty="0">
                  <a:solidFill>
                    <a:schemeClr val="bg1"/>
                  </a:solidFill>
                </a:rPr>
                <a:t>ничего не знает о </a:t>
              </a:r>
              <a:r>
                <a:rPr lang="en-US" dirty="0">
                  <a:solidFill>
                    <a:schemeClr val="bg1"/>
                  </a:solidFill>
                </a:rPr>
                <a:t>host)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3477568" y="2984233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22152" y="2300289"/>
              <a:ext cx="1323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Вызовы функций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flipH="1">
              <a:off x="2432760" y="3330888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55776" y="3436680"/>
              <a:ext cx="2411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rgbClr val="FFFF00"/>
                  </a:solidFill>
                </a:rPr>
                <a:t>Обратный вызов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4283968" y="3850577"/>
            <a:ext cx="4606344" cy="722394"/>
            <a:chOff x="4283968" y="3850577"/>
            <a:chExt cx="4606344" cy="722394"/>
          </a:xfrm>
        </p:grpSpPr>
        <p:sp>
          <p:nvSpPr>
            <p:cNvPr id="19" name="TextBox 18"/>
            <p:cNvSpPr txBox="1"/>
            <p:nvPr/>
          </p:nvSpPr>
          <p:spPr>
            <a:xfrm>
              <a:off x="5275968" y="3865085"/>
              <a:ext cx="3614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Функция обратного вызова (</a:t>
              </a:r>
              <a:r>
                <a:rPr 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Callback</a:t>
              </a:r>
              <a:r>
                <a:rPr lang="ru-RU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>
              <a:off x="4283968" y="3850577"/>
              <a:ext cx="946712" cy="298503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91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Одиночные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Цепочка 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Обобщенные делегаты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Анонимные методы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Лямбда выражения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Замыкания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Ковариантность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контрвариантность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Делегатов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Интерфейсов</a:t>
            </a:r>
          </a:p>
          <a:p>
            <a:pPr lvl="2"/>
            <a:endParaRPr lang="ru-RU" dirty="0"/>
          </a:p>
          <a:p>
            <a:r>
              <a:rPr lang="ru-RU" dirty="0"/>
              <a:t>События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Функции и свойства в виде выражений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086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class Car</a:t>
            </a:r>
          </a:p>
          <a:p>
            <a:pPr marL="0" indent="0">
              <a:buNone/>
            </a:pPr>
            <a:r>
              <a:rPr lang="en-US" sz="1100" dirty="0"/>
              <a:t>{</a:t>
            </a:r>
            <a:endParaRPr lang="ru-RU" sz="1100" dirty="0"/>
          </a:p>
          <a:p>
            <a:pPr marL="0" indent="0">
              <a:buNone/>
            </a:pPr>
            <a:r>
              <a:rPr lang="ru-RU" sz="1100" dirty="0"/>
              <a:t>       </a:t>
            </a:r>
            <a:r>
              <a:rPr lang="en-US" sz="1100" dirty="0"/>
              <a:t> public delegate void </a:t>
            </a:r>
            <a:r>
              <a:rPr lang="en-US" sz="1100" dirty="0" err="1"/>
              <a:t>PetrolIsOver</a:t>
            </a:r>
            <a:r>
              <a:rPr lang="en-US" sz="1100" dirty="0"/>
              <a:t>(string message);</a:t>
            </a:r>
          </a:p>
          <a:p>
            <a:pPr marL="0" indent="0">
              <a:buNone/>
            </a:pPr>
            <a:r>
              <a:rPr lang="en-US" sz="1100" dirty="0"/>
              <a:t>       </a:t>
            </a:r>
            <a:r>
              <a:rPr lang="en-US" sz="11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100" dirty="0" err="1"/>
              <a:t>PetrolIsOver</a:t>
            </a:r>
            <a:r>
              <a:rPr lang="en-US" sz="1100" dirty="0"/>
              <a:t> </a:t>
            </a:r>
            <a:r>
              <a:rPr lang="ru-RU" sz="1100" dirty="0"/>
              <a:t> </a:t>
            </a:r>
            <a:r>
              <a:rPr lang="en-US" sz="1100" dirty="0" err="1"/>
              <a:t>PetrolIsOverCallBack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   </a:t>
            </a:r>
            <a:r>
              <a:rPr lang="en-US" sz="1100" dirty="0" err="1"/>
              <a:t>const</a:t>
            </a:r>
            <a:r>
              <a:rPr lang="en-US" sz="1100" dirty="0"/>
              <a:t> float lPer100 = 10;</a:t>
            </a:r>
          </a:p>
          <a:p>
            <a:pPr marL="0" indent="0">
              <a:buNone/>
            </a:pPr>
            <a:r>
              <a:rPr lang="ru-RU" sz="1100" dirty="0"/>
              <a:t>         </a:t>
            </a:r>
            <a:r>
              <a:rPr lang="en-US" sz="1100" dirty="0"/>
              <a:t>private float petrol = 50;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ru-RU" sz="1100" dirty="0"/>
              <a:t> </a:t>
            </a:r>
            <a:r>
              <a:rPr lang="en-US" sz="1100" dirty="0"/>
              <a:t>       public void Drive(</a:t>
            </a:r>
            <a:r>
              <a:rPr lang="en-US" sz="1100" dirty="0" err="1"/>
              <a:t>int</a:t>
            </a:r>
            <a:r>
              <a:rPr lang="en-US" sz="1100" dirty="0"/>
              <a:t> km)</a:t>
            </a:r>
          </a:p>
          <a:p>
            <a:pPr marL="0" indent="0">
              <a:buNone/>
            </a:pPr>
            <a:r>
              <a:rPr lang="en-US" sz="1100" dirty="0"/>
              <a:t>        {</a:t>
            </a:r>
          </a:p>
          <a:p>
            <a:pPr marL="0" indent="0">
              <a:buNone/>
            </a:pPr>
            <a:r>
              <a:rPr lang="en-US" sz="1100" dirty="0"/>
              <a:t>            for 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=km; </a:t>
            </a:r>
            <a:r>
              <a:rPr lang="en-US" sz="1100" dirty="0" err="1"/>
              <a:t>i</a:t>
            </a:r>
            <a:r>
              <a:rPr lang="en-US" sz="1100" dirty="0"/>
              <a:t> &gt; 0; </a:t>
            </a:r>
            <a:r>
              <a:rPr lang="en-US" sz="1100" dirty="0" err="1"/>
              <a:t>i</a:t>
            </a:r>
            <a:r>
              <a:rPr lang="en-US" sz="1100" dirty="0"/>
              <a:t>--)</a:t>
            </a:r>
          </a:p>
          <a:p>
            <a:pPr marL="0" indent="0">
              <a:buNone/>
            </a:pPr>
            <a:r>
              <a:rPr lang="en-US" sz="1100" dirty="0"/>
              <a:t>            {</a:t>
            </a:r>
          </a:p>
          <a:p>
            <a:pPr marL="0" indent="0">
              <a:buNone/>
            </a:pPr>
            <a:r>
              <a:rPr lang="ru-RU" sz="1100" dirty="0"/>
              <a:t>                   </a:t>
            </a:r>
            <a:r>
              <a:rPr lang="en-US" sz="1100" dirty="0"/>
              <a:t>petrol -= 1 * lPer100 / 100;</a:t>
            </a:r>
          </a:p>
          <a:p>
            <a:pPr marL="0" indent="0">
              <a:buNone/>
            </a:pPr>
            <a:r>
              <a:rPr lang="en-US" sz="1100" dirty="0"/>
              <a:t>                if (petrol &lt;= 0) { </a:t>
            </a:r>
            <a:r>
              <a:rPr lang="en-US" sz="1100" dirty="0" err="1"/>
              <a:t>PetrolIsOverCallBack</a:t>
            </a:r>
            <a:r>
              <a:rPr lang="en-US" sz="1100" dirty="0"/>
              <a:t>("</a:t>
            </a:r>
            <a:r>
              <a:rPr lang="ru-RU" sz="1100" dirty="0"/>
              <a:t>Приехали"); </a:t>
            </a:r>
            <a:r>
              <a:rPr lang="en-US" sz="1100" dirty="0"/>
              <a:t>break; }</a:t>
            </a:r>
          </a:p>
          <a:p>
            <a:pPr marL="0" indent="0">
              <a:buNone/>
            </a:pPr>
            <a:r>
              <a:rPr lang="en-US" sz="1100" dirty="0"/>
              <a:t>                if (petrol &lt; 5) </a:t>
            </a:r>
            <a:r>
              <a:rPr lang="en-US" sz="1100" dirty="0" err="1"/>
              <a:t>PetrolIsOverCallBack</a:t>
            </a:r>
            <a:r>
              <a:rPr lang="en-US" sz="1100" dirty="0"/>
              <a:t>("</a:t>
            </a:r>
            <a:r>
              <a:rPr lang="ru-RU" sz="1100" dirty="0"/>
              <a:t>Бензин заканчивается");</a:t>
            </a:r>
          </a:p>
          <a:p>
            <a:pPr marL="0" indent="0">
              <a:buNone/>
            </a:pPr>
            <a:r>
              <a:rPr lang="ru-RU" sz="1100" dirty="0"/>
              <a:t>                }</a:t>
            </a:r>
          </a:p>
          <a:p>
            <a:pPr marL="0" indent="0">
              <a:buNone/>
            </a:pPr>
            <a:r>
              <a:rPr lang="ru-RU" sz="1100" dirty="0"/>
              <a:t>         }</a:t>
            </a:r>
          </a:p>
          <a:p>
            <a:pPr marL="0" indent="0">
              <a:buNone/>
            </a:pPr>
            <a:r>
              <a:rPr lang="ru-RU" sz="1100" dirty="0"/>
              <a:t>}</a:t>
            </a:r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en-US" sz="1100" dirty="0"/>
              <a:t>Car </a:t>
            </a:r>
            <a:r>
              <a:rPr lang="en-US" sz="1100" dirty="0" err="1"/>
              <a:t>opel</a:t>
            </a:r>
            <a:r>
              <a:rPr lang="en-US" sz="1100" dirty="0"/>
              <a:t> = new Car();</a:t>
            </a:r>
          </a:p>
          <a:p>
            <a:pPr marL="0" indent="0">
              <a:buNone/>
            </a:pPr>
            <a:r>
              <a:rPr lang="en-US" sz="1100" dirty="0" err="1"/>
              <a:t>opel.PetrolIsOverCallBack</a:t>
            </a:r>
            <a:r>
              <a:rPr lang="en-US" sz="1100" dirty="0"/>
              <a:t> = message =&gt; </a:t>
            </a:r>
            <a:r>
              <a:rPr lang="en-US" sz="1100" dirty="0" err="1"/>
              <a:t>Console.WriteLine</a:t>
            </a:r>
            <a:r>
              <a:rPr lang="en-US" sz="1100" dirty="0"/>
              <a:t>(message);</a:t>
            </a:r>
          </a:p>
          <a:p>
            <a:pPr marL="0" indent="0">
              <a:buNone/>
            </a:pPr>
            <a:r>
              <a:rPr lang="en-US" sz="1100" dirty="0" err="1"/>
              <a:t>opel.Drive</a:t>
            </a:r>
            <a:r>
              <a:rPr lang="en-US" sz="1100" dirty="0"/>
              <a:t>(600);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opel.PetrolIsOverCallBack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n-US" sz="1100" dirty="0"/>
              <a:t> message =&gt; </a:t>
            </a:r>
            <a:r>
              <a:rPr lang="en-US" sz="1100" dirty="0" err="1"/>
              <a:t>Console.WriteLine</a:t>
            </a:r>
            <a:r>
              <a:rPr lang="en-US" sz="1100" dirty="0"/>
              <a:t>("</a:t>
            </a:r>
            <a:r>
              <a:rPr lang="ru-RU" sz="1100" dirty="0"/>
              <a:t>Можно добавить подписку: " + </a:t>
            </a:r>
            <a:r>
              <a:rPr lang="en-US" sz="1100" dirty="0"/>
              <a:t>message);</a:t>
            </a:r>
          </a:p>
          <a:p>
            <a:pPr marL="0" indent="0">
              <a:buNone/>
            </a:pPr>
            <a:r>
              <a:rPr lang="en-US" sz="1100" dirty="0" err="1"/>
              <a:t>opel.Drive</a:t>
            </a:r>
            <a:r>
              <a:rPr lang="en-US" sz="1100" dirty="0"/>
              <a:t>(10);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opel.PetrolIsOverCallBack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1100" dirty="0"/>
              <a:t> message =&gt; </a:t>
            </a:r>
            <a:r>
              <a:rPr lang="en-US" sz="1100" dirty="0" err="1"/>
              <a:t>Console.WriteLine</a:t>
            </a:r>
            <a:r>
              <a:rPr lang="en-US" sz="1100" dirty="0"/>
              <a:t>("</a:t>
            </a:r>
            <a:r>
              <a:rPr lang="ru-RU" sz="1100" dirty="0"/>
              <a:t>А Можно и затереть подписку");</a:t>
            </a:r>
          </a:p>
          <a:p>
            <a:pPr marL="0" indent="0">
              <a:buNone/>
            </a:pPr>
            <a:r>
              <a:rPr lang="en-US" sz="1100" dirty="0" err="1"/>
              <a:t>opel.Drive</a:t>
            </a:r>
            <a:r>
              <a:rPr lang="en-US" sz="1100" dirty="0"/>
              <a:t>(10);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opel.PetrolIsOverCallBack</a:t>
            </a:r>
            <a:r>
              <a:rPr lang="en-US" sz="1100" dirty="0"/>
              <a:t> += message =&gt; </a:t>
            </a:r>
            <a:r>
              <a:rPr lang="en-US" sz="1100" dirty="0" err="1"/>
              <a:t>Console.WriteLine</a:t>
            </a:r>
            <a:r>
              <a:rPr lang="en-US" sz="1100" dirty="0"/>
              <a:t>(message);</a:t>
            </a:r>
          </a:p>
          <a:p>
            <a:pPr marL="0" indent="0">
              <a:buNone/>
            </a:pPr>
            <a:r>
              <a:rPr lang="en-US" sz="1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opel.PetrolIsOverCallBack</a:t>
            </a:r>
            <a:r>
              <a:rPr lang="en-US" sz="1100" dirty="0"/>
              <a:t>("</a:t>
            </a:r>
            <a:r>
              <a:rPr lang="ru-RU" sz="1100" dirty="0"/>
              <a:t>Более того можно и самим вызвать </a:t>
            </a:r>
            <a:r>
              <a:rPr lang="en-US" sz="1100" dirty="0"/>
              <a:t>callback, </a:t>
            </a:r>
            <a:r>
              <a:rPr lang="ru-RU" sz="1100" dirty="0"/>
              <a:t>т.е. симулировать событие");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0640" y="2492896"/>
            <a:ext cx="331236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Возможность снаружи управлять подписками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Возможность снаружи вызвать делегат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Нарушение инкапсуляции</a:t>
            </a:r>
          </a:p>
        </p:txBody>
      </p:sp>
    </p:spTree>
    <p:extLst>
      <p:ext uri="{BB962C8B-B14F-4D97-AF65-F5344CB8AC3E}">
        <p14:creationId xmlns:p14="http://schemas.microsoft.com/office/powerpoint/2010/main" val="2068660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Недостаток </a:t>
            </a:r>
            <a:r>
              <a:rPr lang="en-US" sz="2400" dirty="0"/>
              <a:t>public </a:t>
            </a:r>
            <a:r>
              <a:rPr lang="ru-RU" sz="2400" dirty="0"/>
              <a:t>переменной-экземпляра делегата</a:t>
            </a:r>
          </a:p>
        </p:txBody>
      </p:sp>
    </p:spTree>
    <p:extLst>
      <p:ext uri="{BB962C8B-B14F-4D97-AF65-F5344CB8AC3E}">
        <p14:creationId xmlns:p14="http://schemas.microsoft.com/office/powerpoint/2010/main" val="3215070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hape 1198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События</a:t>
            </a:r>
            <a:endParaRPr lang="en-US"/>
          </a:p>
        </p:txBody>
      </p:sp>
      <p:sp>
        <p:nvSpPr>
          <p:cNvPr id="119811" name="Shape 119810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556792"/>
            <a:ext cx="8410575" cy="4619625"/>
          </a:xfrm>
        </p:spPr>
        <p:txBody>
          <a:bodyPr>
            <a:normAutofit fontScale="77500" lnSpcReduction="20000"/>
          </a:bodyPr>
          <a:lstStyle/>
          <a:p>
            <a:pPr marL="461963" indent="-461963" defTabSz="914400" eaLnBrk="1" hangingPunct="1">
              <a:lnSpc>
                <a:spcPct val="120000"/>
              </a:lnSpc>
              <a:defRPr/>
            </a:pPr>
            <a:r>
              <a:rPr lang="ru-RU" dirty="0"/>
              <a:t>Событие – некоторая программная конструкция, которая упрощает создание делегатов и методов работы с ним, служащая для оповещения заинтересованных подписчиков о возникновении некоторой интересной ситуации (события)</a:t>
            </a:r>
          </a:p>
          <a:p>
            <a:pPr marL="461963" indent="-461963" defTabSz="914400" eaLnBrk="1" hangingPunct="1">
              <a:lnSpc>
                <a:spcPct val="120000"/>
              </a:lnSpc>
              <a:defRPr/>
            </a:pPr>
            <a:endParaRPr lang="ru-RU" dirty="0"/>
          </a:p>
          <a:p>
            <a:pPr marL="461963" indent="-461963" defTabSz="914400" eaLnBrk="1" hangingPunct="1">
              <a:lnSpc>
                <a:spcPct val="120000"/>
              </a:lnSpc>
              <a:defRPr/>
            </a:pPr>
            <a:r>
              <a:rPr lang="ru-RU" dirty="0"/>
              <a:t>На событие можно подписаться и от него можно получать оповещения</a:t>
            </a:r>
          </a:p>
          <a:p>
            <a:pPr marL="461963" indent="-461963" defTabSz="914400"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endParaRPr lang="ru-RU" dirty="0"/>
          </a:p>
          <a:p>
            <a:pPr marL="461963" indent="-461963" defTabSz="914400" eaLnBrk="1" hangingPunct="1">
              <a:lnSpc>
                <a:spcPct val="120000"/>
              </a:lnSpc>
              <a:defRPr/>
            </a:pPr>
            <a:r>
              <a:rPr lang="ru-RU" dirty="0"/>
              <a:t>Оповещения приходят в виде вызовов зарегистрированных методов</a:t>
            </a:r>
          </a:p>
          <a:p>
            <a:pPr marL="461963" indent="-461963" defTabSz="914400" eaLnBrk="1" hangingPunct="1">
              <a:lnSpc>
                <a:spcPct val="120000"/>
              </a:lnSpc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20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hape 1208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Объявление события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i="1" dirty="0"/>
              <a:t>[attributes] [modifiers]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/>
              <a:t>delegate-type event-name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i="1" dirty="0"/>
              <a:t>[ { </a:t>
            </a:r>
            <a:r>
              <a:rPr lang="en-US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/>
              <a:t>{ </a:t>
            </a:r>
            <a:r>
              <a:rPr lang="en-US" sz="2400" i="1" dirty="0" err="1"/>
              <a:t>accessor</a:t>
            </a:r>
            <a:r>
              <a:rPr lang="en-US" sz="2400" i="1" dirty="0"/>
              <a:t>-body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lang="en-US" sz="2400" i="1" dirty="0">
                <a:solidFill>
                  <a:srgbClr val="FFC000"/>
                </a:solidFill>
              </a:rPr>
              <a:t> </a:t>
            </a:r>
            <a:r>
              <a:rPr lang="en-US" sz="2400" i="1" dirty="0"/>
              <a:t>{ </a:t>
            </a:r>
            <a:r>
              <a:rPr lang="en-US" sz="2400" i="1" dirty="0" err="1"/>
              <a:t>accessor</a:t>
            </a:r>
            <a:r>
              <a:rPr lang="en-US" sz="2400" i="1" dirty="0"/>
              <a:t>-body } } ];</a:t>
            </a:r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r>
              <a:rPr lang="ru-RU" sz="2400" dirty="0"/>
              <a:t>Примеры</a:t>
            </a:r>
            <a:r>
              <a:rPr lang="en-US" sz="2400" dirty="0"/>
              <a:t> </a:t>
            </a:r>
            <a:r>
              <a:rPr lang="ru-RU" sz="2400" dirty="0"/>
              <a:t>создания: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public event </a:t>
            </a:r>
            <a:r>
              <a:rPr lang="en-US" sz="2400" dirty="0" err="1"/>
              <a:t>EventHandler</a:t>
            </a:r>
            <a:r>
              <a:rPr lang="en-US" sz="2400" dirty="0"/>
              <a:t> Selected;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public event </a:t>
            </a:r>
            <a:r>
              <a:rPr lang="en-US" sz="2400" dirty="0" err="1"/>
              <a:t>PaintEventHandler</a:t>
            </a:r>
            <a:r>
              <a:rPr lang="en-US" sz="2400" dirty="0"/>
              <a:t> Paint;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public event </a:t>
            </a:r>
            <a:r>
              <a:rPr lang="en-US" sz="2400" dirty="0" err="1"/>
              <a:t>MouseEventHandler</a:t>
            </a:r>
            <a:r>
              <a:rPr lang="en-US" sz="2400" dirty="0"/>
              <a:t> </a:t>
            </a:r>
            <a:r>
              <a:rPr lang="en-US" sz="2400" dirty="0" err="1"/>
              <a:t>MouseUp</a:t>
            </a:r>
            <a:r>
              <a:rPr lang="en-US" sz="2400" dirty="0"/>
              <a:t>;</a:t>
            </a:r>
            <a:endParaRPr lang="ru-RU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public event </a:t>
            </a:r>
            <a:r>
              <a:rPr lang="en-US" sz="2400" dirty="0" err="1"/>
              <a:t>MyDelegate</a:t>
            </a:r>
            <a:r>
              <a:rPr lang="en-US" sz="2400" dirty="0"/>
              <a:t> </a:t>
            </a:r>
            <a:r>
              <a:rPr lang="en-US" sz="2400" dirty="0" err="1"/>
              <a:t>MyEvent</a:t>
            </a: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ru-RU" sz="24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 	     add { </a:t>
            </a:r>
            <a:r>
              <a:rPr lang="en-US" sz="2400" dirty="0" err="1"/>
              <a:t>OtherEvent</a:t>
            </a:r>
            <a:r>
              <a:rPr lang="en-US" sz="2400" dirty="0"/>
              <a:t> += value;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     remove {</a:t>
            </a:r>
            <a:r>
              <a:rPr lang="en-US" sz="2400" dirty="0" err="1"/>
              <a:t>OtherEvent</a:t>
            </a:r>
            <a:r>
              <a:rPr lang="en-US" sz="2400" dirty="0"/>
              <a:t> -= value;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ru-RU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7965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hape 1218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Изнутри и снаружи</a:t>
            </a:r>
            <a:endParaRPr lang="en-US"/>
          </a:p>
        </p:txBody>
      </p:sp>
      <p:sp>
        <p:nvSpPr>
          <p:cNvPr id="121859" name="Shape 121858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6792"/>
            <a:ext cx="8410575" cy="5194300"/>
          </a:xfrm>
        </p:spPr>
        <p:txBody>
          <a:bodyPr>
            <a:normAutofit fontScale="55000" lnSpcReduction="20000"/>
          </a:bodyPr>
          <a:lstStyle/>
          <a:p>
            <a:pPr defTabSz="914400" eaLnBrk="1" hangingPunct="1">
              <a:lnSpc>
                <a:spcPct val="120000"/>
              </a:lnSpc>
              <a:defRPr/>
            </a:pPr>
            <a:r>
              <a:rPr lang="ru-RU" dirty="0"/>
              <a:t>Изнутри</a:t>
            </a:r>
          </a:p>
          <a:p>
            <a:pPr lvl="1" defTabSz="914400" eaLnBrk="1" hangingPunct="1">
              <a:lnSpc>
                <a:spcPct val="120000"/>
              </a:lnSpc>
              <a:defRPr/>
            </a:pPr>
            <a:r>
              <a:rPr lang="ru-RU" dirty="0"/>
              <a:t>Событие – свойство-делегат, с которым можно обращаться точно так же</a:t>
            </a:r>
          </a:p>
          <a:p>
            <a:pPr lvl="1" defTabSz="914400" eaLnBrk="1" hangingPunct="1">
              <a:lnSpc>
                <a:spcPct val="120000"/>
              </a:lnSpc>
              <a:defRPr/>
            </a:pPr>
            <a:r>
              <a:rPr lang="ru-RU" dirty="0"/>
              <a:t>Вызов делегата – инициация события</a:t>
            </a:r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sz="2200" dirty="0"/>
              <a:t>	public delegate void </a:t>
            </a:r>
            <a:r>
              <a:rPr lang="en-US" sz="2200" dirty="0" err="1"/>
              <a:t>MyDelegate</a:t>
            </a:r>
            <a:r>
              <a:rPr lang="en-US" sz="2200" dirty="0"/>
              <a:t>(string message);</a:t>
            </a:r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sz="2200" dirty="0"/>
              <a:t>	public event </a:t>
            </a:r>
            <a:r>
              <a:rPr lang="en-US" sz="2200" dirty="0" err="1"/>
              <a:t>MyDelegate</a:t>
            </a:r>
            <a:r>
              <a:rPr lang="en-US" sz="2200" dirty="0"/>
              <a:t> </a:t>
            </a:r>
            <a:r>
              <a:rPr lang="en-US" sz="2200" dirty="0" err="1"/>
              <a:t>MyEvent</a:t>
            </a:r>
            <a:r>
              <a:rPr lang="en-US" sz="2200" dirty="0"/>
              <a:t>;</a:t>
            </a:r>
            <a:endParaRPr lang="ru-RU" sz="2200" dirty="0"/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sz="2200" dirty="0"/>
              <a:t>	</a:t>
            </a:r>
            <a:r>
              <a:rPr lang="ru-RU" sz="2200" dirty="0"/>
              <a:t>…</a:t>
            </a:r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sz="2200" dirty="0"/>
              <a:t>	</a:t>
            </a:r>
            <a:r>
              <a:rPr lang="en-US" sz="2200" dirty="0" err="1"/>
              <a:t>MyDelegate</a:t>
            </a:r>
            <a:r>
              <a:rPr lang="en-US" sz="2200" dirty="0"/>
              <a:t> e = </a:t>
            </a:r>
            <a:r>
              <a:rPr lang="en-US" sz="2200" dirty="0" err="1"/>
              <a:t>MyEvent</a:t>
            </a:r>
            <a:r>
              <a:rPr lang="en-US" sz="2200" dirty="0"/>
              <a:t>;</a:t>
            </a:r>
            <a:r>
              <a:rPr lang="ru-RU" sz="2200" dirty="0"/>
              <a:t>  // для </a:t>
            </a:r>
            <a:r>
              <a:rPr lang="ru-RU" sz="2200" dirty="0" err="1"/>
              <a:t>потокобезопасности</a:t>
            </a:r>
            <a:endParaRPr lang="en-US" sz="2200" dirty="0"/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sz="2200" dirty="0"/>
              <a:t>	if (e != null) e("</a:t>
            </a:r>
            <a:r>
              <a:rPr lang="ru-RU" sz="2200" dirty="0"/>
              <a:t>Параметры делегата");  // обязательна проверка на </a:t>
            </a:r>
            <a:r>
              <a:rPr lang="en-US" sz="2200" dirty="0"/>
              <a:t>null</a:t>
            </a:r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sz="2200" dirty="0"/>
              <a:t>	</a:t>
            </a:r>
            <a:r>
              <a:rPr lang="en-US" sz="2200" dirty="0" err="1"/>
              <a:t>MyEvent</a:t>
            </a:r>
            <a:r>
              <a:rPr lang="en-US" sz="2200" dirty="0"/>
              <a:t>?.Invoke ("</a:t>
            </a:r>
            <a:r>
              <a:rPr lang="ru-RU" sz="2200" dirty="0"/>
              <a:t>Параметры делегата"); </a:t>
            </a:r>
            <a:r>
              <a:rPr lang="en-US" sz="2200" dirty="0"/>
              <a:t> // </a:t>
            </a:r>
            <a:r>
              <a:rPr lang="ru-RU" sz="2200" dirty="0"/>
              <a:t>так тоже </a:t>
            </a:r>
            <a:r>
              <a:rPr lang="ru-RU" sz="2200" dirty="0" err="1"/>
              <a:t>потокобезопасно</a:t>
            </a:r>
            <a:r>
              <a:rPr lang="ru-RU" sz="2200" dirty="0"/>
              <a:t> (</a:t>
            </a:r>
            <a:r>
              <a:rPr lang="en-US" sz="2200" dirty="0"/>
              <a:t>c </a:t>
            </a:r>
            <a:r>
              <a:rPr lang="en-US" sz="2200" dirty="0" err="1"/>
              <a:t>C</a:t>
            </a:r>
            <a:r>
              <a:rPr lang="en-US" sz="2200" dirty="0"/>
              <a:t># 6</a:t>
            </a:r>
            <a:r>
              <a:rPr lang="ru-RU" sz="2200" dirty="0"/>
              <a:t>)</a:t>
            </a:r>
          </a:p>
          <a:p>
            <a:pPr defTabSz="914400" eaLnBrk="1" hangingPunct="1">
              <a:lnSpc>
                <a:spcPct val="120000"/>
              </a:lnSpc>
              <a:defRPr/>
            </a:pPr>
            <a:endParaRPr lang="en-US" dirty="0"/>
          </a:p>
          <a:p>
            <a:pPr defTabSz="914400" eaLnBrk="1" hangingPunct="1">
              <a:lnSpc>
                <a:spcPct val="120000"/>
              </a:lnSpc>
              <a:defRPr/>
            </a:pPr>
            <a:r>
              <a:rPr lang="ru-RU" dirty="0"/>
              <a:t>Снаружи</a:t>
            </a:r>
          </a:p>
          <a:p>
            <a:pPr lvl="1" defTabSz="914400" eaLnBrk="1" hangingPunct="1">
              <a:lnSpc>
                <a:spcPct val="120000"/>
              </a:lnSpc>
              <a:defRPr/>
            </a:pPr>
            <a:r>
              <a:rPr lang="ru-RU" dirty="0"/>
              <a:t>С событием можно общаться только при помощи двух </a:t>
            </a:r>
            <a:r>
              <a:rPr lang="ru-RU" dirty="0" err="1"/>
              <a:t>аксессоров</a:t>
            </a:r>
            <a:r>
              <a:rPr lang="ru-RU" dirty="0"/>
              <a:t> </a:t>
            </a:r>
          </a:p>
          <a:p>
            <a:pPr lvl="2" defTabSz="914400" eaLnBrk="1" hangingPunct="1">
              <a:lnSpc>
                <a:spcPct val="120000"/>
              </a:lnSpc>
              <a:defRPr/>
            </a:pPr>
            <a:r>
              <a:rPr lang="ru-RU" dirty="0"/>
              <a:t>+= подписаться на событие</a:t>
            </a:r>
          </a:p>
          <a:p>
            <a:pPr lvl="2" defTabSz="914400" eaLnBrk="1" hangingPunct="1">
              <a:lnSpc>
                <a:spcPct val="120000"/>
              </a:lnSpc>
              <a:defRPr/>
            </a:pPr>
            <a:r>
              <a:rPr lang="ru-RU" dirty="0"/>
              <a:t>-= отписаться от события</a:t>
            </a:r>
            <a:endParaRPr lang="en-US" dirty="0"/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myVar.MyEvent</a:t>
            </a:r>
            <a:r>
              <a:rPr lang="en-US" dirty="0"/>
              <a:t> += new </a:t>
            </a:r>
            <a:r>
              <a:rPr lang="en-US" dirty="0" err="1"/>
              <a:t>MyDelegate</a:t>
            </a:r>
            <a:r>
              <a:rPr lang="en-US" dirty="0"/>
              <a:t>(</a:t>
            </a:r>
            <a:r>
              <a:rPr lang="en-US" dirty="0" err="1"/>
              <a:t>MyHandler</a:t>
            </a:r>
            <a:r>
              <a:rPr lang="en-US" dirty="0"/>
              <a:t>);</a:t>
            </a:r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myVar.MyEvent</a:t>
            </a:r>
            <a:r>
              <a:rPr lang="en-US" dirty="0"/>
              <a:t> += message =&gt; </a:t>
            </a:r>
            <a:r>
              <a:rPr lang="en-US" dirty="0" err="1"/>
              <a:t>Console.WriteLine</a:t>
            </a:r>
            <a:r>
              <a:rPr lang="en-US" dirty="0"/>
              <a:t>(message);</a:t>
            </a:r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myVar.MyEvent</a:t>
            </a:r>
            <a:r>
              <a:rPr lang="en-US" dirty="0"/>
              <a:t> -= </a:t>
            </a:r>
            <a:r>
              <a:rPr lang="en-US" dirty="0" err="1"/>
              <a:t>MyHandler</a:t>
            </a:r>
            <a:r>
              <a:rPr lang="en-US" dirty="0"/>
              <a:t>;</a:t>
            </a:r>
          </a:p>
          <a:p>
            <a:pPr lvl="2" defTabSz="914400" eaLnBrk="1" hangingPunct="1">
              <a:lnSpc>
                <a:spcPct val="120000"/>
              </a:lnSpc>
              <a:defRPr/>
            </a:pPr>
            <a:endParaRPr lang="ru-RU" dirty="0"/>
          </a:p>
          <a:p>
            <a:pPr lvl="1" defTabSz="914400" eaLnBrk="1" hangingPunct="1">
              <a:lnSpc>
                <a:spcPct val="120000"/>
              </a:lnSpc>
              <a:defRPr/>
            </a:pPr>
            <a:r>
              <a:rPr lang="ru-RU" dirty="0"/>
              <a:t>Когда происходит событие, вызывается ваш 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08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События</a:t>
            </a:r>
          </a:p>
          <a:p>
            <a:r>
              <a:rPr lang="ru-RU" sz="1800" dirty="0"/>
              <a:t>Частное событие</a:t>
            </a:r>
          </a:p>
        </p:txBody>
      </p:sp>
    </p:spTree>
    <p:extLst>
      <p:ext uri="{BB962C8B-B14F-4D97-AF65-F5344CB8AC3E}">
        <p14:creationId xmlns:p14="http://schemas.microsoft.com/office/powerpoint/2010/main" val="3645864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hape 1884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Соглашения о событиях</a:t>
            </a:r>
            <a:endParaRPr lang="en-US"/>
          </a:p>
        </p:txBody>
      </p:sp>
      <p:sp>
        <p:nvSpPr>
          <p:cNvPr id="188419" name="Shape 188418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556792"/>
            <a:ext cx="8496944" cy="4896544"/>
          </a:xfrm>
        </p:spPr>
        <p:txBody>
          <a:bodyPr>
            <a:normAutofit/>
          </a:bodyPr>
          <a:lstStyle/>
          <a:p>
            <a:pPr marL="461963" indent="-461963" defTabSz="914400" eaLnBrk="1" hangingPunct="1">
              <a:defRPr/>
            </a:pPr>
            <a:r>
              <a:rPr lang="ru-RU" sz="2400" dirty="0"/>
              <a:t>Тип делегата-события:</a:t>
            </a:r>
          </a:p>
          <a:p>
            <a:pPr marL="850900" lvl="1" indent="-387350" defTabSz="914400" eaLnBrk="1" hangingPunct="1">
              <a:defRPr/>
            </a:pPr>
            <a:r>
              <a:rPr lang="en-US" sz="2000" dirty="0"/>
              <a:t>delegate void </a:t>
            </a:r>
            <a:r>
              <a:rPr lang="en-US" sz="2000" dirty="0" err="1">
                <a:solidFill>
                  <a:srgbClr val="FFC000"/>
                </a:solidFill>
              </a:rPr>
              <a:t>EventHandler</a:t>
            </a:r>
            <a:r>
              <a:rPr lang="en-US" sz="2000" dirty="0"/>
              <a:t>(object sender, </a:t>
            </a:r>
            <a:r>
              <a:rPr lang="en-US" sz="2000" dirty="0" err="1"/>
              <a:t>EventArgs</a:t>
            </a:r>
            <a:r>
              <a:rPr lang="en-US" sz="2000" dirty="0"/>
              <a:t> e);</a:t>
            </a:r>
          </a:p>
          <a:p>
            <a:pPr marL="850900" lvl="1" indent="-387350">
              <a:defRPr/>
            </a:pPr>
            <a:r>
              <a:rPr lang="en-US" sz="2000" dirty="0"/>
              <a:t>delegate void </a:t>
            </a:r>
            <a:r>
              <a:rPr lang="en-US" sz="2000" dirty="0" err="1">
                <a:solidFill>
                  <a:srgbClr val="FFC000"/>
                </a:solidFill>
              </a:rPr>
              <a:t>EventHandler</a:t>
            </a:r>
            <a:r>
              <a:rPr lang="en-US" sz="2000" dirty="0">
                <a:solidFill>
                  <a:srgbClr val="FFC000"/>
                </a:solidFill>
              </a:rPr>
              <a:t>&lt;</a:t>
            </a:r>
            <a:r>
              <a:rPr lang="en-US" sz="2000" dirty="0" err="1">
                <a:solidFill>
                  <a:srgbClr val="FFC000"/>
                </a:solidFill>
              </a:rPr>
              <a:t>TEventArgs</a:t>
            </a:r>
            <a:r>
              <a:rPr lang="en-US" sz="2000" dirty="0">
                <a:solidFill>
                  <a:srgbClr val="FFC000"/>
                </a:solidFill>
              </a:rPr>
              <a:t>&gt;</a:t>
            </a:r>
            <a:r>
              <a:rPr lang="en-US" sz="2000" dirty="0"/>
              <a:t>(object sender, </a:t>
            </a:r>
            <a:r>
              <a:rPr lang="en-US" sz="2000" dirty="0" err="1"/>
              <a:t>TEventArgs</a:t>
            </a:r>
            <a:r>
              <a:rPr lang="en-US" sz="2000" dirty="0"/>
              <a:t> e) where </a:t>
            </a:r>
            <a:r>
              <a:rPr lang="en-US" sz="2000" dirty="0" err="1"/>
              <a:t>TEventArgs</a:t>
            </a:r>
            <a:r>
              <a:rPr lang="en-US" sz="2000" dirty="0"/>
              <a:t> : </a:t>
            </a:r>
            <a:r>
              <a:rPr lang="en-US" sz="2000" dirty="0" err="1"/>
              <a:t>EventArgs</a:t>
            </a:r>
            <a:r>
              <a:rPr lang="en-US" sz="2000" dirty="0"/>
              <a:t>;</a:t>
            </a:r>
          </a:p>
          <a:p>
            <a:pPr marL="850900" lvl="1" indent="-387350" defTabSz="914400" eaLnBrk="1" hangingPunct="1">
              <a:defRPr/>
            </a:pPr>
            <a:endParaRPr lang="en-US" sz="2000" dirty="0"/>
          </a:p>
          <a:p>
            <a:pPr marL="461963" indent="-461963" defTabSz="914400" eaLnBrk="1" hangingPunct="1">
              <a:defRPr/>
            </a:pPr>
            <a:r>
              <a:rPr lang="en-US" sz="2400" dirty="0"/>
              <a:t>sender – </a:t>
            </a:r>
            <a:r>
              <a:rPr lang="ru-RU" sz="2400" dirty="0"/>
              <a:t>объект, породивший событие</a:t>
            </a:r>
          </a:p>
          <a:p>
            <a:pPr marL="850900" lvl="1" indent="-387350" defTabSz="914400" eaLnBrk="1" hangingPunct="1">
              <a:defRPr/>
            </a:pPr>
            <a:r>
              <a:rPr lang="ru-RU" sz="2000" dirty="0"/>
              <a:t>Один обработчик на несколько событий</a:t>
            </a:r>
          </a:p>
          <a:p>
            <a:pPr marL="850900" lvl="1" indent="-387350" defTabSz="914400" eaLnBrk="1" hangingPunct="1">
              <a:defRPr/>
            </a:pPr>
            <a:endParaRPr lang="ru-RU" sz="2000" dirty="0"/>
          </a:p>
          <a:p>
            <a:pPr marL="461963" indent="-461963" defTabSz="914400" eaLnBrk="1" hangingPunct="1">
              <a:defRPr/>
            </a:pPr>
            <a:r>
              <a:rPr lang="en-US" sz="2400" dirty="0" err="1"/>
              <a:t>EventArgs</a:t>
            </a:r>
            <a:r>
              <a:rPr lang="en-US" sz="2400" dirty="0"/>
              <a:t> – </a:t>
            </a:r>
            <a:r>
              <a:rPr lang="ru-RU" sz="2400" dirty="0"/>
              <a:t>дополнительная передаваемая информация о событии</a:t>
            </a:r>
            <a:endParaRPr lang="ru-RU" sz="1800" dirty="0"/>
          </a:p>
          <a:p>
            <a:pPr marL="850900" lvl="1" indent="-387350">
              <a:defRPr/>
            </a:pPr>
            <a:r>
              <a:rPr lang="ru-RU" sz="2000" dirty="0"/>
              <a:t>Для передачи своей информации о событии необходима создать класс наследник от </a:t>
            </a:r>
            <a:r>
              <a:rPr lang="en-US" sz="2000" dirty="0" err="1"/>
              <a:t>EventArgs</a:t>
            </a:r>
            <a:r>
              <a:rPr lang="en-US" sz="2000" dirty="0"/>
              <a:t> </a:t>
            </a:r>
            <a:r>
              <a:rPr lang="ru-RU" sz="2000" dirty="0"/>
              <a:t>и расширить его для передачи дополнительной информации о событии</a:t>
            </a:r>
          </a:p>
        </p:txBody>
      </p:sp>
    </p:spTree>
    <p:extLst>
      <p:ext uri="{BB962C8B-B14F-4D97-AF65-F5344CB8AC3E}">
        <p14:creationId xmlns:p14="http://schemas.microsoft.com/office/powerpoint/2010/main" val="3602541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События</a:t>
            </a:r>
            <a:r>
              <a:rPr lang="en-US" sz="3200" dirty="0"/>
              <a:t> </a:t>
            </a:r>
            <a:endParaRPr lang="ru-RU" sz="3200" dirty="0"/>
          </a:p>
          <a:p>
            <a:r>
              <a:rPr lang="ru-RU" sz="1800" dirty="0"/>
              <a:t>Стандартные делегаты</a:t>
            </a:r>
          </a:p>
        </p:txBody>
      </p:sp>
    </p:spTree>
    <p:extLst>
      <p:ext uri="{BB962C8B-B14F-4D97-AF65-F5344CB8AC3E}">
        <p14:creationId xmlns:p14="http://schemas.microsoft.com/office/powerpoint/2010/main" val="1638682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Делегаты</a:t>
            </a:r>
          </a:p>
          <a:p>
            <a:pPr lvl="1"/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Одиночные делегаты</a:t>
            </a:r>
          </a:p>
          <a:p>
            <a:pPr lvl="1"/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Цепочка делегатов</a:t>
            </a:r>
          </a:p>
          <a:p>
            <a:pPr lvl="1"/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Обобщенные делегаты</a:t>
            </a:r>
          </a:p>
          <a:p>
            <a:pPr lvl="1"/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Анонимные методы</a:t>
            </a:r>
          </a:p>
          <a:p>
            <a:pPr lvl="1"/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Лямбда выражения</a:t>
            </a:r>
          </a:p>
          <a:p>
            <a:pPr lvl="1"/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Замыкания</a:t>
            </a: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Ковариантность</a:t>
            </a:r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контрвариантность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Делегатов</a:t>
            </a:r>
          </a:p>
          <a:p>
            <a:pPr lvl="1"/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Интерфейсов</a:t>
            </a:r>
          </a:p>
          <a:p>
            <a:pPr lvl="2"/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События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/>
              <a:t>Функции и свойства в виде выражений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5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Делегат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528" y="1628800"/>
            <a:ext cx="8352927" cy="49196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/>
              <a:t>Делегат – </a:t>
            </a:r>
            <a:r>
              <a:rPr lang="ru-RU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</a:t>
            </a:r>
            <a:r>
              <a:rPr lang="ru-RU" dirty="0"/>
              <a:t>, безопасный в отношении типов, указывающий на метод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Содержит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ссылку на объект 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ссылку на метод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жестко определяет типы и количество параметров метода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жестко определяет тип возвращаемого значения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Может указывать на статический метод или метод экземпляра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Если ссылка на объект равна </a:t>
            </a:r>
            <a:r>
              <a:rPr lang="ru-RU" dirty="0" err="1"/>
              <a:t>null</a:t>
            </a:r>
            <a:r>
              <a:rPr lang="ru-RU" dirty="0"/>
              <a:t>, это означает, что вызываемый метод статический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Обеспечивает обратный вызов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Вызов делегата синтаксически такой же как вызов обычной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940066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253536"/>
            <a:ext cx="8496944" cy="1143000"/>
          </a:xfrm>
        </p:spPr>
        <p:txBody>
          <a:bodyPr>
            <a:noAutofit/>
          </a:bodyPr>
          <a:lstStyle/>
          <a:p>
            <a:r>
              <a:rPr lang="ru-RU" sz="3600" dirty="0"/>
              <a:t>Функции и свойства в виде выражений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Expression bodied function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Применимо, если функция состоит из одного оператора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Контроль типов входных и выходных параметров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public override string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b="1" dirty="0">
                <a:solidFill>
                  <a:srgbClr val="FFC000"/>
                </a:solidFill>
              </a:rPr>
              <a:t>=&gt;</a:t>
            </a:r>
            <a:r>
              <a:rPr lang="en-US" dirty="0"/>
              <a:t> $"{Re}+{</a:t>
            </a:r>
            <a:r>
              <a:rPr lang="en-US" dirty="0" err="1"/>
              <a:t>Im</a:t>
            </a:r>
            <a:r>
              <a:rPr lang="en-US" dirty="0"/>
              <a:t>}</a:t>
            </a:r>
            <a:r>
              <a:rPr lang="en-US" dirty="0" err="1"/>
              <a:t>i</a:t>
            </a:r>
            <a:r>
              <a:rPr lang="en-US" dirty="0"/>
              <a:t>";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/>
              <a:t>Expression bodied property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Задание</a:t>
            </a:r>
            <a:r>
              <a:rPr lang="en-US" dirty="0"/>
              <a:t> </a:t>
            </a:r>
            <a:r>
              <a:rPr lang="ru-RU" dirty="0"/>
              <a:t>простого свойства только для чтения (состоит из одного оператора)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sz="2600" dirty="0"/>
              <a:t>public double Abs </a:t>
            </a:r>
            <a:r>
              <a:rPr lang="en-US" sz="2600" b="1" dirty="0">
                <a:solidFill>
                  <a:srgbClr val="FFC000"/>
                </a:solidFill>
              </a:rPr>
              <a:t>=&gt;</a:t>
            </a:r>
            <a:r>
              <a:rPr lang="en-US" sz="2600" dirty="0"/>
              <a:t> </a:t>
            </a:r>
            <a:r>
              <a:rPr lang="en-US" sz="2600" dirty="0" err="1"/>
              <a:t>Math.Sqrt</a:t>
            </a:r>
            <a:r>
              <a:rPr lang="en-US" sz="2600" dirty="0"/>
              <a:t>(Re * Re + </a:t>
            </a:r>
            <a:r>
              <a:rPr lang="en-US" sz="2600" dirty="0" err="1"/>
              <a:t>Im</a:t>
            </a:r>
            <a:r>
              <a:rPr lang="en-US" sz="2600" dirty="0"/>
              <a:t> * </a:t>
            </a:r>
            <a:r>
              <a:rPr lang="en-US" sz="2600" dirty="0" err="1"/>
              <a:t>Im</a:t>
            </a:r>
            <a:r>
              <a:rPr lang="en-US" sz="2600" dirty="0"/>
              <a:t>);</a:t>
            </a:r>
            <a:endParaRPr lang="ru-RU" sz="2600" dirty="0"/>
          </a:p>
          <a:p>
            <a:pPr lvl="1">
              <a:lnSpc>
                <a:spcPct val="120000"/>
              </a:lnSpc>
            </a:pPr>
            <a:r>
              <a:rPr lang="ru-RU" dirty="0"/>
              <a:t>Задание простого</a:t>
            </a:r>
            <a:r>
              <a:rPr lang="en-US" dirty="0"/>
              <a:t> </a:t>
            </a:r>
            <a:r>
              <a:rPr lang="ru-RU" dirty="0"/>
              <a:t>свойства (состоит из одного оператора)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public string Name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       {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            get </a:t>
            </a:r>
            <a:r>
              <a:rPr lang="en-US" b="1" dirty="0">
                <a:solidFill>
                  <a:srgbClr val="FFC000"/>
                </a:solidFill>
              </a:rPr>
              <a:t>=&gt;</a:t>
            </a:r>
            <a:r>
              <a:rPr lang="en-US" dirty="0"/>
              <a:t> _name;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            set </a:t>
            </a:r>
            <a:r>
              <a:rPr lang="en-US" b="1" dirty="0">
                <a:solidFill>
                  <a:srgbClr val="FFC000"/>
                </a:solidFill>
              </a:rPr>
              <a:t>=&gt;</a:t>
            </a:r>
            <a:r>
              <a:rPr lang="en-US" dirty="0"/>
              <a:t> _name = value;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       }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416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 рассмотрели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Делегаты</a:t>
            </a:r>
          </a:p>
          <a:p>
            <a:pPr lvl="1"/>
            <a:r>
              <a:rPr lang="ru-RU" dirty="0"/>
              <a:t>Одиночные делегаты</a:t>
            </a:r>
          </a:p>
          <a:p>
            <a:pPr lvl="1"/>
            <a:r>
              <a:rPr lang="ru-RU" dirty="0"/>
              <a:t>Цепочка делегатов</a:t>
            </a:r>
          </a:p>
          <a:p>
            <a:pPr lvl="1"/>
            <a:r>
              <a:rPr lang="ru-RU" dirty="0"/>
              <a:t>Обобщенные делегаты</a:t>
            </a:r>
          </a:p>
          <a:p>
            <a:pPr lvl="1"/>
            <a:r>
              <a:rPr lang="ru-RU" dirty="0"/>
              <a:t>Анонимные методы</a:t>
            </a:r>
          </a:p>
          <a:p>
            <a:pPr lvl="1"/>
            <a:r>
              <a:rPr lang="ru-RU" dirty="0"/>
              <a:t>Лямбда выражения</a:t>
            </a:r>
          </a:p>
          <a:p>
            <a:pPr lvl="1"/>
            <a:r>
              <a:rPr lang="ru-RU" dirty="0"/>
              <a:t>Замыкания</a:t>
            </a:r>
          </a:p>
          <a:p>
            <a:endParaRPr lang="en-US" dirty="0"/>
          </a:p>
          <a:p>
            <a:r>
              <a:rPr lang="ru-RU" dirty="0" err="1"/>
              <a:t>Ковариантность</a:t>
            </a:r>
            <a:r>
              <a:rPr lang="ru-RU" dirty="0"/>
              <a:t> и </a:t>
            </a:r>
            <a:r>
              <a:rPr lang="ru-RU" dirty="0" err="1"/>
              <a:t>контрвариантность</a:t>
            </a:r>
            <a:endParaRPr lang="ru-RU" dirty="0"/>
          </a:p>
          <a:p>
            <a:pPr lvl="1"/>
            <a:r>
              <a:rPr lang="ru-RU" dirty="0"/>
              <a:t>Делегатов</a:t>
            </a:r>
          </a:p>
          <a:p>
            <a:pPr lvl="1"/>
            <a:r>
              <a:rPr lang="ru-RU" dirty="0"/>
              <a:t>Интерфейсов</a:t>
            </a:r>
          </a:p>
          <a:p>
            <a:pPr lvl="2"/>
            <a:endParaRPr lang="ru-RU" dirty="0"/>
          </a:p>
          <a:p>
            <a:r>
              <a:rPr lang="ru-RU" dirty="0"/>
              <a:t>События</a:t>
            </a:r>
            <a:endParaRPr lang="en-US" dirty="0"/>
          </a:p>
          <a:p>
            <a:endParaRPr lang="en-US" dirty="0"/>
          </a:p>
          <a:p>
            <a:r>
              <a:rPr lang="ru-RU" dirty="0"/>
              <a:t>Функции и свойства в виде выражений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делегатами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Объявить (описать) делегат</a:t>
            </a:r>
          </a:p>
          <a:p>
            <a:pPr lvl="1"/>
            <a:r>
              <a:rPr lang="ru-RU" dirty="0"/>
              <a:t>Описать тип делегата, используя специальный синтаксис (описать класс)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экземпляр делегата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Объявление обычной переменной типа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Вызов конструктора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Передача конструктору ссылки на метод экземпляра или статический метод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Вызвать делегат</a:t>
            </a:r>
          </a:p>
        </p:txBody>
      </p:sp>
    </p:spTree>
    <p:extLst>
      <p:ext uri="{BB962C8B-B14F-4D97-AF65-F5344CB8AC3E}">
        <p14:creationId xmlns:p14="http://schemas.microsoft.com/office/powerpoint/2010/main" val="191087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hape 1126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типа делегата</a:t>
            </a:r>
            <a:endParaRPr lang="en-US" dirty="0"/>
          </a:p>
        </p:txBody>
      </p:sp>
      <p:sp>
        <p:nvSpPr>
          <p:cNvPr id="112643" name="Shape 112642"/>
          <p:cNvSpPr>
            <a:spLocks noGrp="1" noChangeArrowheads="1"/>
          </p:cNvSpPr>
          <p:nvPr>
            <p:ph idx="1"/>
          </p:nvPr>
        </p:nvSpPr>
        <p:spPr>
          <a:xfrm>
            <a:off x="179512" y="1646237"/>
            <a:ext cx="8856984" cy="45262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Синтаксис </a:t>
            </a:r>
          </a:p>
          <a:p>
            <a:pPr lvl="1">
              <a:buNone/>
              <a:defRPr/>
            </a:pPr>
            <a:r>
              <a:rPr lang="en-US" dirty="0">
                <a:latin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</a:rPr>
              <a:t>] [</a:t>
            </a:r>
            <a:r>
              <a:rPr lang="en-US" i="1" dirty="0">
                <a:latin typeface="Courier New" pitchFamily="49" charset="0"/>
              </a:rPr>
              <a:t>modifiers</a:t>
            </a:r>
            <a:r>
              <a:rPr lang="en-US" dirty="0">
                <a:latin typeface="Courier New" pitchFamily="49" charset="0"/>
              </a:rPr>
              <a:t>] 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delegate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</a:rPr>
              <a:t>return-type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</a:rPr>
              <a:t>type-name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</a:rPr>
              <a:t>args</a:t>
            </a:r>
            <a:r>
              <a:rPr lang="en-US" i="1" dirty="0">
                <a:latin typeface="Courier New" pitchFamily="49" charset="0"/>
              </a:rPr>
              <a:t>-list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defRPr/>
            </a:pPr>
            <a:r>
              <a:rPr lang="ru-RU" dirty="0"/>
              <a:t>похож на определения абстрактного метода, но это определение типа</a:t>
            </a:r>
          </a:p>
          <a:p>
            <a:pPr lvl="1">
              <a:defRPr/>
            </a:pPr>
            <a:r>
              <a:rPr lang="ru-RU" dirty="0"/>
              <a:t>жестко задает сигнатуру вызываемого метода</a:t>
            </a:r>
          </a:p>
          <a:p>
            <a:pPr>
              <a:defRPr/>
            </a:pPr>
            <a:r>
              <a:rPr lang="ru-RU" dirty="0"/>
              <a:t>Примеры</a:t>
            </a:r>
          </a:p>
          <a:p>
            <a:pPr marL="342900" lvl="1" indent="-342900">
              <a:buSzTx/>
              <a:buNone/>
              <a:defRPr/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</a:rPr>
              <a:t>public </a:t>
            </a:r>
            <a:r>
              <a:rPr lang="en-US" sz="1800" b="1" dirty="0">
                <a:latin typeface="Courier New" pitchFamily="49" charset="0"/>
              </a:rPr>
              <a:t>delegate</a:t>
            </a:r>
            <a:r>
              <a:rPr lang="en-US" sz="1800" dirty="0">
                <a:latin typeface="Courier New" pitchFamily="49" charset="0"/>
              </a:rPr>
              <a:t> double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Function2d(double x, double y);</a:t>
            </a:r>
            <a:endParaRPr lang="ru-RU" sz="1800" dirty="0">
              <a:latin typeface="Courier New" pitchFamily="49" charset="0"/>
            </a:endParaRPr>
          </a:p>
          <a:p>
            <a:pPr marL="342900" lvl="1" indent="-342900">
              <a:buSzTx/>
              <a:buNone/>
              <a:defRPr/>
            </a:pPr>
            <a:r>
              <a:rPr lang="ru-RU" sz="1800" dirty="0">
                <a:latin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</a:rPr>
              <a:t>public </a:t>
            </a:r>
            <a:r>
              <a:rPr lang="en-US" sz="1800" b="1" dirty="0">
                <a:latin typeface="Courier New" pitchFamily="49" charset="0"/>
              </a:rPr>
              <a:t>delegate</a:t>
            </a:r>
            <a:r>
              <a:rPr lang="en-US" sz="1800" dirty="0">
                <a:latin typeface="Courier New" pitchFamily="49" charset="0"/>
              </a:rPr>
              <a:t> Complex </a:t>
            </a:r>
            <a:r>
              <a:rPr lang="ru-RU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ComplexFunction</a:t>
            </a:r>
            <a:r>
              <a:rPr lang="en-US" sz="1800" dirty="0">
                <a:latin typeface="Courier New" pitchFamily="49" charset="0"/>
              </a:rPr>
              <a:t>(Complex z);</a:t>
            </a:r>
          </a:p>
          <a:p>
            <a:pPr marL="342900" lvl="1" indent="-342900">
              <a:buSzTx/>
              <a:buNone/>
              <a:defRPr/>
            </a:pPr>
            <a:r>
              <a:rPr lang="ru-RU" sz="1800" b="1" dirty="0">
                <a:latin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</a:rPr>
              <a:t>public </a:t>
            </a:r>
            <a:r>
              <a:rPr lang="en-US" sz="1800" b="1" dirty="0">
                <a:latin typeface="Courier New" pitchFamily="49" charset="0"/>
              </a:rPr>
              <a:t>delegate</a:t>
            </a:r>
            <a:r>
              <a:rPr lang="en-US" sz="1800" dirty="0">
                <a:latin typeface="Courier New" pitchFamily="49" charset="0"/>
              </a:rPr>
              <a:t> void </a:t>
            </a:r>
            <a:r>
              <a:rPr lang="en-US" sz="1800" dirty="0" err="1">
                <a:latin typeface="Courier New" pitchFamily="49" charset="0"/>
              </a:rPr>
              <a:t>EventHandler</a:t>
            </a:r>
            <a:r>
              <a:rPr lang="en-US" sz="1800" dirty="0">
                <a:latin typeface="Courier New" pitchFamily="49" charset="0"/>
              </a:rPr>
              <a:t>(object o, </a:t>
            </a:r>
            <a:r>
              <a:rPr lang="en-US" sz="1800" dirty="0" err="1">
                <a:latin typeface="Courier New" pitchFamily="49" charset="0"/>
              </a:rPr>
              <a:t>EventArgs</a:t>
            </a:r>
            <a:r>
              <a:rPr lang="en-US" sz="1800" dirty="0">
                <a:latin typeface="Courier New" pitchFamily="49" charset="0"/>
              </a:rPr>
              <a:t> e);</a:t>
            </a:r>
            <a:endParaRPr lang="ru-RU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2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кулисами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251520" y="1556792"/>
            <a:ext cx="8568952" cy="511256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3800" dirty="0"/>
              <a:t>Пример: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sz="3600" dirty="0"/>
              <a:t>public delegate double </a:t>
            </a:r>
            <a:r>
              <a:rPr lang="en-US" sz="3600" dirty="0" err="1"/>
              <a:t>ProcessResults</a:t>
            </a:r>
            <a:r>
              <a:rPr lang="en-US" sz="3600" dirty="0"/>
              <a:t>(double x, double y);</a:t>
            </a:r>
            <a:endParaRPr lang="ru-RU" sz="3600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sz="3800" dirty="0"/>
              <a:t>За кулисами (создается класс наследник от </a:t>
            </a:r>
            <a:r>
              <a:rPr lang="en-US" sz="3800" dirty="0" err="1"/>
              <a:t>MulticastDelegate</a:t>
            </a:r>
            <a:r>
              <a:rPr lang="ru-RU" sz="3800" dirty="0"/>
              <a:t>)</a:t>
            </a:r>
          </a:p>
          <a:p>
            <a:pPr>
              <a:lnSpc>
                <a:spcPct val="120000"/>
              </a:lnSpc>
            </a:pPr>
            <a:endParaRPr lang="en-US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public</a:t>
            </a:r>
            <a:r>
              <a:rPr lang="ru-RU" sz="3600" dirty="0"/>
              <a:t> </a:t>
            </a:r>
            <a:r>
              <a:rPr lang="en-US" sz="3600" dirty="0"/>
              <a:t>sealed class </a:t>
            </a:r>
            <a:r>
              <a:rPr lang="en-US" sz="3600" dirty="0" err="1"/>
              <a:t>ProcessResults</a:t>
            </a:r>
            <a:r>
              <a:rPr lang="en-US" sz="3600" dirty="0"/>
              <a:t> : </a:t>
            </a:r>
            <a:r>
              <a:rPr lang="en-US" sz="3600" dirty="0" err="1">
                <a:solidFill>
                  <a:srgbClr val="FFFF00"/>
                </a:solidFill>
              </a:rPr>
              <a:t>System.MulticastDelegate</a:t>
            </a:r>
            <a:endParaRPr lang="en-US" sz="3600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{ </a:t>
            </a:r>
            <a:endParaRPr lang="ru-RU" sz="36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	public </a:t>
            </a:r>
            <a:r>
              <a:rPr lang="en-US" sz="3600" dirty="0" err="1"/>
              <a:t>ProcessResults</a:t>
            </a:r>
            <a:r>
              <a:rPr lang="en-US" sz="3600" dirty="0"/>
              <a:t> (object target, </a:t>
            </a:r>
            <a:r>
              <a:rPr lang="en-US" sz="3600" dirty="0" err="1"/>
              <a:t>uint</a:t>
            </a:r>
            <a:r>
              <a:rPr lang="en-US" sz="3600" dirty="0"/>
              <a:t> </a:t>
            </a:r>
            <a:r>
              <a:rPr lang="en-US" sz="3600" dirty="0" err="1"/>
              <a:t>funcAdress</a:t>
            </a:r>
            <a:r>
              <a:rPr lang="en-US" sz="3600" dirty="0"/>
              <a:t>); </a:t>
            </a:r>
            <a:r>
              <a:rPr lang="ru-RU" sz="3600" dirty="0"/>
              <a:t> </a:t>
            </a:r>
            <a:r>
              <a:rPr lang="en-US" sz="3600" dirty="0">
                <a:solidFill>
                  <a:srgbClr val="92D050"/>
                </a:solidFill>
              </a:rPr>
              <a:t>// </a:t>
            </a:r>
            <a:r>
              <a:rPr lang="ru-RU" sz="3600" dirty="0">
                <a:solidFill>
                  <a:srgbClr val="92D050"/>
                </a:solidFill>
              </a:rPr>
              <a:t>для понимания</a:t>
            </a:r>
            <a:endParaRPr lang="en-US" sz="3600" dirty="0">
              <a:solidFill>
                <a:srgbClr val="92D05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</a:t>
            </a:r>
            <a:r>
              <a:rPr lang="ru-RU" sz="3600" dirty="0"/>
              <a:t>	</a:t>
            </a:r>
            <a:r>
              <a:rPr lang="en-US" sz="3600" dirty="0"/>
              <a:t>public object Target { get; }</a:t>
            </a:r>
            <a:endParaRPr lang="ru-RU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</a:t>
            </a:r>
            <a:r>
              <a:rPr lang="ru-RU" sz="3600" dirty="0"/>
              <a:t>	</a:t>
            </a:r>
            <a:r>
              <a:rPr lang="en-US" sz="3600" dirty="0"/>
              <a:t>public </a:t>
            </a:r>
            <a:r>
              <a:rPr lang="en-US" sz="3600" dirty="0" err="1"/>
              <a:t>MethodInfo</a:t>
            </a:r>
            <a:r>
              <a:rPr lang="en-US" sz="3600" dirty="0"/>
              <a:t> Method { get;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	public double Invoke (double x, double y);</a:t>
            </a:r>
            <a:r>
              <a:rPr lang="ru-RU" sz="3600" dirty="0"/>
              <a:t>    </a:t>
            </a:r>
            <a:r>
              <a:rPr lang="en-US" sz="3600" b="1" dirty="0">
                <a:solidFill>
                  <a:srgbClr val="92D050"/>
                </a:solidFill>
              </a:rPr>
              <a:t>// </a:t>
            </a:r>
            <a:r>
              <a:rPr lang="ru-RU" sz="3600" b="1" dirty="0">
                <a:solidFill>
                  <a:srgbClr val="92D050"/>
                </a:solidFill>
              </a:rPr>
              <a:t>Сигнатура совпадает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</a:t>
            </a:r>
            <a:r>
              <a:rPr lang="ru-RU" sz="3600" dirty="0"/>
              <a:t>	</a:t>
            </a:r>
            <a:r>
              <a:rPr lang="en-US" sz="3600" dirty="0"/>
              <a:t>…..</a:t>
            </a:r>
            <a:endParaRPr lang="ru-RU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	}</a:t>
            </a:r>
            <a:endParaRPr lang="ru-RU" sz="3600" dirty="0"/>
          </a:p>
          <a:p>
            <a:pPr marL="0" indent="0">
              <a:lnSpc>
                <a:spcPct val="120000"/>
              </a:lnSpc>
              <a:buNone/>
            </a:pPr>
            <a:endParaRPr lang="ru-RU" sz="3600" dirty="0"/>
          </a:p>
          <a:p>
            <a:pPr>
              <a:lnSpc>
                <a:spcPct val="120000"/>
              </a:lnSpc>
            </a:pPr>
            <a:r>
              <a:rPr lang="ru-RU" sz="3600" dirty="0"/>
              <a:t>Вызов делегата синтаксически такой же как вызов обычной функции, но реально будет вызываться метод </a:t>
            </a:r>
            <a:r>
              <a:rPr lang="en-US" sz="3600" dirty="0"/>
              <a:t>Invoke</a:t>
            </a:r>
            <a:endParaRPr lang="ru-RU" sz="3600" dirty="0"/>
          </a:p>
          <a:p>
            <a:pPr>
              <a:lnSpc>
                <a:spcPct val="120000"/>
              </a:lnSpc>
            </a:pPr>
            <a:endParaRPr lang="ru-RU" sz="3600" dirty="0"/>
          </a:p>
          <a:p>
            <a:pPr>
              <a:lnSpc>
                <a:spcPct val="120000"/>
              </a:lnSpc>
            </a:pP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Создаются еще методы </a:t>
            </a:r>
            <a:r>
              <a:rPr lang="en-US" sz="3600" dirty="0" err="1">
                <a:solidFill>
                  <a:schemeClr val="tx1">
                    <a:lumMod val="75000"/>
                  </a:schemeClr>
                </a:solidFill>
              </a:rPr>
              <a:t>BeginInvoke</a:t>
            </a: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()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и </a:t>
            </a:r>
            <a:r>
              <a:rPr lang="en-US" sz="3600" dirty="0" err="1">
                <a:solidFill>
                  <a:schemeClr val="tx1">
                    <a:lumMod val="75000"/>
                  </a:schemeClr>
                </a:solidFill>
              </a:rPr>
              <a:t>EndInvoke</a:t>
            </a: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() для асинхронного вызова метода</a:t>
            </a:r>
          </a:p>
          <a:p>
            <a:pPr>
              <a:lnSpc>
                <a:spcPct val="120000"/>
              </a:lnSpc>
            </a:pPr>
            <a:endParaRPr lang="ru-RU" sz="36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sz="3600" dirty="0"/>
              <a:t>Самостоятельно нельзя создать класс наследник от </a:t>
            </a:r>
            <a:r>
              <a:rPr lang="en-US" sz="3600" dirty="0" err="1"/>
              <a:t>MulticastDelegate</a:t>
            </a:r>
            <a:r>
              <a:rPr lang="ru-RU" sz="3600" dirty="0"/>
              <a:t> или от </a:t>
            </a:r>
            <a:r>
              <a:rPr lang="en-US" sz="3600" dirty="0"/>
              <a:t>Delegate</a:t>
            </a:r>
            <a:r>
              <a:rPr lang="ru-RU" sz="3600" dirty="0"/>
              <a:t>. Только через синтаксис </a:t>
            </a:r>
            <a:r>
              <a:rPr lang="en-US" sz="3600" dirty="0"/>
              <a:t>delegate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3042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Создание</a:t>
            </a:r>
            <a:r>
              <a:rPr lang="en-US"/>
              <a:t> (</a:t>
            </a:r>
            <a:r>
              <a:rPr lang="ru-RU"/>
              <a:t>экземпляра</a:t>
            </a:r>
            <a:r>
              <a:rPr lang="en-US"/>
              <a:t>)</a:t>
            </a:r>
            <a:r>
              <a:rPr lang="ru-RU"/>
              <a:t> делегата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528" y="1628800"/>
            <a:ext cx="8640960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При создании требуется связать с вызываемым методом</a:t>
            </a:r>
            <a:r>
              <a:rPr lang="en-US" dirty="0"/>
              <a:t> (</a:t>
            </a:r>
            <a:r>
              <a:rPr lang="ru-RU" dirty="0"/>
              <a:t>передать в конструктор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r>
              <a:rPr lang="ru-RU" dirty="0"/>
              <a:t>Для метода экземпляра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ProcessResults</a:t>
            </a:r>
            <a:r>
              <a:rPr lang="en-US" dirty="0"/>
              <a:t> del = new </a:t>
            </a:r>
            <a:r>
              <a:rPr lang="en-US" dirty="0" err="1"/>
              <a:t>ProcessResults</a:t>
            </a:r>
            <a:r>
              <a:rPr lang="en-US" dirty="0"/>
              <a:t>(</a:t>
            </a:r>
            <a:r>
              <a:rPr lang="en-US" dirty="0" err="1">
                <a:solidFill>
                  <a:srgbClr val="FFC000"/>
                </a:solidFill>
              </a:rPr>
              <a:t>objectName</a:t>
            </a:r>
            <a:r>
              <a:rPr lang="en-US" dirty="0" err="1">
                <a:solidFill>
                  <a:srgbClr val="FFFF00"/>
                </a:solidFill>
              </a:rPr>
              <a:t>.Function</a:t>
            </a:r>
            <a:r>
              <a:rPr lang="en-US" dirty="0"/>
              <a:t>);</a:t>
            </a:r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r>
              <a:rPr lang="ru-RU" dirty="0"/>
              <a:t>Для статического метода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ProcessResults</a:t>
            </a:r>
            <a:r>
              <a:rPr lang="en-US" dirty="0"/>
              <a:t> del = new </a:t>
            </a:r>
            <a:r>
              <a:rPr lang="en-US" dirty="0" err="1"/>
              <a:t>ProcessResults</a:t>
            </a:r>
            <a:r>
              <a:rPr lang="en-US" dirty="0"/>
              <a:t>(</a:t>
            </a:r>
            <a:r>
              <a:rPr lang="en-US" dirty="0" err="1">
                <a:solidFill>
                  <a:srgbClr val="FFC000"/>
                </a:solidFill>
              </a:rPr>
              <a:t>typeName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FF00"/>
                </a:solidFill>
              </a:rPr>
              <a:t>Function</a:t>
            </a:r>
            <a:r>
              <a:rPr lang="en-US" dirty="0"/>
              <a:t>);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r>
              <a:rPr lang="ru-RU" dirty="0"/>
              <a:t>Сокращенная запись</a:t>
            </a:r>
          </a:p>
          <a:p>
            <a:pPr lvl="2">
              <a:lnSpc>
                <a:spcPct val="110000"/>
              </a:lnSpc>
            </a:pPr>
            <a:r>
              <a:rPr lang="ru-RU" dirty="0"/>
              <a:t>	</a:t>
            </a:r>
            <a:r>
              <a:rPr lang="en-US" dirty="0" err="1"/>
              <a:t>ProcessResults</a:t>
            </a:r>
            <a:r>
              <a:rPr lang="en-US" dirty="0"/>
              <a:t> del = </a:t>
            </a:r>
            <a:r>
              <a:rPr lang="en-US" dirty="0" err="1"/>
              <a:t>objectName.Function</a:t>
            </a:r>
            <a:r>
              <a:rPr lang="en-US" dirty="0"/>
              <a:t>;</a:t>
            </a:r>
            <a:endParaRPr lang="ru-RU" dirty="0"/>
          </a:p>
          <a:p>
            <a:pPr lvl="2">
              <a:lnSpc>
                <a:spcPct val="110000"/>
              </a:lnSpc>
            </a:pPr>
            <a:r>
              <a:rPr lang="ru-RU" dirty="0"/>
              <a:t>	</a:t>
            </a:r>
            <a:r>
              <a:rPr lang="en-US" dirty="0" err="1"/>
              <a:t>ProcessResults</a:t>
            </a:r>
            <a:r>
              <a:rPr lang="en-US" dirty="0"/>
              <a:t> del = </a:t>
            </a:r>
            <a:r>
              <a:rPr lang="en-US" dirty="0" err="1"/>
              <a:t>typeName.Function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r>
              <a:rPr lang="ru-RU" dirty="0"/>
              <a:t>Сигнатура метода и делегата должна совпадать</a:t>
            </a:r>
          </a:p>
        </p:txBody>
      </p:sp>
    </p:spTree>
    <p:extLst>
      <p:ext uri="{BB962C8B-B14F-4D97-AF65-F5344CB8AC3E}">
        <p14:creationId xmlns:p14="http://schemas.microsoft.com/office/powerpoint/2010/main" val="3874531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2353</TotalTime>
  <Words>2069</Words>
  <Application>Microsoft Office PowerPoint</Application>
  <PresentationFormat>Экран (4:3)</PresentationFormat>
  <Paragraphs>697</Paragraphs>
  <Slides>51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</vt:lpstr>
      <vt:lpstr>Courier New</vt:lpstr>
      <vt:lpstr>Rockwell</vt:lpstr>
      <vt:lpstr>Wingdings 2</vt:lpstr>
      <vt:lpstr>Литейная</vt:lpstr>
      <vt:lpstr>Разработка приложений на платформе .NET</vt:lpstr>
      <vt:lpstr>Сегодня</vt:lpstr>
      <vt:lpstr>Сегодня</vt:lpstr>
      <vt:lpstr>Ссылки на функции</vt:lpstr>
      <vt:lpstr>Делегат </vt:lpstr>
      <vt:lpstr>Работа с делегатами</vt:lpstr>
      <vt:lpstr>Объявление типа делегата</vt:lpstr>
      <vt:lpstr>За кулисами</vt:lpstr>
      <vt:lpstr>Создание (экземпляра) делегата</vt:lpstr>
      <vt:lpstr>Вызов делегата</vt:lpstr>
      <vt:lpstr>Демонстрации</vt:lpstr>
      <vt:lpstr>Работа с делегатами</vt:lpstr>
      <vt:lpstr>Делегаты как параметры функции</vt:lpstr>
      <vt:lpstr>Сегодня</vt:lpstr>
      <vt:lpstr>Цепочка делегатов</vt:lpstr>
      <vt:lpstr>Класс Delegate</vt:lpstr>
      <vt:lpstr>Сокращение записи создания цепочки делегатов</vt:lpstr>
      <vt:lpstr>Цепочка делегатов</vt:lpstr>
      <vt:lpstr>Демонстрации</vt:lpstr>
      <vt:lpstr>Сегодня</vt:lpstr>
      <vt:lpstr>Обобщенный делегат</vt:lpstr>
      <vt:lpstr>Стандартные делегаты</vt:lpstr>
      <vt:lpstr>Демонстрации</vt:lpstr>
      <vt:lpstr>Сегодня</vt:lpstr>
      <vt:lpstr>Анонимные методы</vt:lpstr>
      <vt:lpstr>Демонстрации</vt:lpstr>
      <vt:lpstr>Сегодня</vt:lpstr>
      <vt:lpstr>Лямбда выражения</vt:lpstr>
      <vt:lpstr>Синтаксис лямбда выражений</vt:lpstr>
      <vt:lpstr>Демонстрации</vt:lpstr>
      <vt:lpstr>Сегодня</vt:lpstr>
      <vt:lpstr>Замыкания</vt:lpstr>
      <vt:lpstr>Демонстрации</vt:lpstr>
      <vt:lpstr>Сегодня</vt:lpstr>
      <vt:lpstr>Понятия</vt:lpstr>
      <vt:lpstr>Ковариантность делегатов </vt:lpstr>
      <vt:lpstr>Контрвариантность делегатов </vt:lpstr>
      <vt:lpstr>Ковариантность и контрвариантность интерфейсов</vt:lpstr>
      <vt:lpstr>Демонстрации</vt:lpstr>
      <vt:lpstr>Сегодня</vt:lpstr>
      <vt:lpstr>Пример</vt:lpstr>
      <vt:lpstr>Демонстрации</vt:lpstr>
      <vt:lpstr>События</vt:lpstr>
      <vt:lpstr>Объявление события</vt:lpstr>
      <vt:lpstr>Изнутри и снаружи</vt:lpstr>
      <vt:lpstr>Демонстрации</vt:lpstr>
      <vt:lpstr>Соглашения о событиях</vt:lpstr>
      <vt:lpstr>Демонстрации</vt:lpstr>
      <vt:lpstr>Сегодня</vt:lpstr>
      <vt:lpstr>Функции и свойства в виде выражений</vt:lpstr>
      <vt:lpstr>Сегодня рассмотрели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272</cp:revision>
  <dcterms:created xsi:type="dcterms:W3CDTF">2011-09-30T16:04:03Z</dcterms:created>
  <dcterms:modified xsi:type="dcterms:W3CDTF">2018-11-19T20:30:36Z</dcterms:modified>
</cp:coreProperties>
</file>