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5"/>
  </p:notesMasterIdLst>
  <p:sldIdLst>
    <p:sldId id="256" r:id="rId2"/>
    <p:sldId id="327" r:id="rId3"/>
    <p:sldId id="366" r:id="rId4"/>
    <p:sldId id="367" r:id="rId5"/>
    <p:sldId id="368" r:id="rId6"/>
    <p:sldId id="369" r:id="rId7"/>
    <p:sldId id="370" r:id="rId8"/>
    <p:sldId id="371" r:id="rId9"/>
    <p:sldId id="391" r:id="rId10"/>
    <p:sldId id="392" r:id="rId11"/>
    <p:sldId id="372" r:id="rId12"/>
    <p:sldId id="373" r:id="rId13"/>
    <p:sldId id="374" r:id="rId14"/>
    <p:sldId id="375" r:id="rId15"/>
    <p:sldId id="376" r:id="rId16"/>
    <p:sldId id="393" r:id="rId17"/>
    <p:sldId id="378" r:id="rId18"/>
    <p:sldId id="377" r:id="rId19"/>
    <p:sldId id="394" r:id="rId20"/>
    <p:sldId id="395" r:id="rId21"/>
    <p:sldId id="396" r:id="rId22"/>
    <p:sldId id="380" r:id="rId23"/>
    <p:sldId id="381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65" autoAdjust="0"/>
  </p:normalViewPr>
  <p:slideViewPr>
    <p:cSldViewPr>
      <p:cViewPr varScale="1">
        <p:scale>
          <a:sx n="98" d="100"/>
          <a:sy n="98" d="100"/>
        </p:scale>
        <p:origin x="197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E4B51-BC1C-45D8-9C27-BBC83746AAC9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234C9-028B-453D-AB07-661F714341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71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en-us/library/system.io.compression.deflatestream(v=vs.110).aspx" TargetMode="External"/><Relationship Id="rId13" Type="http://schemas.openxmlformats.org/officeDocument/2006/relationships/hyperlink" Target="https://msdn.microsoft.com/en-us/library/system.io.unmanagedmemorystream(v=vs.110).aspx" TargetMode="External"/><Relationship Id="rId3" Type="http://schemas.openxmlformats.org/officeDocument/2006/relationships/hyperlink" Target="https://msdn.microsoft.com/en-us/library/microsoft.jscript.comcharstream(v=vs.110).aspx" TargetMode="External"/><Relationship Id="rId7" Type="http://schemas.openxmlformats.org/officeDocument/2006/relationships/hyperlink" Target="https://msdn.microsoft.com/en-us/library/system.io.bufferedstream(v=vs.110).aspx" TargetMode="External"/><Relationship Id="rId12" Type="http://schemas.openxmlformats.org/officeDocument/2006/relationships/hyperlink" Target="https://msdn.microsoft.com/en-us/library/system.io.pipes.pipestream(v=vs.110).aspx" TargetMode="External"/><Relationship Id="rId17" Type="http://schemas.openxmlformats.org/officeDocument/2006/relationships/hyperlink" Target="https://msdn.microsoft.com/en-us/library/system.security.cryptography.cryptostream(v=vs.110).aspx" TargetMode="External"/><Relationship Id="rId2" Type="http://schemas.openxmlformats.org/officeDocument/2006/relationships/slide" Target="../slides/slide14.xml"/><Relationship Id="rId16" Type="http://schemas.openxmlformats.org/officeDocument/2006/relationships/hyperlink" Target="https://msdn.microsoft.com/en-us/library/system.printing.printqueuestream(v=vs.110).aspx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msdn.microsoft.com/en-us/library/system.data.sqltypes.sqlfilestream(v=vs.110).aspx" TargetMode="External"/><Relationship Id="rId11" Type="http://schemas.openxmlformats.org/officeDocument/2006/relationships/hyperlink" Target="https://msdn.microsoft.com/en-us/library/system.io.memorystream(v=vs.110).aspx" TargetMode="External"/><Relationship Id="rId5" Type="http://schemas.openxmlformats.org/officeDocument/2006/relationships/hyperlink" Target="https://msdn.microsoft.com/en-us/library/system.data.oracleclient.oraclelob(v=vs.110).aspx" TargetMode="External"/><Relationship Id="rId15" Type="http://schemas.openxmlformats.org/officeDocument/2006/relationships/hyperlink" Target="https://msdn.microsoft.com/en-us/library/system.net.sockets.networkstream(v=vs.110).aspx" TargetMode="External"/><Relationship Id="rId10" Type="http://schemas.openxmlformats.org/officeDocument/2006/relationships/hyperlink" Target="https://msdn.microsoft.com/en-us/library/system.io.filestream(v=vs.110).aspx" TargetMode="External"/><Relationship Id="rId4" Type="http://schemas.openxmlformats.org/officeDocument/2006/relationships/hyperlink" Target="https://msdn.microsoft.com/en-us/library/system.data.oracleclient.oraclebfile(v=vs.110).aspx" TargetMode="External"/><Relationship Id="rId9" Type="http://schemas.openxmlformats.org/officeDocument/2006/relationships/hyperlink" Target="https://msdn.microsoft.com/en-us/library/system.io.compression.gzipstream(v=vs.110).aspx" TargetMode="External"/><Relationship Id="rId14" Type="http://schemas.openxmlformats.org/officeDocument/2006/relationships/hyperlink" Target="https://msdn.microsoft.com/en-us/library/system.net.security.authenticatedstream(v=vs.110).aspx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998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635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SymmetricAlgorithm</a:t>
            </a:r>
            <a:r>
              <a:rPr lang="ru-RU" dirty="0"/>
              <a:t> - </a:t>
            </a:r>
            <a:r>
              <a:rPr lang="en-US" dirty="0"/>
              <a:t>https://docs.microsoft.com/en-us/dotnet/api/system.security.cryptography.symmetricalgorithm?view=netframework-4.7.2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AsymmetricAlgorithm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- https://docs.microsoft.com/en-us/dotnet/api/system.security.cryptography.asymmetricalgorithm?view=netframework-4.7.2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HASH</a:t>
            </a:r>
            <a:r>
              <a:rPr lang="en-US" dirty="0"/>
              <a:t> - https://docs.microsoft.com/en-us/dotnet/api/system.security.cryptography.hashalgorithm?view=netframework-4.7.2</a:t>
            </a:r>
            <a:endParaRPr lang="ru-RU" dirty="0"/>
          </a:p>
          <a:p>
            <a:r>
              <a:rPr lang="en-US" b="1" dirty="0"/>
              <a:t>HMAC </a:t>
            </a:r>
            <a:r>
              <a:rPr lang="en-US" dirty="0"/>
              <a:t>- https://docs.microsoft.com/en-us/dotnet/api/system.security.cryptography.hmac?view=netframework-4.7.2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400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https://msdn.microsoft.com/query/dev14.query?appId=Dev14IDEF1&amp;l=EN-US&amp;k=k(System.IO.FileSystemWatcher);k(TargetFrameworkMoniker-.NETFramework,Version%3Dv4.6);k(DevLang-csharp)&amp;rd=true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433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823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SeekOrigin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Begin</a:t>
            </a:r>
            <a:r>
              <a:rPr lang="ru-RU" dirty="0"/>
              <a:t> - </a:t>
            </a:r>
            <a:r>
              <a:rPr lang="en-US" dirty="0"/>
              <a:t>Specifies the beginning of a stream.</a:t>
            </a:r>
          </a:p>
          <a:p>
            <a:r>
              <a:rPr lang="en-US" dirty="0"/>
              <a:t>Current</a:t>
            </a:r>
            <a:r>
              <a:rPr lang="ru-RU" dirty="0"/>
              <a:t> - </a:t>
            </a:r>
            <a:r>
              <a:rPr lang="en-US" dirty="0"/>
              <a:t>Specifies the current position within a stream.</a:t>
            </a:r>
          </a:p>
          <a:p>
            <a:r>
              <a:rPr lang="en-US" dirty="0"/>
              <a:t>End</a:t>
            </a:r>
            <a:r>
              <a:rPr lang="ru-RU" dirty="0"/>
              <a:t> - </a:t>
            </a:r>
            <a:r>
              <a:rPr lang="en-US" dirty="0"/>
              <a:t>Specifies the end of a stream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956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Наследники</a:t>
            </a:r>
            <a:r>
              <a:rPr lang="en-US" dirty="0"/>
              <a:t> </a:t>
            </a:r>
            <a:r>
              <a:rPr lang="en-US" dirty="0" err="1"/>
              <a:t>System.IO.Stream</a:t>
            </a:r>
            <a:br>
              <a:rPr lang="en-US" dirty="0"/>
            </a:br>
            <a:r>
              <a:rPr lang="en-US" dirty="0"/>
              <a:t>      </a:t>
            </a:r>
            <a:r>
              <a:rPr lang="en-US" dirty="0" err="1">
                <a:hlinkClick r:id="rId3"/>
              </a:rPr>
              <a:t>Microsoft.JScript.COMCharStream</a:t>
            </a:r>
            <a:br>
              <a:rPr lang="en-US" dirty="0"/>
            </a:br>
            <a:r>
              <a:rPr lang="en-US" dirty="0"/>
              <a:t>      </a:t>
            </a:r>
            <a:r>
              <a:rPr lang="en-US" dirty="0" err="1">
                <a:hlinkClick r:id="rId4"/>
              </a:rPr>
              <a:t>System.Data.OracleClient.OracleBFile</a:t>
            </a:r>
            <a:br>
              <a:rPr lang="en-US" dirty="0"/>
            </a:br>
            <a:r>
              <a:rPr lang="en-US" dirty="0"/>
              <a:t>      </a:t>
            </a:r>
            <a:r>
              <a:rPr lang="en-US" dirty="0" err="1">
                <a:hlinkClick r:id="rId5"/>
              </a:rPr>
              <a:t>System.Data.OracleClient.OracleLob</a:t>
            </a:r>
            <a:br>
              <a:rPr lang="en-US" dirty="0"/>
            </a:br>
            <a:r>
              <a:rPr lang="en-US" dirty="0"/>
              <a:t>      </a:t>
            </a:r>
            <a:r>
              <a:rPr lang="en-US" dirty="0" err="1">
                <a:hlinkClick r:id="rId6"/>
              </a:rPr>
              <a:t>System.Data.SqlTypes.SqlFileStream</a:t>
            </a:r>
            <a:br>
              <a:rPr lang="en-US" dirty="0"/>
            </a:br>
            <a:r>
              <a:rPr lang="en-US" dirty="0">
                <a:solidFill>
                  <a:srgbClr val="FFC000"/>
                </a:solidFill>
              </a:rPr>
              <a:t>      </a:t>
            </a:r>
            <a:r>
              <a:rPr lang="en-US" dirty="0" err="1">
                <a:solidFill>
                  <a:srgbClr val="FFC000"/>
                </a:solidFill>
                <a:hlinkClick r:id="rId7"/>
              </a:rPr>
              <a:t>System.IO.BufferedStream</a:t>
            </a:r>
            <a:br>
              <a:rPr lang="en-US" dirty="0"/>
            </a:br>
            <a:r>
              <a:rPr lang="en-US" dirty="0"/>
              <a:t>      </a:t>
            </a:r>
            <a:r>
              <a:rPr lang="en-US" dirty="0" err="1">
                <a:hlinkClick r:id="rId8"/>
              </a:rPr>
              <a:t>System.IO.Compression.DeflateStream</a:t>
            </a:r>
            <a:br>
              <a:rPr lang="en-US" dirty="0"/>
            </a:br>
            <a:r>
              <a:rPr lang="en-US" dirty="0"/>
              <a:t>      </a:t>
            </a:r>
            <a:r>
              <a:rPr lang="en-US" dirty="0" err="1">
                <a:hlinkClick r:id="rId9"/>
              </a:rPr>
              <a:t>System.IO.Compression.GZipStream</a:t>
            </a:r>
            <a:br>
              <a:rPr lang="en-US" dirty="0"/>
            </a:br>
            <a:r>
              <a:rPr lang="en-US" dirty="0"/>
              <a:t>      </a:t>
            </a:r>
            <a:r>
              <a:rPr lang="en-US" dirty="0" err="1">
                <a:hlinkClick r:id="rId10"/>
              </a:rPr>
              <a:t>System.IO.FileStream</a:t>
            </a:r>
            <a:br>
              <a:rPr lang="en-US" dirty="0"/>
            </a:br>
            <a:r>
              <a:rPr lang="en-US" dirty="0"/>
              <a:t>      </a:t>
            </a:r>
            <a:r>
              <a:rPr lang="en-US" dirty="0" err="1">
                <a:hlinkClick r:id="rId11"/>
              </a:rPr>
              <a:t>System.IO.MemoryStream</a:t>
            </a:r>
            <a:br>
              <a:rPr lang="en-US" dirty="0"/>
            </a:br>
            <a:r>
              <a:rPr lang="en-US" dirty="0"/>
              <a:t>      </a:t>
            </a:r>
            <a:r>
              <a:rPr lang="en-US" dirty="0" err="1">
                <a:hlinkClick r:id="rId12"/>
              </a:rPr>
              <a:t>System.IO.Pipes.PipeStream</a:t>
            </a:r>
            <a:br>
              <a:rPr lang="en-US" dirty="0"/>
            </a:br>
            <a:r>
              <a:rPr lang="en-US" dirty="0"/>
              <a:t>      </a:t>
            </a:r>
            <a:r>
              <a:rPr lang="en-US" dirty="0" err="1">
                <a:hlinkClick r:id="rId13"/>
              </a:rPr>
              <a:t>System.IO.UnmanagedMemoryStream</a:t>
            </a:r>
            <a:br>
              <a:rPr lang="en-US" dirty="0"/>
            </a:br>
            <a:r>
              <a:rPr lang="en-US" dirty="0"/>
              <a:t>      </a:t>
            </a:r>
            <a:r>
              <a:rPr lang="en-US" dirty="0" err="1">
                <a:hlinkClick r:id="rId14"/>
              </a:rPr>
              <a:t>System.Net.Security.AuthenticatedStream</a:t>
            </a:r>
            <a:br>
              <a:rPr lang="en-US" dirty="0"/>
            </a:br>
            <a:r>
              <a:rPr lang="en-US" dirty="0"/>
              <a:t>      </a:t>
            </a:r>
            <a:r>
              <a:rPr lang="en-US" dirty="0" err="1">
                <a:hlinkClick r:id="rId15"/>
              </a:rPr>
              <a:t>System.Net.Sockets.NetworkStream</a:t>
            </a:r>
            <a:br>
              <a:rPr lang="en-US" dirty="0"/>
            </a:br>
            <a:r>
              <a:rPr lang="en-US" dirty="0"/>
              <a:t>      </a:t>
            </a:r>
            <a:r>
              <a:rPr lang="en-US" dirty="0" err="1">
                <a:hlinkClick r:id="rId16"/>
              </a:rPr>
              <a:t>System.Printing.PrintQueueStream</a:t>
            </a:r>
            <a:br>
              <a:rPr lang="en-US" dirty="0"/>
            </a:br>
            <a:r>
              <a:rPr lang="en-US" dirty="0"/>
              <a:t>      </a:t>
            </a:r>
            <a:r>
              <a:rPr lang="en-US" dirty="0" err="1">
                <a:hlinkClick r:id="rId17"/>
              </a:rPr>
              <a:t>System.Security.Cryptography.CryptoStream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114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334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Console.In</a:t>
            </a:r>
            <a:endParaRPr lang="en-US" dirty="0"/>
          </a:p>
          <a:p>
            <a:r>
              <a:rPr lang="en-US" dirty="0" err="1"/>
              <a:t>Console.Out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787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https://docs.microsoft.com/ru-ru/dotnet/api/system.text.encoding?view=netframework-4.7.2#properties</a:t>
            </a:r>
            <a:endParaRPr lang="ru-RU" dirty="0"/>
          </a:p>
          <a:p>
            <a:r>
              <a:rPr lang="en-US" dirty="0"/>
              <a:t>https://docs.microsoft.com/ru-ru/dotnet/standard/base-types/character-encoding?view=netframework-4.7.2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930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9F6C9-0A12-4464-82AE-BFBC461148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129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ru-RU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F9148163-7A8E-4B5B-8D80-B9712A697A58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620688"/>
            <a:ext cx="8229600" cy="1589112"/>
          </a:xfrm>
        </p:spPr>
        <p:txBody>
          <a:bodyPr/>
          <a:lstStyle/>
          <a:p>
            <a:r>
              <a:rPr lang="ru-RU" dirty="0"/>
              <a:t>Разработка приложений на платформе .</a:t>
            </a:r>
            <a:r>
              <a:rPr lang="en-US" dirty="0"/>
              <a:t>NET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63688" y="3861048"/>
            <a:ext cx="7064290" cy="1752600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Работа с файлами</a:t>
            </a:r>
            <a:endParaRPr lang="en-US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3068960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Лекция 9</a:t>
            </a:r>
          </a:p>
        </p:txBody>
      </p:sp>
    </p:spTree>
    <p:extLst>
      <p:ext uri="{BB962C8B-B14F-4D97-AF65-F5344CB8AC3E}">
        <p14:creationId xmlns:p14="http://schemas.microsoft.com/office/powerpoint/2010/main" val="595978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FileSystemWatcher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8071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Слушает сообщения об изменениях в файловой системе и генерирует события</a:t>
            </a:r>
          </a:p>
          <a:p>
            <a:pPr>
              <a:lnSpc>
                <a:spcPct val="120000"/>
              </a:lnSpc>
            </a:pPr>
            <a:r>
              <a:rPr lang="ru-RU" dirty="0"/>
              <a:t>Настройка: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папка за изменениями которой нужно следить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задает фильтр объектов за которыми следить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NotifyFilter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задает за какими изменениями следить</a:t>
            </a:r>
            <a:endParaRPr lang="en-US" dirty="0"/>
          </a:p>
          <a:p>
            <a:pPr lvl="3">
              <a:lnSpc>
                <a:spcPct val="120000"/>
              </a:lnSpc>
            </a:pPr>
            <a:r>
              <a:rPr lang="en-US" dirty="0"/>
              <a:t>(Attributes, </a:t>
            </a:r>
            <a:r>
              <a:rPr lang="en-US" dirty="0" err="1"/>
              <a:t>CreationTime</a:t>
            </a:r>
            <a:r>
              <a:rPr lang="en-US" dirty="0"/>
              <a:t>, </a:t>
            </a:r>
            <a:r>
              <a:rPr lang="en-US" dirty="0" err="1"/>
              <a:t>DirectoryName</a:t>
            </a:r>
            <a:r>
              <a:rPr lang="en-US" dirty="0"/>
              <a:t>, </a:t>
            </a:r>
            <a:r>
              <a:rPr lang="en-US" dirty="0" err="1"/>
              <a:t>FileName</a:t>
            </a:r>
            <a:r>
              <a:rPr lang="en-US" dirty="0"/>
              <a:t>,  </a:t>
            </a:r>
            <a:r>
              <a:rPr lang="en-US" dirty="0" err="1"/>
              <a:t>LastAccess</a:t>
            </a:r>
            <a:r>
              <a:rPr lang="en-US" dirty="0"/>
              <a:t>, </a:t>
            </a:r>
            <a:r>
              <a:rPr lang="en-US" dirty="0" err="1"/>
              <a:t>LastWrite</a:t>
            </a:r>
            <a:r>
              <a:rPr lang="en-US" dirty="0"/>
              <a:t>, Security, Size)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Начало слежения – установка свойства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EnableRaisingEvents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= </a:t>
            </a:r>
            <a:r>
              <a:rPr lang="en-US" dirty="0"/>
              <a:t>true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Генерирует события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Changed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Created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Deleted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Renamed</a:t>
            </a:r>
            <a:endParaRPr lang="ru-RU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2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41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3200" dirty="0"/>
              <a:t>Работа с файлами каталогами</a:t>
            </a:r>
          </a:p>
        </p:txBody>
      </p:sp>
    </p:spTree>
    <p:extLst>
      <p:ext uri="{BB962C8B-B14F-4D97-AF65-F5344CB8AC3E}">
        <p14:creationId xmlns:p14="http://schemas.microsoft.com/office/powerpoint/2010/main" val="2517681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Ввод-вывод в </a:t>
            </a:r>
            <a:r>
              <a:rPr lang="en-US" dirty="0"/>
              <a:t>.NET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ru-RU" dirty="0">
                <a:cs typeface="Aharoni" panose="02010803020104030203" pitchFamily="2" charset="-79"/>
              </a:rPr>
              <a:t>Базовый абстрактный класс для всех потоков – класс 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haroni" panose="02010803020104030203" pitchFamily="2" charset="-79"/>
              </a:rPr>
              <a:t>Stream</a:t>
            </a:r>
          </a:p>
          <a:p>
            <a:pPr lvl="1">
              <a:lnSpc>
                <a:spcPct val="120000"/>
              </a:lnSpc>
              <a:defRPr/>
            </a:pPr>
            <a:r>
              <a:rPr lang="ru-RU" dirty="0">
                <a:cs typeface="Aharoni" panose="02010803020104030203" pitchFamily="2" charset="-79"/>
              </a:rPr>
              <a:t>Представляет файл, порт, область памяти и т.д. как поток байт</a:t>
            </a:r>
          </a:p>
          <a:p>
            <a:pPr lvl="1">
              <a:lnSpc>
                <a:spcPct val="120000"/>
              </a:lnSpc>
              <a:defRPr/>
            </a:pPr>
            <a:r>
              <a:rPr lang="ru-RU" dirty="0">
                <a:cs typeface="Aharoni" panose="02010803020104030203" pitchFamily="2" charset="-79"/>
              </a:rPr>
              <a:t>Абстрактный класс</a:t>
            </a:r>
          </a:p>
          <a:p>
            <a:pPr lvl="1">
              <a:lnSpc>
                <a:spcPct val="120000"/>
              </a:lnSpc>
              <a:defRPr/>
            </a:pPr>
            <a:r>
              <a:rPr lang="ru-RU" dirty="0">
                <a:cs typeface="Aharoni" panose="02010803020104030203" pitchFamily="2" charset="-79"/>
              </a:rPr>
              <a:t>Запись, чтение, перемещение указателя</a:t>
            </a:r>
          </a:p>
          <a:p>
            <a:pPr>
              <a:lnSpc>
                <a:spcPct val="120000"/>
              </a:lnSpc>
              <a:defRPr/>
            </a:pPr>
            <a:r>
              <a:rPr lang="ru-RU" dirty="0">
                <a:cs typeface="Aharoni" panose="02010803020104030203" pitchFamily="2" charset="-79"/>
              </a:rPr>
              <a:t>Реализация конкретных потоков в его наследниках</a:t>
            </a:r>
          </a:p>
          <a:p>
            <a:pPr>
              <a:lnSpc>
                <a:spcPct val="120000"/>
              </a:lnSpc>
              <a:defRPr/>
            </a:pPr>
            <a:r>
              <a:rPr lang="ru-RU" dirty="0">
                <a:cs typeface="Aharoni" panose="02010803020104030203" pitchFamily="2" charset="-79"/>
              </a:rPr>
              <a:t>Классы обертки, облегчающие работу с потоками. </a:t>
            </a:r>
            <a:r>
              <a:rPr lang="en-US" dirty="0">
                <a:cs typeface="Aharoni" panose="02010803020104030203" pitchFamily="2" charset="-79"/>
              </a:rPr>
              <a:t>…Reader / ….Writer</a:t>
            </a:r>
          </a:p>
          <a:p>
            <a:pPr lvl="1">
              <a:lnSpc>
                <a:spcPct val="120000"/>
              </a:lnSpc>
              <a:defRPr/>
            </a:pPr>
            <a:r>
              <a:rPr lang="ru-RU" dirty="0">
                <a:cs typeface="Aharoni" panose="02010803020104030203" pitchFamily="2" charset="-79"/>
              </a:rPr>
              <a:t>Чтение из / запись в поток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err="1">
                <a:cs typeface="Aharoni" panose="02010803020104030203" pitchFamily="2" charset="-79"/>
              </a:rPr>
              <a:t>BinaryReader</a:t>
            </a:r>
            <a:r>
              <a:rPr lang="ru-RU" dirty="0">
                <a:cs typeface="Aharoni" panose="02010803020104030203" pitchFamily="2" charset="-79"/>
              </a:rPr>
              <a:t> </a:t>
            </a:r>
            <a:r>
              <a:rPr lang="en-US" dirty="0">
                <a:cs typeface="Aharoni" panose="02010803020104030203" pitchFamily="2" charset="-79"/>
              </a:rPr>
              <a:t>/</a:t>
            </a:r>
            <a:r>
              <a:rPr lang="ru-RU" dirty="0">
                <a:cs typeface="Aharoni" panose="02010803020104030203" pitchFamily="2" charset="-79"/>
              </a:rPr>
              <a:t> </a:t>
            </a:r>
            <a:r>
              <a:rPr lang="en-US" dirty="0" err="1">
                <a:cs typeface="Aharoni" panose="02010803020104030203" pitchFamily="2" charset="-79"/>
              </a:rPr>
              <a:t>BinaryWriter</a:t>
            </a:r>
            <a:r>
              <a:rPr lang="en-US" dirty="0">
                <a:cs typeface="Aharoni" panose="02010803020104030203" pitchFamily="2" charset="-79"/>
              </a:rPr>
              <a:t> – </a:t>
            </a:r>
            <a:r>
              <a:rPr lang="ru-RU" dirty="0">
                <a:cs typeface="Aharoni" panose="02010803020104030203" pitchFamily="2" charset="-79"/>
              </a:rPr>
              <a:t>бинарные чтение/запись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err="1">
                <a:cs typeface="Aharoni" panose="02010803020104030203" pitchFamily="2" charset="-79"/>
              </a:rPr>
              <a:t>StreamReader</a:t>
            </a:r>
            <a:r>
              <a:rPr lang="ru-RU" dirty="0">
                <a:cs typeface="Aharoni" panose="02010803020104030203" pitchFamily="2" charset="-79"/>
              </a:rPr>
              <a:t> </a:t>
            </a:r>
            <a:r>
              <a:rPr lang="en-US" dirty="0">
                <a:cs typeface="Aharoni" panose="02010803020104030203" pitchFamily="2" charset="-79"/>
              </a:rPr>
              <a:t>/</a:t>
            </a:r>
            <a:r>
              <a:rPr lang="ru-RU" dirty="0">
                <a:cs typeface="Aharoni" panose="02010803020104030203" pitchFamily="2" charset="-79"/>
              </a:rPr>
              <a:t> </a:t>
            </a:r>
            <a:r>
              <a:rPr lang="en-US" dirty="0" err="1">
                <a:cs typeface="Aharoni" panose="02010803020104030203" pitchFamily="2" charset="-79"/>
              </a:rPr>
              <a:t>StreamWriter</a:t>
            </a:r>
            <a:r>
              <a:rPr lang="en-US" dirty="0">
                <a:cs typeface="Aharoni" panose="02010803020104030203" pitchFamily="2" charset="-79"/>
              </a:rPr>
              <a:t> – </a:t>
            </a:r>
            <a:r>
              <a:rPr lang="ru-RU" dirty="0">
                <a:cs typeface="Aharoni" panose="02010803020104030203" pitchFamily="2" charset="-79"/>
              </a:rPr>
              <a:t>текстовые чтение/запись</a:t>
            </a:r>
          </a:p>
          <a:p>
            <a:pPr lvl="1">
              <a:lnSpc>
                <a:spcPct val="120000"/>
              </a:lnSpc>
              <a:defRPr/>
            </a:pPr>
            <a:r>
              <a:rPr lang="ru-RU" dirty="0">
                <a:cs typeface="Aharoni" panose="02010803020104030203" pitchFamily="2" charset="-79"/>
              </a:rPr>
              <a:t>Понятие кодировки </a:t>
            </a:r>
            <a:r>
              <a:rPr lang="en-US" dirty="0">
                <a:cs typeface="Aharoni" panose="02010803020104030203" pitchFamily="2" charset="-79"/>
              </a:rPr>
              <a:t>(Encoding)</a:t>
            </a:r>
            <a:endParaRPr lang="ru-RU" dirty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46519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Класс </a:t>
            </a:r>
            <a:r>
              <a:rPr lang="en-US" dirty="0"/>
              <a:t>Stream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023124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ru-RU" dirty="0"/>
              <a:t>Абстрактный класс. Реализации в потомках</a:t>
            </a:r>
            <a:endParaRPr lang="en-US" dirty="0"/>
          </a:p>
          <a:p>
            <a:pPr>
              <a:lnSpc>
                <a:spcPct val="120000"/>
              </a:lnSpc>
              <a:defRPr/>
            </a:pPr>
            <a:r>
              <a:rPr lang="ru-RU" dirty="0"/>
              <a:t>Чтение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dirty="0"/>
              <a:t>(byte[] buffer, </a:t>
            </a:r>
            <a:r>
              <a:rPr lang="en-US" dirty="0" err="1"/>
              <a:t>int</a:t>
            </a:r>
            <a:r>
              <a:rPr lang="en-US" dirty="0"/>
              <a:t> offset, </a:t>
            </a:r>
            <a:r>
              <a:rPr lang="en-US" dirty="0" err="1"/>
              <a:t>int</a:t>
            </a:r>
            <a:r>
              <a:rPr lang="en-US" dirty="0"/>
              <a:t> count)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ReadByte</a:t>
            </a:r>
            <a:r>
              <a:rPr lang="en-US" dirty="0"/>
              <a:t>()</a:t>
            </a:r>
          </a:p>
          <a:p>
            <a:pPr>
              <a:lnSpc>
                <a:spcPct val="120000"/>
              </a:lnSpc>
              <a:defRPr/>
            </a:pPr>
            <a:r>
              <a:rPr lang="ru-RU" dirty="0"/>
              <a:t>Запись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void 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  <a:r>
              <a:rPr lang="en-US" dirty="0"/>
              <a:t>(byte[] buffer, </a:t>
            </a:r>
            <a:r>
              <a:rPr lang="en-US" dirty="0" err="1"/>
              <a:t>int</a:t>
            </a:r>
            <a:r>
              <a:rPr lang="en-US" dirty="0"/>
              <a:t> offset, </a:t>
            </a:r>
            <a:r>
              <a:rPr lang="en-US" dirty="0" err="1"/>
              <a:t>int</a:t>
            </a:r>
            <a:r>
              <a:rPr lang="en-US" dirty="0"/>
              <a:t> count)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void 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WriteByte</a:t>
            </a:r>
            <a:r>
              <a:rPr lang="en-US" dirty="0"/>
              <a:t>(byte value)</a:t>
            </a:r>
          </a:p>
          <a:p>
            <a:pPr>
              <a:lnSpc>
                <a:spcPct val="120000"/>
              </a:lnSpc>
              <a:defRPr/>
            </a:pPr>
            <a:r>
              <a:rPr lang="ru-RU" dirty="0"/>
              <a:t>Возможности</a:t>
            </a:r>
          </a:p>
          <a:p>
            <a:pPr lvl="1">
              <a:lnSpc>
                <a:spcPct val="120000"/>
              </a:lnSpc>
              <a:defRPr/>
            </a:pP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CanRead</a:t>
            </a:r>
            <a:r>
              <a:rPr lang="en-US" dirty="0"/>
              <a:t> – </a:t>
            </a:r>
            <a:r>
              <a:rPr lang="ru-RU" dirty="0"/>
              <a:t>можно ли читать</a:t>
            </a:r>
          </a:p>
          <a:p>
            <a:pPr lvl="1">
              <a:lnSpc>
                <a:spcPct val="120000"/>
              </a:lnSpc>
              <a:defRPr/>
            </a:pP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CanWrite</a:t>
            </a:r>
            <a:r>
              <a:rPr lang="en-US" dirty="0"/>
              <a:t> – </a:t>
            </a:r>
            <a:r>
              <a:rPr lang="ru-RU" dirty="0"/>
              <a:t>можно ли писать</a:t>
            </a:r>
          </a:p>
          <a:p>
            <a:pPr lvl="1">
              <a:lnSpc>
                <a:spcPct val="120000"/>
              </a:lnSpc>
              <a:defRPr/>
            </a:pP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CanSeek</a:t>
            </a:r>
            <a:r>
              <a:rPr lang="en-US" dirty="0"/>
              <a:t> – </a:t>
            </a:r>
            <a:r>
              <a:rPr lang="ru-RU" dirty="0"/>
              <a:t>можно ли двигать курсор</a:t>
            </a:r>
          </a:p>
          <a:p>
            <a:pPr>
              <a:lnSpc>
                <a:spcPct val="120000"/>
              </a:lnSpc>
              <a:defRPr/>
            </a:pPr>
            <a:r>
              <a:rPr lang="ru-RU" dirty="0"/>
              <a:t>Текущая позиция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long 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</a:t>
            </a:r>
            <a:r>
              <a:rPr lang="en-US" dirty="0"/>
              <a:t> {get; set; }</a:t>
            </a:r>
          </a:p>
          <a:p>
            <a:pPr>
              <a:lnSpc>
                <a:spcPct val="120000"/>
              </a:lnSpc>
              <a:defRPr/>
            </a:pPr>
            <a:r>
              <a:rPr lang="ru-RU" dirty="0"/>
              <a:t>Перемещение</a:t>
            </a:r>
            <a:endParaRPr lang="en-US" dirty="0"/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long 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Seek</a:t>
            </a:r>
            <a:r>
              <a:rPr lang="en-US" dirty="0"/>
              <a:t>(long offset, </a:t>
            </a:r>
            <a:r>
              <a:rPr lang="en-US" dirty="0" err="1"/>
              <a:t>SeekOrigin</a:t>
            </a:r>
            <a:r>
              <a:rPr lang="en-US" dirty="0"/>
              <a:t> origin);</a:t>
            </a:r>
          </a:p>
          <a:p>
            <a:pPr>
              <a:lnSpc>
                <a:spcPct val="120000"/>
              </a:lnSpc>
              <a:defRPr/>
            </a:pPr>
            <a:r>
              <a:rPr lang="ru-RU" dirty="0"/>
              <a:t>Сброс данных буферов чтения/записи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void</a:t>
            </a:r>
            <a:r>
              <a:rPr lang="ru-RU" dirty="0"/>
              <a:t> 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Flush</a:t>
            </a:r>
            <a:r>
              <a:rPr lang="en-US" dirty="0"/>
              <a:t>()</a:t>
            </a:r>
          </a:p>
          <a:p>
            <a:pPr>
              <a:lnSpc>
                <a:spcPct val="120000"/>
              </a:lnSpc>
              <a:defRPr/>
            </a:pPr>
            <a:r>
              <a:rPr lang="ru-RU" dirty="0"/>
              <a:t>Закрытие потока</a:t>
            </a:r>
          </a:p>
          <a:p>
            <a:pPr lvl="1">
              <a:lnSpc>
                <a:spcPct val="120000"/>
              </a:lnSpc>
              <a:defRPr/>
            </a:pPr>
            <a:r>
              <a:rPr lang="en-US" u="sng" dirty="0"/>
              <a:t>void </a:t>
            </a:r>
            <a:r>
              <a:rPr lang="en-US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</a:t>
            </a:r>
            <a:r>
              <a:rPr lang="en-US" u="sng" dirty="0"/>
              <a:t>()</a:t>
            </a:r>
            <a:endParaRPr lang="ru-RU" u="sng" dirty="0"/>
          </a:p>
          <a:p>
            <a:pPr lvl="1">
              <a:lnSpc>
                <a:spcPct val="120000"/>
              </a:lnSpc>
              <a:defRPr/>
            </a:pPr>
            <a:r>
              <a:rPr lang="en-US" u="sng" dirty="0"/>
              <a:t>void </a:t>
            </a:r>
            <a:r>
              <a:rPr lang="en-US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Dispose</a:t>
            </a:r>
            <a:r>
              <a:rPr lang="en-US" u="sng" dirty="0"/>
              <a:t>()</a:t>
            </a:r>
            <a:endParaRPr lang="ru-RU" u="sng" dirty="0"/>
          </a:p>
          <a:p>
            <a:pPr lvl="1">
              <a:lnSpc>
                <a:spcPct val="12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211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Наследники </a:t>
            </a:r>
            <a:r>
              <a:rPr lang="en-US" dirty="0"/>
              <a:t>Stream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517657" y="1535999"/>
            <a:ext cx="1828800" cy="6059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Stream</a:t>
            </a: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6916031" y="5237063"/>
            <a:ext cx="2024293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chemeClr val="tx1">
                    <a:alpha val="100000"/>
                  </a:schemeClr>
                </a:solidFill>
                <a:latin typeface="Segoe"/>
              </a:rPr>
              <a:t>PipeStream</a:t>
            </a:r>
            <a:endParaRPr lang="en-US" dirty="0">
              <a:solidFill>
                <a:schemeClr val="tx1">
                  <a:alpha val="100000"/>
                </a:schemeClr>
              </a:solidFill>
              <a:latin typeface="Segoe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367401" y="2459732"/>
            <a:ext cx="1865732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chemeClr val="tx1">
                    <a:alpha val="100000"/>
                  </a:schemeClr>
                </a:solidFill>
                <a:latin typeface="Segoe"/>
              </a:rPr>
              <a:t>FileStream</a:t>
            </a:r>
            <a:endParaRPr lang="en-US" dirty="0">
              <a:solidFill>
                <a:schemeClr val="tx1">
                  <a:alpha val="100000"/>
                </a:schemeClr>
              </a:solidFill>
              <a:latin typeface="Segoe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293133" y="4058222"/>
            <a:ext cx="3224524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chemeClr val="tx1">
                    <a:alpha val="100000"/>
                  </a:schemeClr>
                </a:solidFill>
                <a:latin typeface="Segoe"/>
              </a:rPr>
              <a:t>UnmanagedMemoryStream</a:t>
            </a:r>
            <a:endParaRPr lang="en-US" dirty="0">
              <a:solidFill>
                <a:schemeClr val="tx1">
                  <a:alpha val="100000"/>
                </a:schemeClr>
              </a:solidFill>
              <a:latin typeface="Segoe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7017600" y="4292222"/>
            <a:ext cx="191708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chemeClr val="tx1">
                    <a:alpha val="100000"/>
                  </a:schemeClr>
                </a:solidFill>
                <a:latin typeface="Segoe"/>
              </a:rPr>
              <a:t>SqlFileStream</a:t>
            </a:r>
            <a:endParaRPr lang="en-US" dirty="0">
              <a:solidFill>
                <a:schemeClr val="tx1">
                  <a:alpha val="100000"/>
                </a:schemeClr>
              </a:solidFill>
              <a:latin typeface="Segoe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 bwMode="auto">
          <a:xfrm>
            <a:off x="4037041" y="6165515"/>
            <a:ext cx="1903111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chemeClr val="tx1">
                    <a:alpha val="100000"/>
                  </a:schemeClr>
                </a:solidFill>
                <a:latin typeface="Segoe"/>
              </a:rPr>
              <a:t>NetworkStream</a:t>
            </a:r>
            <a:endParaRPr lang="en-US" dirty="0">
              <a:solidFill>
                <a:schemeClr val="tx1">
                  <a:alpha val="100000"/>
                </a:schemeClr>
              </a:solidFill>
              <a:latin typeface="Segoe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 bwMode="auto">
          <a:xfrm>
            <a:off x="1915708" y="6173950"/>
            <a:ext cx="1944216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BufferedStream</a:t>
            </a:r>
            <a:endParaRPr lang="ru-RU" dirty="0">
              <a:solidFill>
                <a:schemeClr val="tx1">
                  <a:alpha val="100000"/>
                </a:schemeClr>
              </a:solidFill>
              <a:latin typeface="Segoe"/>
            </a:endParaRPr>
          </a:p>
        </p:txBody>
      </p:sp>
      <p:cxnSp>
        <p:nvCxnSpPr>
          <p:cNvPr id="12" name="Прямая со стрелкой 11"/>
          <p:cNvCxnSpPr>
            <a:stCxn id="4" idx="2"/>
            <a:endCxn id="6" idx="0"/>
          </p:cNvCxnSpPr>
          <p:nvPr/>
        </p:nvCxnSpPr>
        <p:spPr bwMode="auto">
          <a:xfrm flipH="1">
            <a:off x="1300267" y="2141935"/>
            <a:ext cx="3131790" cy="31779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4" idx="2"/>
            <a:endCxn id="7" idx="0"/>
          </p:cNvCxnSpPr>
          <p:nvPr/>
        </p:nvCxnSpPr>
        <p:spPr bwMode="auto">
          <a:xfrm flipH="1">
            <a:off x="1905395" y="2141935"/>
            <a:ext cx="2526662" cy="19162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4" idx="2"/>
            <a:endCxn id="9" idx="0"/>
          </p:cNvCxnSpPr>
          <p:nvPr/>
        </p:nvCxnSpPr>
        <p:spPr bwMode="auto">
          <a:xfrm>
            <a:off x="4432057" y="2141935"/>
            <a:ext cx="556540" cy="402358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4" idx="2"/>
            <a:endCxn id="8" idx="0"/>
          </p:cNvCxnSpPr>
          <p:nvPr/>
        </p:nvCxnSpPr>
        <p:spPr bwMode="auto">
          <a:xfrm>
            <a:off x="4432057" y="2141935"/>
            <a:ext cx="3544083" cy="21502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4" idx="2"/>
            <a:endCxn id="5" idx="0"/>
          </p:cNvCxnSpPr>
          <p:nvPr/>
        </p:nvCxnSpPr>
        <p:spPr bwMode="auto">
          <a:xfrm>
            <a:off x="4432057" y="2141935"/>
            <a:ext cx="3496121" cy="309512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4" idx="2"/>
            <a:endCxn id="10" idx="0"/>
          </p:cNvCxnSpPr>
          <p:nvPr/>
        </p:nvCxnSpPr>
        <p:spPr bwMode="auto">
          <a:xfrm flipH="1">
            <a:off x="2887816" y="2141935"/>
            <a:ext cx="1544241" cy="40320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Скругленный прямоугольник 23"/>
          <p:cNvSpPr/>
          <p:nvPr/>
        </p:nvSpPr>
        <p:spPr bwMode="auto">
          <a:xfrm>
            <a:off x="4545698" y="3964506"/>
            <a:ext cx="1245096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chemeClr val="tx1">
                    <a:alpha val="100000"/>
                  </a:schemeClr>
                </a:solidFill>
                <a:latin typeface="Segoe"/>
              </a:rPr>
              <a:t>…</a:t>
            </a:r>
            <a:endParaRPr lang="en-US" dirty="0">
              <a:solidFill>
                <a:schemeClr val="tx1">
                  <a:alpha val="100000"/>
                </a:schemeClr>
              </a:solidFill>
              <a:latin typeface="Segoe"/>
            </a:endParaRPr>
          </a:p>
        </p:txBody>
      </p:sp>
      <p:cxnSp>
        <p:nvCxnSpPr>
          <p:cNvPr id="25" name="Прямая со стрелкой 24"/>
          <p:cNvCxnSpPr>
            <a:stCxn id="4" idx="2"/>
            <a:endCxn id="24" idx="0"/>
          </p:cNvCxnSpPr>
          <p:nvPr/>
        </p:nvCxnSpPr>
        <p:spPr bwMode="auto">
          <a:xfrm>
            <a:off x="4432057" y="2141935"/>
            <a:ext cx="736189" cy="182257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Скругленный прямоугольник 28"/>
          <p:cNvSpPr/>
          <p:nvPr/>
        </p:nvSpPr>
        <p:spPr bwMode="auto">
          <a:xfrm>
            <a:off x="284685" y="3496506"/>
            <a:ext cx="2004533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chemeClr val="tx1">
                    <a:alpha val="100000"/>
                  </a:schemeClr>
                </a:solidFill>
                <a:latin typeface="Segoe"/>
              </a:rPr>
              <a:t>MemoryStream</a:t>
            </a:r>
            <a:endParaRPr lang="en-US" dirty="0">
              <a:solidFill>
                <a:schemeClr val="tx1">
                  <a:alpha val="100000"/>
                </a:schemeClr>
              </a:solidFill>
              <a:latin typeface="Segoe"/>
            </a:endParaRPr>
          </a:p>
        </p:txBody>
      </p:sp>
      <p:cxnSp>
        <p:nvCxnSpPr>
          <p:cNvPr id="30" name="Прямая со стрелкой 29"/>
          <p:cNvCxnSpPr>
            <a:stCxn id="4" idx="2"/>
            <a:endCxn id="29" idx="0"/>
          </p:cNvCxnSpPr>
          <p:nvPr/>
        </p:nvCxnSpPr>
        <p:spPr bwMode="auto">
          <a:xfrm flipH="1">
            <a:off x="1286952" y="2141935"/>
            <a:ext cx="3145105" cy="135457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Скругленный прямоугольник 47"/>
          <p:cNvSpPr/>
          <p:nvPr/>
        </p:nvSpPr>
        <p:spPr bwMode="auto">
          <a:xfrm>
            <a:off x="274506" y="5003063"/>
            <a:ext cx="1944216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GZipStream</a:t>
            </a:r>
            <a:endParaRPr lang="ru-RU" dirty="0">
              <a:solidFill>
                <a:schemeClr val="tx1">
                  <a:alpha val="100000"/>
                </a:schemeClr>
              </a:solidFill>
              <a:latin typeface="Segoe"/>
            </a:endParaRPr>
          </a:p>
        </p:txBody>
      </p:sp>
      <p:cxnSp>
        <p:nvCxnSpPr>
          <p:cNvPr id="49" name="Прямая со стрелкой 48"/>
          <p:cNvCxnSpPr>
            <a:stCxn id="4" idx="2"/>
            <a:endCxn id="48" idx="0"/>
          </p:cNvCxnSpPr>
          <p:nvPr/>
        </p:nvCxnSpPr>
        <p:spPr bwMode="auto">
          <a:xfrm flipH="1">
            <a:off x="1246614" y="2141935"/>
            <a:ext cx="3185443" cy="286112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Скругленный прямоугольник 49"/>
          <p:cNvSpPr/>
          <p:nvPr/>
        </p:nvSpPr>
        <p:spPr bwMode="auto">
          <a:xfrm>
            <a:off x="274506" y="5592265"/>
            <a:ext cx="1944216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DeflateStream</a:t>
            </a:r>
            <a:endParaRPr lang="ru-RU" dirty="0">
              <a:solidFill>
                <a:schemeClr val="tx1">
                  <a:alpha val="100000"/>
                </a:schemeClr>
              </a:solidFill>
              <a:latin typeface="Segoe"/>
            </a:endParaRPr>
          </a:p>
        </p:txBody>
      </p:sp>
      <p:cxnSp>
        <p:nvCxnSpPr>
          <p:cNvPr id="51" name="Прямая со стрелкой 50"/>
          <p:cNvCxnSpPr>
            <a:stCxn id="4" idx="2"/>
            <a:endCxn id="50" idx="0"/>
          </p:cNvCxnSpPr>
          <p:nvPr/>
        </p:nvCxnSpPr>
        <p:spPr bwMode="auto">
          <a:xfrm flipH="1">
            <a:off x="1246614" y="2141935"/>
            <a:ext cx="3185443" cy="345033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Скругленный прямоугольник 51"/>
          <p:cNvSpPr/>
          <p:nvPr/>
        </p:nvSpPr>
        <p:spPr bwMode="auto">
          <a:xfrm>
            <a:off x="6070384" y="6165515"/>
            <a:ext cx="1944216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CryptoStream</a:t>
            </a:r>
            <a:endParaRPr lang="ru-RU" dirty="0">
              <a:solidFill>
                <a:schemeClr val="tx1">
                  <a:alpha val="100000"/>
                </a:schemeClr>
              </a:solidFill>
              <a:latin typeface="Segoe"/>
            </a:endParaRPr>
          </a:p>
        </p:txBody>
      </p:sp>
      <p:cxnSp>
        <p:nvCxnSpPr>
          <p:cNvPr id="53" name="Прямая со стрелкой 52"/>
          <p:cNvCxnSpPr>
            <a:stCxn id="4" idx="2"/>
            <a:endCxn id="52" idx="0"/>
          </p:cNvCxnSpPr>
          <p:nvPr/>
        </p:nvCxnSpPr>
        <p:spPr bwMode="auto">
          <a:xfrm>
            <a:off x="4432057" y="2141935"/>
            <a:ext cx="2610435" cy="402358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Скругленный прямоугольник 79"/>
          <p:cNvSpPr/>
          <p:nvPr/>
        </p:nvSpPr>
        <p:spPr bwMode="auto">
          <a:xfrm>
            <a:off x="7019233" y="3356053"/>
            <a:ext cx="1917080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OracleLob</a:t>
            </a:r>
            <a:endParaRPr lang="en-US" dirty="0">
              <a:solidFill>
                <a:schemeClr val="tx1">
                  <a:alpha val="100000"/>
                </a:schemeClr>
              </a:solidFill>
              <a:latin typeface="Segoe"/>
            </a:endParaRPr>
          </a:p>
        </p:txBody>
      </p:sp>
      <p:cxnSp>
        <p:nvCxnSpPr>
          <p:cNvPr id="81" name="Прямая со стрелкой 80"/>
          <p:cNvCxnSpPr>
            <a:stCxn id="4" idx="2"/>
            <a:endCxn id="80" idx="0"/>
          </p:cNvCxnSpPr>
          <p:nvPr/>
        </p:nvCxnSpPr>
        <p:spPr bwMode="auto">
          <a:xfrm>
            <a:off x="4432057" y="2141935"/>
            <a:ext cx="3545716" cy="121411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7" name="Скругленный прямоугольник 106"/>
          <p:cNvSpPr/>
          <p:nvPr/>
        </p:nvSpPr>
        <p:spPr bwMode="auto">
          <a:xfrm>
            <a:off x="5902997" y="2459732"/>
            <a:ext cx="3012435" cy="46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IsolatedStorageFileStream</a:t>
            </a:r>
            <a:endParaRPr lang="en-US" dirty="0">
              <a:solidFill>
                <a:schemeClr val="tx1">
                  <a:alpha val="100000"/>
                </a:schemeClr>
              </a:solidFill>
              <a:latin typeface="Segoe"/>
            </a:endParaRPr>
          </a:p>
        </p:txBody>
      </p:sp>
      <p:cxnSp>
        <p:nvCxnSpPr>
          <p:cNvPr id="108" name="Прямая со стрелкой 107"/>
          <p:cNvCxnSpPr>
            <a:cxnSpLocks/>
            <a:stCxn id="4" idx="2"/>
            <a:endCxn id="107" idx="0"/>
          </p:cNvCxnSpPr>
          <p:nvPr/>
        </p:nvCxnSpPr>
        <p:spPr bwMode="auto">
          <a:xfrm>
            <a:off x="4432057" y="2141935"/>
            <a:ext cx="2977158" cy="31779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30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обертки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Наследники </a:t>
            </a:r>
            <a:r>
              <a:rPr lang="en-US" dirty="0"/>
              <a:t>Stream</a:t>
            </a:r>
          </a:p>
          <a:p>
            <a:pPr lvl="1">
              <a:lnSpc>
                <a:spcPct val="120000"/>
              </a:lnSpc>
            </a:pP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CryptoStream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предоставляет шифрование потока</a:t>
            </a:r>
          </a:p>
          <a:p>
            <a:pPr lvl="1">
              <a:lnSpc>
                <a:spcPct val="120000"/>
              </a:lnSpc>
            </a:pP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BufferedStream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 </a:t>
            </a:r>
            <a:r>
              <a:rPr lang="ru-RU" dirty="0">
                <a:solidFill>
                  <a:schemeClr val="tx1">
                    <a:alpha val="100000"/>
                  </a:schemeClr>
                </a:solidFill>
                <a:latin typeface="Segoe"/>
              </a:rPr>
              <a:t>– добавляет буферизацию</a:t>
            </a:r>
          </a:p>
          <a:p>
            <a:pPr lvl="1">
              <a:lnSpc>
                <a:spcPct val="120000"/>
              </a:lnSpc>
            </a:pP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GZipStream</a:t>
            </a:r>
            <a:r>
              <a:rPr lang="ru-RU" dirty="0"/>
              <a:t>, 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DeflateStream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предоставляют возможность сжатия потока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</a:t>
            </a:r>
            <a:r>
              <a:rPr lang="ru-RU" dirty="0"/>
              <a:t>редоставляют удобные способы чтения/записи в поток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20000"/>
              </a:lnSpc>
            </a:pP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BinaryReader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BinaryWriter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в бинарном виде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StreamReader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StreamWriter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в текстовом формате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917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FileStream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614086"/>
            <a:ext cx="8856983" cy="4767242"/>
          </a:xfrm>
        </p:spPr>
        <p:txBody>
          <a:bodyPr>
            <a:noAutofit/>
          </a:bodyPr>
          <a:lstStyle/>
          <a:p>
            <a:r>
              <a:rPr lang="ru-RU" sz="1600" dirty="0"/>
              <a:t>Открытие файла</a:t>
            </a:r>
            <a:endParaRPr lang="en-US" sz="1600" dirty="0"/>
          </a:p>
          <a:p>
            <a:pPr lvl="1"/>
            <a:r>
              <a:rPr lang="en-US" sz="1400" dirty="0" err="1"/>
              <a:t>FileStream</a:t>
            </a:r>
            <a:r>
              <a:rPr lang="en-US" sz="1400" dirty="0"/>
              <a:t> </a:t>
            </a:r>
            <a:r>
              <a:rPr lang="en-US" sz="1400" dirty="0" err="1"/>
              <a:t>fileStream</a:t>
            </a:r>
            <a:r>
              <a:rPr lang="en-US" sz="1400" dirty="0"/>
              <a:t> = </a:t>
            </a:r>
            <a:r>
              <a:rPr lang="en-US" sz="1400" b="1" dirty="0">
                <a:solidFill>
                  <a:srgbClr val="FFC000"/>
                </a:solidFill>
              </a:rPr>
              <a:t>new </a:t>
            </a:r>
            <a:r>
              <a:rPr lang="en-US" sz="1400" b="1" dirty="0" err="1">
                <a:solidFill>
                  <a:srgbClr val="FFC000"/>
                </a:solidFill>
              </a:rPr>
              <a:t>FileStream</a:t>
            </a:r>
            <a:r>
              <a:rPr lang="en-US" sz="1400" dirty="0"/>
              <a:t>(@"d:\test.txt", </a:t>
            </a:r>
            <a:r>
              <a:rPr lang="en-US" sz="1400" dirty="0" err="1"/>
              <a:t>FileMode.Create</a:t>
            </a:r>
            <a:r>
              <a:rPr lang="en-US" sz="1400" dirty="0"/>
              <a:t>, </a:t>
            </a:r>
            <a:r>
              <a:rPr lang="en-US" sz="1400" dirty="0" err="1"/>
              <a:t>FileAccess.Write</a:t>
            </a:r>
            <a:r>
              <a:rPr lang="en-US" sz="1400" dirty="0"/>
              <a:t>);</a:t>
            </a:r>
            <a:endParaRPr lang="ru-RU" sz="1400" dirty="0"/>
          </a:p>
          <a:p>
            <a:pPr lvl="2"/>
            <a:r>
              <a:rPr lang="en-US" sz="1200" dirty="0" err="1"/>
              <a:t>FileMode</a:t>
            </a:r>
            <a:r>
              <a:rPr lang="ru-RU" sz="1200" dirty="0"/>
              <a:t>: </a:t>
            </a:r>
            <a:r>
              <a:rPr lang="en-US" sz="1200" dirty="0" err="1"/>
              <a:t>CreateNew</a:t>
            </a:r>
            <a:r>
              <a:rPr lang="en-US" sz="1200" dirty="0"/>
              <a:t>, Create, Open, </a:t>
            </a:r>
            <a:r>
              <a:rPr lang="en-US" sz="1200" dirty="0" err="1"/>
              <a:t>OpenOrCreate</a:t>
            </a:r>
            <a:r>
              <a:rPr lang="en-US" sz="1200" dirty="0"/>
              <a:t>, Truncate, Append</a:t>
            </a:r>
          </a:p>
          <a:p>
            <a:pPr lvl="2"/>
            <a:r>
              <a:rPr lang="en-US" sz="1200" dirty="0" err="1"/>
              <a:t>FileAccess</a:t>
            </a:r>
            <a:r>
              <a:rPr lang="ru-RU" sz="1200" dirty="0"/>
              <a:t>: </a:t>
            </a:r>
            <a:r>
              <a:rPr lang="en-US" sz="1200" dirty="0"/>
              <a:t>Read, Write, </a:t>
            </a:r>
            <a:r>
              <a:rPr lang="en-US" sz="1200" dirty="0" err="1"/>
              <a:t>ReadWrite</a:t>
            </a:r>
            <a:endParaRPr lang="en-US" sz="1200" dirty="0"/>
          </a:p>
          <a:p>
            <a:pPr lvl="1"/>
            <a:r>
              <a:rPr lang="en-US" sz="1400" dirty="0" err="1"/>
              <a:t>FileStream</a:t>
            </a:r>
            <a:r>
              <a:rPr lang="en-US" sz="1400" dirty="0"/>
              <a:t> </a:t>
            </a:r>
            <a:r>
              <a:rPr lang="en-US" sz="1400" dirty="0" err="1"/>
              <a:t>fileStream</a:t>
            </a:r>
            <a:r>
              <a:rPr lang="en-US" sz="1400" dirty="0"/>
              <a:t>  = </a:t>
            </a:r>
            <a:r>
              <a:rPr lang="en-US" sz="1400" b="1" dirty="0" err="1">
                <a:solidFill>
                  <a:srgbClr val="FFC000"/>
                </a:solidFill>
              </a:rPr>
              <a:t>File.Create</a:t>
            </a:r>
            <a:r>
              <a:rPr lang="en-US" sz="1400" dirty="0"/>
              <a:t>(@"d:\test.txt");</a:t>
            </a:r>
          </a:p>
          <a:p>
            <a:pPr lvl="1"/>
            <a:r>
              <a:rPr lang="en-US" sz="1400" b="1" dirty="0" err="1">
                <a:solidFill>
                  <a:srgbClr val="FFC000"/>
                </a:solidFill>
              </a:rPr>
              <a:t>File.Open</a:t>
            </a:r>
            <a:r>
              <a:rPr lang="en-US" sz="1400" dirty="0"/>
              <a:t>(...), </a:t>
            </a:r>
            <a:r>
              <a:rPr lang="en-US" sz="1400" b="1" dirty="0" err="1">
                <a:solidFill>
                  <a:srgbClr val="FFC000"/>
                </a:solidFill>
              </a:rPr>
              <a:t>File.OpenRead</a:t>
            </a:r>
            <a:r>
              <a:rPr lang="en-US" sz="1400" dirty="0"/>
              <a:t>(…), </a:t>
            </a:r>
            <a:r>
              <a:rPr lang="en-US" sz="1400" b="1" dirty="0" err="1">
                <a:solidFill>
                  <a:srgbClr val="FFC000"/>
                </a:solidFill>
              </a:rPr>
              <a:t>File.OpenWrite</a:t>
            </a:r>
            <a:r>
              <a:rPr lang="en-US" sz="1400" dirty="0"/>
              <a:t>(…)</a:t>
            </a:r>
          </a:p>
          <a:p>
            <a:pPr lvl="1"/>
            <a:r>
              <a:rPr lang="en-US" sz="1400" b="1" dirty="0" err="1">
                <a:solidFill>
                  <a:srgbClr val="FFC000"/>
                </a:solidFill>
              </a:rPr>
              <a:t>fileInfo.Open</a:t>
            </a:r>
            <a:r>
              <a:rPr lang="en-US" sz="1400" dirty="0"/>
              <a:t>(...), </a:t>
            </a:r>
            <a:r>
              <a:rPr lang="en-US" sz="1400" b="1" dirty="0" err="1">
                <a:solidFill>
                  <a:srgbClr val="FFC000"/>
                </a:solidFill>
              </a:rPr>
              <a:t>fileInfo.OpenRead</a:t>
            </a:r>
            <a:r>
              <a:rPr lang="en-US" sz="1400" dirty="0"/>
              <a:t>(…), </a:t>
            </a:r>
            <a:r>
              <a:rPr lang="en-US" sz="1400" b="1" dirty="0" err="1">
                <a:solidFill>
                  <a:srgbClr val="FFC000"/>
                </a:solidFill>
              </a:rPr>
              <a:t>fileInfo.OpenWrite</a:t>
            </a:r>
            <a:r>
              <a:rPr lang="en-US" sz="1400" dirty="0"/>
              <a:t>(…), </a:t>
            </a:r>
            <a:r>
              <a:rPr lang="en-US" sz="1400" b="1" dirty="0" err="1">
                <a:solidFill>
                  <a:srgbClr val="FFC000"/>
                </a:solidFill>
              </a:rPr>
              <a:t>fileInfo.Create</a:t>
            </a:r>
            <a:r>
              <a:rPr lang="en-US" sz="1400" dirty="0"/>
              <a:t>(…)</a:t>
            </a:r>
            <a:endParaRPr lang="ru-RU" sz="1400" dirty="0"/>
          </a:p>
          <a:p>
            <a:endParaRPr lang="en-US" sz="1600" dirty="0"/>
          </a:p>
          <a:p>
            <a:r>
              <a:rPr lang="ru-RU" sz="1600" dirty="0"/>
              <a:t>Чтение, запись – стандартные методы </a:t>
            </a:r>
            <a:r>
              <a:rPr lang="en-US" sz="1600" dirty="0"/>
              <a:t>Stream </a:t>
            </a:r>
          </a:p>
          <a:p>
            <a:pPr lvl="1"/>
            <a:r>
              <a:rPr lang="en-US" sz="1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1400" dirty="0"/>
              <a:t>() </a:t>
            </a:r>
            <a:r>
              <a:rPr lang="ru-RU" sz="1400" dirty="0"/>
              <a:t>/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  <a:r>
              <a:rPr lang="en-US" sz="1400" dirty="0"/>
              <a:t>() –</a:t>
            </a:r>
            <a:r>
              <a:rPr lang="ru-RU" sz="1400" dirty="0"/>
              <a:t> чтение запись массива байт</a:t>
            </a:r>
          </a:p>
          <a:p>
            <a:pPr lvl="1"/>
            <a:r>
              <a:rPr lang="en-US" sz="1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ReadByte</a:t>
            </a:r>
            <a:r>
              <a:rPr lang="en-US" sz="1400" dirty="0"/>
              <a:t>() </a:t>
            </a:r>
            <a:r>
              <a:rPr lang="ru-RU" sz="1400" dirty="0"/>
              <a:t>/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WriteByte</a:t>
            </a:r>
            <a:r>
              <a:rPr lang="en-US" sz="1400" dirty="0"/>
              <a:t>() - </a:t>
            </a:r>
            <a:r>
              <a:rPr lang="ru-RU" sz="1400" dirty="0"/>
              <a:t>чтение запись одного байта</a:t>
            </a:r>
          </a:p>
          <a:p>
            <a:endParaRPr lang="en-US" sz="1600" dirty="0"/>
          </a:p>
          <a:p>
            <a:r>
              <a:rPr lang="ru-RU" sz="1600" dirty="0"/>
              <a:t>Пример (без обработки исключений)</a:t>
            </a:r>
            <a:endParaRPr lang="en-US" sz="1600" dirty="0"/>
          </a:p>
          <a:p>
            <a:pPr marL="0" indent="0">
              <a:buNone/>
            </a:pPr>
            <a:r>
              <a:rPr lang="ru-RU" sz="1600" dirty="0"/>
              <a:t>	</a:t>
            </a:r>
            <a:r>
              <a:rPr lang="en-US" sz="1600" dirty="0" err="1"/>
              <a:t>FileStream</a:t>
            </a:r>
            <a:r>
              <a:rPr lang="en-US" sz="1600" dirty="0"/>
              <a:t> </a:t>
            </a:r>
            <a:r>
              <a:rPr lang="en-US" sz="1600" dirty="0" err="1"/>
              <a:t>fileStream</a:t>
            </a:r>
            <a:r>
              <a:rPr lang="en-US" sz="1600" dirty="0"/>
              <a:t> = new </a:t>
            </a:r>
            <a:r>
              <a:rPr lang="en-US" sz="1600" dirty="0" err="1"/>
              <a:t>FileStream</a:t>
            </a:r>
            <a:r>
              <a:rPr lang="en-US" sz="1600" dirty="0"/>
              <a:t>(@"d:\test.txt", </a:t>
            </a:r>
            <a:r>
              <a:rPr lang="en-US" sz="1600" dirty="0" err="1"/>
              <a:t>FileMode.Create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ru-RU" sz="1600" dirty="0"/>
              <a:t>	</a:t>
            </a:r>
            <a:r>
              <a:rPr lang="en-US" sz="1600" dirty="0"/>
              <a:t>string s = "Hello";</a:t>
            </a:r>
          </a:p>
          <a:p>
            <a:pPr marL="0" indent="0">
              <a:buNone/>
            </a:pPr>
            <a:r>
              <a:rPr lang="ru-RU" sz="1600" dirty="0"/>
              <a:t>	</a:t>
            </a:r>
            <a:r>
              <a:rPr lang="en-US" sz="1600" dirty="0"/>
              <a:t>byte[] data = Encoding.UTF8.GetBytes(s);</a:t>
            </a:r>
          </a:p>
          <a:p>
            <a:pPr marL="0" indent="0">
              <a:buNone/>
            </a:pPr>
            <a:r>
              <a:rPr lang="ru-RU" sz="1600" dirty="0"/>
              <a:t>	</a:t>
            </a:r>
            <a:r>
              <a:rPr lang="en-US" sz="1600" dirty="0" err="1"/>
              <a:t>fileStream.Write</a:t>
            </a:r>
            <a:r>
              <a:rPr lang="en-US" sz="1600" dirty="0"/>
              <a:t>(data, 0, </a:t>
            </a:r>
            <a:r>
              <a:rPr lang="en-US" sz="1600" dirty="0" err="1"/>
              <a:t>data.Length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ru-RU" sz="1600" dirty="0"/>
              <a:t>	</a:t>
            </a:r>
            <a:r>
              <a:rPr lang="en-US" sz="1600" dirty="0" err="1"/>
              <a:t>fileStream.Close</a:t>
            </a:r>
            <a:r>
              <a:rPr lang="en-US" sz="1600" dirty="0"/>
              <a:t>();</a:t>
            </a:r>
            <a:endParaRPr lang="ru-RU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0962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StreamReader</a:t>
            </a:r>
            <a:r>
              <a:rPr lang="ru-RU" dirty="0"/>
              <a:t> </a:t>
            </a:r>
            <a:r>
              <a:rPr lang="en-US" dirty="0"/>
              <a:t>/</a:t>
            </a:r>
            <a:r>
              <a:rPr lang="ru-RU" dirty="0"/>
              <a:t> </a:t>
            </a:r>
            <a:r>
              <a:rPr lang="en-US" dirty="0" err="1"/>
              <a:t>StreamWriter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023123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ru-RU" sz="1400" dirty="0"/>
              <a:t>Классы обертки. Оборачивают произвольный поток</a:t>
            </a:r>
            <a:endParaRPr lang="en-US" sz="1400" dirty="0"/>
          </a:p>
          <a:p>
            <a:pPr>
              <a:lnSpc>
                <a:spcPct val="120000"/>
              </a:lnSpc>
              <a:defRPr/>
            </a:pPr>
            <a:r>
              <a:rPr lang="ru-RU" sz="1400" dirty="0"/>
              <a:t>Предоставляют текстовый доступ к потоку</a:t>
            </a:r>
          </a:p>
          <a:p>
            <a:pPr>
              <a:lnSpc>
                <a:spcPct val="120000"/>
              </a:lnSpc>
              <a:defRPr/>
            </a:pPr>
            <a:r>
              <a:rPr lang="ru-RU" sz="1400" dirty="0"/>
              <a:t>Чтение/запись строк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1100" dirty="0" err="1"/>
              <a:t>StreamReader</a:t>
            </a:r>
            <a:endParaRPr lang="ru-RU" sz="1100" dirty="0"/>
          </a:p>
          <a:p>
            <a:pPr lvl="2">
              <a:lnSpc>
                <a:spcPct val="120000"/>
              </a:lnSpc>
              <a:defRPr/>
            </a:pPr>
            <a:r>
              <a:rPr lang="en-US" sz="1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ReadLine</a:t>
            </a:r>
            <a:r>
              <a:rPr lang="en-US" sz="1000" dirty="0"/>
              <a:t>() – </a:t>
            </a:r>
            <a:r>
              <a:rPr lang="ru-RU" sz="1000" dirty="0"/>
              <a:t>чтение строки</a:t>
            </a:r>
          </a:p>
          <a:p>
            <a:pPr lvl="2">
              <a:lnSpc>
                <a:spcPct val="120000"/>
              </a:lnSpc>
              <a:defRPr/>
            </a:pPr>
            <a:r>
              <a:rPr lang="en-US" sz="1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ReadToEnd</a:t>
            </a:r>
            <a:r>
              <a:rPr lang="en-US" sz="1000" dirty="0"/>
              <a:t>() – </a:t>
            </a:r>
            <a:r>
              <a:rPr lang="ru-RU" sz="1000" dirty="0"/>
              <a:t>сразу весь файл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1100" dirty="0" err="1"/>
              <a:t>StreamWriter</a:t>
            </a:r>
            <a:r>
              <a:rPr lang="en-US" sz="1100" dirty="0"/>
              <a:t> </a:t>
            </a:r>
            <a:endParaRPr lang="ru-RU" sz="1100" dirty="0"/>
          </a:p>
          <a:p>
            <a:pPr lvl="2">
              <a:lnSpc>
                <a:spcPct val="120000"/>
              </a:lnSpc>
              <a:defRPr/>
            </a:pPr>
            <a:r>
              <a:rPr lang="en-US" sz="1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  <a:r>
              <a:rPr lang="en-US" sz="1000" dirty="0"/>
              <a:t>() – </a:t>
            </a:r>
            <a:r>
              <a:rPr lang="ru-RU" sz="1000" dirty="0"/>
              <a:t>запись строки</a:t>
            </a:r>
          </a:p>
          <a:p>
            <a:pPr lvl="2">
              <a:lnSpc>
                <a:spcPct val="120000"/>
              </a:lnSpc>
              <a:defRPr/>
            </a:pPr>
            <a:r>
              <a:rPr lang="en-US" sz="1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WriteLine</a:t>
            </a:r>
            <a:r>
              <a:rPr lang="en-US" sz="1000" dirty="0"/>
              <a:t>() – </a:t>
            </a:r>
            <a:r>
              <a:rPr lang="ru-RU" sz="1000" dirty="0"/>
              <a:t>запись строки + символ новой строки</a:t>
            </a:r>
          </a:p>
          <a:p>
            <a:pPr lvl="1">
              <a:lnSpc>
                <a:spcPct val="120000"/>
              </a:lnSpc>
              <a:defRPr/>
            </a:pPr>
            <a:r>
              <a:rPr lang="ru-RU" sz="1100" dirty="0"/>
              <a:t>Параметры аналогичны функциям класса </a:t>
            </a:r>
            <a:r>
              <a:rPr lang="en-US" sz="1100" dirty="0"/>
              <a:t>Console</a:t>
            </a:r>
            <a:endParaRPr lang="ru-RU" sz="1100" dirty="0"/>
          </a:p>
          <a:p>
            <a:pPr>
              <a:lnSpc>
                <a:spcPct val="120000"/>
              </a:lnSpc>
              <a:defRPr/>
            </a:pPr>
            <a:r>
              <a:rPr lang="en-US" sz="1400" dirty="0"/>
              <a:t>Close(), Dispose() – </a:t>
            </a:r>
            <a:r>
              <a:rPr lang="ru-RU" sz="1400" dirty="0"/>
              <a:t>закрывают нижележащий поток</a:t>
            </a:r>
          </a:p>
          <a:p>
            <a:pPr>
              <a:lnSpc>
                <a:spcPct val="120000"/>
              </a:lnSpc>
              <a:defRPr/>
            </a:pPr>
            <a:endParaRPr lang="ru-RU" sz="1400" dirty="0"/>
          </a:p>
          <a:p>
            <a:pPr>
              <a:lnSpc>
                <a:spcPct val="120000"/>
              </a:lnSpc>
              <a:defRPr/>
            </a:pPr>
            <a:r>
              <a:rPr lang="ru-RU" sz="1400" dirty="0"/>
              <a:t>Пример (без обработки исключение)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ru-RU" sz="1400" dirty="0"/>
              <a:t>	</a:t>
            </a:r>
            <a:r>
              <a:rPr lang="en-US" sz="1100" dirty="0" err="1"/>
              <a:t>FileStream</a:t>
            </a:r>
            <a:r>
              <a:rPr lang="en-US" sz="1100" dirty="0"/>
              <a:t> </a:t>
            </a:r>
            <a:r>
              <a:rPr lang="en-US" sz="1100" dirty="0" err="1">
                <a:solidFill>
                  <a:srgbClr val="92D050"/>
                </a:solidFill>
              </a:rPr>
              <a:t>fileStream</a:t>
            </a:r>
            <a:r>
              <a:rPr lang="en-US" sz="1100" dirty="0"/>
              <a:t> = new </a:t>
            </a:r>
            <a:r>
              <a:rPr lang="en-US" sz="1100" dirty="0" err="1"/>
              <a:t>FileStream</a:t>
            </a:r>
            <a:r>
              <a:rPr lang="en-US" sz="1100" dirty="0"/>
              <a:t>(@"d:\test.txt", </a:t>
            </a:r>
            <a:r>
              <a:rPr lang="en-US" sz="1100" dirty="0" err="1"/>
              <a:t>FileMode.Open</a:t>
            </a:r>
            <a:r>
              <a:rPr lang="en-US" sz="1100" dirty="0"/>
              <a:t>);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sz="1100" dirty="0"/>
              <a:t>	</a:t>
            </a:r>
            <a:r>
              <a:rPr lang="en-US" sz="1100" dirty="0" err="1"/>
              <a:t>StreamReader</a:t>
            </a:r>
            <a:r>
              <a:rPr lang="en-US" sz="1100" dirty="0"/>
              <a:t> </a:t>
            </a:r>
            <a:r>
              <a:rPr lang="en-US" sz="1100" dirty="0" err="1"/>
              <a:t>sr</a:t>
            </a:r>
            <a:r>
              <a:rPr lang="en-US" sz="1100" dirty="0"/>
              <a:t> = new </a:t>
            </a:r>
            <a:r>
              <a:rPr lang="en-US" sz="1100" dirty="0" err="1"/>
              <a:t>StreamReader</a:t>
            </a:r>
            <a:r>
              <a:rPr lang="en-US" sz="1100" dirty="0"/>
              <a:t>(</a:t>
            </a:r>
            <a:r>
              <a:rPr lang="en-US" sz="1100" dirty="0" err="1">
                <a:solidFill>
                  <a:srgbClr val="92D050"/>
                </a:solidFill>
              </a:rPr>
              <a:t>fileStream</a:t>
            </a:r>
            <a:r>
              <a:rPr lang="en-US" sz="1100" dirty="0"/>
              <a:t>);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sz="1100" dirty="0"/>
              <a:t>	while (!</a:t>
            </a:r>
            <a:r>
              <a:rPr lang="en-US" sz="1100" dirty="0" err="1"/>
              <a:t>sr.EndOfStream</a:t>
            </a:r>
            <a:r>
              <a:rPr lang="en-US" sz="1100" dirty="0"/>
              <a:t>) </a:t>
            </a:r>
            <a:r>
              <a:rPr lang="en-US" sz="1100" dirty="0" err="1"/>
              <a:t>Console.WriteLine</a:t>
            </a:r>
            <a:r>
              <a:rPr lang="en-US" sz="1100" dirty="0"/>
              <a:t>(</a:t>
            </a:r>
            <a:r>
              <a:rPr lang="en-US" sz="1100" dirty="0" err="1"/>
              <a:t>sr.ReadLine</a:t>
            </a:r>
            <a:r>
              <a:rPr lang="en-US" sz="1100" dirty="0"/>
              <a:t>());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sz="1100" dirty="0"/>
              <a:t>	</a:t>
            </a:r>
            <a:r>
              <a:rPr lang="en-US" sz="1100" dirty="0" err="1"/>
              <a:t>sr.Close</a:t>
            </a:r>
            <a:r>
              <a:rPr lang="en-US" sz="1100" dirty="0"/>
              <a:t>(); // </a:t>
            </a:r>
            <a:r>
              <a:rPr lang="ru-RU" sz="1100" dirty="0"/>
              <a:t>Закроет и </a:t>
            </a:r>
            <a:r>
              <a:rPr lang="en-US" sz="1100" dirty="0" err="1"/>
              <a:t>fileStream</a:t>
            </a:r>
            <a:endParaRPr lang="ru-RU" sz="1100" dirty="0"/>
          </a:p>
          <a:p>
            <a:pPr>
              <a:lnSpc>
                <a:spcPct val="120000"/>
              </a:lnSpc>
              <a:defRPr/>
            </a:pPr>
            <a:r>
              <a:rPr lang="ru-RU" sz="1400" dirty="0"/>
              <a:t>Пример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ru-RU" sz="1200" dirty="0"/>
              <a:t>	</a:t>
            </a:r>
            <a:r>
              <a:rPr lang="en-US" sz="1200" dirty="0"/>
              <a:t>using (</a:t>
            </a:r>
            <a:r>
              <a:rPr lang="en-US" sz="1200" dirty="0" err="1"/>
              <a:t>StreamReader</a:t>
            </a:r>
            <a:r>
              <a:rPr lang="en-US" sz="1200" dirty="0"/>
              <a:t> </a:t>
            </a:r>
            <a:r>
              <a:rPr lang="en-US" sz="1200" dirty="0" err="1"/>
              <a:t>sr</a:t>
            </a:r>
            <a:r>
              <a:rPr lang="en-US" sz="1200" dirty="0"/>
              <a:t> = new </a:t>
            </a:r>
            <a:r>
              <a:rPr lang="en-US" sz="1200" dirty="0" err="1"/>
              <a:t>StreamReader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92D050"/>
                </a:solidFill>
              </a:rPr>
              <a:t>fullFileName</a:t>
            </a:r>
            <a:r>
              <a:rPr lang="en-US" sz="1200" dirty="0"/>
              <a:t>)</a:t>
            </a:r>
            <a:r>
              <a:rPr lang="ru-RU" sz="1200" dirty="0"/>
              <a:t> </a:t>
            </a:r>
            <a:r>
              <a:rPr lang="en-US" sz="1200" dirty="0"/>
              <a:t>// </a:t>
            </a:r>
            <a:r>
              <a:rPr lang="ru-RU" sz="1200" dirty="0"/>
              <a:t>за кулисами создастся </a:t>
            </a:r>
            <a:r>
              <a:rPr lang="en-US" sz="1200" dirty="0" err="1"/>
              <a:t>FileStream</a:t>
            </a:r>
            <a:endParaRPr lang="ru-RU" sz="1200" dirty="0"/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ru-RU" sz="1200" dirty="0"/>
              <a:t>	</a:t>
            </a:r>
            <a:r>
              <a:rPr lang="en-US" sz="1200" dirty="0"/>
              <a:t>{</a:t>
            </a:r>
            <a:r>
              <a:rPr lang="ru-RU" sz="1200" dirty="0"/>
              <a:t>  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ru-RU" sz="1200" dirty="0"/>
              <a:t>	           </a:t>
            </a:r>
            <a:r>
              <a:rPr lang="en-US" sz="1200" dirty="0"/>
              <a:t>while (!</a:t>
            </a:r>
            <a:r>
              <a:rPr lang="en-US" sz="1200" dirty="0" err="1"/>
              <a:t>sr.EndOfStream</a:t>
            </a:r>
            <a:r>
              <a:rPr lang="en-US" sz="1200" dirty="0"/>
              <a:t>) </a:t>
            </a:r>
            <a:r>
              <a:rPr lang="en-US" sz="1200" dirty="0" err="1"/>
              <a:t>Console.WriteLine</a:t>
            </a:r>
            <a:r>
              <a:rPr lang="en-US" sz="1200" dirty="0"/>
              <a:t>(</a:t>
            </a:r>
            <a:r>
              <a:rPr lang="en-US" sz="1200" dirty="0" err="1"/>
              <a:t>sr.ReadLine</a:t>
            </a:r>
            <a:r>
              <a:rPr lang="en-US" sz="1200" dirty="0"/>
              <a:t>());</a:t>
            </a:r>
            <a:endParaRPr lang="ru-RU" sz="1200" dirty="0"/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ru-RU" sz="1200" dirty="0"/>
              <a:t>	</a:t>
            </a:r>
            <a:r>
              <a:rPr lang="en-US" sz="1200" dirty="0"/>
              <a:t>} // </a:t>
            </a:r>
            <a:r>
              <a:rPr lang="en-US" sz="1200" dirty="0" err="1"/>
              <a:t>sr.Close</a:t>
            </a:r>
            <a:r>
              <a:rPr lang="en-US" sz="1200" dirty="0"/>
              <a:t>() </a:t>
            </a:r>
            <a:r>
              <a:rPr lang="ru-RU" sz="1200" dirty="0"/>
              <a:t>будет автоматически вызван из метода </a:t>
            </a:r>
            <a:r>
              <a:rPr lang="en-US" sz="1200" dirty="0"/>
              <a:t>Dispose </a:t>
            </a:r>
            <a:r>
              <a:rPr lang="ru-RU" sz="1200" dirty="0"/>
              <a:t>при выходе из блока </a:t>
            </a:r>
            <a:r>
              <a:rPr lang="en-US" sz="1200" dirty="0"/>
              <a:t>using { }</a:t>
            </a:r>
            <a:endParaRPr lang="ru-RU" sz="1200" dirty="0"/>
          </a:p>
          <a:p>
            <a:pPr marL="0" indent="0">
              <a:lnSpc>
                <a:spcPct val="120000"/>
              </a:lnSpc>
              <a:buNone/>
              <a:defRPr/>
            </a:pP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279684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BinaryReader</a:t>
            </a:r>
            <a:r>
              <a:rPr lang="en-US" dirty="0"/>
              <a:t> / </a:t>
            </a:r>
            <a:r>
              <a:rPr lang="en-US" dirty="0" err="1"/>
              <a:t>BinaryWriter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417638"/>
            <a:ext cx="8410575" cy="385921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ru-RU" dirty="0"/>
              <a:t>Классы обертки. Оборачивают произвольный поток</a:t>
            </a:r>
            <a:endParaRPr lang="en-US" dirty="0"/>
          </a:p>
          <a:p>
            <a:pPr>
              <a:lnSpc>
                <a:spcPct val="120000"/>
              </a:lnSpc>
              <a:defRPr/>
            </a:pPr>
            <a:r>
              <a:rPr lang="ru-RU" dirty="0"/>
              <a:t>Предоставляют бинарный доступ к потоку</a:t>
            </a:r>
            <a:endParaRPr lang="en-US" dirty="0"/>
          </a:p>
          <a:p>
            <a:pPr>
              <a:lnSpc>
                <a:spcPct val="120000"/>
              </a:lnSpc>
              <a:defRPr/>
            </a:pPr>
            <a:r>
              <a:rPr lang="ru-RU" dirty="0"/>
              <a:t>Чтение/ запись встроенных типов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err="1"/>
              <a:t>ReadXXX</a:t>
            </a:r>
            <a:r>
              <a:rPr lang="en-US" dirty="0"/>
              <a:t>() / </a:t>
            </a:r>
            <a:r>
              <a:rPr lang="en-US" dirty="0" err="1"/>
              <a:t>WriteXXX</a:t>
            </a:r>
            <a:r>
              <a:rPr lang="en-US" dirty="0"/>
              <a:t>()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XXX = Int32, Single, Double, …</a:t>
            </a:r>
            <a:endParaRPr lang="ru-RU" dirty="0"/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ReadInt32(), </a:t>
            </a:r>
            <a:r>
              <a:rPr lang="en-US" dirty="0" err="1"/>
              <a:t>WriteDouble</a:t>
            </a:r>
            <a:r>
              <a:rPr lang="en-US" dirty="0"/>
              <a:t>() ….</a:t>
            </a:r>
          </a:p>
          <a:p>
            <a:pPr>
              <a:lnSpc>
                <a:spcPct val="120000"/>
              </a:lnSpc>
              <a:defRPr/>
            </a:pPr>
            <a:r>
              <a:rPr lang="ru-RU" dirty="0"/>
              <a:t>«Подсмотреть» следующий символ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err="1"/>
              <a:t>PeekChar</a:t>
            </a:r>
            <a:r>
              <a:rPr lang="en-US" dirty="0"/>
              <a:t>()</a:t>
            </a:r>
            <a:endParaRPr lang="ru-RU" dirty="0"/>
          </a:p>
          <a:p>
            <a:pPr>
              <a:lnSpc>
                <a:spcPct val="120000"/>
              </a:lnSpc>
              <a:defRPr/>
            </a:pPr>
            <a:r>
              <a:rPr lang="ru-RU" dirty="0"/>
              <a:t>Кодировка по умолчанию </a:t>
            </a:r>
            <a:r>
              <a:rPr lang="en-US" dirty="0"/>
              <a:t>UTF8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586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Кодировка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>
          <a:xfrm>
            <a:off x="455578" y="1646237"/>
            <a:ext cx="8436902" cy="5095131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>
                <a:ea typeface="Cambria" panose="02040503050406030204" pitchFamily="18" charset="0"/>
              </a:rPr>
              <a:t>Класс </a:t>
            </a:r>
            <a:r>
              <a:rPr lang="en-US" dirty="0" err="1">
                <a:ea typeface="Cambria" panose="02040503050406030204" pitchFamily="18" charset="0"/>
              </a:rPr>
              <a:t>System.Text.Encoding</a:t>
            </a:r>
            <a:r>
              <a:rPr lang="ru-RU" dirty="0">
                <a:ea typeface="Cambria" panose="02040503050406030204" pitchFamily="18" charset="0"/>
              </a:rPr>
              <a:t> – Представляет кодировку символов/кодировщик</a:t>
            </a:r>
          </a:p>
          <a:p>
            <a:pPr>
              <a:lnSpc>
                <a:spcPct val="120000"/>
              </a:lnSpc>
            </a:pPr>
            <a:r>
              <a:rPr lang="ru-RU" dirty="0">
                <a:ea typeface="Cambria" panose="02040503050406030204" pitchFamily="18" charset="0"/>
              </a:rPr>
              <a:t>Получение кодировщика:</a:t>
            </a:r>
          </a:p>
          <a:p>
            <a:pPr lvl="1">
              <a:lnSpc>
                <a:spcPct val="120000"/>
              </a:lnSpc>
            </a:pPr>
            <a:r>
              <a:rPr lang="ru-RU" dirty="0">
                <a:ea typeface="Cambria" panose="02040503050406030204" pitchFamily="18" charset="0"/>
              </a:rPr>
              <a:t>Статические свойства класса </a:t>
            </a:r>
            <a:r>
              <a:rPr lang="en-US" dirty="0">
                <a:ea typeface="Cambria" panose="02040503050406030204" pitchFamily="18" charset="0"/>
              </a:rPr>
              <a:t>Encoding</a:t>
            </a:r>
            <a:endParaRPr lang="ru-RU" dirty="0">
              <a:ea typeface="Cambria" panose="02040503050406030204" pitchFamily="18" charset="0"/>
            </a:endParaRPr>
          </a:p>
          <a:p>
            <a:pPr lvl="3">
              <a:lnSpc>
                <a:spcPct val="120000"/>
              </a:lnSpc>
            </a:pPr>
            <a:r>
              <a:rPr lang="en-US" dirty="0">
                <a:ea typeface="Cambria" panose="02040503050406030204" pitchFamily="18" charset="0"/>
              </a:rPr>
              <a:t>Encoding.UTF7</a:t>
            </a:r>
          </a:p>
          <a:p>
            <a:pPr lvl="3">
              <a:lnSpc>
                <a:spcPct val="120000"/>
              </a:lnSpc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</a:rPr>
              <a:t>Encoding.UTF8</a:t>
            </a:r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</a:rPr>
              <a:t>(предпочтительная кодировка)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</a:endParaRPr>
          </a:p>
          <a:p>
            <a:pPr lvl="3">
              <a:lnSpc>
                <a:spcPct val="120000"/>
              </a:lnSpc>
            </a:pPr>
            <a:r>
              <a:rPr lang="en-US" dirty="0">
                <a:ea typeface="Cambria" panose="02040503050406030204" pitchFamily="18" charset="0"/>
              </a:rPr>
              <a:t>Encoding.UTF32</a:t>
            </a:r>
          </a:p>
          <a:p>
            <a:pPr lvl="3">
              <a:lnSpc>
                <a:spcPct val="120000"/>
              </a:lnSpc>
            </a:pPr>
            <a:r>
              <a:rPr lang="en-US" dirty="0" err="1">
                <a:ea typeface="Cambria" panose="02040503050406030204" pitchFamily="18" charset="0"/>
              </a:rPr>
              <a:t>Encoding.Unicode</a:t>
            </a:r>
            <a:r>
              <a:rPr lang="en-US" dirty="0">
                <a:ea typeface="Cambria" panose="02040503050406030204" pitchFamily="18" charset="0"/>
              </a:rPr>
              <a:t> – </a:t>
            </a:r>
            <a:r>
              <a:rPr lang="ru-RU" dirty="0">
                <a:ea typeface="Cambria" panose="02040503050406030204" pitchFamily="18" charset="0"/>
              </a:rPr>
              <a:t>представляет кодировку </a:t>
            </a:r>
            <a:r>
              <a:rPr lang="en-US" dirty="0">
                <a:ea typeface="Cambria" panose="02040503050406030204" pitchFamily="18" charset="0"/>
              </a:rPr>
              <a:t>UTF16</a:t>
            </a:r>
            <a:r>
              <a:rPr lang="ru-RU" dirty="0">
                <a:ea typeface="Cambria" panose="02040503050406030204" pitchFamily="18" charset="0"/>
              </a:rPr>
              <a:t> (стандартная для строк </a:t>
            </a:r>
            <a:r>
              <a:rPr lang="en-US" dirty="0">
                <a:ea typeface="Cambria" panose="02040503050406030204" pitchFamily="18" charset="0"/>
              </a:rPr>
              <a:t>.NET</a:t>
            </a:r>
            <a:r>
              <a:rPr lang="ru-RU" dirty="0">
                <a:ea typeface="Cambria" panose="02040503050406030204" pitchFamily="18" charset="0"/>
              </a:rPr>
              <a:t>)</a:t>
            </a:r>
            <a:endParaRPr lang="en-US" dirty="0">
              <a:ea typeface="Cambria" panose="02040503050406030204" pitchFamily="18" charset="0"/>
            </a:endParaRPr>
          </a:p>
          <a:p>
            <a:pPr lvl="3">
              <a:lnSpc>
                <a:spcPct val="120000"/>
              </a:lnSpc>
            </a:pPr>
            <a:r>
              <a:rPr lang="en-US" dirty="0" err="1">
                <a:ea typeface="Cambria" panose="02040503050406030204" pitchFamily="18" charset="0"/>
              </a:rPr>
              <a:t>Encoding.ASCII</a:t>
            </a:r>
            <a:endParaRPr lang="en-US" dirty="0">
              <a:ea typeface="Cambria" panose="020405030504060302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ea typeface="Cambria" panose="02040503050406030204" pitchFamily="18" charset="0"/>
              </a:rPr>
              <a:t>Encoding </a:t>
            </a:r>
            <a:r>
              <a:rPr lang="en-US" dirty="0" err="1">
                <a:ea typeface="Cambria" panose="02040503050406030204" pitchFamily="18" charset="0"/>
              </a:rPr>
              <a:t>GetEncoding</a:t>
            </a:r>
            <a:r>
              <a:rPr lang="en-US" dirty="0">
                <a:ea typeface="Cambria" panose="02040503050406030204" pitchFamily="18" charset="0"/>
              </a:rPr>
              <a:t>() </a:t>
            </a:r>
            <a:r>
              <a:rPr lang="ru-RU" dirty="0">
                <a:ea typeface="Cambria" panose="02040503050406030204" pitchFamily="18" charset="0"/>
              </a:rPr>
              <a:t>получает кодировку по </a:t>
            </a:r>
          </a:p>
          <a:p>
            <a:pPr lvl="3">
              <a:lnSpc>
                <a:spcPct val="120000"/>
              </a:lnSpc>
            </a:pPr>
            <a:r>
              <a:rPr lang="ru-RU" dirty="0">
                <a:ea typeface="Cambria" panose="02040503050406030204" pitchFamily="18" charset="0"/>
              </a:rPr>
              <a:t>Имени: </a:t>
            </a:r>
            <a:r>
              <a:rPr lang="en-US" dirty="0" err="1">
                <a:ea typeface="Cambria" panose="02040503050406030204" pitchFamily="18" charset="0"/>
              </a:rPr>
              <a:t>GetEncoding</a:t>
            </a:r>
            <a:r>
              <a:rPr lang="en-US" dirty="0">
                <a:ea typeface="Cambria" panose="02040503050406030204" pitchFamily="18" charset="0"/>
              </a:rPr>
              <a:t>(“windows-1251”)</a:t>
            </a:r>
          </a:p>
          <a:p>
            <a:pPr lvl="3">
              <a:lnSpc>
                <a:spcPct val="120000"/>
              </a:lnSpc>
            </a:pPr>
            <a:r>
              <a:rPr lang="ru-RU" dirty="0">
                <a:ea typeface="Cambria" panose="02040503050406030204" pitchFamily="18" charset="0"/>
              </a:rPr>
              <a:t>Идентификатору кодовой страницы: </a:t>
            </a:r>
            <a:r>
              <a:rPr lang="en-US" dirty="0" err="1">
                <a:ea typeface="Cambria" panose="02040503050406030204" pitchFamily="18" charset="0"/>
              </a:rPr>
              <a:t>GetEncoding</a:t>
            </a:r>
            <a:r>
              <a:rPr lang="en-US" dirty="0">
                <a:ea typeface="Cambria" panose="02040503050406030204" pitchFamily="18" charset="0"/>
              </a:rPr>
              <a:t>(1251)</a:t>
            </a:r>
            <a:endParaRPr lang="ru-RU" dirty="0">
              <a:ea typeface="Cambria" panose="02040503050406030204" pitchFamily="18" charset="0"/>
            </a:endParaRPr>
          </a:p>
          <a:p>
            <a:pPr>
              <a:lnSpc>
                <a:spcPct val="120000"/>
              </a:lnSpc>
            </a:pPr>
            <a:r>
              <a:rPr lang="ru-RU" dirty="0">
                <a:ea typeface="Cambria" panose="02040503050406030204" pitchFamily="18" charset="0"/>
              </a:rPr>
              <a:t>Кодирование: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ea typeface="Cambria" panose="02040503050406030204" pitchFamily="18" charset="0"/>
              </a:rPr>
              <a:t>byte[] data = Encoding.UTF8.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</a:rPr>
              <a:t>GetBytes</a:t>
            </a:r>
            <a:r>
              <a:rPr lang="en-US" dirty="0">
                <a:ea typeface="Cambria" panose="02040503050406030204" pitchFamily="18" charset="0"/>
              </a:rPr>
              <a:t>(“Hello”);</a:t>
            </a:r>
            <a:endParaRPr lang="ru-RU" dirty="0">
              <a:ea typeface="Cambria" panose="02040503050406030204" pitchFamily="18" charset="0"/>
            </a:endParaRPr>
          </a:p>
          <a:p>
            <a:pPr>
              <a:lnSpc>
                <a:spcPct val="120000"/>
              </a:lnSpc>
            </a:pPr>
            <a:r>
              <a:rPr lang="ru-RU" dirty="0">
                <a:ea typeface="Cambria" panose="02040503050406030204" pitchFamily="18" charset="0"/>
              </a:rPr>
              <a:t>Декодирование: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ea typeface="Cambria" panose="02040503050406030204" pitchFamily="18" charset="0"/>
              </a:rPr>
              <a:t>string s = Encoding.UTF8.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</a:rPr>
              <a:t>GetString</a:t>
            </a:r>
            <a:r>
              <a:rPr lang="en-US" dirty="0">
                <a:ea typeface="Cambria" panose="02040503050406030204" pitchFamily="18" charset="0"/>
              </a:rPr>
              <a:t>(data);</a:t>
            </a:r>
            <a:endParaRPr lang="ru-RU" dirty="0">
              <a:ea typeface="Cambria" panose="02040503050406030204" pitchFamily="18" charset="0"/>
            </a:endParaRPr>
          </a:p>
          <a:p>
            <a:pPr lvl="1">
              <a:lnSpc>
                <a:spcPct val="120000"/>
              </a:lnSpc>
            </a:pPr>
            <a:endParaRPr lang="en-US" dirty="0">
              <a:ea typeface="Cambria" panose="02040503050406030204" pitchFamily="18" charset="0"/>
            </a:endParaRPr>
          </a:p>
          <a:p>
            <a:pPr>
              <a:lnSpc>
                <a:spcPct val="120000"/>
              </a:lnSpc>
            </a:pPr>
            <a:r>
              <a:rPr lang="ru-RU" dirty="0">
                <a:ea typeface="Cambria" panose="02040503050406030204" pitchFamily="18" charset="0"/>
              </a:rPr>
              <a:t>Использование кодировки: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ea typeface="Cambria" panose="02040503050406030204" pitchFamily="18" charset="0"/>
              </a:rPr>
              <a:t>StreamReader</a:t>
            </a:r>
            <a:r>
              <a:rPr lang="en-US" dirty="0">
                <a:ea typeface="Cambria" panose="02040503050406030204" pitchFamily="18" charset="0"/>
              </a:rPr>
              <a:t> </a:t>
            </a:r>
            <a:r>
              <a:rPr lang="en-US" dirty="0" err="1">
                <a:ea typeface="Cambria" panose="02040503050406030204" pitchFamily="18" charset="0"/>
              </a:rPr>
              <a:t>sr</a:t>
            </a:r>
            <a:r>
              <a:rPr lang="en-US" dirty="0">
                <a:ea typeface="Cambria" panose="02040503050406030204" pitchFamily="18" charset="0"/>
              </a:rPr>
              <a:t> = new </a:t>
            </a:r>
            <a:r>
              <a:rPr lang="en-US" dirty="0" err="1">
                <a:ea typeface="Cambria" panose="02040503050406030204" pitchFamily="18" charset="0"/>
              </a:rPr>
              <a:t>StreamReader</a:t>
            </a:r>
            <a:r>
              <a:rPr lang="en-US" dirty="0">
                <a:ea typeface="Cambria" panose="02040503050406030204" pitchFamily="18" charset="0"/>
              </a:rPr>
              <a:t>(stream, </a:t>
            </a:r>
            <a:r>
              <a:rPr lang="en-US" dirty="0" err="1">
                <a:ea typeface="Cambria" panose="02040503050406030204" pitchFamily="18" charset="0"/>
              </a:rPr>
              <a:t>Encoding.Unicode</a:t>
            </a:r>
            <a:r>
              <a:rPr lang="en-US" dirty="0">
                <a:ea typeface="Cambria" panose="02040503050406030204" pitchFamily="18" charset="0"/>
              </a:rPr>
              <a:t>);</a:t>
            </a:r>
            <a:r>
              <a:rPr lang="ru-RU" dirty="0">
                <a:ea typeface="Cambria" panose="02040503050406030204" pitchFamily="18" charset="0"/>
              </a:rPr>
              <a:t>  </a:t>
            </a:r>
          </a:p>
          <a:p>
            <a:pPr lvl="1">
              <a:lnSpc>
                <a:spcPct val="120000"/>
              </a:lnSpc>
            </a:pPr>
            <a:r>
              <a:rPr lang="ru-RU" dirty="0">
                <a:ea typeface="Cambria" panose="02040503050406030204" pitchFamily="18" charset="0"/>
              </a:rPr>
              <a:t>По умолчанию используется </a:t>
            </a:r>
            <a:r>
              <a:rPr lang="en-US" dirty="0">
                <a:ea typeface="Cambria" panose="02040503050406030204" pitchFamily="18" charset="0"/>
              </a:rPr>
              <a:t>UTF8</a:t>
            </a:r>
          </a:p>
          <a:p>
            <a:pPr lvl="1">
              <a:lnSpc>
                <a:spcPct val="120000"/>
              </a:lnSpc>
            </a:pPr>
            <a:endParaRPr lang="en-US" dirty="0">
              <a:ea typeface="Cambria" panose="02040503050406030204" pitchFamily="18" charset="0"/>
            </a:endParaRPr>
          </a:p>
          <a:p>
            <a:pPr>
              <a:lnSpc>
                <a:spcPct val="120000"/>
              </a:lnSpc>
            </a:pPr>
            <a:r>
              <a:rPr lang="ru-RU" dirty="0">
                <a:ea typeface="Cambria" panose="02040503050406030204" pitchFamily="18" charset="0"/>
              </a:rPr>
              <a:t>Для кодировок </a:t>
            </a:r>
            <a:r>
              <a:rPr lang="en-US" dirty="0">
                <a:ea typeface="Cambria" panose="02040503050406030204" pitchFamily="18" charset="0"/>
              </a:rPr>
              <a:t>Base64 </a:t>
            </a:r>
            <a:r>
              <a:rPr lang="ru-RU" dirty="0">
                <a:ea typeface="Cambria" panose="02040503050406030204" pitchFamily="18" charset="0"/>
              </a:rPr>
              <a:t>используйте другой класс  - </a:t>
            </a:r>
            <a:r>
              <a:rPr lang="en-US" dirty="0">
                <a:ea typeface="Cambria" panose="02040503050406030204" pitchFamily="18" charset="0"/>
              </a:rPr>
              <a:t>Convert</a:t>
            </a:r>
            <a:endParaRPr lang="ru-RU" dirty="0">
              <a:ea typeface="Cambria" panose="020405030504060302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ea typeface="Cambria" panose="02040503050406030204" pitchFamily="18" charset="0"/>
              </a:rPr>
              <a:t>Convert.ToBase64String</a:t>
            </a:r>
            <a:r>
              <a:rPr lang="ru-RU" dirty="0">
                <a:ea typeface="Cambria" panose="02040503050406030204" pitchFamily="18" charset="0"/>
              </a:rPr>
              <a:t>()</a:t>
            </a:r>
            <a:r>
              <a:rPr lang="en-US" dirty="0">
                <a:ea typeface="Cambria" panose="02040503050406030204" pitchFamily="18" charset="0"/>
              </a:rPr>
              <a:t>, Convert.FromBase64String </a:t>
            </a:r>
            <a:r>
              <a:rPr lang="ru-RU" dirty="0">
                <a:ea typeface="Cambria" panose="02040503050406030204" pitchFamily="18" charset="0"/>
              </a:rPr>
              <a:t>и другие</a:t>
            </a:r>
            <a:endParaRPr lang="en-US" dirty="0">
              <a:ea typeface="Cambria" panose="02040503050406030204" pitchFamily="18" charset="0"/>
            </a:endParaRP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275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Сегодня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Работа с файлами</a:t>
            </a:r>
          </a:p>
          <a:p>
            <a:pPr lvl="1"/>
            <a:r>
              <a:rPr lang="ru-RU" dirty="0"/>
              <a:t>Работа с файловой системой</a:t>
            </a:r>
          </a:p>
          <a:p>
            <a:pPr lvl="1"/>
            <a:r>
              <a:rPr lang="ru-RU" dirty="0"/>
              <a:t>Операции с потоками (</a:t>
            </a:r>
            <a:r>
              <a:rPr lang="en-US" dirty="0"/>
              <a:t>Stream</a:t>
            </a:r>
            <a:r>
              <a:rPr lang="ru-RU" dirty="0"/>
              <a:t>)</a:t>
            </a:r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1168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Шифрование</a:t>
            </a:r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>
          <a:xfrm>
            <a:off x="455578" y="1646237"/>
            <a:ext cx="8436902" cy="5095131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Класс 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CryptoStream</a:t>
            </a:r>
            <a:r>
              <a:rPr lang="en-US" dirty="0"/>
              <a:t> – </a:t>
            </a:r>
            <a:r>
              <a:rPr lang="ru-RU" dirty="0"/>
              <a:t>поток для криптографических преобразований</a:t>
            </a:r>
          </a:p>
          <a:p>
            <a:pPr>
              <a:lnSpc>
                <a:spcPct val="120000"/>
              </a:lnSpc>
            </a:pPr>
            <a:r>
              <a:rPr lang="ru-RU" dirty="0"/>
              <a:t>Создание 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Конструктор </a:t>
            </a:r>
            <a:r>
              <a:rPr lang="en-US" dirty="0" err="1"/>
              <a:t>CryptoStream</a:t>
            </a:r>
            <a:r>
              <a:rPr lang="en-US" dirty="0"/>
              <a:t>(Stream, </a:t>
            </a:r>
            <a:r>
              <a:rPr lang="en-US" dirty="0" err="1"/>
              <a:t>ICryptoTransform</a:t>
            </a:r>
            <a:r>
              <a:rPr lang="en-US" dirty="0"/>
              <a:t>, </a:t>
            </a:r>
            <a:r>
              <a:rPr lang="en-US" dirty="0" err="1"/>
              <a:t>CryptoStreamMode</a:t>
            </a:r>
            <a:r>
              <a:rPr lang="en-US" dirty="0"/>
              <a:t>)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Stream – </a:t>
            </a:r>
            <a:r>
              <a:rPr lang="ru-RU" dirty="0"/>
              <a:t>исходный поток</a:t>
            </a:r>
          </a:p>
          <a:p>
            <a:pPr lvl="2">
              <a:lnSpc>
                <a:spcPct val="120000"/>
              </a:lnSpc>
            </a:pPr>
            <a:r>
              <a:rPr lang="en-US" dirty="0" err="1"/>
              <a:t>ICryptoTransform</a:t>
            </a:r>
            <a:r>
              <a:rPr lang="ru-RU" dirty="0"/>
              <a:t> – преобразователь (</a:t>
            </a:r>
            <a:r>
              <a:rPr lang="en-US" dirty="0" err="1"/>
              <a:t>Encryptor</a:t>
            </a:r>
            <a:r>
              <a:rPr lang="ru-RU" dirty="0"/>
              <a:t>/</a:t>
            </a:r>
            <a:r>
              <a:rPr lang="en-US" dirty="0" err="1"/>
              <a:t>Decryptor</a:t>
            </a:r>
            <a:r>
              <a:rPr lang="ru-RU" dirty="0"/>
              <a:t>)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en-US" dirty="0" err="1"/>
              <a:t>CryptoStreamMode</a:t>
            </a:r>
            <a:r>
              <a:rPr lang="en-US" dirty="0"/>
              <a:t> – Read / Write</a:t>
            </a:r>
            <a:endParaRPr lang="ru-RU" dirty="0"/>
          </a:p>
          <a:p>
            <a:pPr lvl="2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Пример</a:t>
            </a:r>
            <a:endParaRPr lang="en-US" dirty="0"/>
          </a:p>
          <a:p>
            <a:pPr marL="411480" lvl="1" indent="0">
              <a:lnSpc>
                <a:spcPct val="120000"/>
              </a:lnSpc>
              <a:buNone/>
            </a:pPr>
            <a:r>
              <a:rPr lang="en-US" dirty="0"/>
              <a:t>using (</a:t>
            </a:r>
            <a:r>
              <a:rPr lang="en-US" dirty="0" err="1"/>
              <a:t>Aes</a:t>
            </a:r>
            <a:r>
              <a:rPr lang="en-US" dirty="0"/>
              <a:t> </a:t>
            </a:r>
            <a:r>
              <a:rPr lang="en-US" dirty="0" err="1"/>
              <a:t>aes</a:t>
            </a:r>
            <a:r>
              <a:rPr lang="en-US" dirty="0"/>
              <a:t> = </a:t>
            </a:r>
            <a:r>
              <a:rPr lang="en-US" dirty="0" err="1"/>
              <a:t>Aes.Create</a:t>
            </a:r>
            <a:r>
              <a:rPr lang="en-US" dirty="0"/>
              <a:t>()) 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en-US" dirty="0"/>
              <a:t>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/>
              <a:t>   </a:t>
            </a:r>
            <a:r>
              <a:rPr lang="en-US" dirty="0" err="1"/>
              <a:t>aes.Key</a:t>
            </a:r>
            <a:r>
              <a:rPr lang="en-US" dirty="0"/>
              <a:t> =</a:t>
            </a:r>
            <a:r>
              <a:rPr lang="ru-RU" dirty="0"/>
              <a:t> </a:t>
            </a:r>
            <a:r>
              <a:rPr lang="en-US" dirty="0"/>
              <a:t>Key;    </a:t>
            </a:r>
            <a:r>
              <a:rPr lang="en-US" dirty="0" err="1"/>
              <a:t>aes.IV</a:t>
            </a:r>
            <a:r>
              <a:rPr lang="en-US" dirty="0"/>
              <a:t> = Iv; // </a:t>
            </a:r>
            <a:r>
              <a:rPr lang="ru-RU" dirty="0"/>
              <a:t>инициализация </a:t>
            </a:r>
            <a:r>
              <a:rPr lang="en-US" dirty="0"/>
              <a:t>AES </a:t>
            </a:r>
            <a:r>
              <a:rPr lang="ru-RU" dirty="0"/>
              <a:t>алгоритма</a:t>
            </a:r>
            <a:endParaRPr lang="en-US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/>
              <a:t>   using (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inStream</a:t>
            </a:r>
            <a:r>
              <a:rPr lang="en-US" dirty="0"/>
              <a:t> = new </a:t>
            </a:r>
            <a:r>
              <a:rPr lang="en-US" dirty="0" err="1"/>
              <a:t>FileStream</a:t>
            </a:r>
            <a:r>
              <a:rPr lang="en-US" dirty="0"/>
              <a:t>(@"d:\Encrypted</a:t>
            </a:r>
            <a:r>
              <a:rPr lang="ru-RU" dirty="0"/>
              <a:t>.</a:t>
            </a:r>
            <a:r>
              <a:rPr lang="en-US" dirty="0"/>
              <a:t>txt“, </a:t>
            </a:r>
            <a:r>
              <a:rPr lang="en-US" dirty="0" err="1"/>
              <a:t>FileMode.Create</a:t>
            </a:r>
            <a:r>
              <a:rPr lang="en-US" dirty="0"/>
              <a:t>))</a:t>
            </a:r>
            <a:r>
              <a:rPr lang="ru-RU" dirty="0"/>
              <a:t> </a:t>
            </a:r>
            <a:r>
              <a:rPr lang="en-US" dirty="0"/>
              <a:t>// out </a:t>
            </a:r>
            <a:r>
              <a:rPr lang="ru-RU" dirty="0"/>
              <a:t>поток</a:t>
            </a:r>
            <a:endParaRPr lang="en-US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/>
              <a:t>  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/>
              <a:t>         using (</a:t>
            </a:r>
            <a:r>
              <a:rPr lang="en-US" dirty="0" err="1"/>
              <a:t>CryptoStream</a:t>
            </a:r>
            <a:r>
              <a:rPr lang="en-US" dirty="0"/>
              <a:t> </a:t>
            </a:r>
            <a:r>
              <a:rPr lang="en-US" dirty="0" err="1"/>
              <a:t>cryptoStream</a:t>
            </a:r>
            <a:r>
              <a:rPr lang="en-US" dirty="0"/>
              <a:t> =   new </a:t>
            </a:r>
            <a:r>
              <a:rPr lang="en-US" dirty="0" err="1"/>
              <a:t>CryptoStream</a:t>
            </a:r>
            <a:r>
              <a:rPr lang="en-US" dirty="0"/>
              <a:t>(</a:t>
            </a:r>
            <a:r>
              <a:rPr lang="en-US" dirty="0" err="1"/>
              <a:t>inStream</a:t>
            </a:r>
            <a:r>
              <a:rPr lang="en-US" dirty="0"/>
              <a:t>, 				</a:t>
            </a:r>
            <a:r>
              <a:rPr lang="en-US" dirty="0" err="1"/>
              <a:t>aes.CreateEncryptor</a:t>
            </a:r>
            <a:r>
              <a:rPr lang="en-US" dirty="0"/>
              <a:t>(), </a:t>
            </a:r>
            <a:r>
              <a:rPr lang="en-US" dirty="0" err="1"/>
              <a:t>CryptoStreamMode.Write</a:t>
            </a:r>
            <a:r>
              <a:rPr lang="en-US" dirty="0"/>
              <a:t>))</a:t>
            </a:r>
            <a:r>
              <a:rPr lang="ru-RU" dirty="0"/>
              <a:t>		// Шифрование. Обертка </a:t>
            </a:r>
            <a:r>
              <a:rPr lang="en-US" dirty="0"/>
              <a:t>out </a:t>
            </a:r>
            <a:r>
              <a:rPr lang="ru-RU" dirty="0"/>
              <a:t>потока</a:t>
            </a:r>
            <a:endParaRPr lang="en-US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/>
              <a:t>        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/>
              <a:t>                        using (</a:t>
            </a:r>
            <a:r>
              <a:rPr lang="en-US" dirty="0" err="1"/>
              <a:t>StreamWriter</a:t>
            </a:r>
            <a:r>
              <a:rPr lang="en-US" dirty="0"/>
              <a:t> </a:t>
            </a:r>
            <a:r>
              <a:rPr lang="en-US" dirty="0" err="1"/>
              <a:t>sw</a:t>
            </a:r>
            <a:r>
              <a:rPr lang="en-US" dirty="0"/>
              <a:t> = new </a:t>
            </a:r>
            <a:r>
              <a:rPr lang="en-US" dirty="0" err="1"/>
              <a:t>StreamWriter</a:t>
            </a:r>
            <a:r>
              <a:rPr lang="en-US" dirty="0"/>
              <a:t>(</a:t>
            </a:r>
            <a:r>
              <a:rPr lang="en-US" dirty="0" err="1"/>
              <a:t>cryptoStream</a:t>
            </a:r>
            <a:r>
              <a:rPr lang="en-US" dirty="0"/>
              <a:t>))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/>
              <a:t>                       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/>
              <a:t>                                </a:t>
            </a:r>
            <a:r>
              <a:rPr lang="en-US" dirty="0" err="1"/>
              <a:t>sw.WriteLine</a:t>
            </a:r>
            <a:r>
              <a:rPr lang="en-US" dirty="0"/>
              <a:t>("Hello");</a:t>
            </a:r>
            <a:r>
              <a:rPr lang="ru-RU" dirty="0"/>
              <a:t>			</a:t>
            </a:r>
            <a:r>
              <a:rPr lang="en-US" dirty="0"/>
              <a:t>// </a:t>
            </a:r>
            <a:r>
              <a:rPr lang="ru-RU" dirty="0"/>
              <a:t>Запись в поток данных</a:t>
            </a:r>
            <a:endParaRPr lang="en-US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/>
              <a:t>                                </a:t>
            </a:r>
            <a:r>
              <a:rPr lang="en-US" dirty="0" err="1"/>
              <a:t>sw.WriteLine</a:t>
            </a:r>
            <a:r>
              <a:rPr lang="en-US" dirty="0"/>
              <a:t>("Hello again"); </a:t>
            </a:r>
            <a:r>
              <a:rPr lang="ru-RU" dirty="0"/>
              <a:t>		</a:t>
            </a:r>
            <a:r>
              <a:rPr lang="en-US" dirty="0"/>
              <a:t>// </a:t>
            </a:r>
            <a:r>
              <a:rPr lang="ru-RU" dirty="0"/>
              <a:t>Запись в поток данных</a:t>
            </a:r>
            <a:endParaRPr lang="en-US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/>
              <a:t>    } } } }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6247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Криптография</a:t>
            </a:r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>
          <a:xfrm>
            <a:off x="455578" y="1646237"/>
            <a:ext cx="8436902" cy="509513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Реализации семеричных алгоритмов шифрования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Классы наследники от</a:t>
            </a:r>
            <a:r>
              <a:rPr lang="en-US" dirty="0"/>
              <a:t> </a:t>
            </a:r>
            <a:r>
              <a:rPr lang="fr-F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Aes</a:t>
            </a:r>
            <a:r>
              <a:rPr lang="fr-FR" dirty="0"/>
              <a:t>, DES, TripleDES, RC2, Rijndael</a:t>
            </a:r>
            <a:endParaRPr lang="ru-RU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Реализация алгоритмов хеширования - наследники от класса </a:t>
            </a:r>
            <a:r>
              <a:rPr lang="en-US" dirty="0" err="1"/>
              <a:t>HashAlgorithm</a:t>
            </a:r>
            <a:r>
              <a:rPr lang="ru-RU" dirty="0"/>
              <a:t> 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Хеширование</a:t>
            </a:r>
            <a:r>
              <a:rPr lang="en-US" dirty="0"/>
              <a:t>:</a:t>
            </a:r>
            <a:r>
              <a:rPr lang="ru-RU" dirty="0"/>
              <a:t> классы наследники от </a:t>
            </a:r>
            <a:r>
              <a:rPr lang="en-US" dirty="0"/>
              <a:t>MD5, SHA1, SHA256, SHA384, SHA512,</a:t>
            </a:r>
            <a:r>
              <a:rPr lang="ru-RU" dirty="0"/>
              <a:t> </a:t>
            </a:r>
            <a:r>
              <a:rPr lang="en-US" dirty="0"/>
              <a:t>RIPEMD160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реализация</a:t>
            </a:r>
            <a:r>
              <a:rPr lang="en-US" dirty="0"/>
              <a:t> </a:t>
            </a:r>
            <a:r>
              <a:rPr lang="ru-RU" dirty="0"/>
              <a:t>алгоритма </a:t>
            </a:r>
            <a:r>
              <a:rPr lang="en-US" dirty="0"/>
              <a:t>MD160)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HMAC: </a:t>
            </a:r>
            <a:r>
              <a:rPr lang="ru-RU" dirty="0"/>
              <a:t>классы наследники от </a:t>
            </a:r>
            <a:r>
              <a:rPr lang="en-US" dirty="0" err="1"/>
              <a:t>KeyedHashAlgorithm</a:t>
            </a:r>
            <a:r>
              <a:rPr lang="en-US" dirty="0"/>
              <a:t>: </a:t>
            </a:r>
            <a:r>
              <a:rPr lang="ru-RU" dirty="0"/>
              <a:t> </a:t>
            </a:r>
            <a:r>
              <a:rPr lang="en-US" dirty="0"/>
              <a:t>HMACMD5, HMACSHA256, HMACSHA384, HMACSHA512,</a:t>
            </a:r>
            <a:r>
              <a:rPr lang="ru-RU" dirty="0"/>
              <a:t> </a:t>
            </a:r>
            <a:r>
              <a:rPr lang="en-US" dirty="0"/>
              <a:t>HMACRIPEMD160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Реализация асимметричных алгоритмов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Наследники от </a:t>
            </a:r>
            <a:r>
              <a:rPr lang="en-US" dirty="0" err="1"/>
              <a:t>ECDiffieHellman</a:t>
            </a:r>
            <a:r>
              <a:rPr lang="ru-RU" dirty="0"/>
              <a:t> (</a:t>
            </a:r>
            <a:r>
              <a:rPr lang="en-US" dirty="0"/>
              <a:t>Elliptic Curve Diffie-Hellman (ECDH)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en-US" dirty="0" err="1"/>
              <a:t>ECDsa</a:t>
            </a:r>
            <a:r>
              <a:rPr lang="ru-RU" dirty="0"/>
              <a:t> (</a:t>
            </a:r>
            <a:r>
              <a:rPr lang="fr-FR" dirty="0"/>
              <a:t>Elliptic Curve Digital Signature Algorithm (ECDSA)</a:t>
            </a:r>
            <a:r>
              <a:rPr lang="ru-RU" dirty="0"/>
              <a:t>)</a:t>
            </a:r>
            <a:r>
              <a:rPr lang="en-US" dirty="0"/>
              <a:t>, RSA, DSA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Не забывать звать </a:t>
            </a:r>
            <a:r>
              <a:rPr lang="en-US" dirty="0"/>
              <a:t>Clear() </a:t>
            </a:r>
            <a:r>
              <a:rPr lang="ru-RU" dirty="0"/>
              <a:t>или </a:t>
            </a:r>
            <a:r>
              <a:rPr lang="en-US" dirty="0"/>
              <a:t>Dispose() </a:t>
            </a:r>
            <a:r>
              <a:rPr lang="ru-RU" dirty="0"/>
              <a:t>по завершении работы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Пространство имен </a:t>
            </a:r>
            <a:r>
              <a:rPr lang="en-US" dirty="0" err="1"/>
              <a:t>System.Security.Cryptography</a:t>
            </a:r>
            <a:endParaRPr lang="en-US" dirty="0"/>
          </a:p>
          <a:p>
            <a:pPr>
              <a:lnSpc>
                <a:spcPct val="12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0971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Текстовый ввод-вывод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417638"/>
            <a:ext cx="8410575" cy="37115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TextReader</a:t>
            </a:r>
            <a:r>
              <a:rPr lang="en-US" dirty="0"/>
              <a:t>/</a:t>
            </a:r>
            <a:r>
              <a:rPr lang="en-US" dirty="0" err="1"/>
              <a:t>TextWriter</a:t>
            </a:r>
            <a:r>
              <a:rPr lang="en-US" dirty="0"/>
              <a:t> – </a:t>
            </a:r>
            <a:r>
              <a:rPr lang="ru-RU" dirty="0"/>
              <a:t>базовые классы</a:t>
            </a:r>
          </a:p>
          <a:p>
            <a:pPr lvl="1">
              <a:defRPr/>
            </a:pPr>
            <a:r>
              <a:rPr lang="en-US" dirty="0" err="1"/>
              <a:t>StreamReader</a:t>
            </a:r>
            <a:r>
              <a:rPr lang="en-US" dirty="0"/>
              <a:t>/</a:t>
            </a:r>
            <a:r>
              <a:rPr lang="en-US" dirty="0" err="1"/>
              <a:t>StreamWriter</a:t>
            </a:r>
            <a:r>
              <a:rPr lang="en-US" dirty="0"/>
              <a:t> – </a:t>
            </a:r>
            <a:r>
              <a:rPr lang="ru-RU" dirty="0"/>
              <a:t>из потока</a:t>
            </a:r>
          </a:p>
          <a:p>
            <a:pPr lvl="1">
              <a:defRPr/>
            </a:pPr>
            <a:r>
              <a:rPr lang="en-US" dirty="0" err="1"/>
              <a:t>StringReader</a:t>
            </a:r>
            <a:r>
              <a:rPr lang="en-US" dirty="0"/>
              <a:t>/</a:t>
            </a:r>
            <a:r>
              <a:rPr lang="en-US" dirty="0" err="1"/>
              <a:t>StringWriter</a:t>
            </a:r>
            <a:r>
              <a:rPr lang="en-US" dirty="0"/>
              <a:t> – </a:t>
            </a:r>
            <a:r>
              <a:rPr lang="ru-RU" dirty="0"/>
              <a:t>из строки</a:t>
            </a:r>
          </a:p>
          <a:p>
            <a:pPr>
              <a:defRPr/>
            </a:pPr>
            <a:r>
              <a:rPr lang="ru-RU" dirty="0"/>
              <a:t>Стандартные потоки</a:t>
            </a:r>
          </a:p>
          <a:p>
            <a:pPr lvl="1">
              <a:defRPr/>
            </a:pPr>
            <a:r>
              <a:rPr lang="en-US" dirty="0" err="1"/>
              <a:t>Console.In</a:t>
            </a:r>
            <a:r>
              <a:rPr lang="en-US" dirty="0"/>
              <a:t> – </a:t>
            </a:r>
            <a:r>
              <a:rPr lang="ru-RU" dirty="0"/>
              <a:t>поток ввода</a:t>
            </a:r>
          </a:p>
          <a:p>
            <a:pPr lvl="1">
              <a:defRPr/>
            </a:pPr>
            <a:r>
              <a:rPr lang="en-US" dirty="0" err="1"/>
              <a:t>Console.Out</a:t>
            </a:r>
            <a:r>
              <a:rPr lang="en-US" dirty="0"/>
              <a:t> – </a:t>
            </a:r>
            <a:r>
              <a:rPr lang="ru-RU" dirty="0"/>
              <a:t>поток вывода</a:t>
            </a:r>
          </a:p>
          <a:p>
            <a:pPr lvl="1">
              <a:defRPr/>
            </a:pPr>
            <a:r>
              <a:rPr lang="en-US" dirty="0" err="1"/>
              <a:t>Console.Error</a:t>
            </a:r>
            <a:r>
              <a:rPr lang="en-US" dirty="0"/>
              <a:t> – </a:t>
            </a:r>
            <a:r>
              <a:rPr lang="ru-RU" dirty="0"/>
              <a:t>поток ошибок</a:t>
            </a:r>
          </a:p>
        </p:txBody>
      </p:sp>
    </p:spTree>
    <p:extLst>
      <p:ext uri="{BB962C8B-B14F-4D97-AF65-F5344CB8AC3E}">
        <p14:creationId xmlns:p14="http://schemas.microsoft.com/office/powerpoint/2010/main" val="242427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3200" dirty="0"/>
              <a:t>Текстовый ввод-вывод</a:t>
            </a:r>
          </a:p>
        </p:txBody>
      </p:sp>
    </p:spTree>
    <p:extLst>
      <p:ext uri="{BB962C8B-B14F-4D97-AF65-F5344CB8AC3E}">
        <p14:creationId xmlns:p14="http://schemas.microsoft.com/office/powerpoint/2010/main" val="89905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Работа с файлами</a:t>
            </a:r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80709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ru-RU" dirty="0"/>
              <a:t>Пространство имен </a:t>
            </a:r>
            <a:r>
              <a:rPr lang="en-US" dirty="0"/>
              <a:t>System.IO</a:t>
            </a:r>
            <a:endParaRPr lang="ru-RU" dirty="0"/>
          </a:p>
          <a:p>
            <a:pPr>
              <a:lnSpc>
                <a:spcPct val="120000"/>
              </a:lnSpc>
              <a:defRPr/>
            </a:pPr>
            <a:r>
              <a:rPr lang="ru-RU" dirty="0"/>
              <a:t>Работа с файловой системой</a:t>
            </a:r>
          </a:p>
          <a:p>
            <a:pPr lvl="1">
              <a:lnSpc>
                <a:spcPct val="120000"/>
              </a:lnSpc>
              <a:defRPr/>
            </a:pPr>
            <a:r>
              <a:rPr lang="ru-RU" dirty="0"/>
              <a:t>Диски: </a:t>
            </a:r>
            <a:r>
              <a:rPr lang="en-US" i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DriveInfo</a:t>
            </a:r>
            <a:endParaRPr lang="en-US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20000"/>
              </a:lnSpc>
              <a:defRPr/>
            </a:pPr>
            <a:r>
              <a:rPr lang="ru-RU" dirty="0"/>
              <a:t>Папки: </a:t>
            </a:r>
            <a:r>
              <a:rPr lang="en-US" i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DirectoryInfo</a:t>
            </a:r>
            <a:r>
              <a:rPr lang="en-US" dirty="0"/>
              <a:t>, </a:t>
            </a:r>
            <a:r>
              <a:rPr lang="en-US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Directory</a:t>
            </a:r>
            <a:r>
              <a:rPr lang="en-US" dirty="0"/>
              <a:t>, </a:t>
            </a:r>
            <a:r>
              <a:rPr lang="en-US" i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FileSystemInfo</a:t>
            </a:r>
            <a:endParaRPr lang="ru-RU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20000"/>
              </a:lnSpc>
              <a:defRPr/>
            </a:pPr>
            <a:r>
              <a:rPr lang="ru-RU" dirty="0"/>
              <a:t>Файлы: </a:t>
            </a:r>
            <a:r>
              <a:rPr lang="en-US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r>
              <a:rPr lang="en-US" dirty="0"/>
              <a:t>, </a:t>
            </a:r>
            <a:r>
              <a:rPr lang="en-US" i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FileInfo</a:t>
            </a:r>
            <a:r>
              <a:rPr lang="en-US" dirty="0"/>
              <a:t>, </a:t>
            </a:r>
            <a:r>
              <a:rPr lang="en-US" i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FileSystemInfo</a:t>
            </a:r>
            <a:endParaRPr lang="en-US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  <a:defRPr/>
            </a:pPr>
            <a:r>
              <a:rPr lang="ru-RU" dirty="0"/>
              <a:t>Работа с путями</a:t>
            </a:r>
          </a:p>
          <a:p>
            <a:pPr lvl="1">
              <a:lnSpc>
                <a:spcPct val="120000"/>
              </a:lnSpc>
              <a:defRPr/>
            </a:pPr>
            <a:r>
              <a:rPr lang="en-US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</a:t>
            </a:r>
          </a:p>
          <a:p>
            <a:pPr>
              <a:lnSpc>
                <a:spcPct val="120000"/>
              </a:lnSpc>
              <a:defRPr/>
            </a:pPr>
            <a:r>
              <a:rPr lang="ru-RU" dirty="0"/>
              <a:t>Наблюдение за</a:t>
            </a:r>
            <a:r>
              <a:rPr lang="en-US" dirty="0"/>
              <a:t> </a:t>
            </a:r>
            <a:r>
              <a:rPr lang="ru-RU" dirty="0"/>
              <a:t>изменениями в файловой системе</a:t>
            </a:r>
          </a:p>
          <a:p>
            <a:pPr lvl="1">
              <a:lnSpc>
                <a:spcPct val="120000"/>
              </a:lnSpc>
              <a:defRPr/>
            </a:pPr>
            <a:r>
              <a:rPr lang="en-US" i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FileSystemWatcher</a:t>
            </a:r>
            <a:endParaRPr lang="en-US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  <a:defRPr/>
            </a:pPr>
            <a:r>
              <a:rPr lang="ru-RU" dirty="0"/>
              <a:t>Работа с потоками (чтение/запись файла)</a:t>
            </a:r>
          </a:p>
          <a:p>
            <a:pPr lvl="1">
              <a:lnSpc>
                <a:spcPct val="120000"/>
              </a:lnSpc>
              <a:defRPr/>
            </a:pPr>
            <a:r>
              <a:rPr lang="en-US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</a:t>
            </a:r>
            <a:r>
              <a:rPr lang="ru-RU" dirty="0"/>
              <a:t>, производные от него</a:t>
            </a:r>
            <a:r>
              <a:rPr lang="en-US" dirty="0"/>
              <a:t> </a:t>
            </a:r>
            <a:r>
              <a:rPr lang="ru-RU" dirty="0"/>
              <a:t>и классы обертки</a:t>
            </a:r>
          </a:p>
          <a:p>
            <a:pPr lvl="1">
              <a:lnSpc>
                <a:spcPct val="120000"/>
              </a:lnSpc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12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Файлы и папки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Два способа работы: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File, Directory</a:t>
            </a:r>
            <a:r>
              <a:rPr lang="ru-RU" dirty="0"/>
              <a:t> – статические классы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FileInfo</a:t>
            </a:r>
            <a:r>
              <a:rPr lang="ru-RU" dirty="0"/>
              <a:t>, </a:t>
            </a:r>
            <a:r>
              <a:rPr lang="en-US" dirty="0" err="1"/>
              <a:t>DirectoryInfo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ru-RU" dirty="0"/>
              <a:t>Многие методы похожие</a:t>
            </a:r>
            <a:endParaRPr lang="en-US" dirty="0"/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en-US" dirty="0" err="1"/>
              <a:t>FileSystemInfo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ru-RU" dirty="0"/>
              <a:t>Базовый для </a:t>
            </a:r>
            <a:r>
              <a:rPr lang="en-US" dirty="0" err="1"/>
              <a:t>FileInfo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DirectoryInfo</a:t>
            </a:r>
            <a:endParaRPr lang="en-US" dirty="0"/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en-US" dirty="0" err="1"/>
              <a:t>DriveInfo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ru-RU" dirty="0"/>
              <a:t>Информация о диске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Не связан с </a:t>
            </a:r>
            <a:r>
              <a:rPr lang="en-US" dirty="0" err="1"/>
              <a:t>FileSystemInfo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33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DriveInfo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023123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ru-RU" dirty="0"/>
              <a:t>Экземпляр представляет один диск</a:t>
            </a:r>
            <a:endParaRPr lang="en-US" dirty="0"/>
          </a:p>
          <a:p>
            <a:pPr lvl="1">
              <a:lnSpc>
                <a:spcPct val="120000"/>
              </a:lnSpc>
              <a:defRPr/>
            </a:pPr>
            <a:r>
              <a:rPr lang="en-US" dirty="0" err="1"/>
              <a:t>DriveInfo</a:t>
            </a:r>
            <a:r>
              <a:rPr lang="en-US" dirty="0"/>
              <a:t> drive = new </a:t>
            </a:r>
            <a:r>
              <a:rPr lang="en-US" dirty="0" err="1"/>
              <a:t>DriveInfo</a:t>
            </a:r>
            <a:r>
              <a:rPr lang="en-US" dirty="0"/>
              <a:t>("c");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err="1"/>
              <a:t>DriveInfo</a:t>
            </a:r>
            <a:r>
              <a:rPr lang="en-US" dirty="0"/>
              <a:t> drive = new </a:t>
            </a:r>
            <a:r>
              <a:rPr lang="en-US" dirty="0" err="1"/>
              <a:t>DriveInfo</a:t>
            </a:r>
            <a:r>
              <a:rPr lang="en-US" dirty="0"/>
              <a:t>(@"\\server\share");</a:t>
            </a:r>
          </a:p>
          <a:p>
            <a:pPr>
              <a:lnSpc>
                <a:spcPct val="120000"/>
              </a:lnSpc>
              <a:defRPr/>
            </a:pPr>
            <a:endParaRPr lang="en-US" dirty="0"/>
          </a:p>
          <a:p>
            <a:pPr>
              <a:lnSpc>
                <a:spcPct val="120000"/>
              </a:lnSpc>
              <a:defRPr/>
            </a:pPr>
            <a:r>
              <a:rPr lang="ru-RU" dirty="0"/>
              <a:t>Информация о диске системы</a:t>
            </a:r>
            <a:endParaRPr lang="en-US" dirty="0"/>
          </a:p>
          <a:p>
            <a:pPr lvl="1">
              <a:lnSpc>
                <a:spcPct val="120000"/>
              </a:lnSpc>
              <a:defRPr/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</a:t>
            </a:r>
            <a:r>
              <a:rPr lang="ru-RU" dirty="0"/>
              <a:t> имя диска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DriveType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</a:t>
            </a:r>
            <a:r>
              <a:rPr lang="ru-RU" dirty="0"/>
              <a:t> тип диска</a:t>
            </a:r>
            <a:r>
              <a:rPr lang="en-US" dirty="0"/>
              <a:t>.</a:t>
            </a:r>
            <a:r>
              <a:rPr lang="ru-RU" dirty="0"/>
              <a:t> Например: </a:t>
            </a:r>
            <a:r>
              <a:rPr lang="en-US" dirty="0"/>
              <a:t>Fixed, </a:t>
            </a:r>
            <a:r>
              <a:rPr lang="en-US" dirty="0" err="1"/>
              <a:t>CDRom</a:t>
            </a:r>
            <a:endParaRPr lang="ru-RU" dirty="0"/>
          </a:p>
          <a:p>
            <a:pPr lvl="1">
              <a:lnSpc>
                <a:spcPct val="120000"/>
              </a:lnSpc>
              <a:defRPr/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IsReady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готов ли к использованию (например для </a:t>
            </a:r>
            <a:r>
              <a:rPr lang="en-US" dirty="0"/>
              <a:t>CD Rom</a:t>
            </a:r>
            <a:r>
              <a:rPr lang="ru-RU" dirty="0"/>
              <a:t>)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VolumeLabel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метка тома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DriveFormat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тип файловой системы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TotalSize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размер диска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AvailableFreeSpace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размер свободного места</a:t>
            </a:r>
          </a:p>
          <a:p>
            <a:pPr lvl="1">
              <a:lnSpc>
                <a:spcPct val="120000"/>
              </a:lnSpc>
              <a:defRPr/>
            </a:pPr>
            <a:r>
              <a:rPr lang="ru-RU" dirty="0"/>
              <a:t>…</a:t>
            </a:r>
          </a:p>
          <a:p>
            <a:pPr>
              <a:lnSpc>
                <a:spcPct val="120000"/>
              </a:lnSpc>
              <a:defRPr/>
            </a:pPr>
            <a:endParaRPr lang="en-US" dirty="0"/>
          </a:p>
          <a:p>
            <a:pPr>
              <a:lnSpc>
                <a:spcPct val="120000"/>
              </a:lnSpc>
              <a:defRPr/>
            </a:pPr>
            <a:r>
              <a:rPr lang="ru-RU" dirty="0"/>
              <a:t>Получение всех дисков</a:t>
            </a:r>
          </a:p>
          <a:p>
            <a:pPr lvl="1">
              <a:lnSpc>
                <a:spcPct val="120000"/>
              </a:lnSpc>
              <a:defRPr/>
            </a:pPr>
            <a:r>
              <a:rPr lang="ru-RU" dirty="0"/>
              <a:t>Статически метод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GetDrives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ru-RU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lnSpc>
                <a:spcPct val="120000"/>
              </a:lnSpc>
              <a:defRPr/>
            </a:pPr>
            <a:r>
              <a:rPr lang="en-US" dirty="0" err="1"/>
              <a:t>DriveInfo</a:t>
            </a:r>
            <a:r>
              <a:rPr lang="en-US" dirty="0"/>
              <a:t>[] drives = </a:t>
            </a:r>
            <a:r>
              <a:rPr lang="en-US" dirty="0" err="1"/>
              <a:t>DriveInfo.GetDrives</a:t>
            </a:r>
            <a:r>
              <a:rPr lang="en-US" dirty="0"/>
              <a:t>();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4256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FileSystemInfo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ru-RU" dirty="0"/>
              <a:t>Абстрактный класс</a:t>
            </a:r>
            <a:endParaRPr lang="en-US" dirty="0"/>
          </a:p>
          <a:p>
            <a:pPr>
              <a:lnSpc>
                <a:spcPct val="120000"/>
              </a:lnSpc>
              <a:defRPr/>
            </a:pPr>
            <a:r>
              <a:rPr lang="ru-RU" dirty="0"/>
              <a:t>Базовый класс для </a:t>
            </a:r>
            <a:r>
              <a:rPr lang="en-US" dirty="0" err="1"/>
              <a:t>DirectoryInfo</a:t>
            </a:r>
            <a:r>
              <a:rPr lang="ru-RU" dirty="0"/>
              <a:t> и </a:t>
            </a:r>
            <a:r>
              <a:rPr lang="en-US" dirty="0" err="1"/>
              <a:t>FileInfo</a:t>
            </a:r>
            <a:endParaRPr lang="ru-RU" dirty="0"/>
          </a:p>
          <a:p>
            <a:pPr>
              <a:lnSpc>
                <a:spcPct val="120000"/>
              </a:lnSpc>
              <a:defRPr/>
            </a:pPr>
            <a:r>
              <a:rPr lang="ru-RU" dirty="0"/>
              <a:t>Свойства файла/папки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название файла, папки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FullName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полное имя, т.е. с полным путем</a:t>
            </a:r>
            <a:endParaRPr lang="en-US" dirty="0"/>
          </a:p>
          <a:p>
            <a:pPr lvl="1">
              <a:lnSpc>
                <a:spcPct val="120000"/>
              </a:lnSpc>
              <a:defRPr/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Extension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- расширение</a:t>
            </a:r>
            <a:endParaRPr lang="en-US" dirty="0"/>
          </a:p>
          <a:p>
            <a:pPr lvl="1">
              <a:lnSpc>
                <a:spcPct val="120000"/>
              </a:lnSpc>
              <a:defRPr/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Exists()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существует ли такой файл / папка</a:t>
            </a:r>
            <a:endParaRPr lang="en-US" dirty="0"/>
          </a:p>
          <a:p>
            <a:pPr lvl="1">
              <a:lnSpc>
                <a:spcPct val="120000"/>
              </a:lnSpc>
              <a:defRPr/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CreationTime</a:t>
            </a:r>
            <a:r>
              <a:rPr lang="ru-RU" dirty="0"/>
              <a:t>,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LastAccessTime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время создания / последнего доступа (изменения)</a:t>
            </a:r>
            <a:endParaRPr lang="en-US" dirty="0"/>
          </a:p>
          <a:p>
            <a:pPr lvl="1">
              <a:lnSpc>
                <a:spcPct val="120000"/>
              </a:lnSpc>
              <a:defRPr/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- атрибуты (только на чтение)</a:t>
            </a:r>
          </a:p>
          <a:p>
            <a:pPr lvl="1">
              <a:lnSpc>
                <a:spcPct val="120000"/>
              </a:lnSpc>
              <a:defRPr/>
            </a:pPr>
            <a:r>
              <a:rPr lang="ru-RU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64192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DirectoryInfo</a:t>
            </a:r>
            <a:r>
              <a:rPr lang="ru-RU" dirty="0"/>
              <a:t> (и </a:t>
            </a:r>
            <a:r>
              <a:rPr lang="en-US" dirty="0"/>
              <a:t>Directory</a:t>
            </a:r>
            <a:r>
              <a:rPr lang="ru-RU" dirty="0"/>
              <a:t>)</a:t>
            </a:r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256584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Экземпляр </a:t>
            </a:r>
            <a:r>
              <a:rPr lang="en-US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DirectoryInfo</a:t>
            </a:r>
            <a:r>
              <a:rPr lang="ru-RU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представляет одну папку файловой системы</a:t>
            </a:r>
          </a:p>
          <a:p>
            <a:pPr>
              <a:lnSpc>
                <a:spcPct val="120000"/>
              </a:lnSpc>
            </a:pPr>
            <a:r>
              <a:rPr lang="ru-RU" dirty="0"/>
              <a:t>Наследник от </a:t>
            </a:r>
            <a:r>
              <a:rPr lang="en-US" dirty="0" err="1"/>
              <a:t>FileSystemInfo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Создание объекта (но не физической папки на диске)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DirectoryInfo</a:t>
            </a:r>
            <a:r>
              <a:rPr lang="en-US" dirty="0"/>
              <a:t> </a:t>
            </a:r>
            <a:r>
              <a:rPr lang="en-US" dirty="0" err="1"/>
              <a:t>windowsFolder</a:t>
            </a:r>
            <a:r>
              <a:rPr lang="en-US" dirty="0"/>
              <a:t> = new </a:t>
            </a:r>
            <a:r>
              <a:rPr lang="en-US" dirty="0" err="1"/>
              <a:t>DirectoryInfo</a:t>
            </a:r>
            <a:r>
              <a:rPr lang="en-US" dirty="0"/>
              <a:t>(@"c:\Windows");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Получение информации о файлах и папках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GetDirectories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получение подпапок.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Возможен поиск по шаблону и поиск во всех дочерних папках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en-US" dirty="0" err="1"/>
              <a:t>DirectoryInfo</a:t>
            </a:r>
            <a:r>
              <a:rPr lang="en-US" dirty="0"/>
              <a:t>[] folders = </a:t>
            </a:r>
            <a:r>
              <a:rPr lang="en-US" dirty="0" err="1"/>
              <a:t>GetDirectories</a:t>
            </a:r>
            <a:r>
              <a:rPr lang="en-US" dirty="0"/>
              <a:t>();</a:t>
            </a:r>
            <a:endParaRPr lang="ru-RU" dirty="0"/>
          </a:p>
          <a:p>
            <a:pPr lvl="2">
              <a:lnSpc>
                <a:spcPct val="120000"/>
              </a:lnSpc>
            </a:pPr>
            <a:r>
              <a:rPr lang="en-US" dirty="0" err="1"/>
              <a:t>DirectoryInfo</a:t>
            </a:r>
            <a:r>
              <a:rPr lang="en-US" dirty="0"/>
              <a:t>[] folders  = </a:t>
            </a:r>
            <a:r>
              <a:rPr lang="en-US" dirty="0" err="1"/>
              <a:t>di.GetDirectories</a:t>
            </a:r>
            <a:r>
              <a:rPr lang="en-US" dirty="0"/>
              <a:t>(“my*”);</a:t>
            </a:r>
          </a:p>
          <a:p>
            <a:pPr lvl="2">
              <a:lnSpc>
                <a:spcPct val="120000"/>
              </a:lnSpc>
            </a:pPr>
            <a:r>
              <a:rPr lang="en-US" dirty="0" err="1"/>
              <a:t>DirectoryInfo</a:t>
            </a:r>
            <a:r>
              <a:rPr lang="en-US" dirty="0"/>
              <a:t>[] folders = </a:t>
            </a:r>
            <a:r>
              <a:rPr lang="en-US" dirty="0" err="1"/>
              <a:t>di.GetDirectories</a:t>
            </a:r>
            <a:r>
              <a:rPr lang="en-US" dirty="0"/>
              <a:t>(“my*”, </a:t>
            </a:r>
            <a:r>
              <a:rPr lang="en-US" dirty="0" err="1"/>
              <a:t>SearchOption.AllDirectories</a:t>
            </a:r>
            <a:r>
              <a:rPr lang="en-US" dirty="0"/>
              <a:t>);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GetFiles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ru-RU" dirty="0"/>
              <a:t>– получение файлов</a:t>
            </a:r>
          </a:p>
          <a:p>
            <a:pPr lvl="2">
              <a:lnSpc>
                <a:spcPct val="120000"/>
              </a:lnSpc>
            </a:pPr>
            <a:r>
              <a:rPr lang="en-US" dirty="0" err="1"/>
              <a:t>FileInfo</a:t>
            </a:r>
            <a:r>
              <a:rPr lang="en-US" dirty="0"/>
              <a:t>[] files = </a:t>
            </a:r>
            <a:r>
              <a:rPr lang="en-US" dirty="0" err="1"/>
              <a:t>folder.GetFiles</a:t>
            </a:r>
            <a:r>
              <a:rPr lang="en-US" dirty="0"/>
              <a:t>();</a:t>
            </a:r>
          </a:p>
          <a:p>
            <a:pPr lvl="2">
              <a:lnSpc>
                <a:spcPct val="120000"/>
              </a:lnSpc>
            </a:pPr>
            <a:r>
              <a:rPr lang="en-US" dirty="0" err="1"/>
              <a:t>FileInfo</a:t>
            </a:r>
            <a:r>
              <a:rPr lang="en-US" dirty="0"/>
              <a:t>[] files = </a:t>
            </a:r>
            <a:r>
              <a:rPr lang="en-US" dirty="0" err="1"/>
              <a:t>folder.GetFiles</a:t>
            </a:r>
            <a:r>
              <a:rPr lang="en-US" dirty="0"/>
              <a:t>("*.txt”, </a:t>
            </a:r>
            <a:r>
              <a:rPr lang="en-US" dirty="0" err="1"/>
              <a:t>SearchOption.TopDirectoryOnly</a:t>
            </a:r>
            <a:r>
              <a:rPr lang="en-US" dirty="0"/>
              <a:t>);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GetFileSystemInfos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dirty="0"/>
              <a:t>– </a:t>
            </a:r>
            <a:r>
              <a:rPr lang="ru-RU" dirty="0"/>
              <a:t>получение всех файлов/папок</a:t>
            </a:r>
          </a:p>
          <a:p>
            <a:pPr lvl="2">
              <a:lnSpc>
                <a:spcPct val="120000"/>
              </a:lnSpc>
            </a:pPr>
            <a:r>
              <a:rPr lang="en-US" dirty="0" err="1"/>
              <a:t>FileSystemInfo</a:t>
            </a:r>
            <a:r>
              <a:rPr lang="en-US" dirty="0"/>
              <a:t>[] </a:t>
            </a:r>
            <a:r>
              <a:rPr lang="en-US" dirty="0" err="1"/>
              <a:t>fsi</a:t>
            </a:r>
            <a:r>
              <a:rPr lang="en-US" dirty="0"/>
              <a:t> = </a:t>
            </a:r>
            <a:r>
              <a:rPr lang="en-US" dirty="0" err="1"/>
              <a:t>folder.GetFileSystemInfos</a:t>
            </a:r>
            <a:r>
              <a:rPr lang="en-US" dirty="0"/>
              <a:t>();</a:t>
            </a:r>
          </a:p>
          <a:p>
            <a:pPr>
              <a:lnSpc>
                <a:spcPct val="120000"/>
              </a:lnSpc>
            </a:pPr>
            <a:r>
              <a:rPr lang="ru-RU" dirty="0"/>
              <a:t>Операции с папками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Create() </a:t>
            </a:r>
            <a:r>
              <a:rPr lang="ru-RU" dirty="0"/>
              <a:t>– создание папки по текущему объекту </a:t>
            </a:r>
            <a:r>
              <a:rPr lang="en-US" dirty="0" err="1"/>
              <a:t>DirectoryInfo</a:t>
            </a:r>
            <a:endParaRPr lang="ru-RU" dirty="0"/>
          </a:p>
          <a:p>
            <a:pPr lvl="2">
              <a:lnSpc>
                <a:spcPct val="120000"/>
              </a:lnSpc>
            </a:pPr>
            <a:r>
              <a:rPr lang="en-US" dirty="0"/>
              <a:t>new </a:t>
            </a:r>
            <a:r>
              <a:rPr lang="en-US" dirty="0" err="1"/>
              <a:t>DirectoryInfo</a:t>
            </a:r>
            <a:r>
              <a:rPr lang="en-US" dirty="0"/>
              <a:t>(@"c:\</a:t>
            </a:r>
            <a:r>
              <a:rPr lang="en-US" dirty="0" err="1"/>
              <a:t>MyDir</a:t>
            </a:r>
            <a:r>
              <a:rPr lang="en-US" dirty="0"/>
              <a:t>").Create();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CreateSubdirectory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 </a:t>
            </a:r>
            <a:r>
              <a:rPr lang="ru-RU" dirty="0"/>
              <a:t>- создание подпапки текущего каталога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Delete() </a:t>
            </a:r>
            <a:r>
              <a:rPr lang="ru-RU" dirty="0"/>
              <a:t>– удаление текущей папки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MoveTo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ru-RU" dirty="0"/>
              <a:t>– перемещение текущей папки</a:t>
            </a:r>
          </a:p>
          <a:p>
            <a:pPr>
              <a:lnSpc>
                <a:spcPct val="120000"/>
              </a:lnSpc>
            </a:pPr>
            <a:r>
              <a:rPr lang="ru-RU" dirty="0"/>
              <a:t>Класс </a:t>
            </a: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Directory</a:t>
            </a:r>
            <a:r>
              <a:rPr lang="ru-RU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имеет практически такие же методы, но в статическом исполнении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Directory.CreateDirectory</a:t>
            </a:r>
            <a:r>
              <a:rPr lang="en-US" dirty="0"/>
              <a:t>(path);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17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FileInfo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и </a:t>
            </a:r>
            <a:r>
              <a:rPr lang="en-US" dirty="0"/>
              <a:t>File)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023123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Экземпляр </a:t>
            </a:r>
            <a:r>
              <a:rPr lang="en-US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FileInfo</a:t>
            </a: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представляет один файл файловой системы</a:t>
            </a:r>
          </a:p>
          <a:p>
            <a:pPr>
              <a:lnSpc>
                <a:spcPct val="120000"/>
              </a:lnSpc>
            </a:pPr>
            <a:r>
              <a:rPr lang="ru-RU" dirty="0"/>
              <a:t>Наследник от </a:t>
            </a:r>
            <a:r>
              <a:rPr lang="en-US" dirty="0" err="1"/>
              <a:t>FileSystemInfo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Создание объекта (но не физического файла на диске)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FileInfo</a:t>
            </a:r>
            <a:r>
              <a:rPr lang="en-US" dirty="0"/>
              <a:t> file = new </a:t>
            </a:r>
            <a:r>
              <a:rPr lang="en-US" dirty="0" err="1"/>
              <a:t>FileInfo</a:t>
            </a:r>
            <a:r>
              <a:rPr lang="en-US" dirty="0"/>
              <a:t>(“c:\\test.txt”);</a:t>
            </a:r>
          </a:p>
          <a:p>
            <a:pPr>
              <a:lnSpc>
                <a:spcPct val="120000"/>
              </a:lnSpc>
            </a:pPr>
            <a:r>
              <a:rPr lang="ru-RU" dirty="0"/>
              <a:t>Свойства (в добавление к свойствам </a:t>
            </a:r>
            <a:r>
              <a:rPr lang="en-US" dirty="0" err="1"/>
              <a:t>FileSystemInfo</a:t>
            </a:r>
            <a:r>
              <a:rPr lang="ru-RU" dirty="0"/>
              <a:t>)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Directory</a:t>
            </a:r>
            <a:r>
              <a:rPr lang="ru-RU" dirty="0"/>
              <a:t>,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DirectoryName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папка </a:t>
            </a:r>
            <a:r>
              <a:rPr lang="en-US" dirty="0" err="1"/>
              <a:t>DirectoryInfo</a:t>
            </a:r>
            <a:r>
              <a:rPr lang="ru-RU" dirty="0"/>
              <a:t> или полное имя папки (с полным путем)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IsReadOnly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файл только для чтения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размер файла в байтах</a:t>
            </a:r>
          </a:p>
          <a:p>
            <a:pPr>
              <a:lnSpc>
                <a:spcPct val="120000"/>
              </a:lnSpc>
            </a:pPr>
            <a:r>
              <a:rPr lang="ru-RU" dirty="0"/>
              <a:t>Операции с файлами целиком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Create()</a:t>
            </a:r>
            <a:r>
              <a:rPr lang="ru-RU" dirty="0"/>
              <a:t>,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CreateText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ru-RU" dirty="0"/>
              <a:t>– создание файла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CopyTo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dirty="0"/>
              <a:t>– </a:t>
            </a:r>
            <a:r>
              <a:rPr lang="ru-RU" dirty="0"/>
              <a:t>копирование файла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Delete() </a:t>
            </a:r>
            <a:r>
              <a:rPr lang="ru-RU" dirty="0"/>
              <a:t>– удаление текущего файла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MoveTo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ru-RU" dirty="0"/>
              <a:t>– перемещение текущего файла</a:t>
            </a:r>
          </a:p>
          <a:p>
            <a:pPr>
              <a:lnSpc>
                <a:spcPct val="120000"/>
              </a:lnSpc>
            </a:pPr>
            <a:r>
              <a:rPr lang="ru-RU" dirty="0"/>
              <a:t>Операции с содержимым файла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Create()</a:t>
            </a:r>
            <a:r>
              <a:rPr lang="en-US" dirty="0"/>
              <a:t>,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CreateText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dirty="0"/>
              <a:t>,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OpenRead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dirty="0"/>
              <a:t>, </a:t>
            </a:r>
            <a:r>
              <a:rPr lang="ru-RU" dirty="0"/>
              <a:t>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OpenText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dirty="0"/>
              <a:t>,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OpenWrite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dirty="0"/>
              <a:t>,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AppendText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ru-RU" dirty="0"/>
              <a:t>Класс </a:t>
            </a: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</a:t>
            </a:r>
            <a:r>
              <a:rPr lang="ru-RU" dirty="0"/>
              <a:t>имеет практически такие же методы, но в статическом исполнении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File.Delete</a:t>
            </a:r>
            <a:r>
              <a:rPr lang="en-US" dirty="0"/>
              <a:t>(“c:\\myText.txt”);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0554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путями </a:t>
            </a:r>
            <a:r>
              <a:rPr lang="en-US" dirty="0"/>
              <a:t>Path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023123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Статический класс</a:t>
            </a:r>
          </a:p>
          <a:p>
            <a:pPr>
              <a:lnSpc>
                <a:spcPct val="120000"/>
              </a:lnSpc>
            </a:pPr>
            <a:r>
              <a:rPr lang="ru-RU" dirty="0"/>
              <a:t>Работа с путями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GetPathRoot</a:t>
            </a:r>
            <a:r>
              <a:rPr lang="en-US" dirty="0"/>
              <a:t>,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GetDirectoryName</a:t>
            </a:r>
            <a:r>
              <a:rPr lang="en-US" dirty="0"/>
              <a:t>,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GetFullPath</a:t>
            </a:r>
            <a:r>
              <a:rPr lang="en-US" dirty="0"/>
              <a:t>,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GetFileName</a:t>
            </a:r>
            <a:r>
              <a:rPr lang="en-US" dirty="0"/>
              <a:t>,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GetFileNameWithoutExtension</a:t>
            </a:r>
            <a:r>
              <a:rPr lang="en-US" dirty="0"/>
              <a:t>,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GetExtension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</a:pPr>
            <a:r>
              <a:rPr lang="ru-RU" dirty="0"/>
              <a:t>Комбинирование путей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Combine</a:t>
            </a:r>
            <a:r>
              <a:rPr lang="en-US" dirty="0"/>
              <a:t>,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ChangeExtension</a:t>
            </a:r>
            <a:endParaRPr lang="ru-RU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</a:pPr>
            <a:r>
              <a:rPr lang="ru-RU" dirty="0"/>
              <a:t>Проверки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GetInvalidPathChars</a:t>
            </a:r>
            <a:r>
              <a:rPr lang="ru-RU" dirty="0"/>
              <a:t>,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GetInvalidFileNameChars</a:t>
            </a:r>
            <a:r>
              <a:rPr lang="ru-RU" dirty="0"/>
              <a:t>,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IsPathRooted</a:t>
            </a:r>
            <a:r>
              <a:rPr lang="ru-RU" dirty="0"/>
              <a:t>,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HasExtension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</a:pPr>
            <a:r>
              <a:rPr lang="ru-RU" dirty="0"/>
              <a:t>Работа с временными папками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GetTempPath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,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GetTempFileName</a:t>
            </a:r>
            <a:endParaRPr lang="ru-RU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Не изменяет сами объекты, т.е. не переименовывает и не перемещает (исключение </a:t>
            </a:r>
            <a:r>
              <a:rPr lang="en-US" dirty="0" err="1"/>
              <a:t>GetTempFileName</a:t>
            </a:r>
            <a:r>
              <a:rPr lang="ru-RU" dirty="0"/>
              <a:t> -  создаёт физически файл на диске)</a:t>
            </a:r>
          </a:p>
          <a:p>
            <a:pPr>
              <a:lnSpc>
                <a:spcPct val="120000"/>
              </a:lnSpc>
            </a:pPr>
            <a:r>
              <a:rPr lang="ru-RU" dirty="0"/>
              <a:t>Не проверяет наличие объектов физически*</a:t>
            </a:r>
          </a:p>
          <a:p>
            <a:pPr>
              <a:lnSpc>
                <a:spcPct val="120000"/>
              </a:lnSpc>
            </a:pPr>
            <a:r>
              <a:rPr lang="ru-RU" dirty="0"/>
              <a:t>Проверяет </a:t>
            </a:r>
            <a:r>
              <a:rPr lang="ru-RU" dirty="0" err="1"/>
              <a:t>валидность</a:t>
            </a:r>
            <a:r>
              <a:rPr lang="ru-RU" dirty="0"/>
              <a:t> задания путей. Например проверяет допустимость символов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Полезным может быть также статический класс </a:t>
            </a:r>
            <a:r>
              <a:rPr lang="en-US" dirty="0"/>
              <a:t>Environment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0626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Литейная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Литейна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2514</TotalTime>
  <Words>1861</Words>
  <Application>Microsoft Office PowerPoint</Application>
  <PresentationFormat>Экран (4:3)</PresentationFormat>
  <Paragraphs>335</Paragraphs>
  <Slides>23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Aharoni</vt:lpstr>
      <vt:lpstr>Calibri</vt:lpstr>
      <vt:lpstr>Cambria</vt:lpstr>
      <vt:lpstr>Rockwell</vt:lpstr>
      <vt:lpstr>Segoe</vt:lpstr>
      <vt:lpstr>Wingdings 2</vt:lpstr>
      <vt:lpstr>Литейная</vt:lpstr>
      <vt:lpstr>Разработка приложений на платформе .NET</vt:lpstr>
      <vt:lpstr>Сегодня</vt:lpstr>
      <vt:lpstr>Работа с файлами</vt:lpstr>
      <vt:lpstr>Файлы и папки</vt:lpstr>
      <vt:lpstr>DriveInfo</vt:lpstr>
      <vt:lpstr>FileSystemInfo</vt:lpstr>
      <vt:lpstr>DirectoryInfo (и Directory)</vt:lpstr>
      <vt:lpstr>FileInfo (и File)</vt:lpstr>
      <vt:lpstr>Работа с путями Path</vt:lpstr>
      <vt:lpstr>FileSystemWatcher </vt:lpstr>
      <vt:lpstr>Демонстрации</vt:lpstr>
      <vt:lpstr>Ввод-вывод в .NET</vt:lpstr>
      <vt:lpstr>Класс Stream</vt:lpstr>
      <vt:lpstr>Наследники Stream</vt:lpstr>
      <vt:lpstr>Классы обертки</vt:lpstr>
      <vt:lpstr>FileStream</vt:lpstr>
      <vt:lpstr>StreamReader / StreamWriter</vt:lpstr>
      <vt:lpstr>BinaryReader / BinaryWriter</vt:lpstr>
      <vt:lpstr>Кодировка</vt:lpstr>
      <vt:lpstr>Шифрование</vt:lpstr>
      <vt:lpstr>Криптография</vt:lpstr>
      <vt:lpstr>Текстовый ввод-вывод</vt:lpstr>
      <vt:lpstr>Демонстрации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приложений на платформе .NET</dc:title>
  <dc:creator>Шаталов Юрий</dc:creator>
  <cp:lastModifiedBy>Yura</cp:lastModifiedBy>
  <cp:revision>255</cp:revision>
  <dcterms:created xsi:type="dcterms:W3CDTF">2011-09-30T16:04:03Z</dcterms:created>
  <dcterms:modified xsi:type="dcterms:W3CDTF">2018-11-25T21:16:45Z</dcterms:modified>
</cp:coreProperties>
</file>