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7"/>
  </p:notesMasterIdLst>
  <p:sldIdLst>
    <p:sldId id="256" r:id="rId2"/>
    <p:sldId id="476" r:id="rId3"/>
    <p:sldId id="528" r:id="rId4"/>
    <p:sldId id="529" r:id="rId5"/>
    <p:sldId id="531" r:id="rId6"/>
    <p:sldId id="542" r:id="rId7"/>
    <p:sldId id="540" r:id="rId8"/>
    <p:sldId id="541" r:id="rId9"/>
    <p:sldId id="543" r:id="rId10"/>
    <p:sldId id="511" r:id="rId11"/>
    <p:sldId id="512" r:id="rId12"/>
    <p:sldId id="440" r:id="rId13"/>
    <p:sldId id="513" r:id="rId14"/>
    <p:sldId id="515" r:id="rId15"/>
    <p:sldId id="514" r:id="rId16"/>
    <p:sldId id="516" r:id="rId17"/>
    <p:sldId id="544" r:id="rId18"/>
    <p:sldId id="517" r:id="rId19"/>
    <p:sldId id="520" r:id="rId20"/>
    <p:sldId id="518" r:id="rId21"/>
    <p:sldId id="525" r:id="rId22"/>
    <p:sldId id="526" r:id="rId23"/>
    <p:sldId id="527" r:id="rId24"/>
    <p:sldId id="545" r:id="rId25"/>
    <p:sldId id="521" r:id="rId26"/>
    <p:sldId id="522" r:id="rId27"/>
    <p:sldId id="523" r:id="rId28"/>
    <p:sldId id="547" r:id="rId29"/>
    <p:sldId id="524" r:id="rId30"/>
    <p:sldId id="536" r:id="rId31"/>
    <p:sldId id="537" r:id="rId32"/>
    <p:sldId id="546" r:id="rId33"/>
    <p:sldId id="519" r:id="rId34"/>
    <p:sldId id="538" r:id="rId35"/>
    <p:sldId id="539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0914" autoAdjust="0"/>
  </p:normalViewPr>
  <p:slideViewPr>
    <p:cSldViewPr>
      <p:cViewPr varScale="1">
        <p:scale>
          <a:sx n="93" d="100"/>
          <a:sy n="93" d="100"/>
        </p:scale>
        <p:origin x="21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E4B51-BC1C-45D8-9C27-BBC83746AAC9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234C9-028B-453D-AB07-661F71434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7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90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825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Пропущена</a:t>
            </a:r>
            <a:r>
              <a:rPr lang="ru-RU" baseline="0" dirty="0"/>
              <a:t> </a:t>
            </a:r>
            <a:r>
              <a:rPr lang="ru-RU" baseline="0" dirty="0" err="1"/>
              <a:t>валидация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318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Реализация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INotifyPropertyChanged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</a:t>
            </a:r>
            <a:r>
              <a:rPr lang="ru-RU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использование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ObservableCollection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&lt;T&gt;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Пропущена</a:t>
            </a:r>
            <a:r>
              <a:rPr lang="ru-RU" baseline="0" dirty="0"/>
              <a:t> </a:t>
            </a:r>
            <a:r>
              <a:rPr lang="ru-RU" baseline="0" dirty="0" err="1"/>
              <a:t>валидация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318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Пропущена</a:t>
            </a:r>
            <a:r>
              <a:rPr lang="ru-RU" baseline="0" dirty="0"/>
              <a:t> </a:t>
            </a:r>
            <a:r>
              <a:rPr lang="ru-RU" baseline="0" dirty="0" err="1"/>
              <a:t>валидация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318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Пропущена</a:t>
            </a:r>
            <a:r>
              <a:rPr lang="ru-RU" baseline="0" dirty="0"/>
              <a:t> </a:t>
            </a:r>
            <a:r>
              <a:rPr lang="ru-RU" baseline="0" dirty="0" err="1"/>
              <a:t>валидация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318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150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Добавить</a:t>
            </a:r>
            <a:r>
              <a:rPr lang="ru-RU" baseline="0" dirty="0"/>
              <a:t> корректировку </a:t>
            </a:r>
            <a:r>
              <a:rPr lang="en-US" baseline="0" dirty="0"/>
              <a:t>Dependency Property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Добавить</a:t>
            </a:r>
            <a:r>
              <a:rPr lang="ru-RU" baseline="0" dirty="0"/>
              <a:t> влияние на </a:t>
            </a:r>
            <a:r>
              <a:rPr lang="ru-RU" baseline="0" dirty="0" err="1"/>
              <a:t>отрисовку</a:t>
            </a:r>
            <a:r>
              <a:rPr lang="ru-RU" baseline="0" dirty="0"/>
              <a:t> и </a:t>
            </a:r>
            <a:r>
              <a:rPr lang="en-US" baseline="0" dirty="0"/>
              <a:t>measure</a:t>
            </a:r>
          </a:p>
          <a:p>
            <a:endParaRPr lang="en-US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43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Пропущена</a:t>
            </a:r>
            <a:r>
              <a:rPr lang="ru-RU" baseline="0" dirty="0"/>
              <a:t> </a:t>
            </a:r>
            <a:r>
              <a:rPr lang="ru-RU" baseline="0" dirty="0" err="1"/>
              <a:t>валидация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318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Пропущена</a:t>
            </a:r>
            <a:r>
              <a:rPr lang="ru-RU" baseline="0" dirty="0"/>
              <a:t> </a:t>
            </a:r>
            <a:r>
              <a:rPr lang="ru-RU" baseline="0" dirty="0" err="1"/>
              <a:t>валидация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318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515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15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9148163-7A8E-4B5B-8D80-B9712A697A58}" type="datetimeFigureOut">
              <a:rPr lang="ru-RU" smtClean="0"/>
              <a:t>15.03.2019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8229600" cy="1589112"/>
          </a:xfrm>
        </p:spPr>
        <p:txBody>
          <a:bodyPr/>
          <a:lstStyle/>
          <a:p>
            <a:r>
              <a:rPr lang="ru-RU" dirty="0"/>
              <a:t>Разработка приложений на платформе .</a:t>
            </a:r>
            <a:r>
              <a:rPr lang="en-US" dirty="0"/>
              <a:t>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4149080"/>
            <a:ext cx="8288426" cy="1752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 Property</a:t>
            </a:r>
          </a:p>
          <a:p>
            <a:r>
              <a:rPr lang="ru-RU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Расширение разметки (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Markup Extensions</a:t>
            </a:r>
            <a:r>
              <a:rPr lang="ru-RU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Привязки (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</a:t>
            </a:r>
            <a:r>
              <a:rPr lang="ru-RU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4048" y="3068960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Лекция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9597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7910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Привязка данных (</a:t>
            </a:r>
            <a:r>
              <a:rPr lang="en-US" dirty="0"/>
              <a:t>binding</a:t>
            </a:r>
            <a:r>
              <a:rPr lang="ru-RU" dirty="0"/>
              <a:t>)</a:t>
            </a:r>
            <a:r>
              <a:rPr lang="en-US" dirty="0"/>
              <a:t> –</a:t>
            </a:r>
            <a:r>
              <a:rPr lang="ru-RU" dirty="0"/>
              <a:t> это отношение, которое сообщает </a:t>
            </a:r>
            <a:r>
              <a:rPr lang="en-US" dirty="0"/>
              <a:t>WPF </a:t>
            </a:r>
            <a:r>
              <a:rPr lang="ru-RU" dirty="0"/>
              <a:t>о необходимости извлечения некоторой информации из исходного объекта и использования его для установки свойства в целевом объекте.</a:t>
            </a:r>
          </a:p>
          <a:p>
            <a:pPr>
              <a:lnSpc>
                <a:spcPct val="120000"/>
              </a:lnSpc>
            </a:pPr>
            <a:r>
              <a:rPr lang="ru-RU" dirty="0"/>
              <a:t>Целевое свойство – обязательно свойство зависимости</a:t>
            </a:r>
          </a:p>
          <a:p>
            <a:pPr>
              <a:lnSpc>
                <a:spcPct val="120000"/>
              </a:lnSpc>
            </a:pPr>
            <a:r>
              <a:rPr lang="ru-RU" dirty="0"/>
              <a:t>Объект источник – абсолютно любой объект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Поддерживает автоматическое обновление свойств при изменении объектов (при наличии уведомления об изменении)</a:t>
            </a:r>
          </a:p>
        </p:txBody>
      </p:sp>
      <p:pic>
        <p:nvPicPr>
          <p:cNvPr id="1026" name="Picture 2" descr="D:\Документы\Преподавание\Лекция 16. Binding\IC930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5400600" cy="156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82288" y="6519446"/>
            <a:ext cx="5777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/>
              <a:t>*</a:t>
            </a:r>
            <a:r>
              <a:rPr lang="en-US" sz="1600" dirty="0"/>
              <a:t>http://msdn.microsoft.com/en-us/library/ms752347.aspx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0422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Привязка к элементу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Объект </a:t>
            </a:r>
            <a:r>
              <a:rPr lang="en-US" dirty="0"/>
              <a:t>Binding </a:t>
            </a:r>
            <a:r>
              <a:rPr lang="ru-RU" dirty="0"/>
              <a:t>в </a:t>
            </a:r>
            <a:r>
              <a:rPr lang="en-US" dirty="0"/>
              <a:t>XAML </a:t>
            </a:r>
            <a:r>
              <a:rPr lang="ru-RU" dirty="0"/>
              <a:t>устанавливается для целевого свойства</a:t>
            </a:r>
          </a:p>
          <a:p>
            <a:pPr>
              <a:lnSpc>
                <a:spcPct val="120000"/>
              </a:lnSpc>
            </a:pPr>
            <a:r>
              <a:rPr lang="ru-RU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ElementName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задает имя элемента-источника</a:t>
            </a:r>
          </a:p>
          <a:p>
            <a:pPr>
              <a:lnSpc>
                <a:spcPct val="120000"/>
              </a:lnSpc>
            </a:pPr>
            <a:r>
              <a:rPr lang="ru-RU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задает путь к свойству в объекте-источнике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&lt;Slider Name="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slider</a:t>
            </a:r>
            <a:r>
              <a:rPr lang="en-US" dirty="0"/>
              <a:t>" 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US" dirty="0"/>
              <a:t>="10"/&gt;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</a:t>
            </a:r>
            <a:r>
              <a:rPr lang="en-US" dirty="0" err="1"/>
              <a:t>TextBlock</a:t>
            </a:r>
            <a:r>
              <a:rPr lang="en-US" dirty="0"/>
              <a:t> Text="</a:t>
            </a:r>
            <a:r>
              <a:rPr lang="ru-RU" dirty="0"/>
              <a:t>Тестовый текст" </a:t>
            </a:r>
            <a:r>
              <a:rPr lang="en-US" dirty="0" err="1"/>
              <a:t>FontSize</a:t>
            </a:r>
            <a:r>
              <a:rPr lang="en-US" dirty="0"/>
              <a:t>="{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/>
              <a:t>ElementName</a:t>
            </a:r>
            <a:r>
              <a:rPr lang="en-US" dirty="0"/>
              <a:t>=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slider</a:t>
            </a:r>
            <a:r>
              <a:rPr lang="en-US" dirty="0"/>
              <a:t>, Path=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US" dirty="0"/>
              <a:t>}" /&gt;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en-US" dirty="0"/>
              <a:t>WPF </a:t>
            </a:r>
            <a:r>
              <a:rPr lang="ru-RU" dirty="0"/>
              <a:t>автоматически получает уведомления об изменении свойства источника и изменяет целевое свойство.</a:t>
            </a:r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Привязка к элементу</a:t>
            </a:r>
          </a:p>
        </p:txBody>
      </p:sp>
    </p:spTree>
    <p:extLst>
      <p:ext uri="{BB962C8B-B14F-4D97-AF65-F5344CB8AC3E}">
        <p14:creationId xmlns:p14="http://schemas.microsoft.com/office/powerpoint/2010/main" val="3500900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Направление привязки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46236"/>
            <a:ext cx="8784976" cy="521176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Задается свойством 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OneWay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целевое свойство обновляется при изменении исходного свойства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TwoWay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- целевое свойство обновляется при изменении исходного свойства, а исходное свойство обновляется при изменении целевого свойства 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OneTime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целевое свойство устанавливается один раз на основе начального значения исходного свойства. Далее целевое свойство не изменяется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OneWayToSource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обратно </a:t>
            </a:r>
            <a:r>
              <a:rPr lang="en-US" dirty="0" err="1"/>
              <a:t>OneWay</a:t>
            </a:r>
            <a:r>
              <a:rPr lang="en-US" dirty="0"/>
              <a:t>.</a:t>
            </a:r>
            <a:r>
              <a:rPr lang="ru-RU" dirty="0"/>
              <a:t> Исходное свойство обновляется при изменении целевого свойства. Целевое свойство никогда не изменяется.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</a:t>
            </a:r>
            <a:r>
              <a:rPr lang="en-US" dirty="0" err="1"/>
              <a:t>OneWay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 err="1"/>
              <a:t>TwoWay</a:t>
            </a:r>
            <a:r>
              <a:rPr lang="ru-RU" dirty="0"/>
              <a:t>, устанавливается при определении самого свойства.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&lt;Slider Name="slider" Minimum="1" Maximum="40" Value="10" 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</a:t>
            </a:r>
            <a:r>
              <a:rPr lang="en-US" dirty="0" err="1"/>
              <a:t>TextBox</a:t>
            </a:r>
            <a:r>
              <a:rPr lang="en-US" dirty="0"/>
              <a:t> Text="{Binding </a:t>
            </a:r>
            <a:r>
              <a:rPr lang="en-US" dirty="0" err="1"/>
              <a:t>ElementName</a:t>
            </a:r>
            <a:r>
              <a:rPr lang="en-US" dirty="0"/>
              <a:t>=slider, Path=Value, </a:t>
            </a:r>
            <a:r>
              <a:rPr lang="ru-RU" dirty="0"/>
              <a:t> </a:t>
            </a:r>
            <a:r>
              <a:rPr lang="en-US" dirty="0">
                <a:solidFill>
                  <a:srgbClr val="92D050"/>
                </a:solidFill>
              </a:rPr>
              <a:t>Mode=</a:t>
            </a:r>
            <a:r>
              <a:rPr lang="en-US" dirty="0" err="1">
                <a:solidFill>
                  <a:srgbClr val="92D050"/>
                </a:solidFill>
              </a:rPr>
              <a:t>TwoWay</a:t>
            </a:r>
            <a:r>
              <a:rPr lang="en-US" dirty="0"/>
              <a:t>}”/&gt;</a:t>
            </a:r>
            <a:endParaRPr lang="ru-RU" dirty="0"/>
          </a:p>
        </p:txBody>
      </p:sp>
      <p:pic>
        <p:nvPicPr>
          <p:cNvPr id="3074" name="Picture 2" descr="D:\Документы\Преподавание\Лекция 16. Binding\IC5848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20"/>
            <a:ext cx="4464496" cy="12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3848" y="6519446"/>
            <a:ext cx="5777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/>
              <a:t>*</a:t>
            </a:r>
            <a:r>
              <a:rPr lang="en-US" sz="1600" dirty="0"/>
              <a:t>http://msdn.microsoft.com/en-us/library/ms752347.aspx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6760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Направление привязки</a:t>
            </a:r>
          </a:p>
        </p:txBody>
      </p:sp>
    </p:spTree>
    <p:extLst>
      <p:ext uri="{BB962C8B-B14F-4D97-AF65-F5344CB8AC3E}">
        <p14:creationId xmlns:p14="http://schemas.microsoft.com/office/powerpoint/2010/main" val="2683236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Момент обновления привязки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Задается свойством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UpdateSourceTrigger</a:t>
            </a:r>
            <a:endParaRPr lang="ru-RU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PropertyChanged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источник обновляется немедленно, когда изменяется целевое свойство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LostFocus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</a:t>
            </a:r>
            <a:r>
              <a:rPr lang="ru-RU" dirty="0"/>
              <a:t> источник обновляется немедленно, когда элемент теряет фокус и целевое свойство изменилось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Explicit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источник не обновится пока не будет вызван метод </a:t>
            </a:r>
            <a:r>
              <a:rPr lang="en-US" dirty="0" err="1"/>
              <a:t>BindingExpression.UpdateSource</a:t>
            </a:r>
            <a:r>
              <a:rPr lang="en-US" dirty="0"/>
              <a:t>();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BindingExpression</a:t>
            </a:r>
            <a:r>
              <a:rPr lang="en-US" dirty="0"/>
              <a:t> be = </a:t>
            </a:r>
            <a:r>
              <a:rPr lang="en-US" dirty="0" err="1"/>
              <a:t>slider.GetBindingExpression</a:t>
            </a:r>
            <a:r>
              <a:rPr lang="en-US" dirty="0"/>
              <a:t>(</a:t>
            </a:r>
            <a:r>
              <a:rPr lang="en-US" dirty="0" err="1"/>
              <a:t>Slider.ValueProperty</a:t>
            </a:r>
            <a:r>
              <a:rPr lang="en-US" dirty="0"/>
              <a:t>);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be.UpdateSource</a:t>
            </a:r>
            <a:r>
              <a:rPr lang="en-US" dirty="0"/>
              <a:t>();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поведение определено при задании свойства. Почти всегда это </a:t>
            </a:r>
            <a:r>
              <a:rPr lang="en-US" dirty="0" err="1"/>
              <a:t>PropertyChanged</a:t>
            </a:r>
            <a:r>
              <a:rPr lang="ru-RU" dirty="0"/>
              <a:t>, но для </a:t>
            </a:r>
            <a:r>
              <a:rPr lang="en-US" dirty="0" err="1"/>
              <a:t>TextBox.Text</a:t>
            </a:r>
            <a:r>
              <a:rPr lang="en-US" dirty="0"/>
              <a:t> – </a:t>
            </a:r>
            <a:r>
              <a:rPr lang="en-US" dirty="0" err="1"/>
              <a:t>LostFocus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0026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привязки в коде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46237"/>
            <a:ext cx="8712968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Binding </a:t>
            </a:r>
            <a:r>
              <a:rPr lang="en-US" sz="2400" dirty="0" err="1"/>
              <a:t>binding</a:t>
            </a:r>
            <a:r>
              <a:rPr lang="en-US" sz="2400" dirty="0"/>
              <a:t> = new Binding();</a:t>
            </a:r>
          </a:p>
          <a:p>
            <a:pPr marL="0" indent="0">
              <a:buNone/>
            </a:pPr>
            <a:r>
              <a:rPr lang="en-US" sz="2400" dirty="0" err="1"/>
              <a:t>binding.Source</a:t>
            </a:r>
            <a:r>
              <a:rPr lang="en-US" sz="2400" dirty="0"/>
              <a:t> = slider;</a:t>
            </a:r>
          </a:p>
          <a:p>
            <a:pPr marL="0" indent="0">
              <a:buNone/>
            </a:pPr>
            <a:r>
              <a:rPr lang="en-US" sz="2400" dirty="0" err="1"/>
              <a:t>binding.Path</a:t>
            </a:r>
            <a:r>
              <a:rPr lang="en-US" sz="2400" dirty="0"/>
              <a:t> = new </a:t>
            </a:r>
            <a:r>
              <a:rPr lang="en-US" sz="2400" dirty="0" err="1"/>
              <a:t>PropertyPath</a:t>
            </a:r>
            <a:r>
              <a:rPr lang="en-US" sz="2400" dirty="0"/>
              <a:t>("Value");</a:t>
            </a:r>
          </a:p>
          <a:p>
            <a:pPr marL="0" indent="0">
              <a:buNone/>
            </a:pPr>
            <a:r>
              <a:rPr lang="en-US" sz="2400" dirty="0" err="1"/>
              <a:t>binding.Mode</a:t>
            </a:r>
            <a:r>
              <a:rPr lang="en-US" sz="2400" dirty="0"/>
              <a:t> = </a:t>
            </a:r>
            <a:r>
              <a:rPr lang="en-US" sz="2400" dirty="0" err="1"/>
              <a:t>BindingMode.TwoWay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 err="1"/>
              <a:t>textBlock.SetBinding</a:t>
            </a:r>
            <a:r>
              <a:rPr lang="en-US" sz="2400" dirty="0"/>
              <a:t>( </a:t>
            </a:r>
            <a:r>
              <a:rPr lang="en-US" sz="2400" dirty="0" err="1"/>
              <a:t>TextBlock.FontSizeProperty</a:t>
            </a:r>
            <a:r>
              <a:rPr lang="en-US" sz="2400" dirty="0"/>
              <a:t>, binding);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78307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791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Свойства зависимости (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Dependency Property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Расширение разметки (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Markup Extensions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ru-RU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Привязка элементов</a:t>
            </a:r>
          </a:p>
          <a:p>
            <a:pPr>
              <a:lnSpc>
                <a:spcPct val="120000"/>
              </a:lnSpc>
            </a:pPr>
            <a:r>
              <a:rPr lang="ru-RU" dirty="0"/>
              <a:t>Привязка данных</a:t>
            </a: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Преобразование данных</a:t>
            </a:r>
          </a:p>
          <a:p>
            <a:pPr lvl="1"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Конвертеры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StringFormat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Множественная привязка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MultiBinding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MultiValueCanverter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StringFormat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272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Привязка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ru-RU" dirty="0"/>
              <a:t>Выбор источника данных. Свойства </a:t>
            </a:r>
            <a:r>
              <a:rPr lang="en-US" dirty="0"/>
              <a:t>Binding</a:t>
            </a:r>
          </a:p>
          <a:p>
            <a:pPr lvl="1">
              <a:lnSpc>
                <a:spcPct val="110000"/>
              </a:lnSpc>
            </a:pPr>
            <a:r>
              <a:rPr lang="ru-RU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ElementName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имя элемента-источника при привязке к элементу WPF</a:t>
            </a:r>
          </a:p>
          <a:p>
            <a:pPr lvl="1">
              <a:lnSpc>
                <a:spcPct val="110000"/>
              </a:lnSpc>
            </a:pPr>
            <a:r>
              <a:rPr lang="ru-RU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имя объекта при привязке не к элементу WPF</a:t>
            </a:r>
          </a:p>
          <a:p>
            <a:pPr lvl="1">
              <a:lnSpc>
                <a:spcPct val="110000"/>
              </a:lnSpc>
            </a:pPr>
            <a:r>
              <a:rPr lang="ru-RU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RelativeSource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задает источник связывания, относительно текущего элемента в визуальном дереве.</a:t>
            </a:r>
          </a:p>
          <a:p>
            <a:pPr lvl="1">
              <a:lnSpc>
                <a:spcPct val="110000"/>
              </a:lnSpc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DataContext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если источник объекта для </a:t>
            </a:r>
            <a:r>
              <a:rPr lang="en-US" dirty="0"/>
              <a:t>Binding </a:t>
            </a:r>
            <a:r>
              <a:rPr lang="ru-RU" dirty="0"/>
              <a:t>не установлено, по </a:t>
            </a:r>
            <a:r>
              <a:rPr lang="en-US" dirty="0"/>
              <a:t>Binding </a:t>
            </a:r>
            <a:r>
              <a:rPr lang="ru-RU" dirty="0"/>
              <a:t>ищет элемент в визуальном дереве, у которого установлено свойство </a:t>
            </a:r>
            <a:r>
              <a:rPr lang="en-US" dirty="0" err="1"/>
              <a:t>DataContext</a:t>
            </a:r>
            <a:r>
              <a:rPr lang="ru-RU" dirty="0"/>
              <a:t> и считает источником значение свойства </a:t>
            </a:r>
            <a:r>
              <a:rPr lang="en-US" dirty="0" err="1"/>
              <a:t>DataContext</a:t>
            </a:r>
            <a:endParaRPr lang="ru-RU" dirty="0"/>
          </a:p>
          <a:p>
            <a:pPr>
              <a:lnSpc>
                <a:spcPct val="110000"/>
              </a:lnSpc>
            </a:pPr>
            <a:r>
              <a:rPr lang="ru-RU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путь к свойству в объекте-источнике.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Может быть не задан, тогда привязка осуществляется к самому объекту</a:t>
            </a:r>
          </a:p>
          <a:p>
            <a:pPr>
              <a:lnSpc>
                <a:spcPct val="110000"/>
              </a:lnSpc>
            </a:pPr>
            <a:endParaRPr lang="ru-RU" dirty="0"/>
          </a:p>
          <a:p>
            <a:pPr>
              <a:lnSpc>
                <a:spcPct val="11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5667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RelativeSource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Значения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RelativeSource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ссылка на сам элемент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FindAncestor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поиск объекта заданного типа выше по визуальному дереву.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AncestorType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указывает элемент какого типа ищется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PreviousData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предыдущий элемент в списке (</a:t>
            </a:r>
            <a:r>
              <a:rPr lang="en-US" dirty="0" err="1"/>
              <a:t>ItemsControl</a:t>
            </a:r>
            <a:r>
              <a:rPr lang="ru-RU" dirty="0"/>
              <a:t>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TemplatedParent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используется в шаблоне. Обозначает элемент, к которому применен шаблон</a:t>
            </a:r>
          </a:p>
          <a:p>
            <a:pPr lvl="1">
              <a:lnSpc>
                <a:spcPct val="120000"/>
              </a:lnSpc>
            </a:pPr>
            <a:endParaRPr lang="ru-RU" dirty="0"/>
          </a:p>
          <a:p>
            <a:pPr lvl="1">
              <a:lnSpc>
                <a:spcPct val="120000"/>
              </a:lnSpc>
            </a:pPr>
            <a:r>
              <a:rPr lang="en-US" dirty="0"/>
              <a:t>&lt;</a:t>
            </a:r>
            <a:r>
              <a:rPr lang="en-US" dirty="0" err="1"/>
              <a:t>TextBlock</a:t>
            </a:r>
            <a:r>
              <a:rPr lang="en-US" dirty="0"/>
              <a:t> Text="{Binding </a:t>
            </a:r>
            <a:r>
              <a:rPr lang="en-US" dirty="0" err="1"/>
              <a:t>RelativeSource</a:t>
            </a:r>
            <a:r>
              <a:rPr lang="en-US" dirty="0"/>
              <a:t>={</a:t>
            </a:r>
            <a:r>
              <a:rPr lang="en-US" dirty="0" err="1"/>
              <a:t>RelativeSource</a:t>
            </a:r>
            <a:r>
              <a:rPr lang="en-US" dirty="0"/>
              <a:t> Mode=</a:t>
            </a:r>
            <a:r>
              <a:rPr lang="en-US" dirty="0" err="1"/>
              <a:t>FindAncestor</a:t>
            </a:r>
            <a:r>
              <a:rPr lang="en-US" dirty="0"/>
              <a:t>, </a:t>
            </a:r>
            <a:r>
              <a:rPr lang="en-US" dirty="0" err="1"/>
              <a:t>AncestorType</a:t>
            </a:r>
            <a:r>
              <a:rPr lang="en-US" dirty="0"/>
              <a:t>={</a:t>
            </a:r>
            <a:r>
              <a:rPr lang="en-US" dirty="0" err="1"/>
              <a:t>x:Type</a:t>
            </a:r>
            <a:r>
              <a:rPr lang="en-US" dirty="0"/>
              <a:t> Window}}, Path=Height}"/&gt;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757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791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Свойства зависимости (</a:t>
            </a:r>
            <a:r>
              <a:rPr lang="en-US" dirty="0"/>
              <a:t>Dependency Property</a:t>
            </a:r>
            <a:r>
              <a:rPr lang="ru-RU" dirty="0"/>
              <a:t>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Расширение разметки (</a:t>
            </a:r>
            <a:r>
              <a:rPr lang="en-US" dirty="0"/>
              <a:t>Markup Extensions</a:t>
            </a:r>
            <a:r>
              <a:rPr lang="ru-RU" dirty="0"/>
              <a:t>)</a:t>
            </a:r>
            <a:endParaRPr lang="en-US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Привязка элементов</a:t>
            </a:r>
          </a:p>
          <a:p>
            <a:pPr>
              <a:lnSpc>
                <a:spcPct val="120000"/>
              </a:lnSpc>
            </a:pPr>
            <a:r>
              <a:rPr lang="ru-RU" dirty="0"/>
              <a:t>Привязка данных</a:t>
            </a:r>
          </a:p>
          <a:p>
            <a:pPr>
              <a:lnSpc>
                <a:spcPct val="120000"/>
              </a:lnSpc>
            </a:pPr>
            <a:r>
              <a:rPr lang="ru-RU" dirty="0"/>
              <a:t>Преобразование данных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Конвертеры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StringFormat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Множественная привязка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MultiBinding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MultiValueCanverter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StringFormat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4776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Source</a:t>
            </a:r>
          </a:p>
          <a:p>
            <a:r>
              <a:rPr lang="en-US" sz="2400" dirty="0"/>
              <a:t>Relative Source</a:t>
            </a:r>
          </a:p>
          <a:p>
            <a:r>
              <a:rPr lang="en-US" sz="2400" dirty="0" err="1"/>
              <a:t>DataContext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52990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Привязка к данным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Привязка к данным – это создание связи между двумя свойствами разных объектов</a:t>
            </a:r>
          </a:p>
          <a:p>
            <a:pPr lvl="1"/>
            <a:r>
              <a:rPr lang="ru-RU" sz="2400" dirty="0"/>
              <a:t>Не обязательно визуальных</a:t>
            </a:r>
          </a:p>
          <a:p>
            <a:r>
              <a:rPr lang="ru-RU" sz="2800" dirty="0"/>
              <a:t>Характеристики связи</a:t>
            </a:r>
          </a:p>
          <a:p>
            <a:pPr lvl="1"/>
            <a:r>
              <a:rPr lang="ru-RU" sz="2400" dirty="0"/>
              <a:t>Источник и получатель</a:t>
            </a:r>
          </a:p>
          <a:p>
            <a:pPr lvl="1"/>
            <a:r>
              <a:rPr lang="ru-RU" sz="2400" dirty="0"/>
              <a:t>Направление</a:t>
            </a:r>
          </a:p>
          <a:p>
            <a:pPr lvl="1"/>
            <a:r>
              <a:rPr lang="ru-RU" sz="2400" dirty="0"/>
              <a:t>Динамичность (один раз или постоянно)</a:t>
            </a:r>
          </a:p>
          <a:p>
            <a:pPr lvl="1"/>
            <a:r>
              <a:rPr lang="ru-RU" sz="2400" dirty="0"/>
              <a:t>Сложность (один</a:t>
            </a:r>
            <a:r>
              <a:rPr lang="en-US" sz="2400" dirty="0"/>
              <a:t> </a:t>
            </a:r>
            <a:r>
              <a:rPr lang="ru-RU" sz="2400" dirty="0"/>
              <a:t>к</a:t>
            </a:r>
            <a:r>
              <a:rPr lang="en-US" sz="2400" dirty="0"/>
              <a:t> </a:t>
            </a:r>
            <a:r>
              <a:rPr lang="ru-RU" sz="2400" dirty="0"/>
              <a:t>одному или привязка к коллекции)</a:t>
            </a:r>
          </a:p>
        </p:txBody>
      </p:sp>
    </p:spTree>
    <p:extLst>
      <p:ext uri="{BB962C8B-B14F-4D97-AF65-F5344CB8AC3E}">
        <p14:creationId xmlns:p14="http://schemas.microsoft.com/office/powerpoint/2010/main" val="3341905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Уведомления об изменении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Для того, чтобы целевое свойство автоматически обновлялось необходимо, чтобы привязанное свойство-источник извещало о своем изменении</a:t>
            </a:r>
          </a:p>
          <a:p>
            <a:pPr>
              <a:lnSpc>
                <a:spcPct val="120000"/>
              </a:lnSpc>
            </a:pPr>
            <a:r>
              <a:rPr lang="ru-RU" dirty="0"/>
              <a:t>Извещения об изменении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Поддерживается всеми </a:t>
            </a:r>
            <a:r>
              <a:rPr lang="en-US" dirty="0" err="1"/>
              <a:t>DependencyProperty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u-RU" dirty="0"/>
              <a:t>Частный класс должен реализовывать интерфейс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INotifyPropertyChanged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и вызывать событие </a:t>
            </a:r>
            <a:r>
              <a:rPr lang="en-US" dirty="0" err="1"/>
              <a:t>PropertyChanget</a:t>
            </a:r>
            <a:r>
              <a:rPr lang="en-US" dirty="0"/>
              <a:t> </a:t>
            </a:r>
            <a:r>
              <a:rPr lang="ru-RU" dirty="0"/>
              <a:t>при  изменении свойства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Коллекции должны реализовывать интерфейс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ICollectionChanged</a:t>
            </a:r>
            <a:r>
              <a:rPr lang="ru-RU" dirty="0"/>
              <a:t>. Например, коллекция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ObservableCollection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&lt;T&gt;</a:t>
            </a:r>
          </a:p>
          <a:p>
            <a:pPr lvl="1"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699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Уведомления об изменении</a:t>
            </a:r>
          </a:p>
        </p:txBody>
      </p:sp>
    </p:spTree>
    <p:extLst>
      <p:ext uri="{BB962C8B-B14F-4D97-AF65-F5344CB8AC3E}">
        <p14:creationId xmlns:p14="http://schemas.microsoft.com/office/powerpoint/2010/main" val="3100291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791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Свойства зависимости (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Dependency Property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Расширение разметки (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Markup Extensions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ru-RU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Привязка элементов</a:t>
            </a: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Привязка данных</a:t>
            </a:r>
          </a:p>
          <a:p>
            <a:pPr>
              <a:lnSpc>
                <a:spcPct val="120000"/>
              </a:lnSpc>
            </a:pPr>
            <a:r>
              <a:rPr lang="ru-RU" dirty="0"/>
              <a:t>Преобразование данных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Конвертеры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StringFormat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Множественная привязка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MultiBinding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MultiValueCanverter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StringFormat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675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Конвертеры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2312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Конвертер – класс, преобразующий один тип в другой</a:t>
            </a:r>
          </a:p>
          <a:p>
            <a:pPr>
              <a:lnSpc>
                <a:spcPct val="120000"/>
              </a:lnSpc>
            </a:pPr>
            <a:r>
              <a:rPr lang="en-US" dirty="0"/>
              <a:t>XAML </a:t>
            </a:r>
            <a:r>
              <a:rPr lang="ru-RU" dirty="0"/>
              <a:t>использует их повсеместно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Преобразование строки в объект</a:t>
            </a:r>
          </a:p>
          <a:p>
            <a:pPr>
              <a:lnSpc>
                <a:spcPct val="120000"/>
              </a:lnSpc>
            </a:pPr>
            <a:r>
              <a:rPr lang="ru-RU" dirty="0"/>
              <a:t>Реализует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IValueConverter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</a:pPr>
            <a:r>
              <a:rPr lang="ru-RU" dirty="0"/>
              <a:t>Методы 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</a:t>
            </a:r>
            <a:r>
              <a:rPr lang="ru-RU" dirty="0"/>
              <a:t>и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ConvertBack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r>
              <a:rPr lang="ru-RU" dirty="0"/>
              <a:t>Преобразование от источника к целевому свойству: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object Convert(object value, Type </a:t>
            </a:r>
            <a:r>
              <a:rPr lang="en-US" dirty="0" err="1"/>
              <a:t>targetType</a:t>
            </a:r>
            <a:r>
              <a:rPr lang="en-US" dirty="0"/>
              <a:t>, object parameter, </a:t>
            </a:r>
            <a:r>
              <a:rPr lang="en-US" dirty="0" err="1"/>
              <a:t>CultureInfo</a:t>
            </a:r>
            <a:r>
              <a:rPr lang="en-US" dirty="0"/>
              <a:t> Culture)</a:t>
            </a:r>
            <a:endParaRPr lang="ru-RU" dirty="0"/>
          </a:p>
          <a:p>
            <a:pPr lvl="1">
              <a:lnSpc>
                <a:spcPct val="120000"/>
              </a:lnSpc>
            </a:pPr>
            <a:endParaRPr lang="ru-RU" dirty="0"/>
          </a:p>
          <a:p>
            <a:pPr lvl="1">
              <a:lnSpc>
                <a:spcPct val="120000"/>
              </a:lnSpc>
            </a:pPr>
            <a:r>
              <a:rPr lang="ru-RU" dirty="0"/>
              <a:t>Преобразование от целевого свойства к источнику: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object </a:t>
            </a:r>
            <a:r>
              <a:rPr lang="en-US" dirty="0" err="1"/>
              <a:t>ConvertBack</a:t>
            </a:r>
            <a:r>
              <a:rPr lang="en-US" dirty="0"/>
              <a:t>(object value, Type </a:t>
            </a:r>
            <a:r>
              <a:rPr lang="en-US" dirty="0" err="1"/>
              <a:t>targetType</a:t>
            </a:r>
            <a:r>
              <a:rPr lang="en-US" dirty="0"/>
              <a:t>, object parameter, </a:t>
            </a:r>
            <a:r>
              <a:rPr lang="en-US" dirty="0" err="1"/>
              <a:t>CultureInfo</a:t>
            </a:r>
            <a:r>
              <a:rPr lang="en-US" dirty="0"/>
              <a:t> Culture)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Конвертер необходимо пометить атрибутом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ValueConversion</a:t>
            </a:r>
            <a:r>
              <a:rPr lang="ru-RU" dirty="0"/>
              <a:t>, указывающем типы между которыми происходит преобразование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[</a:t>
            </a:r>
            <a:r>
              <a:rPr lang="en-US" dirty="0" err="1"/>
              <a:t>ValueConversion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(Product), 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))]</a:t>
            </a:r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70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Дополнительные свойства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ConverterParameter</a:t>
            </a:r>
            <a:r>
              <a:rPr lang="en-US" sz="2800" dirty="0"/>
              <a:t> – </a:t>
            </a:r>
            <a:r>
              <a:rPr lang="ru-RU" sz="2800" dirty="0"/>
              <a:t>дополнительный параметр. Любой объект</a:t>
            </a:r>
          </a:p>
          <a:p>
            <a:r>
              <a:rPr lang="en-US" sz="2800" dirty="0" err="1"/>
              <a:t>ConverterCulture</a:t>
            </a:r>
            <a:r>
              <a:rPr lang="en-US" sz="2800" dirty="0"/>
              <a:t> – </a:t>
            </a:r>
            <a:r>
              <a:rPr lang="ru-RU" sz="2800" dirty="0"/>
              <a:t>культура конвертера</a:t>
            </a:r>
          </a:p>
          <a:p>
            <a:pPr lvl="1"/>
            <a:r>
              <a:rPr lang="ru-RU" sz="2400" dirty="0"/>
              <a:t>Нужна для локализации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471940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конвертера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800" dirty="0"/>
              <a:t>Для использования конвертера необходимо:</a:t>
            </a:r>
          </a:p>
          <a:p>
            <a:pPr>
              <a:lnSpc>
                <a:spcPct val="110000"/>
              </a:lnSpc>
            </a:pPr>
            <a:r>
              <a:rPr lang="ru-RU" sz="2800" dirty="0"/>
              <a:t>Указать пространство имен, где находится конвертер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&lt;</a:t>
            </a:r>
            <a:r>
              <a:rPr lang="en-US" sz="2000" dirty="0" err="1"/>
              <a:t>xmlns:src</a:t>
            </a:r>
            <a:r>
              <a:rPr lang="en-US" sz="2000" dirty="0"/>
              <a:t>=“</a:t>
            </a:r>
            <a:r>
              <a:rPr lang="en-US" sz="2000" dirty="0" err="1"/>
              <a:t>clr-namespace:MyProg</a:t>
            </a:r>
            <a:r>
              <a:rPr lang="en-US" sz="2000" dirty="0"/>
              <a:t>”&gt;</a:t>
            </a:r>
            <a:endParaRPr lang="ru-RU" sz="2000" dirty="0"/>
          </a:p>
          <a:p>
            <a:pPr>
              <a:lnSpc>
                <a:spcPct val="110000"/>
              </a:lnSpc>
            </a:pPr>
            <a:r>
              <a:rPr lang="ru-RU" sz="2800" dirty="0"/>
              <a:t>Создать</a:t>
            </a:r>
            <a:r>
              <a:rPr lang="en-US" sz="2800" dirty="0"/>
              <a:t> </a:t>
            </a:r>
            <a:r>
              <a:rPr lang="ru-RU" sz="2800" dirty="0"/>
              <a:t>в ресурсах экземпляр конвертера (обычно) </a:t>
            </a:r>
            <a:endParaRPr lang="en-US" sz="28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&lt;</a:t>
            </a:r>
            <a:r>
              <a:rPr lang="en-US" sz="2000" dirty="0" err="1"/>
              <a:t>src:MyConverter</a:t>
            </a:r>
            <a:r>
              <a:rPr lang="en-US" sz="2000" dirty="0"/>
              <a:t> x:Key=“myconv”&gt;</a:t>
            </a:r>
            <a:endParaRPr lang="ru-RU" sz="2000" dirty="0"/>
          </a:p>
          <a:p>
            <a:pPr>
              <a:lnSpc>
                <a:spcPct val="110000"/>
              </a:lnSpc>
            </a:pPr>
            <a:r>
              <a:rPr lang="ru-RU" sz="2800" dirty="0"/>
              <a:t>Использовать конвертер в </a:t>
            </a:r>
            <a:r>
              <a:rPr lang="en-US" sz="2800" dirty="0"/>
              <a:t>Binding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{Binding</a:t>
            </a:r>
            <a:r>
              <a:rPr lang="ru-RU" sz="2000" dirty="0"/>
              <a:t> …</a:t>
            </a:r>
            <a:r>
              <a:rPr lang="en-US" sz="2000" dirty="0"/>
              <a:t> Converter={</a:t>
            </a:r>
            <a:r>
              <a:rPr lang="en-US" sz="2000" dirty="0" err="1"/>
              <a:t>StaticResource</a:t>
            </a:r>
            <a:r>
              <a:rPr lang="en-US" sz="2000" dirty="0"/>
              <a:t> </a:t>
            </a:r>
            <a:r>
              <a:rPr lang="en-US" sz="2000" dirty="0" err="1"/>
              <a:t>myconv</a:t>
            </a:r>
            <a:r>
              <a:rPr lang="en-US" sz="2000" dirty="0"/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4145355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682" y="260648"/>
            <a:ext cx="8513295" cy="1143000"/>
          </a:xfrm>
        </p:spPr>
        <p:txBody>
          <a:bodyPr>
            <a:noAutofit/>
          </a:bodyPr>
          <a:lstStyle/>
          <a:p>
            <a:r>
              <a:rPr lang="ru-RU" sz="3600" dirty="0"/>
              <a:t>Часто реализуют как </a:t>
            </a:r>
            <a:r>
              <a:rPr lang="en-US" sz="3600" dirty="0" err="1"/>
              <a:t>MarkupExtension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3207" y="1403648"/>
            <a:ext cx="8357266" cy="519370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[</a:t>
            </a:r>
            <a:r>
              <a:rPr lang="en-US" sz="1200" dirty="0" err="1"/>
              <a:t>MarkupExtensionReturnType</a:t>
            </a:r>
            <a:r>
              <a:rPr lang="en-US" sz="1200" dirty="0"/>
              <a:t>(</a:t>
            </a:r>
            <a:r>
              <a:rPr lang="en-US" sz="1200" dirty="0" err="1"/>
              <a:t>typeof</a:t>
            </a:r>
            <a:r>
              <a:rPr lang="en-US" sz="1200" dirty="0"/>
              <a:t>(</a:t>
            </a:r>
            <a:r>
              <a:rPr lang="en-US" sz="1200" dirty="0" err="1"/>
              <a:t>BoolToVisibilityConverter</a:t>
            </a:r>
            <a:r>
              <a:rPr lang="en-US" sz="1200" dirty="0"/>
              <a:t>))]</a:t>
            </a:r>
          </a:p>
          <a:p>
            <a:pPr marL="0" indent="0">
              <a:buNone/>
            </a:pPr>
            <a:r>
              <a:rPr lang="en-US" sz="1200" dirty="0"/>
              <a:t>public class </a:t>
            </a:r>
            <a:r>
              <a:rPr lang="en-US" sz="1200" dirty="0" err="1"/>
              <a:t>BoolToVisibilityConverter</a:t>
            </a:r>
            <a:r>
              <a:rPr lang="en-US" sz="1200" dirty="0"/>
              <a:t>: </a:t>
            </a:r>
            <a:r>
              <a:rPr lang="en-US" sz="1200" dirty="0" err="1">
                <a:solidFill>
                  <a:srgbClr val="FFC000"/>
                </a:solidFill>
              </a:rPr>
              <a:t>MarkupExtension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92D050"/>
                </a:solidFill>
              </a:rPr>
              <a:t>IValueConverter</a:t>
            </a:r>
            <a:endParaRPr lang="en-US" sz="12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    public object Convert(object value, Type </a:t>
            </a:r>
            <a:r>
              <a:rPr lang="en-US" sz="1200" dirty="0" err="1"/>
              <a:t>targetType</a:t>
            </a:r>
            <a:r>
              <a:rPr lang="en-US" sz="1200" dirty="0"/>
              <a:t>, object parameter, </a:t>
            </a:r>
            <a:r>
              <a:rPr lang="en-US" sz="1200" dirty="0" err="1"/>
              <a:t>CultureInfo</a:t>
            </a:r>
            <a:r>
              <a:rPr lang="en-US" sz="1200" dirty="0"/>
              <a:t> culture)</a:t>
            </a:r>
          </a:p>
          <a:p>
            <a:pPr marL="0" indent="0">
              <a:buNone/>
            </a:pPr>
            <a:r>
              <a:rPr lang="en-US" sz="1200" dirty="0"/>
              <a:t>    {</a:t>
            </a:r>
          </a:p>
          <a:p>
            <a:pPr marL="0" indent="0">
              <a:buNone/>
            </a:pPr>
            <a:r>
              <a:rPr lang="en-US" sz="1200" dirty="0"/>
              <a:t>	return  ….; // </a:t>
            </a:r>
            <a:r>
              <a:rPr lang="ru-RU" sz="1200" dirty="0"/>
              <a:t>логика конвертера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public object </a:t>
            </a:r>
            <a:r>
              <a:rPr lang="en-US" sz="1200" dirty="0" err="1"/>
              <a:t>ConvertBack</a:t>
            </a:r>
            <a:r>
              <a:rPr lang="en-US" sz="1200" dirty="0"/>
              <a:t>(object value, Type </a:t>
            </a:r>
            <a:r>
              <a:rPr lang="en-US" sz="1200" dirty="0" err="1"/>
              <a:t>targetType</a:t>
            </a:r>
            <a:r>
              <a:rPr lang="en-US" sz="1200" dirty="0"/>
              <a:t>, object parameter, </a:t>
            </a:r>
            <a:r>
              <a:rPr lang="en-US" sz="1200" dirty="0" err="1"/>
              <a:t>CultureInfo</a:t>
            </a:r>
            <a:r>
              <a:rPr lang="en-US" sz="1200" dirty="0"/>
              <a:t> culture)</a:t>
            </a:r>
          </a:p>
          <a:p>
            <a:pPr marL="0" indent="0">
              <a:buNone/>
            </a:pPr>
            <a:r>
              <a:rPr lang="en-US" sz="1200" dirty="0"/>
              <a:t>    {</a:t>
            </a:r>
          </a:p>
          <a:p>
            <a:pPr marL="0" indent="0">
              <a:buNone/>
            </a:pPr>
            <a:r>
              <a:rPr lang="en-US" sz="1200" dirty="0"/>
              <a:t>	throw new </a:t>
            </a:r>
            <a:r>
              <a:rPr lang="en-US" sz="1200" dirty="0" err="1"/>
              <a:t>NotSupportedException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  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public override object </a:t>
            </a:r>
            <a:r>
              <a:rPr lang="en-US" sz="1200" dirty="0" err="1"/>
              <a:t>ProvideValue</a:t>
            </a:r>
            <a:r>
              <a:rPr lang="en-US" sz="1200" dirty="0"/>
              <a:t>(</a:t>
            </a:r>
            <a:r>
              <a:rPr lang="en-US" sz="1200" dirty="0" err="1"/>
              <a:t>IServiceProvider</a:t>
            </a:r>
            <a:r>
              <a:rPr lang="en-US" sz="1200" dirty="0"/>
              <a:t> </a:t>
            </a:r>
            <a:r>
              <a:rPr lang="en-US" sz="1200" dirty="0" err="1"/>
              <a:t>serviceProvider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 {</a:t>
            </a:r>
          </a:p>
          <a:p>
            <a:pPr marL="0" indent="0">
              <a:buNone/>
            </a:pPr>
            <a:r>
              <a:rPr lang="en-US" sz="1200" dirty="0"/>
              <a:t>	if (_converter == null) _converter = new </a:t>
            </a:r>
            <a:r>
              <a:rPr lang="en-US" sz="1200" dirty="0" err="1"/>
              <a:t>BoolToVisibilityConverter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	return _converter;</a:t>
            </a:r>
          </a:p>
          <a:p>
            <a:pPr marL="0" indent="0">
              <a:buNone/>
            </a:pPr>
            <a:r>
              <a:rPr lang="en-US" sz="1200" dirty="0"/>
              <a:t>    }</a:t>
            </a:r>
          </a:p>
          <a:p>
            <a:pPr marL="0" indent="0">
              <a:buNone/>
            </a:pPr>
            <a:r>
              <a:rPr lang="en-US" sz="1200" dirty="0"/>
              <a:t>    </a:t>
            </a:r>
          </a:p>
          <a:p>
            <a:pPr marL="0" indent="0">
              <a:buNone/>
            </a:pPr>
            <a:r>
              <a:rPr lang="en-US" sz="1200" dirty="0"/>
              <a:t>    private static </a:t>
            </a:r>
            <a:r>
              <a:rPr lang="en-US" sz="1200" dirty="0" err="1"/>
              <a:t>BoolToVisibilityConverter</a:t>
            </a:r>
            <a:r>
              <a:rPr lang="en-US" sz="1200" dirty="0"/>
              <a:t> _converter = null;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ru-RU" sz="1200" dirty="0"/>
              <a:t>Использовать конвертер в </a:t>
            </a:r>
            <a:r>
              <a:rPr lang="en-US" sz="1200" dirty="0"/>
              <a:t>Binding</a:t>
            </a:r>
          </a:p>
          <a:p>
            <a:pPr lvl="1"/>
            <a:r>
              <a:rPr lang="en-US" sz="1200" dirty="0"/>
              <a:t>&lt;</a:t>
            </a:r>
            <a:r>
              <a:rPr lang="en-US" sz="1200" dirty="0" err="1"/>
              <a:t>TextBlock</a:t>
            </a:r>
            <a:r>
              <a:rPr lang="en-US" sz="1200" dirty="0"/>
              <a:t> Visibility=“{Binding</a:t>
            </a:r>
            <a:r>
              <a:rPr lang="ru-RU" sz="1200" dirty="0"/>
              <a:t> …</a:t>
            </a:r>
            <a:r>
              <a:rPr lang="en-US" sz="1200" dirty="0"/>
              <a:t> Converter={converters: </a:t>
            </a:r>
            <a:r>
              <a:rPr lang="en-US" sz="1200" dirty="0" err="1"/>
              <a:t>BoolToVisibilityConverter</a:t>
            </a:r>
            <a:r>
              <a:rPr lang="en-US" sz="1200" dirty="0"/>
              <a:t>} }”/&gt;</a:t>
            </a:r>
          </a:p>
          <a:p>
            <a:endParaRPr lang="en-US" sz="1200" dirty="0"/>
          </a:p>
          <a:p>
            <a:r>
              <a:rPr lang="ru-RU" sz="1200" dirty="0"/>
              <a:t>Конвертер должен быть </a:t>
            </a:r>
            <a:r>
              <a:rPr lang="en-US" sz="1200" dirty="0"/>
              <a:t>stateless</a:t>
            </a:r>
          </a:p>
        </p:txBody>
      </p:sp>
    </p:spTree>
    <p:extLst>
      <p:ext uri="{BB962C8B-B14F-4D97-AF65-F5344CB8AC3E}">
        <p14:creationId xmlns:p14="http://schemas.microsoft.com/office/powerpoint/2010/main" val="3268830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Конвертер</a:t>
            </a:r>
          </a:p>
        </p:txBody>
      </p:sp>
    </p:spTree>
    <p:extLst>
      <p:ext uri="{BB962C8B-B14F-4D97-AF65-F5344CB8AC3E}">
        <p14:creationId xmlns:p14="http://schemas.microsoft.com/office/powerpoint/2010/main" val="54948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Property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78276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Расширение обычных свойств</a:t>
            </a:r>
          </a:p>
          <a:p>
            <a:pPr>
              <a:lnSpc>
                <a:spcPct val="120000"/>
              </a:lnSpc>
            </a:pPr>
            <a:r>
              <a:rPr lang="ru-RU" dirty="0"/>
              <a:t>Для </a:t>
            </a:r>
            <a:r>
              <a:rPr lang="en-US" dirty="0"/>
              <a:t>Dependency Property</a:t>
            </a:r>
            <a:r>
              <a:rPr lang="ru-RU" dirty="0"/>
              <a:t> важен не только и не столько очередность установки свойства, а способ установки</a:t>
            </a:r>
          </a:p>
          <a:p>
            <a:pPr>
              <a:lnSpc>
                <a:spcPct val="120000"/>
              </a:lnSpc>
            </a:pPr>
            <a:r>
              <a:rPr lang="en-US" dirty="0"/>
              <a:t>Dependency Property</a:t>
            </a:r>
            <a:r>
              <a:rPr lang="ru-RU" dirty="0"/>
              <a:t> фактически помнит значения, установленные каждым из способов, а </a:t>
            </a:r>
            <a:r>
              <a:rPr lang="en-US" dirty="0"/>
              <a:t>WPF</a:t>
            </a:r>
            <a:r>
              <a:rPr lang="ru-RU" dirty="0"/>
              <a:t> использует самое приоритетное значение. При очистке приоритетного значения </a:t>
            </a:r>
            <a:r>
              <a:rPr lang="en-US" dirty="0"/>
              <a:t>WPF </a:t>
            </a:r>
            <a:r>
              <a:rPr lang="ru-RU" dirty="0"/>
              <a:t>использует следующее по приоритету менее приоритетное значение</a:t>
            </a:r>
          </a:p>
          <a:p>
            <a:pPr>
              <a:lnSpc>
                <a:spcPct val="120000"/>
              </a:lnSpc>
            </a:pPr>
            <a:r>
              <a:rPr lang="ru-RU" dirty="0"/>
              <a:t>Порядок и приоритет определения значения свойства зависимости: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95365"/>
              </p:ext>
            </p:extLst>
          </p:nvPr>
        </p:nvGraphicFramePr>
        <p:xfrm>
          <a:off x="1187624" y="3573336"/>
          <a:ext cx="6948264" cy="288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94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200" dirty="0"/>
                        <a:t>Установлено системой коррекции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200" dirty="0"/>
                        <a:t>Установлено анимацией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200" b="1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Установлено напрямую</a:t>
                      </a:r>
                      <a:r>
                        <a:rPr lang="ru-RU" sz="1200" b="1" baseline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в </a:t>
                      </a:r>
                      <a:r>
                        <a:rPr lang="en-US" sz="1200" b="1" baseline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XAML</a:t>
                      </a:r>
                      <a:r>
                        <a:rPr lang="ru-RU" sz="1200" b="1" baseline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</a:t>
                      </a:r>
                      <a:r>
                        <a:rPr lang="en-US" sz="1200" b="1" baseline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1200" b="1" baseline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коде или с помощью </a:t>
                      </a:r>
                      <a:r>
                        <a:rPr lang="en-US" sz="1200" b="1" baseline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Binding</a:t>
                      </a:r>
                      <a:endParaRPr lang="ru-RU" sz="12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200" dirty="0"/>
                        <a:t>Установлено</a:t>
                      </a:r>
                      <a:r>
                        <a:rPr lang="en-US" sz="1200" dirty="0"/>
                        <a:t> </a:t>
                      </a:r>
                      <a:r>
                        <a:rPr lang="ru-RU" sz="1200" dirty="0"/>
                        <a:t>с</a:t>
                      </a:r>
                      <a:r>
                        <a:rPr lang="ru-RU" sz="1200" baseline="0" dirty="0"/>
                        <a:t> помощью </a:t>
                      </a:r>
                      <a:r>
                        <a:rPr lang="en-US" sz="1200" baseline="0" dirty="0" err="1"/>
                        <a:t>TemplateParent</a:t>
                      </a:r>
                      <a:r>
                        <a:rPr lang="ru-RU" sz="1200" baseline="0" dirty="0"/>
                        <a:t> (триггер имеет приоритет перед простой установкой)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200" dirty="0"/>
                        <a:t>Установлено</a:t>
                      </a:r>
                      <a:r>
                        <a:rPr lang="ru-RU" sz="1200" baseline="0" dirty="0"/>
                        <a:t> триггерами стиля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Установлено</a:t>
                      </a:r>
                      <a:r>
                        <a:rPr lang="ru-RU" sz="1200" baseline="0" dirty="0"/>
                        <a:t> триггерами шаблона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200" dirty="0"/>
                        <a:t>Установлено в стиле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Установлено в стиле по умолчанию (темы)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Свойство унаследовано в визуальном</a:t>
                      </a:r>
                      <a:r>
                        <a:rPr lang="ru-RU" sz="1200" baseline="0" dirty="0"/>
                        <a:t> дереве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Значение</a:t>
                      </a:r>
                      <a:r>
                        <a:rPr lang="ru-RU" sz="1200" baseline="0" dirty="0"/>
                        <a:t> по умолчанию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 flipV="1">
            <a:off x="827584" y="3573016"/>
            <a:ext cx="0" cy="2880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5536" y="3720514"/>
            <a:ext cx="360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Приоритет</a:t>
            </a:r>
          </a:p>
        </p:txBody>
      </p:sp>
    </p:spTree>
    <p:extLst>
      <p:ext uri="{BB962C8B-B14F-4D97-AF65-F5344CB8AC3E}">
        <p14:creationId xmlns:p14="http://schemas.microsoft.com/office/powerpoint/2010/main" val="4124632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9513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Форматирование вывода</a:t>
            </a:r>
            <a:r>
              <a:rPr lang="en-US" dirty="0"/>
              <a:t> (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StringFormat</a:t>
            </a:r>
            <a:r>
              <a:rPr lang="en-US" dirty="0"/>
              <a:t>)</a:t>
            </a:r>
            <a:r>
              <a:rPr lang="ru-RU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Text=“{Binding … </a:t>
            </a:r>
            <a:r>
              <a:rPr lang="en-US" dirty="0" err="1"/>
              <a:t>StringFormat</a:t>
            </a:r>
            <a:r>
              <a:rPr lang="en-US" dirty="0"/>
              <a:t>=</a:t>
            </a:r>
            <a:r>
              <a:rPr lang="ru-RU" dirty="0"/>
              <a:t>Цена </a:t>
            </a:r>
            <a:r>
              <a:rPr lang="en-US" dirty="0"/>
              <a:t>{0} </a:t>
            </a:r>
            <a:r>
              <a:rPr lang="ru-RU" dirty="0" err="1"/>
              <a:t>руб</a:t>
            </a:r>
            <a:r>
              <a:rPr lang="en-US" dirty="0"/>
              <a:t>}”</a:t>
            </a:r>
          </a:p>
          <a:p>
            <a:pPr>
              <a:lnSpc>
                <a:spcPct val="120000"/>
              </a:lnSpc>
            </a:pPr>
            <a:r>
              <a:rPr lang="ru-RU" dirty="0"/>
              <a:t>Можно использовать обычные шаблоны форматированного вывода строк</a:t>
            </a:r>
          </a:p>
          <a:p>
            <a:pPr>
              <a:lnSpc>
                <a:spcPct val="120000"/>
              </a:lnSpc>
            </a:pPr>
            <a:r>
              <a:rPr lang="ru-RU" dirty="0"/>
              <a:t>Дополнительный параметр должен быть только один.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Text=“{Binding … </a:t>
            </a:r>
            <a:r>
              <a:rPr lang="en-US" dirty="0" err="1"/>
              <a:t>StringFormat</a:t>
            </a:r>
            <a:r>
              <a:rPr lang="en-US" dirty="0"/>
              <a:t>=</a:t>
            </a:r>
            <a:r>
              <a:rPr lang="ru-RU" dirty="0"/>
              <a:t>Цена </a:t>
            </a:r>
            <a:r>
              <a:rPr lang="en-US" dirty="0"/>
              <a:t>{0}</a:t>
            </a:r>
            <a:r>
              <a:rPr lang="ru-RU" dirty="0"/>
              <a:t> </a:t>
            </a:r>
            <a:r>
              <a:rPr lang="en-US" dirty="0"/>
              <a:t>* {0} </a:t>
            </a:r>
            <a:r>
              <a:rPr lang="ru-RU" dirty="0" err="1"/>
              <a:t>руб</a:t>
            </a:r>
            <a:r>
              <a:rPr lang="en-US" dirty="0"/>
              <a:t>}”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Неверно </a:t>
            </a:r>
            <a:r>
              <a:rPr lang="en-US" dirty="0"/>
              <a:t>Text=“{Binding … </a:t>
            </a:r>
            <a:r>
              <a:rPr lang="en-US" dirty="0" err="1"/>
              <a:t>StringFormat</a:t>
            </a:r>
            <a:r>
              <a:rPr lang="en-US" dirty="0"/>
              <a:t>=</a:t>
            </a:r>
            <a:r>
              <a:rPr lang="ru-RU" dirty="0"/>
              <a:t>Цена </a:t>
            </a:r>
            <a:r>
              <a:rPr lang="en-US" strike="sngStrike" dirty="0"/>
              <a:t>{</a:t>
            </a:r>
            <a:r>
              <a:rPr lang="ru-RU" strike="sngStrike" dirty="0"/>
              <a:t>2</a:t>
            </a:r>
            <a:r>
              <a:rPr lang="en-US" strike="sngStrike" dirty="0"/>
              <a:t>}</a:t>
            </a:r>
            <a:r>
              <a:rPr lang="ru-RU" dirty="0"/>
              <a:t> </a:t>
            </a:r>
            <a:r>
              <a:rPr lang="en-US" dirty="0"/>
              <a:t>* </a:t>
            </a:r>
            <a:r>
              <a:rPr lang="en-US" strike="sngStrike" dirty="0"/>
              <a:t>{</a:t>
            </a:r>
            <a:r>
              <a:rPr lang="ru-RU" strike="sngStrike" dirty="0"/>
              <a:t>1</a:t>
            </a:r>
            <a:r>
              <a:rPr lang="en-US" strike="sngStrike" dirty="0"/>
              <a:t>}</a:t>
            </a:r>
            <a:r>
              <a:rPr lang="en-US" dirty="0"/>
              <a:t> </a:t>
            </a:r>
            <a:r>
              <a:rPr lang="ru-RU" dirty="0" err="1"/>
              <a:t>руб</a:t>
            </a:r>
            <a:r>
              <a:rPr lang="en-US" dirty="0"/>
              <a:t>}”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Если параметр используется первым, то необходимо добавить пустые скобки </a:t>
            </a:r>
            <a:r>
              <a:rPr lang="en-US" dirty="0"/>
              <a:t>{}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Text=“{Binding … </a:t>
            </a:r>
            <a:r>
              <a:rPr lang="en-US" dirty="0" err="1"/>
              <a:t>StringFormat</a:t>
            </a:r>
            <a:r>
              <a:rPr lang="en-US" dirty="0"/>
              <a:t>=</a:t>
            </a:r>
            <a:r>
              <a:rPr lang="en-US" dirty="0">
                <a:solidFill>
                  <a:srgbClr val="FFC000"/>
                </a:solidFill>
              </a:rPr>
              <a:t>{}</a:t>
            </a:r>
            <a:r>
              <a:rPr lang="en-US" dirty="0"/>
              <a:t>{0} </a:t>
            </a:r>
            <a:r>
              <a:rPr lang="ru-RU" dirty="0" err="1"/>
              <a:t>руб</a:t>
            </a:r>
            <a:r>
              <a:rPr lang="en-US" dirty="0"/>
              <a:t>}”</a:t>
            </a:r>
          </a:p>
          <a:p>
            <a:pPr>
              <a:lnSpc>
                <a:spcPct val="120000"/>
              </a:lnSpc>
            </a:pPr>
            <a:r>
              <a:rPr lang="ru-RU" dirty="0"/>
              <a:t>Замена или дополнение конвертеру</a:t>
            </a:r>
          </a:p>
        </p:txBody>
      </p:sp>
    </p:spTree>
    <p:extLst>
      <p:ext uri="{BB962C8B-B14F-4D97-AF65-F5344CB8AC3E}">
        <p14:creationId xmlns:p14="http://schemas.microsoft.com/office/powerpoint/2010/main" val="3637552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StringFormat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8981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791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Свойства зависимости (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Dependency Property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Расширение разметки (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Markup Extensions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ru-RU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Привязка элементов</a:t>
            </a: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Привязка данных</a:t>
            </a: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Преобразование данных</a:t>
            </a:r>
          </a:p>
          <a:p>
            <a:pPr lvl="1"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Конвертеры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StringFormat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ru-RU" dirty="0"/>
              <a:t>Множественная привязка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MultiBinding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MultiValueCanverter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StringFormat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9228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MultiBinding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Привязка нескольких источников к одному целевому свойству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  </a:t>
            </a:r>
            <a:r>
              <a:rPr lang="en-US" dirty="0"/>
              <a:t>&lt;</a:t>
            </a:r>
            <a:r>
              <a:rPr lang="en-US" dirty="0" err="1"/>
              <a:t>TextBlock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&lt;</a:t>
            </a:r>
            <a:r>
              <a:rPr lang="en-US" dirty="0" err="1"/>
              <a:t>TextBlock.Text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&lt;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MultiBinding</a:t>
            </a:r>
            <a:r>
              <a:rPr lang="en-US" dirty="0"/>
              <a:t>  </a:t>
            </a:r>
            <a:r>
              <a:rPr lang="en-US" dirty="0" err="1"/>
              <a:t>StringFormat</a:t>
            </a:r>
            <a:r>
              <a:rPr lang="en-US" dirty="0"/>
              <a:t>="{}{0} {1}"&gt;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    &lt;Binding Path="Cost"/&gt;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    &lt;Binding Path="Currency"/&gt;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&lt;/</a:t>
            </a:r>
            <a:r>
              <a:rPr lang="en-US" dirty="0" err="1"/>
              <a:t>MultiBinding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&lt;/</a:t>
            </a:r>
            <a:r>
              <a:rPr lang="en-US" dirty="0" err="1"/>
              <a:t>TextBlock.Text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&lt;/</a:t>
            </a:r>
            <a:r>
              <a:rPr lang="en-US" dirty="0" err="1"/>
              <a:t>TextBlock</a:t>
            </a:r>
            <a:r>
              <a:rPr lang="en-US" dirty="0"/>
              <a:t>&gt;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Целевое свойство изменяется при изменении любого из свойств</a:t>
            </a:r>
          </a:p>
          <a:p>
            <a:pPr>
              <a:lnSpc>
                <a:spcPct val="120000"/>
              </a:lnSpc>
            </a:pPr>
            <a:r>
              <a:rPr lang="ru-RU" dirty="0"/>
              <a:t>Необходимо использовать либо </a:t>
            </a:r>
            <a:r>
              <a:rPr lang="en-US" dirty="0" err="1">
                <a:solidFill>
                  <a:srgbClr val="92D050"/>
                </a:solidFill>
              </a:rPr>
              <a:t>MultiValueConverter</a:t>
            </a:r>
            <a:r>
              <a:rPr lang="en-US" dirty="0"/>
              <a:t>, </a:t>
            </a:r>
            <a:r>
              <a:rPr lang="ru-RU" dirty="0"/>
              <a:t>либо </a:t>
            </a:r>
            <a:r>
              <a:rPr lang="en-US" dirty="0" err="1">
                <a:solidFill>
                  <a:srgbClr val="92D050"/>
                </a:solidFill>
              </a:rPr>
              <a:t>StringFormat</a:t>
            </a:r>
            <a:endParaRPr lang="ru-RU" dirty="0">
              <a:solidFill>
                <a:srgbClr val="92D05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err="1"/>
              <a:t>StringFormat</a:t>
            </a:r>
            <a:r>
              <a:rPr lang="en-US" dirty="0"/>
              <a:t> </a:t>
            </a:r>
            <a:r>
              <a:rPr lang="ru-RU" dirty="0"/>
              <a:t>может использовать столько параметров, сколько объектов </a:t>
            </a:r>
            <a:r>
              <a:rPr lang="en-US" dirty="0"/>
              <a:t>Binding </a:t>
            </a:r>
            <a:r>
              <a:rPr lang="ru-RU" dirty="0"/>
              <a:t>содержится в </a:t>
            </a:r>
            <a:r>
              <a:rPr lang="en-US" dirty="0" err="1"/>
              <a:t>MultiBinding</a:t>
            </a:r>
            <a:r>
              <a:rPr lang="ru-RU" dirty="0"/>
              <a:t>. Очередность параметров соответствует очерёдности объектов </a:t>
            </a:r>
            <a:r>
              <a:rPr lang="en-US" dirty="0"/>
              <a:t>Binding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932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MultiValueConverter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910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Реализует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b="1" u="sng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ValueConverter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</a:pPr>
            <a:r>
              <a:rPr lang="ru-RU" dirty="0"/>
              <a:t>Методы 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</a:t>
            </a:r>
            <a:r>
              <a:rPr lang="ru-RU" dirty="0"/>
              <a:t>и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ConvertBack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r>
              <a:rPr lang="ru-RU" dirty="0"/>
              <a:t>Преобразование от источников к целевому свойству:</a:t>
            </a:r>
            <a:endParaRPr lang="en-US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    </a:t>
            </a:r>
            <a:r>
              <a:rPr lang="en-US" dirty="0"/>
              <a:t>object Convert(object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  <a:r>
              <a:rPr lang="en-US" dirty="0"/>
              <a:t> values, Type </a:t>
            </a:r>
            <a:r>
              <a:rPr lang="en-US" dirty="0" err="1"/>
              <a:t>targetType</a:t>
            </a:r>
            <a:r>
              <a:rPr lang="en-US" dirty="0"/>
              <a:t>, </a:t>
            </a:r>
            <a:endParaRPr lang="ru-RU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object parameter, </a:t>
            </a:r>
            <a:r>
              <a:rPr lang="en-US" dirty="0" err="1"/>
              <a:t>System.Globalization.CultureInfo</a:t>
            </a:r>
            <a:r>
              <a:rPr lang="en-US" dirty="0"/>
              <a:t> culture)</a:t>
            </a:r>
            <a:endParaRPr lang="ru-RU" dirty="0"/>
          </a:p>
          <a:p>
            <a:pPr marL="411480" lvl="1" indent="0">
              <a:lnSpc>
                <a:spcPct val="120000"/>
              </a:lnSpc>
              <a:buNone/>
            </a:pPr>
            <a:endParaRPr lang="ru-RU" dirty="0"/>
          </a:p>
          <a:p>
            <a:pPr lvl="1">
              <a:lnSpc>
                <a:spcPct val="120000"/>
              </a:lnSpc>
            </a:pPr>
            <a:r>
              <a:rPr lang="ru-RU" dirty="0"/>
              <a:t>Преобразование от целевого свойства к источнику:</a:t>
            </a:r>
            <a:endParaRPr lang="en-US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    </a:t>
            </a:r>
            <a:r>
              <a:rPr lang="en-US" dirty="0"/>
              <a:t>object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  <a:r>
              <a:rPr lang="en-US" dirty="0"/>
              <a:t> </a:t>
            </a:r>
            <a:r>
              <a:rPr lang="en-US" dirty="0" err="1"/>
              <a:t>ConvertBack</a:t>
            </a:r>
            <a:r>
              <a:rPr lang="en-US" dirty="0"/>
              <a:t>(object value, Type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  <a:r>
              <a:rPr lang="en-US" dirty="0"/>
              <a:t> </a:t>
            </a:r>
            <a:r>
              <a:rPr lang="en-US" dirty="0" err="1"/>
              <a:t>targetTypes</a:t>
            </a:r>
            <a:r>
              <a:rPr lang="en-US" dirty="0"/>
              <a:t>, </a:t>
            </a:r>
            <a:endParaRPr lang="ru-RU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object parameter, </a:t>
            </a:r>
            <a:r>
              <a:rPr lang="en-US" dirty="0" err="1"/>
              <a:t>System.Globalization.CultureInfo</a:t>
            </a:r>
            <a:r>
              <a:rPr lang="en-US" dirty="0"/>
              <a:t> culture)</a:t>
            </a:r>
            <a:endParaRPr lang="ru-RU" dirty="0"/>
          </a:p>
          <a:p>
            <a:pPr marL="411480" lvl="1" indent="0">
              <a:lnSpc>
                <a:spcPct val="120000"/>
              </a:lnSpc>
              <a:buNone/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Отличие от обычных конвертеров только во множестве </a:t>
            </a:r>
            <a:r>
              <a:rPr lang="en-US" dirty="0"/>
              <a:t>values </a:t>
            </a:r>
            <a:r>
              <a:rPr lang="ru-RU" dirty="0"/>
              <a:t>(и соответственно типов)</a:t>
            </a:r>
          </a:p>
        </p:txBody>
      </p:sp>
    </p:spTree>
    <p:extLst>
      <p:ext uri="{BB962C8B-B14F-4D97-AF65-F5344CB8AC3E}">
        <p14:creationId xmlns:p14="http://schemas.microsoft.com/office/powerpoint/2010/main" val="2956922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MultiBinding</a:t>
            </a:r>
            <a:endParaRPr lang="en-US" sz="2400" dirty="0"/>
          </a:p>
          <a:p>
            <a:r>
              <a:rPr lang="en-US" sz="2400" dirty="0" err="1"/>
              <a:t>MultiValueConverter</a:t>
            </a:r>
            <a:endParaRPr lang="en-US" sz="2400" dirty="0"/>
          </a:p>
          <a:p>
            <a:r>
              <a:rPr lang="en-US" sz="2400" dirty="0" err="1"/>
              <a:t>StringFormat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74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свойства зависимости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6855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Объявление и регистрация свойства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static </a:t>
            </a:r>
            <a:r>
              <a:rPr lang="en-U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readonly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DependencyProperty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MyProperty</a:t>
            </a:r>
            <a:r>
              <a:rPr lang="en-US" b="1" dirty="0">
                <a:solidFill>
                  <a:srgbClr val="FF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=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DependencyProperty.Register</a:t>
            </a:r>
            <a:r>
              <a:rPr lang="en-US" dirty="0"/>
              <a:t>("</a:t>
            </a:r>
            <a:r>
              <a:rPr lang="en-US" dirty="0">
                <a:solidFill>
                  <a:srgbClr val="FFCC99"/>
                </a:solidFill>
              </a:rPr>
              <a:t>My</a:t>
            </a:r>
            <a:r>
              <a:rPr lang="en-US" dirty="0"/>
              <a:t>", 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dirty="0"/>
              <a:t>), 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MainWindow</a:t>
            </a:r>
            <a:r>
              <a:rPr lang="en-US" dirty="0"/>
              <a:t>), new </a:t>
            </a:r>
            <a:r>
              <a:rPr lang="en-US" dirty="0" err="1"/>
              <a:t>FrameworkPropertyMetadata</a:t>
            </a:r>
            <a:r>
              <a:rPr lang="en-US" dirty="0"/>
              <a:t>(20));</a:t>
            </a:r>
            <a:endParaRPr lang="ru-RU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Создание обертки – обычного свойства </a:t>
            </a:r>
            <a:r>
              <a:rPr lang="en-US" dirty="0"/>
              <a:t>.NET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        public </a:t>
            </a:r>
            <a:r>
              <a:rPr lang="en-US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rgbClr val="FF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endParaRPr lang="ru-RU" b="1" dirty="0">
              <a:solidFill>
                <a:srgbClr val="FFCC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   </a:t>
            </a:r>
            <a:r>
              <a:rPr lang="en-US" dirty="0"/>
              <a:t>           {</a:t>
            </a:r>
            <a:endParaRPr lang="ru-RU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            </a:t>
            </a:r>
            <a:r>
              <a:rPr lang="ru-RU" dirty="0"/>
              <a:t>	</a:t>
            </a:r>
            <a:r>
              <a:rPr lang="en-US" dirty="0"/>
              <a:t>get { return 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GetValue</a:t>
            </a:r>
            <a:r>
              <a:rPr lang="en-US" dirty="0"/>
              <a:t>(</a:t>
            </a:r>
            <a:r>
              <a:rPr lang="en-US" b="1" dirty="0" err="1">
                <a:solidFill>
                  <a:srgbClr val="FF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MyProperty</a:t>
            </a:r>
            <a:r>
              <a:rPr lang="en-US" dirty="0"/>
              <a:t>); } </a:t>
            </a:r>
            <a:endParaRPr lang="ru-RU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	</a:t>
            </a:r>
            <a:r>
              <a:rPr lang="en-US" dirty="0"/>
              <a:t>set {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SetValue</a:t>
            </a:r>
            <a:r>
              <a:rPr lang="en-US" dirty="0"/>
              <a:t>(</a:t>
            </a:r>
            <a:r>
              <a:rPr lang="en-US" b="1" dirty="0" err="1">
                <a:solidFill>
                  <a:srgbClr val="FF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MyProperty</a:t>
            </a:r>
            <a:r>
              <a:rPr lang="en-US" dirty="0"/>
              <a:t>, value); }</a:t>
            </a:r>
            <a:endParaRPr lang="ru-RU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      </a:t>
            </a:r>
            <a:r>
              <a:rPr lang="ru-RU" dirty="0"/>
              <a:t>	 </a:t>
            </a:r>
            <a:r>
              <a:rPr lang="en-US" dirty="0"/>
              <a:t>}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ru-RU" dirty="0"/>
              <a:t>Нельзя использовать в обертке свойства зависимости какую-либо дополнительную логику, поскольку </a:t>
            </a:r>
            <a:r>
              <a:rPr lang="en-US" dirty="0"/>
              <a:t>WPF</a:t>
            </a:r>
            <a:r>
              <a:rPr lang="ru-RU" dirty="0"/>
              <a:t> вызывает </a:t>
            </a:r>
            <a:r>
              <a:rPr lang="en-US" dirty="0" err="1"/>
              <a:t>GetValue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SetValue</a:t>
            </a:r>
            <a:r>
              <a:rPr lang="en-US" dirty="0"/>
              <a:t> </a:t>
            </a:r>
            <a:r>
              <a:rPr lang="ru-RU" dirty="0"/>
              <a:t>напрямую, а при использовании в коде в основном вызываются обертки свойства, а не </a:t>
            </a:r>
            <a:r>
              <a:rPr lang="en-US" dirty="0" err="1"/>
              <a:t>GetValue</a:t>
            </a:r>
            <a:r>
              <a:rPr lang="ru-RU" dirty="0"/>
              <a:t> / </a:t>
            </a:r>
            <a:r>
              <a:rPr lang="en-US" dirty="0" err="1"/>
              <a:t>SetValue</a:t>
            </a:r>
            <a:r>
              <a:rPr lang="ru-RU" dirty="0"/>
              <a:t>.</a:t>
            </a:r>
          </a:p>
          <a:p>
            <a:pPr>
              <a:lnSpc>
                <a:spcPct val="120000"/>
              </a:lnSpc>
            </a:pPr>
            <a:r>
              <a:rPr lang="ru-RU" dirty="0"/>
              <a:t>По соглашению свойство зависимости имеет </a:t>
            </a:r>
            <a:r>
              <a:rPr lang="en-US" dirty="0"/>
              <a:t>“</a:t>
            </a:r>
            <a:r>
              <a:rPr lang="ru-RU" dirty="0"/>
              <a:t>суффикс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/>
              <a:t>Property</a:t>
            </a:r>
            <a:r>
              <a:rPr lang="ru-RU" dirty="0"/>
              <a:t>, а свойство обертка – без нет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PropertyMetadata</a:t>
            </a:r>
            <a:r>
              <a:rPr lang="en-US" dirty="0"/>
              <a:t> </a:t>
            </a:r>
            <a:r>
              <a:rPr lang="ru-RU" dirty="0"/>
              <a:t>(наследники </a:t>
            </a:r>
            <a:r>
              <a:rPr lang="en-US" dirty="0" err="1"/>
              <a:t>UIPropertyMetadata</a:t>
            </a:r>
            <a:r>
              <a:rPr lang="ru-RU" dirty="0"/>
              <a:t>, </a:t>
            </a:r>
            <a:r>
              <a:rPr lang="en-US" dirty="0" err="1"/>
              <a:t>FrameworkPropertyMetadata</a:t>
            </a:r>
            <a:r>
              <a:rPr lang="ru-RU" dirty="0"/>
              <a:t>) задает: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Значение по умолчанию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Опции использования свойства зависимости (например, возможность использования в анимации, наследование, использование двустороннего </a:t>
            </a:r>
            <a:r>
              <a:rPr lang="en-US" dirty="0"/>
              <a:t>binding</a:t>
            </a:r>
            <a:r>
              <a:rPr lang="ru-RU" dirty="0"/>
              <a:t> по умолчанию, влияние на </a:t>
            </a:r>
            <a:r>
              <a:rPr lang="ru-RU" dirty="0" err="1"/>
              <a:t>отрисовку</a:t>
            </a:r>
            <a:r>
              <a:rPr lang="ru-RU" dirty="0"/>
              <a:t> и процесс измерения элемента и т.д.)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Методы отвечающие за корректировку значений свойства</a:t>
            </a:r>
          </a:p>
        </p:txBody>
      </p:sp>
    </p:spTree>
    <p:extLst>
      <p:ext uri="{BB962C8B-B14F-4D97-AF65-F5344CB8AC3E}">
        <p14:creationId xmlns:p14="http://schemas.microsoft.com/office/powerpoint/2010/main" val="194888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Dependency Property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729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791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Свойства зависимости (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Dependency Property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ru-RU" dirty="0"/>
              <a:t>Расширение разметки (</a:t>
            </a:r>
            <a:r>
              <a:rPr lang="en-US" dirty="0"/>
              <a:t>Markup Extensions</a:t>
            </a:r>
            <a:r>
              <a:rPr lang="ru-RU" dirty="0"/>
              <a:t>)</a:t>
            </a:r>
            <a:endParaRPr lang="en-US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Привязка элементов</a:t>
            </a: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Привязка данных</a:t>
            </a: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Преобразование данных</a:t>
            </a:r>
          </a:p>
          <a:p>
            <a:pPr lvl="1"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Конвертеры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StringFormat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Множественная привязка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MultiBinding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MultiValueCanverter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StringFormat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88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Расширение разметки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Позволяет получить значение в зависимости от переданных параметров</a:t>
            </a:r>
          </a:p>
          <a:p>
            <a:r>
              <a:rPr lang="ru-RU" dirty="0"/>
              <a:t>Определение</a:t>
            </a:r>
          </a:p>
          <a:p>
            <a:pPr lvl="1"/>
            <a:r>
              <a:rPr lang="ru-RU" dirty="0"/>
              <a:t>Создать класс наследник от </a:t>
            </a:r>
            <a:r>
              <a:rPr lang="en-US" dirty="0" err="1"/>
              <a:t>MarkupExtension</a:t>
            </a:r>
            <a:endParaRPr lang="ru-RU" dirty="0"/>
          </a:p>
          <a:p>
            <a:pPr lvl="1"/>
            <a:r>
              <a:rPr lang="ru-RU" dirty="0"/>
              <a:t>Переопределить метод </a:t>
            </a:r>
            <a:r>
              <a:rPr lang="en-US" dirty="0" err="1"/>
              <a:t>ProvideValue</a:t>
            </a:r>
            <a:endParaRPr lang="ru-RU" dirty="0"/>
          </a:p>
          <a:p>
            <a:pPr lvl="1"/>
            <a:r>
              <a:rPr lang="ru-RU" dirty="0"/>
              <a:t>Пометить класс атрибутом </a:t>
            </a:r>
            <a:r>
              <a:rPr lang="en-US" dirty="0"/>
              <a:t>[</a:t>
            </a:r>
            <a:r>
              <a:rPr lang="en-US" dirty="0" err="1"/>
              <a:t>MarkupExtensionReturnType</a:t>
            </a:r>
            <a:r>
              <a:rPr lang="en-US" dirty="0"/>
              <a:t>()]</a:t>
            </a:r>
            <a:r>
              <a:rPr lang="ru-RU" dirty="0"/>
              <a:t> с указанием возвращаемого типа</a:t>
            </a:r>
          </a:p>
          <a:p>
            <a:pPr lvl="1"/>
            <a:endParaRPr lang="ru-RU" dirty="0"/>
          </a:p>
          <a:p>
            <a:pPr marL="0" indent="0">
              <a:buNone/>
            </a:pPr>
            <a:r>
              <a:rPr lang="ru-RU" sz="2500" dirty="0"/>
              <a:t>    </a:t>
            </a:r>
            <a:r>
              <a:rPr lang="en-US" sz="2500" dirty="0"/>
              <a:t>[</a:t>
            </a:r>
            <a:r>
              <a:rPr lang="en-US" sz="25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MarkupExtensionReturnType</a:t>
            </a:r>
            <a:r>
              <a:rPr lang="en-US" sz="2500" dirty="0"/>
              <a:t>(</a:t>
            </a:r>
            <a:r>
              <a:rPr lang="en-US" sz="2500" dirty="0" err="1"/>
              <a:t>typeof</a:t>
            </a:r>
            <a:r>
              <a:rPr lang="en-US" sz="2500" dirty="0"/>
              <a:t>(string))]</a:t>
            </a:r>
          </a:p>
          <a:p>
            <a:pPr marL="0" indent="0">
              <a:buNone/>
            </a:pPr>
            <a:r>
              <a:rPr lang="en-US" sz="2500" dirty="0"/>
              <a:t>    class </a:t>
            </a:r>
            <a:r>
              <a:rPr lang="en-US" sz="2500" dirty="0" err="1"/>
              <a:t>MyExtension</a:t>
            </a:r>
            <a:r>
              <a:rPr lang="en-US" sz="2500" dirty="0"/>
              <a:t> : </a:t>
            </a:r>
            <a:r>
              <a:rPr lang="en-US" sz="25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MarkupExtension</a:t>
            </a:r>
            <a:endParaRPr lang="en-US" sz="25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sz="2500" dirty="0"/>
              <a:t>    {</a:t>
            </a:r>
          </a:p>
          <a:p>
            <a:pPr marL="0" indent="0">
              <a:buNone/>
            </a:pPr>
            <a:r>
              <a:rPr lang="en-US" sz="2500" dirty="0"/>
              <a:t>        public </a:t>
            </a:r>
            <a:r>
              <a:rPr lang="en-US" sz="2500" dirty="0" err="1"/>
              <a:t>int</a:t>
            </a:r>
            <a:r>
              <a:rPr lang="en-US" sz="2500" dirty="0"/>
              <a:t> </a:t>
            </a:r>
            <a:r>
              <a:rPr lang="en-US" sz="2500" dirty="0" err="1"/>
              <a:t>MyProperty</a:t>
            </a:r>
            <a:r>
              <a:rPr lang="en-US" sz="2500" dirty="0"/>
              <a:t> { get; set; }</a:t>
            </a:r>
          </a:p>
          <a:p>
            <a:pPr marL="0" indent="0">
              <a:buNone/>
            </a:pPr>
            <a:r>
              <a:rPr lang="en-US" sz="2500" dirty="0"/>
              <a:t>        public override object </a:t>
            </a:r>
            <a:r>
              <a:rPr lang="en-US" sz="25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ProvideValue</a:t>
            </a:r>
            <a:r>
              <a:rPr lang="en-US" sz="2500" dirty="0"/>
              <a:t>(</a:t>
            </a:r>
            <a:r>
              <a:rPr lang="en-US" sz="2500" dirty="0" err="1"/>
              <a:t>IServiceProvider</a:t>
            </a:r>
            <a:r>
              <a:rPr lang="en-US" sz="2500" dirty="0"/>
              <a:t> </a:t>
            </a:r>
            <a:r>
              <a:rPr lang="en-US" sz="2500" dirty="0" err="1"/>
              <a:t>serviceProvider</a:t>
            </a:r>
            <a:r>
              <a:rPr lang="en-US" sz="2500" dirty="0"/>
              <a:t>)</a:t>
            </a:r>
          </a:p>
          <a:p>
            <a:pPr marL="0" indent="0">
              <a:buNone/>
            </a:pPr>
            <a:r>
              <a:rPr lang="ru-RU" sz="2500" dirty="0"/>
              <a:t>        {</a:t>
            </a:r>
          </a:p>
          <a:p>
            <a:pPr marL="0" indent="0">
              <a:buNone/>
            </a:pPr>
            <a:r>
              <a:rPr lang="en-US" sz="2500" dirty="0"/>
              <a:t>           return (</a:t>
            </a:r>
            <a:r>
              <a:rPr lang="en-US" sz="2500" dirty="0" err="1"/>
              <a:t>MyProperty</a:t>
            </a:r>
            <a:r>
              <a:rPr lang="en-US" sz="2500" dirty="0"/>
              <a:t> + 3).</a:t>
            </a:r>
            <a:r>
              <a:rPr lang="en-US" sz="2500" dirty="0" err="1"/>
              <a:t>ToString</a:t>
            </a:r>
            <a:r>
              <a:rPr lang="en-US" sz="2500" dirty="0"/>
              <a:t>();</a:t>
            </a:r>
          </a:p>
          <a:p>
            <a:pPr marL="0" indent="0">
              <a:buNone/>
            </a:pPr>
            <a:r>
              <a:rPr lang="ru-RU" sz="2500" dirty="0"/>
              <a:t>        }</a:t>
            </a:r>
          </a:p>
          <a:p>
            <a:pPr marL="0" indent="0">
              <a:buNone/>
            </a:pPr>
            <a:r>
              <a:rPr lang="ru-RU" sz="2500" dirty="0"/>
              <a:t>    }</a:t>
            </a:r>
          </a:p>
          <a:p>
            <a:pPr lvl="1"/>
            <a:endParaRPr lang="ru-RU" dirty="0"/>
          </a:p>
          <a:p>
            <a:r>
              <a:rPr lang="ru-RU" dirty="0"/>
              <a:t>Использование</a:t>
            </a:r>
            <a:r>
              <a:rPr lang="en-US" dirty="0"/>
              <a:t> (</a:t>
            </a:r>
            <a:r>
              <a:rPr lang="ru-RU" dirty="0"/>
              <a:t>по соглашению </a:t>
            </a:r>
            <a:r>
              <a:rPr lang="en-US" dirty="0"/>
              <a:t>Extension</a:t>
            </a:r>
            <a:r>
              <a:rPr lang="ru-RU" dirty="0"/>
              <a:t> можно опустить</a:t>
            </a:r>
            <a:r>
              <a:rPr lang="en-US" dirty="0"/>
              <a:t>)</a:t>
            </a:r>
            <a:endParaRPr lang="ru-RU" dirty="0"/>
          </a:p>
          <a:p>
            <a:pPr marL="411480" lvl="1" indent="0">
              <a:buNone/>
            </a:pPr>
            <a:r>
              <a:rPr lang="ru-RU" dirty="0"/>
              <a:t>	</a:t>
            </a:r>
            <a:r>
              <a:rPr lang="en-US" dirty="0"/>
              <a:t>&lt;</a:t>
            </a:r>
            <a:r>
              <a:rPr lang="en-US" dirty="0" err="1"/>
              <a:t>TextBlock</a:t>
            </a:r>
            <a:r>
              <a:rPr lang="en-US" dirty="0"/>
              <a:t> Text="</a:t>
            </a:r>
            <a:r>
              <a:rPr lang="en-US" dirty="0">
                <a:solidFill>
                  <a:srgbClr val="FFC000"/>
                </a:solidFill>
              </a:rPr>
              <a:t>{</a:t>
            </a:r>
            <a:r>
              <a:rPr lang="en-US" dirty="0" err="1"/>
              <a:t>local:My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 err="1"/>
              <a:t>MyProperty</a:t>
            </a:r>
            <a:r>
              <a:rPr lang="en-US" dirty="0"/>
              <a:t>=5</a:t>
            </a:r>
            <a:r>
              <a:rPr lang="en-US" dirty="0">
                <a:solidFill>
                  <a:srgbClr val="FFC000"/>
                </a:solidFill>
              </a:rPr>
              <a:t>}</a:t>
            </a:r>
            <a:r>
              <a:rPr lang="en-US" dirty="0"/>
              <a:t>" /&gt;</a:t>
            </a:r>
            <a:endParaRPr lang="ru-RU" dirty="0"/>
          </a:p>
          <a:p>
            <a:pPr marL="0" indent="0">
              <a:buNone/>
            </a:pPr>
            <a:r>
              <a:rPr lang="ru-RU" sz="2500" dirty="0"/>
              <a:t>	</a:t>
            </a:r>
            <a:r>
              <a:rPr lang="en-US" sz="2500" dirty="0"/>
              <a:t>&lt;Button&gt;</a:t>
            </a:r>
          </a:p>
          <a:p>
            <a:pPr marL="0" indent="0">
              <a:buNone/>
            </a:pPr>
            <a:r>
              <a:rPr lang="ru-RU" sz="2500" dirty="0"/>
              <a:t>	</a:t>
            </a:r>
            <a:r>
              <a:rPr lang="en-US" sz="2500" dirty="0"/>
              <a:t>            &lt;</a:t>
            </a:r>
            <a:r>
              <a:rPr lang="en-US" sz="2500" dirty="0" err="1"/>
              <a:t>local:My</a:t>
            </a:r>
            <a:r>
              <a:rPr lang="en-US" sz="2500" dirty="0"/>
              <a:t> </a:t>
            </a:r>
            <a:r>
              <a:rPr lang="ru-RU" sz="2500" dirty="0"/>
              <a:t>  </a:t>
            </a:r>
            <a:r>
              <a:rPr lang="en-US" sz="2500" dirty="0" err="1"/>
              <a:t>MyProperty</a:t>
            </a:r>
            <a:r>
              <a:rPr lang="en-US" sz="2500" dirty="0"/>
              <a:t>="5"/&gt;</a:t>
            </a:r>
          </a:p>
          <a:p>
            <a:pPr marL="0" indent="0">
              <a:buNone/>
            </a:pPr>
            <a:r>
              <a:rPr lang="ru-RU" sz="2500" dirty="0"/>
              <a:t>	</a:t>
            </a:r>
            <a:r>
              <a:rPr lang="en-US" sz="2500" dirty="0"/>
              <a:t>&lt;/Button&gt;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529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MarkupExtension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617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791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Свойства зависимости (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Dependency Property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Расширение разметки (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Markup Extensions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Привязка элементов</a:t>
            </a: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Привязка данных</a:t>
            </a: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Преобразование данных</a:t>
            </a:r>
          </a:p>
          <a:p>
            <a:pPr lvl="1"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Конвертеры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StringFormat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Множественная привязка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MultiBinding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MultiValueCanverter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StringFormat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11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4097</TotalTime>
  <Words>1554</Words>
  <Application>Microsoft Office PowerPoint</Application>
  <PresentationFormat>Экран (4:3)</PresentationFormat>
  <Paragraphs>360</Paragraphs>
  <Slides>35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Calibri</vt:lpstr>
      <vt:lpstr>Cambria</vt:lpstr>
      <vt:lpstr>Rockwell</vt:lpstr>
      <vt:lpstr>Wingdings 2</vt:lpstr>
      <vt:lpstr>Литейная</vt:lpstr>
      <vt:lpstr>Разработка приложений на платформе .NET</vt:lpstr>
      <vt:lpstr>Сегодня</vt:lpstr>
      <vt:lpstr>Dependency Property</vt:lpstr>
      <vt:lpstr>Создание свойства зависимости</vt:lpstr>
      <vt:lpstr>Демонстрация</vt:lpstr>
      <vt:lpstr>Сегодня</vt:lpstr>
      <vt:lpstr>Расширение разметки</vt:lpstr>
      <vt:lpstr>Демонстрация</vt:lpstr>
      <vt:lpstr>Сегодня</vt:lpstr>
      <vt:lpstr>Binding</vt:lpstr>
      <vt:lpstr>Привязка к элементу</vt:lpstr>
      <vt:lpstr>Демонстрация</vt:lpstr>
      <vt:lpstr>Направление привязки</vt:lpstr>
      <vt:lpstr>Демонстрация</vt:lpstr>
      <vt:lpstr>Момент обновления привязки</vt:lpstr>
      <vt:lpstr>Создание привязки в коде</vt:lpstr>
      <vt:lpstr>Сегодня</vt:lpstr>
      <vt:lpstr>Привязка данных</vt:lpstr>
      <vt:lpstr>RelativeSource</vt:lpstr>
      <vt:lpstr>Демонстрации</vt:lpstr>
      <vt:lpstr>Привязка к данным</vt:lpstr>
      <vt:lpstr>Уведомления об изменении</vt:lpstr>
      <vt:lpstr>Демонстрация</vt:lpstr>
      <vt:lpstr>Сегодня</vt:lpstr>
      <vt:lpstr>Конвертеры</vt:lpstr>
      <vt:lpstr>Дополнительные свойства</vt:lpstr>
      <vt:lpstr>Использование конвертера</vt:lpstr>
      <vt:lpstr>Часто реализуют как MarkupExtension</vt:lpstr>
      <vt:lpstr>Демонстрация</vt:lpstr>
      <vt:lpstr>Форматирование</vt:lpstr>
      <vt:lpstr>Демонстрация</vt:lpstr>
      <vt:lpstr>Сегодня</vt:lpstr>
      <vt:lpstr>MultiBinding</vt:lpstr>
      <vt:lpstr>MultiValueConverter</vt:lpstr>
      <vt:lpstr>Демонстрации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приложений на платформе .NET</dc:title>
  <dc:creator>Шаталов Юрий</dc:creator>
  <cp:lastModifiedBy>Yura</cp:lastModifiedBy>
  <cp:revision>421</cp:revision>
  <dcterms:created xsi:type="dcterms:W3CDTF">2011-09-30T16:04:03Z</dcterms:created>
  <dcterms:modified xsi:type="dcterms:W3CDTF">2019-03-15T20:37:50Z</dcterms:modified>
</cp:coreProperties>
</file>