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3"/>
  </p:notesMasterIdLst>
  <p:sldIdLst>
    <p:sldId id="256" r:id="rId2"/>
    <p:sldId id="476" r:id="rId3"/>
    <p:sldId id="588" r:id="rId4"/>
    <p:sldId id="582" r:id="rId5"/>
    <p:sldId id="583" r:id="rId6"/>
    <p:sldId id="584" r:id="rId7"/>
    <p:sldId id="552" r:id="rId8"/>
    <p:sldId id="581" r:id="rId9"/>
    <p:sldId id="587" r:id="rId10"/>
    <p:sldId id="585" r:id="rId11"/>
    <p:sldId id="586" r:id="rId12"/>
    <p:sldId id="589" r:id="rId13"/>
    <p:sldId id="590" r:id="rId14"/>
    <p:sldId id="591" r:id="rId15"/>
    <p:sldId id="594" r:id="rId16"/>
    <p:sldId id="597" r:id="rId17"/>
    <p:sldId id="598" r:id="rId18"/>
    <p:sldId id="595" r:id="rId19"/>
    <p:sldId id="592" r:id="rId20"/>
    <p:sldId id="593" r:id="rId21"/>
    <p:sldId id="596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  <a:srgbClr val="FFCC99"/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0914" autoAdjust="0"/>
  </p:normalViewPr>
  <p:slideViewPr>
    <p:cSldViewPr>
      <p:cViewPr varScale="1">
        <p:scale>
          <a:sx n="93" d="100"/>
          <a:sy n="93" d="100"/>
        </p:scale>
        <p:origin x="21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E4B51-BC1C-45D8-9C27-BBC83746AAC9}" type="datetimeFigureOut">
              <a:rPr lang="ru-RU" smtClean="0"/>
              <a:t>15.03.2019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234C9-028B-453D-AB07-661F71434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7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90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318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318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15.03.2019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15.03.2019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15.03.2019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15.03.2019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15.03.2019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15.03.2019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15.03.2019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15.03.2019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15.03.2019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15.03.2019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15.03.2019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9148163-7A8E-4B5B-8D80-B9712A697A58}" type="datetimeFigureOut">
              <a:rPr lang="ru-RU" smtClean="0"/>
              <a:t>15.03.2019</a:t>
            </a:fld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620688"/>
            <a:ext cx="8229600" cy="1589112"/>
          </a:xfrm>
        </p:spPr>
        <p:txBody>
          <a:bodyPr/>
          <a:lstStyle/>
          <a:p>
            <a:r>
              <a:rPr lang="ru-RU" dirty="0"/>
              <a:t>Разработка приложений на платформе .</a:t>
            </a:r>
            <a:r>
              <a:rPr lang="en-US" dirty="0"/>
              <a:t>NET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63688" y="4149080"/>
            <a:ext cx="7064290" cy="1752600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События в </a:t>
            </a:r>
            <a:r>
              <a: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WPF. </a:t>
            </a:r>
            <a:r>
              <a:rPr lang="ru-RU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Команды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4048" y="3068960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Лекция 1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597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53536"/>
            <a:ext cx="8640960" cy="1143000"/>
          </a:xfrm>
        </p:spPr>
        <p:txBody>
          <a:bodyPr>
            <a:noAutofit/>
          </a:bodyPr>
          <a:lstStyle/>
          <a:p>
            <a:r>
              <a:rPr lang="ru-RU" sz="3600" dirty="0"/>
              <a:t>Создание маршрутизируемого события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23123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Определение события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en-US" dirty="0"/>
              <a:t>	public static </a:t>
            </a:r>
            <a:r>
              <a:rPr lang="en-US" dirty="0" err="1"/>
              <a:t>readonly</a:t>
            </a:r>
            <a:r>
              <a:rPr lang="en-US" dirty="0"/>
              <a:t> </a:t>
            </a:r>
            <a:r>
              <a:rPr lang="en-US" dirty="0" err="1"/>
              <a:t>RoutedEvent</a:t>
            </a:r>
            <a:r>
              <a:rPr lang="en-US" dirty="0"/>
              <a:t> </a:t>
            </a:r>
            <a:r>
              <a:rPr lang="en-US" dirty="0" err="1"/>
              <a:t>MyClickEvent</a:t>
            </a:r>
            <a:r>
              <a:rPr lang="en-US" dirty="0"/>
              <a:t>;</a:t>
            </a:r>
          </a:p>
          <a:p>
            <a:pPr>
              <a:lnSpc>
                <a:spcPct val="120000"/>
              </a:lnSpc>
            </a:pPr>
            <a:r>
              <a:rPr lang="ru-RU" dirty="0"/>
              <a:t>Регистрация события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В статическом конструкторе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static </a:t>
            </a:r>
            <a:r>
              <a:rPr lang="en-US" dirty="0" err="1"/>
              <a:t>MyClass</a:t>
            </a:r>
            <a:r>
              <a:rPr lang="en-US" dirty="0"/>
              <a:t>()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{</a:t>
            </a:r>
            <a:endParaRPr lang="ru-RU" dirty="0"/>
          </a:p>
          <a:p>
            <a:pPr marL="411480" lvl="1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            </a:t>
            </a:r>
            <a:r>
              <a:rPr lang="en-US" dirty="0" err="1"/>
              <a:t>MyClickEvent</a:t>
            </a:r>
            <a:r>
              <a:rPr lang="en-US" dirty="0"/>
              <a:t> =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EventManager.RegisterRoutedEvent</a:t>
            </a:r>
            <a:r>
              <a:rPr lang="en-US" dirty="0"/>
              <a:t>(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en-US" dirty="0"/>
              <a:t>	                 	"</a:t>
            </a:r>
            <a:r>
              <a:rPr lang="en-US" dirty="0" err="1"/>
              <a:t>MyClick</a:t>
            </a:r>
            <a:r>
              <a:rPr lang="en-US" dirty="0"/>
              <a:t>",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            	</a:t>
            </a:r>
            <a:r>
              <a:rPr lang="en-US" dirty="0" err="1"/>
              <a:t>RoutingStrategy.Bubble</a:t>
            </a:r>
            <a:r>
              <a:rPr lang="en-US" dirty="0"/>
              <a:t>,</a:t>
            </a:r>
            <a:endParaRPr lang="ru-RU" dirty="0"/>
          </a:p>
          <a:p>
            <a:pPr marL="411480" lvl="1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            	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RoutedEventHandler</a:t>
            </a:r>
            <a:r>
              <a:rPr lang="en-US" dirty="0"/>
              <a:t>),</a:t>
            </a:r>
            <a:endParaRPr lang="ru-RU" dirty="0"/>
          </a:p>
          <a:p>
            <a:pPr marL="411480" lvl="1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            	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MyClass</a:t>
            </a:r>
            <a:r>
              <a:rPr lang="en-US" dirty="0"/>
              <a:t>));</a:t>
            </a:r>
            <a:endParaRPr lang="ru-RU" dirty="0"/>
          </a:p>
          <a:p>
            <a:pPr marL="411480" lvl="1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}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Традиционная оболочка события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public event </a:t>
            </a:r>
            <a:r>
              <a:rPr lang="en-US" dirty="0" err="1"/>
              <a:t>RoutedEventHandler</a:t>
            </a:r>
            <a:r>
              <a:rPr lang="en-US" dirty="0"/>
              <a:t> </a:t>
            </a:r>
            <a:r>
              <a:rPr lang="en-US" dirty="0" err="1"/>
              <a:t>MyClick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</a:t>
            </a:r>
            <a:r>
              <a:rPr lang="en-US" dirty="0"/>
              <a:t>	</a:t>
            </a:r>
            <a:r>
              <a:rPr lang="ru-RU" dirty="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            add { </a:t>
            </a:r>
            <a:r>
              <a:rPr lang="en-US" dirty="0" err="1"/>
              <a:t>AddHandler</a:t>
            </a:r>
            <a:r>
              <a:rPr lang="en-US" dirty="0"/>
              <a:t>(</a:t>
            </a:r>
            <a:r>
              <a:rPr lang="en-US" dirty="0" err="1"/>
              <a:t>MyClickEvent</a:t>
            </a:r>
            <a:r>
              <a:rPr lang="en-US" dirty="0"/>
              <a:t>, value);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            remove { </a:t>
            </a:r>
            <a:r>
              <a:rPr lang="en-US" dirty="0" err="1"/>
              <a:t>RemoveHandler</a:t>
            </a:r>
            <a:r>
              <a:rPr lang="en-US" dirty="0"/>
              <a:t>(</a:t>
            </a:r>
            <a:r>
              <a:rPr lang="en-US" dirty="0" err="1"/>
              <a:t>MyClickEvent</a:t>
            </a:r>
            <a:r>
              <a:rPr lang="en-US" dirty="0"/>
              <a:t>, value);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}</a:t>
            </a:r>
          </a:p>
          <a:p>
            <a:pPr>
              <a:lnSpc>
                <a:spcPct val="120000"/>
              </a:lnSpc>
            </a:pPr>
            <a:r>
              <a:rPr lang="ru-RU" dirty="0"/>
              <a:t>Генерация события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ru-RU" sz="3200" dirty="0"/>
              <a:t>	</a:t>
            </a:r>
            <a:r>
              <a:rPr lang="en-US" sz="3200" dirty="0" err="1"/>
              <a:t>RoutedEventArgs</a:t>
            </a:r>
            <a:r>
              <a:rPr lang="en-US" sz="3200" dirty="0"/>
              <a:t> e = new </a:t>
            </a:r>
            <a:r>
              <a:rPr lang="en-US" sz="3200" dirty="0" err="1"/>
              <a:t>RoutedEventArgs</a:t>
            </a:r>
            <a:r>
              <a:rPr lang="en-US" sz="3200" dirty="0"/>
              <a:t>(</a:t>
            </a:r>
            <a:r>
              <a:rPr lang="en-US" sz="3200" dirty="0" err="1"/>
              <a:t>MyClickEvent</a:t>
            </a:r>
            <a:r>
              <a:rPr lang="en-US" sz="3200" dirty="0"/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 err="1"/>
              <a:t>RaiseEvent</a:t>
            </a:r>
            <a:r>
              <a:rPr lang="en-US" dirty="0"/>
              <a:t>(e);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972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Класс </a:t>
            </a:r>
            <a:r>
              <a:rPr lang="en-US"/>
              <a:t>EventManager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8"/>
            <a:ext cx="8229600" cy="387099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EventManager</a:t>
            </a:r>
            <a:r>
              <a:rPr lang="en-US" dirty="0"/>
              <a:t> </a:t>
            </a:r>
            <a:r>
              <a:rPr lang="ru-RU" dirty="0"/>
              <a:t>– Статический класс, управляющий регистрацией всех событий в </a:t>
            </a:r>
            <a:r>
              <a:rPr lang="en-US" dirty="0"/>
              <a:t>WPF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GetRoutedEvents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возвращает все маршрутизированные события приложения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GetRoutedEventsForOwner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возвращает все маршрутизированные события для указанного элемента приложения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RegisterRoutedEvent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регистрирует новое событие</a:t>
            </a:r>
          </a:p>
        </p:txBody>
      </p:sp>
    </p:spTree>
    <p:extLst>
      <p:ext uri="{BB962C8B-B14F-4D97-AF65-F5344CB8AC3E}">
        <p14:creationId xmlns:p14="http://schemas.microsoft.com/office/powerpoint/2010/main" val="2873573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Сегодня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2100" lvl="1" indent="-2921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События</a:t>
            </a:r>
          </a:p>
          <a:p>
            <a:pPr marL="292100" lvl="1" indent="-2921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ru-RU" dirty="0"/>
              <a:t>Команды</a:t>
            </a:r>
          </a:p>
        </p:txBody>
      </p:sp>
    </p:spTree>
    <p:extLst>
      <p:ext uri="{BB962C8B-B14F-4D97-AF65-F5344CB8AC3E}">
        <p14:creationId xmlns:p14="http://schemas.microsoft.com/office/powerpoint/2010/main" val="1288652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Команда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502312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Одни и те же задания(</a:t>
            </a:r>
            <a:r>
              <a:rPr lang="ru-RU" dirty="0" err="1"/>
              <a:t>tasks</a:t>
            </a:r>
            <a:r>
              <a:rPr lang="ru-RU" dirty="0"/>
              <a:t>) могут инициироваться пользователем с помощью разных элементов пользовательского интерфейса - кнопок, меню, контекстных меню,</a:t>
            </a:r>
            <a:r>
              <a:rPr lang="en-US" dirty="0"/>
              <a:t> </a:t>
            </a:r>
            <a:r>
              <a:rPr lang="ru-RU" dirty="0"/>
              <a:t>сочетание клавиш, двойных щелчков мыши и т.д. </a:t>
            </a:r>
          </a:p>
          <a:p>
            <a:pPr>
              <a:lnSpc>
                <a:spcPct val="120000"/>
              </a:lnSpc>
            </a:pPr>
            <a:r>
              <a:rPr lang="ru-RU" dirty="0"/>
              <a:t>При этом цель – выполнить одну и ту же задачу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синхронизации состояния команды и элементов управления</a:t>
            </a:r>
            <a:r>
              <a:rPr lang="en-US" dirty="0"/>
              <a:t> (</a:t>
            </a:r>
            <a:r>
              <a:rPr lang="ru-RU" dirty="0"/>
              <a:t>отключение при невозможности выполнить задание</a:t>
            </a:r>
            <a:r>
              <a:rPr lang="en-US" dirty="0"/>
              <a:t>)</a:t>
            </a:r>
            <a:endParaRPr lang="ru-RU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971600" y="3328590"/>
            <a:ext cx="6567928" cy="2505075"/>
            <a:chOff x="596360" y="4005064"/>
            <a:chExt cx="6567928" cy="25050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360" y="4005064"/>
              <a:ext cx="2895600" cy="2505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716016" y="4345642"/>
              <a:ext cx="2448272" cy="646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b="1" dirty="0"/>
                <a:t>Задание</a:t>
              </a:r>
            </a:p>
            <a:p>
              <a:r>
                <a:rPr lang="en-US" dirty="0" err="1"/>
                <a:t>SaveDocument</a:t>
              </a:r>
              <a:r>
                <a:rPr lang="en-US" dirty="0"/>
                <a:t>()</a:t>
              </a:r>
              <a:endParaRPr lang="ru-RU" dirty="0"/>
            </a:p>
          </p:txBody>
        </p:sp>
        <p:cxnSp>
          <p:nvCxnSpPr>
            <p:cNvPr id="13" name="Соединительная линия уступом 12"/>
            <p:cNvCxnSpPr/>
            <p:nvPr/>
          </p:nvCxnSpPr>
          <p:spPr>
            <a:xfrm flipV="1">
              <a:off x="2396560" y="4797152"/>
              <a:ext cx="2247448" cy="244426"/>
            </a:xfrm>
            <a:prstGeom prst="bentConnector3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Соединительная линия уступом 14"/>
            <p:cNvCxnSpPr/>
            <p:nvPr/>
          </p:nvCxnSpPr>
          <p:spPr>
            <a:xfrm flipV="1">
              <a:off x="3203848" y="4797152"/>
              <a:ext cx="1440160" cy="1180530"/>
            </a:xfrm>
            <a:prstGeom prst="bentConnector3">
              <a:avLst>
                <a:gd name="adj1" fmla="val 59171"/>
              </a:avLst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Соединительная линия уступом 16"/>
            <p:cNvCxnSpPr/>
            <p:nvPr/>
          </p:nvCxnSpPr>
          <p:spPr>
            <a:xfrm flipV="1">
              <a:off x="2771800" y="4797152"/>
              <a:ext cx="1872208" cy="1512168"/>
            </a:xfrm>
            <a:prstGeom prst="bentConnector3">
              <a:avLst>
                <a:gd name="adj1" fmla="val 67908"/>
              </a:avLst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Соединительная линия уступом 23"/>
            <p:cNvCxnSpPr/>
            <p:nvPr/>
          </p:nvCxnSpPr>
          <p:spPr>
            <a:xfrm flipV="1">
              <a:off x="2252544" y="4797152"/>
              <a:ext cx="2391464" cy="1252538"/>
            </a:xfrm>
            <a:prstGeom prst="bentConnector3">
              <a:avLst>
                <a:gd name="adj1" fmla="val 74216"/>
              </a:avLst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0135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224278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Команда представляет прикладную задачу и следит за тем когда она может быть выполнена. </a:t>
            </a:r>
          </a:p>
          <a:p>
            <a:pPr>
              <a:lnSpc>
                <a:spcPct val="120000"/>
              </a:lnSpc>
            </a:pPr>
            <a:r>
              <a:rPr lang="ru-RU" dirty="0"/>
              <a:t>Команда не содержит код, который должен быть выполнен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8288" y="4358815"/>
            <a:ext cx="216476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/>
              <a:t>Задание</a:t>
            </a:r>
          </a:p>
          <a:p>
            <a:r>
              <a:rPr lang="en-US" dirty="0" err="1"/>
              <a:t>SaveDocument</a:t>
            </a:r>
            <a:r>
              <a:rPr lang="en-US" dirty="0"/>
              <a:t>()</a:t>
            </a:r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331168" y="3889022"/>
            <a:ext cx="4047648" cy="2505075"/>
            <a:chOff x="907192" y="3889022"/>
            <a:chExt cx="4047648" cy="2505075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192" y="3889022"/>
              <a:ext cx="2895600" cy="2505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" name="Соединительная линия уступом 6"/>
            <p:cNvCxnSpPr/>
            <p:nvPr/>
          </p:nvCxnSpPr>
          <p:spPr>
            <a:xfrm flipV="1">
              <a:off x="2719784" y="4681111"/>
              <a:ext cx="2235056" cy="226169"/>
            </a:xfrm>
            <a:prstGeom prst="bentConnector3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Соединительная линия уступом 7"/>
            <p:cNvCxnSpPr/>
            <p:nvPr/>
          </p:nvCxnSpPr>
          <p:spPr>
            <a:xfrm flipV="1">
              <a:off x="3514680" y="4681110"/>
              <a:ext cx="1440160" cy="1196162"/>
            </a:xfrm>
            <a:prstGeom prst="bentConnector3">
              <a:avLst>
                <a:gd name="adj1" fmla="val 59877"/>
              </a:avLst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Соединительная линия уступом 8"/>
            <p:cNvCxnSpPr/>
            <p:nvPr/>
          </p:nvCxnSpPr>
          <p:spPr>
            <a:xfrm flipV="1">
              <a:off x="3082632" y="4681110"/>
              <a:ext cx="1872208" cy="1512168"/>
            </a:xfrm>
            <a:prstGeom prst="bentConnector3">
              <a:avLst>
                <a:gd name="adj1" fmla="val 67908"/>
              </a:avLst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Соединительная линия уступом 9"/>
            <p:cNvCxnSpPr/>
            <p:nvPr/>
          </p:nvCxnSpPr>
          <p:spPr>
            <a:xfrm flipV="1">
              <a:off x="2483728" y="4686675"/>
              <a:ext cx="2471112" cy="1262605"/>
            </a:xfrm>
            <a:prstGeom prst="bentConnector3">
              <a:avLst>
                <a:gd name="adj1" fmla="val 76314"/>
              </a:avLst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378424" y="4354759"/>
            <a:ext cx="177736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/>
              <a:t>Команда</a:t>
            </a:r>
          </a:p>
          <a:p>
            <a:r>
              <a:rPr lang="en-US" dirty="0" err="1"/>
              <a:t>SaveCommand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12" idx="3"/>
            <a:endCxn id="6" idx="1"/>
          </p:cNvCxnSpPr>
          <p:nvPr/>
        </p:nvCxnSpPr>
        <p:spPr>
          <a:xfrm>
            <a:off x="6155784" y="4677925"/>
            <a:ext cx="552504" cy="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82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 err="1"/>
              <a:t>ICommand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435280" cy="5095132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public interface </a:t>
            </a:r>
            <a:r>
              <a:rPr lang="en-US" dirty="0" err="1"/>
              <a:t>ICommand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{ 	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void Execute( Object parameter );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bool </a:t>
            </a:r>
            <a:r>
              <a:rPr lang="en-US" dirty="0" err="1"/>
              <a:t>CanExecute</a:t>
            </a:r>
            <a:r>
              <a:rPr lang="en-US" dirty="0"/>
              <a:t>( Object parameter );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event </a:t>
            </a:r>
            <a:r>
              <a:rPr lang="en-US" dirty="0" err="1"/>
              <a:t>EventHandler</a:t>
            </a:r>
            <a:r>
              <a:rPr lang="en-US" dirty="0"/>
              <a:t> </a:t>
            </a:r>
            <a:r>
              <a:rPr lang="en-US" dirty="0" err="1"/>
              <a:t>CanExecuteChanged</a:t>
            </a:r>
            <a:r>
              <a:rPr lang="en-US" dirty="0"/>
              <a:t>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}</a:t>
            </a:r>
            <a:endParaRPr lang="ru-RU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 Интерфейс </a:t>
            </a:r>
            <a:r>
              <a:rPr lang="ru-RU" dirty="0" err="1"/>
              <a:t>IСommand</a:t>
            </a:r>
            <a:r>
              <a:rPr lang="ru-RU" dirty="0"/>
              <a:t>  реализуется классом </a:t>
            </a:r>
            <a:r>
              <a:rPr lang="ru-RU" dirty="0" err="1"/>
              <a:t>RoutedCommand</a:t>
            </a:r>
            <a:r>
              <a:rPr lang="ru-RU" dirty="0"/>
              <a:t> и наследуется классом </a:t>
            </a:r>
            <a:r>
              <a:rPr lang="ru-RU" dirty="0" err="1"/>
              <a:t>RoutedUICommand</a:t>
            </a:r>
            <a:r>
              <a:rPr lang="ru-RU" dirty="0"/>
              <a:t>. Это единственные классы WPF, реализующие интерфейс </a:t>
            </a:r>
            <a:r>
              <a:rPr lang="ru-RU" dirty="0" err="1"/>
              <a:t>ICommand</a:t>
            </a:r>
            <a:r>
              <a:rPr lang="ru-RU" dirty="0"/>
              <a:t>.</a:t>
            </a:r>
          </a:p>
          <a:p>
            <a:pPr>
              <a:lnSpc>
                <a:spcPct val="120000"/>
              </a:lnSpc>
            </a:pPr>
            <a:r>
              <a:rPr lang="ru-RU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CanExecute</a:t>
            </a:r>
            <a:r>
              <a:rPr lang="ru-RU" dirty="0"/>
              <a:t>() - возвращает значение </a:t>
            </a:r>
            <a:r>
              <a:rPr lang="ru-RU" dirty="0" err="1"/>
              <a:t>true</a:t>
            </a:r>
            <a:r>
              <a:rPr lang="ru-RU" dirty="0"/>
              <a:t>, если команду можно выполнить для целевого объекта (</a:t>
            </a:r>
            <a:r>
              <a:rPr lang="ru-RU" dirty="0" err="1"/>
              <a:t>command</a:t>
            </a:r>
            <a:r>
              <a:rPr lang="ru-RU" dirty="0"/>
              <a:t> </a:t>
            </a:r>
            <a:r>
              <a:rPr lang="ru-RU" dirty="0" err="1"/>
              <a:t>target</a:t>
            </a:r>
            <a:r>
              <a:rPr lang="ru-RU" dirty="0"/>
              <a:t>). </a:t>
            </a:r>
          </a:p>
          <a:p>
            <a:pPr>
              <a:lnSpc>
                <a:spcPct val="120000"/>
              </a:lnSpc>
            </a:pPr>
            <a:r>
              <a:rPr lang="ru-RU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</a:t>
            </a:r>
            <a:r>
              <a:rPr lang="ru-RU" dirty="0"/>
              <a:t>() выполнение действия, ассоциированных с командой. </a:t>
            </a:r>
          </a:p>
          <a:p>
            <a:pPr>
              <a:lnSpc>
                <a:spcPct val="120000"/>
              </a:lnSpc>
            </a:pPr>
            <a:r>
              <a:rPr lang="ru-RU" dirty="0"/>
              <a:t> Через параметры методов </a:t>
            </a:r>
            <a:r>
              <a:rPr lang="ru-RU" dirty="0" err="1"/>
              <a:t>CanExecute</a:t>
            </a:r>
            <a:r>
              <a:rPr lang="ru-RU" dirty="0"/>
              <a:t>() и </a:t>
            </a:r>
            <a:r>
              <a:rPr lang="ru-RU" dirty="0" err="1"/>
              <a:t>Execute</a:t>
            </a:r>
            <a:r>
              <a:rPr lang="ru-RU" dirty="0"/>
              <a:t>() можно передать ссылку на данные (допускается  значение </a:t>
            </a:r>
            <a:r>
              <a:rPr lang="ru-RU" dirty="0" err="1"/>
              <a:t>null</a:t>
            </a:r>
            <a:r>
              <a:rPr lang="ru-RU" dirty="0"/>
              <a:t>). </a:t>
            </a:r>
          </a:p>
          <a:p>
            <a:pPr>
              <a:lnSpc>
                <a:spcPct val="120000"/>
              </a:lnSpc>
            </a:pPr>
            <a:r>
              <a:rPr lang="ru-RU" dirty="0"/>
              <a:t>Событие </a:t>
            </a:r>
            <a:r>
              <a:rPr lang="ru-RU" dirty="0" err="1"/>
              <a:t>CanExecuteChanged</a:t>
            </a:r>
            <a:r>
              <a:rPr lang="ru-RU" dirty="0"/>
              <a:t> происходит, когда менеджер команд диагностирует изменение в источнике команды, которое может привести к невозможности выполнения уже инициированной(</a:t>
            </a:r>
            <a:r>
              <a:rPr lang="ru-RU" dirty="0" err="1"/>
              <a:t>raised</a:t>
            </a:r>
            <a:r>
              <a:rPr lang="ru-RU" dirty="0"/>
              <a:t>) команды, но еще не выполненной. Обычно в ответ на это событие источник команды вызывает метод </a:t>
            </a:r>
            <a:r>
              <a:rPr lang="ru-RU" dirty="0" err="1"/>
              <a:t>CanExecute</a:t>
            </a:r>
            <a:r>
              <a:rPr lang="ru-RU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496531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Типичная реализация </a:t>
            </a:r>
            <a:r>
              <a:rPr lang="en-US" dirty="0" err="1"/>
              <a:t>ICommand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363272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 public class </a:t>
            </a:r>
            <a:r>
              <a:rPr lang="en-US" sz="1200" dirty="0" err="1"/>
              <a:t>RelayCommand</a:t>
            </a:r>
            <a:r>
              <a:rPr lang="en-US" sz="1200" dirty="0"/>
              <a:t> : </a:t>
            </a:r>
            <a:r>
              <a:rPr lang="en-US" sz="1200" dirty="0" err="1"/>
              <a:t>ICommand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{</a:t>
            </a:r>
          </a:p>
          <a:p>
            <a:pPr marL="0" indent="0">
              <a:buNone/>
            </a:pPr>
            <a:r>
              <a:rPr lang="en-US" sz="1200" dirty="0"/>
              <a:t>        private </a:t>
            </a:r>
            <a:r>
              <a:rPr lang="en-US" sz="1200" dirty="0" err="1"/>
              <a:t>readonly</a:t>
            </a:r>
            <a:r>
              <a:rPr lang="en-US" sz="1200" dirty="0"/>
              <a:t> Action&lt;object&gt; execute;</a:t>
            </a:r>
          </a:p>
          <a:p>
            <a:pPr marL="0" indent="0">
              <a:buNone/>
            </a:pPr>
            <a:r>
              <a:rPr lang="en-US" sz="1200" dirty="0"/>
              <a:t>        private </a:t>
            </a:r>
            <a:r>
              <a:rPr lang="en-US" sz="1200" dirty="0" err="1"/>
              <a:t>readonly</a:t>
            </a:r>
            <a:r>
              <a:rPr lang="en-US" sz="1200" dirty="0"/>
              <a:t> Predicate&lt;object&gt; </a:t>
            </a:r>
            <a:r>
              <a:rPr lang="en-US" sz="1200" dirty="0" err="1"/>
              <a:t>canExecute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public </a:t>
            </a:r>
            <a:r>
              <a:rPr lang="en-US" sz="1200" dirty="0" err="1"/>
              <a:t>RelayCommand</a:t>
            </a:r>
            <a:r>
              <a:rPr lang="en-US" sz="1200" dirty="0"/>
              <a:t>(Action&lt;object&gt; execute): this(execute, </a:t>
            </a:r>
            <a:r>
              <a:rPr lang="ru-RU" sz="1200" dirty="0"/>
              <a:t>_ =</a:t>
            </a:r>
            <a:r>
              <a:rPr lang="en-US" sz="1200" dirty="0"/>
              <a:t>&gt; true)        {        }</a:t>
            </a:r>
          </a:p>
          <a:p>
            <a:pPr marL="0" indent="0">
              <a:buNone/>
            </a:pPr>
            <a:r>
              <a:rPr lang="en-US" sz="1200" dirty="0"/>
              <a:t>        public </a:t>
            </a:r>
            <a:r>
              <a:rPr lang="en-US" sz="1200" dirty="0" err="1"/>
              <a:t>RelayCommand</a:t>
            </a:r>
            <a:r>
              <a:rPr lang="en-US" sz="1200" dirty="0"/>
              <a:t>(Action&lt;object&gt; execute, Predicate&lt;object&gt; </a:t>
            </a:r>
            <a:r>
              <a:rPr lang="en-US" sz="1200" dirty="0" err="1"/>
              <a:t>canExecute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        {</a:t>
            </a:r>
          </a:p>
          <a:p>
            <a:pPr marL="0" indent="0">
              <a:buNone/>
            </a:pPr>
            <a:r>
              <a:rPr lang="en-US" sz="1200" dirty="0"/>
              <a:t>            if (execute == null) throw new </a:t>
            </a:r>
            <a:r>
              <a:rPr lang="en-US" sz="1200" dirty="0" err="1"/>
              <a:t>ArgumentNullException</a:t>
            </a:r>
            <a:r>
              <a:rPr lang="en-US" sz="1200" dirty="0"/>
              <a:t>("execute");</a:t>
            </a:r>
          </a:p>
          <a:p>
            <a:pPr marL="0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this.execute</a:t>
            </a:r>
            <a:r>
              <a:rPr lang="en-US" sz="1200" dirty="0"/>
              <a:t> = execute;</a:t>
            </a:r>
          </a:p>
          <a:p>
            <a:pPr marL="0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this.canExecute</a:t>
            </a:r>
            <a:r>
              <a:rPr lang="en-US" sz="1200" dirty="0"/>
              <a:t> = </a:t>
            </a:r>
            <a:r>
              <a:rPr lang="en-US" sz="1200" dirty="0" err="1"/>
              <a:t>canExecute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      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public </a:t>
            </a:r>
            <a:r>
              <a:rPr lang="en-US" sz="1200" dirty="0" err="1"/>
              <a:t>bool</a:t>
            </a:r>
            <a:r>
              <a:rPr lang="en-US" sz="1200" dirty="0"/>
              <a:t> </a:t>
            </a:r>
            <a:r>
              <a:rPr lang="en-US" sz="1200" dirty="0" err="1"/>
              <a:t>CanExecute</a:t>
            </a:r>
            <a:r>
              <a:rPr lang="en-US" sz="1200" dirty="0"/>
              <a:t>(object parameter)</a:t>
            </a:r>
          </a:p>
          <a:p>
            <a:pPr marL="0" indent="0">
              <a:buNone/>
            </a:pPr>
            <a:r>
              <a:rPr lang="en-US" sz="1200" dirty="0"/>
              <a:t>        {</a:t>
            </a:r>
          </a:p>
          <a:p>
            <a:pPr marL="0" indent="0">
              <a:buNone/>
            </a:pPr>
            <a:r>
              <a:rPr lang="en-US" sz="1200" dirty="0"/>
              <a:t>            return </a:t>
            </a:r>
            <a:r>
              <a:rPr lang="en-US" sz="1200" dirty="0" err="1"/>
              <a:t>canExecute</a:t>
            </a:r>
            <a:r>
              <a:rPr lang="en-US" sz="1200" dirty="0"/>
              <a:t> == null ? true : </a:t>
            </a:r>
            <a:r>
              <a:rPr lang="en-US" sz="1200" dirty="0" err="1"/>
              <a:t>canExecute</a:t>
            </a:r>
            <a:r>
              <a:rPr lang="en-US" sz="1200" dirty="0"/>
              <a:t>(parameter);</a:t>
            </a:r>
          </a:p>
          <a:p>
            <a:pPr marL="0" indent="0">
              <a:buNone/>
            </a:pPr>
            <a:r>
              <a:rPr lang="en-US" sz="1200" dirty="0"/>
              <a:t>        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public void Execute(object parameter)        {       execute(parameter);        }</a:t>
            </a:r>
          </a:p>
          <a:p>
            <a:pPr marL="0" indent="0">
              <a:buNone/>
            </a:pPr>
            <a:r>
              <a:rPr lang="en-US" sz="1200" dirty="0"/>
              <a:t>       </a:t>
            </a:r>
          </a:p>
          <a:p>
            <a:pPr marL="0" indent="0">
              <a:buNone/>
            </a:pPr>
            <a:r>
              <a:rPr lang="en-US" sz="1200" dirty="0"/>
              <a:t>        public event </a:t>
            </a:r>
            <a:r>
              <a:rPr lang="en-US" sz="1200" dirty="0" err="1"/>
              <a:t>EventHandler</a:t>
            </a:r>
            <a:r>
              <a:rPr lang="en-US" sz="1200" dirty="0"/>
              <a:t> </a:t>
            </a:r>
            <a:r>
              <a:rPr lang="en-US" sz="1200" dirty="0" err="1"/>
              <a:t>CanExecuteChanged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{</a:t>
            </a:r>
          </a:p>
          <a:p>
            <a:pPr marL="0" indent="0">
              <a:buNone/>
            </a:pPr>
            <a:r>
              <a:rPr lang="en-US" sz="1200" dirty="0"/>
              <a:t>            add { </a:t>
            </a:r>
            <a:r>
              <a:rPr lang="en-US" sz="1200" dirty="0" err="1"/>
              <a:t>CommandManager.RequerySuggested</a:t>
            </a:r>
            <a:r>
              <a:rPr lang="en-US" sz="1200" dirty="0"/>
              <a:t> += value; }</a:t>
            </a:r>
          </a:p>
          <a:p>
            <a:pPr marL="0" indent="0">
              <a:buNone/>
            </a:pPr>
            <a:r>
              <a:rPr lang="en-US" sz="1200" dirty="0"/>
              <a:t>            remove { </a:t>
            </a:r>
            <a:r>
              <a:rPr lang="en-US" sz="1200" dirty="0" err="1"/>
              <a:t>CommandManager.RequerySuggested</a:t>
            </a:r>
            <a:r>
              <a:rPr lang="en-US" sz="1200" dirty="0"/>
              <a:t> -= value; }</a:t>
            </a:r>
          </a:p>
          <a:p>
            <a:pPr marL="0" indent="0">
              <a:buNone/>
            </a:pPr>
            <a:r>
              <a:rPr lang="en-US" sz="1200" dirty="0"/>
              <a:t>        }</a:t>
            </a:r>
          </a:p>
          <a:p>
            <a:pPr marL="0" indent="0">
              <a:buNone/>
            </a:pPr>
            <a:r>
              <a:rPr lang="en-US" sz="1200" dirty="0"/>
              <a:t>    }`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840087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Использование команд в </a:t>
            </a:r>
            <a:r>
              <a:rPr lang="en-US" dirty="0"/>
              <a:t>MVVM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23123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ru-RU" sz="4000" dirty="0"/>
              <a:t>Во </a:t>
            </a:r>
            <a:r>
              <a:rPr lang="en-US" sz="4000" dirty="0" err="1"/>
              <a:t>ViewModel</a:t>
            </a:r>
            <a:endParaRPr lang="en-US" sz="4000" dirty="0"/>
          </a:p>
          <a:p>
            <a:pPr>
              <a:lnSpc>
                <a:spcPct val="120000"/>
              </a:lnSpc>
            </a:pPr>
            <a:endParaRPr lang="en-US" sz="3500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public </a:t>
            </a:r>
            <a:r>
              <a:rPr lang="en-US" dirty="0" err="1"/>
              <a:t>MainViewModel</a:t>
            </a:r>
            <a:r>
              <a:rPr lang="en-US" dirty="0"/>
              <a:t>()   </a:t>
            </a:r>
            <a:r>
              <a:rPr lang="en-US" dirty="0">
                <a:solidFill>
                  <a:srgbClr val="92D050"/>
                </a:solidFill>
              </a:rPr>
              <a:t>//</a:t>
            </a:r>
            <a:r>
              <a:rPr lang="en-US" dirty="0" err="1">
                <a:solidFill>
                  <a:srgbClr val="92D050"/>
                </a:solidFill>
              </a:rPr>
              <a:t>ctor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…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</a:t>
            </a:r>
            <a:r>
              <a:rPr lang="en-US" dirty="0" err="1"/>
              <a:t>SaveCommand</a:t>
            </a:r>
            <a:r>
              <a:rPr lang="en-US" dirty="0"/>
              <a:t> = new </a:t>
            </a:r>
            <a:r>
              <a:rPr lang="en-US" dirty="0" err="1"/>
              <a:t>RelayCommand</a:t>
            </a:r>
            <a:r>
              <a:rPr lang="en-US" dirty="0"/>
              <a:t>(o =&gt; Save(), o =&gt; </a:t>
            </a:r>
            <a:r>
              <a:rPr lang="en-US" dirty="0" err="1"/>
              <a:t>CanSave</a:t>
            </a:r>
            <a:r>
              <a:rPr lang="en-US" dirty="0"/>
              <a:t>());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</a:t>
            </a:r>
            <a:r>
              <a:rPr lang="en-US" dirty="0" err="1"/>
              <a:t>LoadCommand</a:t>
            </a:r>
            <a:r>
              <a:rPr lang="en-US" dirty="0"/>
              <a:t> = new </a:t>
            </a:r>
            <a:r>
              <a:rPr lang="en-US" dirty="0" err="1"/>
              <a:t>RelayCommand</a:t>
            </a:r>
            <a:r>
              <a:rPr lang="en-US" dirty="0"/>
              <a:t>(o =&gt; Load());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}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public </a:t>
            </a:r>
            <a:r>
              <a:rPr lang="en-US" dirty="0" err="1"/>
              <a:t>ICommand</a:t>
            </a:r>
            <a:r>
              <a:rPr lang="en-US" dirty="0"/>
              <a:t> </a:t>
            </a:r>
            <a:r>
              <a:rPr lang="en-US" dirty="0" err="1"/>
              <a:t>LoadCommand</a:t>
            </a:r>
            <a:r>
              <a:rPr lang="en-US" dirty="0"/>
              <a:t> { get; private set;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public </a:t>
            </a:r>
            <a:r>
              <a:rPr lang="en-US" dirty="0" err="1"/>
              <a:t>ICommand</a:t>
            </a:r>
            <a:r>
              <a:rPr lang="en-US" dirty="0"/>
              <a:t> </a:t>
            </a:r>
            <a:r>
              <a:rPr lang="en-US" dirty="0" err="1"/>
              <a:t>SaveCommand</a:t>
            </a:r>
            <a:r>
              <a:rPr lang="en-US" dirty="0"/>
              <a:t> { get; private set; }</a:t>
            </a:r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private void Load()</a:t>
            </a:r>
            <a:r>
              <a:rPr lang="ru-RU" dirty="0"/>
              <a:t>        {</a:t>
            </a:r>
            <a:r>
              <a:rPr lang="en-US" dirty="0"/>
              <a:t>  …</a:t>
            </a:r>
            <a:r>
              <a:rPr lang="ru-RU" dirty="0"/>
              <a:t>  }</a:t>
            </a:r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private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CanSave</a:t>
            </a:r>
            <a:r>
              <a:rPr lang="en-US" dirty="0"/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return Employees != null &amp;&amp; </a:t>
            </a:r>
            <a:r>
              <a:rPr lang="en-US" dirty="0" err="1"/>
              <a:t>Employees.Count</a:t>
            </a:r>
            <a:r>
              <a:rPr lang="en-US" dirty="0"/>
              <a:t> &gt;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}</a:t>
            </a:r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private void Save()</a:t>
            </a:r>
            <a:r>
              <a:rPr lang="ru-RU" dirty="0"/>
              <a:t>        {</a:t>
            </a:r>
            <a:r>
              <a:rPr lang="en-US" dirty="0"/>
              <a:t> ….. </a:t>
            </a:r>
            <a:r>
              <a:rPr lang="ru-RU" dirty="0"/>
              <a:t>}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ru-RU" sz="4000" dirty="0"/>
              <a:t>В</a:t>
            </a:r>
            <a:r>
              <a:rPr lang="en-US" sz="4000" dirty="0"/>
              <a:t> View (XAML)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&lt;Button Content="</a:t>
            </a:r>
            <a:r>
              <a:rPr lang="ru-RU" dirty="0"/>
              <a:t>Загрузить" </a:t>
            </a:r>
            <a:r>
              <a:rPr lang="en-US" dirty="0"/>
              <a:t>Command="{Binding Path=</a:t>
            </a:r>
            <a:r>
              <a:rPr lang="en-US" dirty="0" err="1"/>
              <a:t>LoadCommand</a:t>
            </a:r>
            <a:r>
              <a:rPr lang="en-US" dirty="0"/>
              <a:t>}" 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&lt;Button Content="</a:t>
            </a:r>
            <a:r>
              <a:rPr lang="ru-RU" dirty="0"/>
              <a:t>Сохранить" </a:t>
            </a:r>
            <a:r>
              <a:rPr lang="en-US" dirty="0"/>
              <a:t>Command="{Binding Path=</a:t>
            </a:r>
            <a:r>
              <a:rPr lang="en-US" dirty="0" err="1"/>
              <a:t>SaveCommand</a:t>
            </a:r>
            <a:r>
              <a:rPr lang="en-US" dirty="0"/>
              <a:t>}"/&gt;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8890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Команды</a:t>
            </a:r>
          </a:p>
        </p:txBody>
      </p:sp>
    </p:spTree>
    <p:extLst>
      <p:ext uri="{BB962C8B-B14F-4D97-AF65-F5344CB8AC3E}">
        <p14:creationId xmlns:p14="http://schemas.microsoft.com/office/powerpoint/2010/main" val="392285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команд в </a:t>
            </a:r>
            <a:r>
              <a:rPr lang="en-US" dirty="0"/>
              <a:t>WPF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 Модель маршрутизируемых команд</a:t>
            </a:r>
            <a:r>
              <a:rPr lang="en-US" dirty="0"/>
              <a:t> </a:t>
            </a:r>
            <a:r>
              <a:rPr lang="ru-RU" dirty="0"/>
              <a:t>WPF включает следующие основные компоненты: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Команда (</a:t>
            </a:r>
            <a:r>
              <a:rPr lang="en-US" dirty="0"/>
              <a:t>Command</a:t>
            </a:r>
            <a:r>
              <a:rPr lang="ru-RU" dirty="0"/>
              <a:t>) – действие, которое должно быть выполнено.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 Источник команды – объект, вызывающий команду. 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 Целевые объекты команд – объекты, на которых должна быть выполнена команда</a:t>
            </a:r>
            <a:r>
              <a:rPr lang="en-US" dirty="0"/>
              <a:t> (</a:t>
            </a:r>
            <a:r>
              <a:rPr lang="ru-RU" dirty="0"/>
              <a:t>например </a:t>
            </a:r>
            <a:r>
              <a:rPr lang="en-US" dirty="0"/>
              <a:t>Paste)</a:t>
            </a:r>
            <a:r>
              <a:rPr lang="ru-RU" dirty="0"/>
              <a:t>.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Привязка команд (</a:t>
            </a:r>
            <a:r>
              <a:rPr lang="en-US" dirty="0" err="1"/>
              <a:t>CommandBinding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– настройка команд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Существующие команды в </a:t>
            </a:r>
            <a:r>
              <a:rPr lang="en-US" dirty="0"/>
              <a:t>WPF</a:t>
            </a:r>
            <a:r>
              <a:rPr lang="ru-RU" dirty="0"/>
              <a:t> представляет собой экземпляр класса </a:t>
            </a:r>
            <a:r>
              <a:rPr lang="ru-RU" dirty="0" err="1"/>
              <a:t>Routed</a:t>
            </a:r>
            <a:r>
              <a:rPr lang="en-US" dirty="0"/>
              <a:t>UI</a:t>
            </a:r>
            <a:r>
              <a:rPr lang="ru-RU" dirty="0" err="1"/>
              <a:t>Command</a:t>
            </a:r>
            <a:r>
              <a:rPr lang="ru-RU" dirty="0"/>
              <a:t> и не реализует логику команды.  Логика команды присоединяется к команде с помощью объекта </a:t>
            </a:r>
            <a:r>
              <a:rPr lang="ru-RU" dirty="0" err="1"/>
              <a:t>CommandBinding</a:t>
            </a:r>
            <a:r>
              <a:rPr lang="ru-RU" dirty="0"/>
              <a:t>.</a:t>
            </a:r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454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Сегодня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2100" lvl="1" indent="-2921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ru-RU" dirty="0"/>
              <a:t>События</a:t>
            </a:r>
          </a:p>
          <a:p>
            <a:pPr marL="292100" lvl="1" indent="-2921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ru-RU" dirty="0"/>
              <a:t>Команды</a:t>
            </a:r>
          </a:p>
        </p:txBody>
      </p:sp>
    </p:spTree>
    <p:extLst>
      <p:ext uri="{BB962C8B-B14F-4D97-AF65-F5344CB8AC3E}">
        <p14:creationId xmlns:p14="http://schemas.microsoft.com/office/powerpoint/2010/main" val="1144776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Предопределенные команды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2312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Библиотека </a:t>
            </a:r>
            <a:r>
              <a:rPr lang="en-US" dirty="0"/>
              <a:t>WPF </a:t>
            </a:r>
            <a:r>
              <a:rPr lang="ru-RU" dirty="0"/>
              <a:t>содержит более 100 предопределенных команд, которые находятся в 5 статических классах: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ApplicationCommands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NavigationCommands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MediaCommands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EditingCommands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ComponentCommands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 </a:t>
            </a:r>
            <a:r>
              <a:rPr lang="ru-RU" dirty="0"/>
              <a:t>Все статические свойства классов имеют сигнатуру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public static </a:t>
            </a:r>
            <a:r>
              <a:rPr lang="en-US" dirty="0" err="1"/>
              <a:t>RoutedUICommand</a:t>
            </a:r>
            <a:r>
              <a:rPr lang="en-US" dirty="0"/>
              <a:t> </a:t>
            </a:r>
            <a:r>
              <a:rPr lang="en-US" dirty="0" err="1"/>
              <a:t>CommandName</a:t>
            </a:r>
            <a:r>
              <a:rPr lang="en-US" dirty="0"/>
              <a:t> { get; }</a:t>
            </a:r>
          </a:p>
          <a:p>
            <a:pPr>
              <a:lnSpc>
                <a:spcPct val="120000"/>
              </a:lnSpc>
            </a:pPr>
            <a:r>
              <a:rPr lang="ru-RU" dirty="0"/>
              <a:t>Статический класс</a:t>
            </a:r>
            <a:r>
              <a:rPr lang="en-US" dirty="0"/>
              <a:t> </a:t>
            </a:r>
            <a:r>
              <a:rPr lang="en-US" dirty="0" err="1"/>
              <a:t>ApplicationCommands</a:t>
            </a:r>
            <a:r>
              <a:rPr lang="en-US" dirty="0"/>
              <a:t> </a:t>
            </a:r>
            <a:r>
              <a:rPr lang="ru-RU" dirty="0"/>
              <a:t>содержит статические свойства: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New, Open, Save, </a:t>
            </a:r>
            <a:r>
              <a:rPr lang="en-US" dirty="0" err="1"/>
              <a:t>SaveAs</a:t>
            </a:r>
            <a:r>
              <a:rPr lang="en-US" dirty="0"/>
              <a:t>, Close,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Print, </a:t>
            </a:r>
            <a:r>
              <a:rPr lang="en-US" dirty="0" err="1"/>
              <a:t>PrintPreview</a:t>
            </a:r>
            <a:r>
              <a:rPr lang="en-US" dirty="0"/>
              <a:t>,  </a:t>
            </a:r>
            <a:r>
              <a:rPr lang="en-US" dirty="0" err="1"/>
              <a:t>CancelPrint</a:t>
            </a:r>
            <a:r>
              <a:rPr lang="en-US" dirty="0"/>
              <a:t>,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Copy, Cut, Past, Delete, Undo, Redo, Find, Replace,  </a:t>
            </a:r>
            <a:r>
              <a:rPr lang="en-US" dirty="0" err="1"/>
              <a:t>SelectAll</a:t>
            </a:r>
            <a:r>
              <a:rPr lang="en-US" dirty="0"/>
              <a:t>,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ContextMenu</a:t>
            </a:r>
            <a:r>
              <a:rPr lang="en-US" dirty="0"/>
              <a:t>, Help, Properties, </a:t>
            </a:r>
            <a:r>
              <a:rPr lang="en-US" dirty="0" err="1"/>
              <a:t>CorrectionList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955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команд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2312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Задание команды</a:t>
            </a:r>
            <a:endParaRPr lang="en-US" dirty="0"/>
          </a:p>
          <a:p>
            <a:pPr marL="411480" lvl="1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&lt;Button Command="</a:t>
            </a:r>
            <a:r>
              <a:rPr lang="en-US" dirty="0" err="1"/>
              <a:t>ApplicationCommands.Open</a:t>
            </a:r>
            <a:r>
              <a:rPr lang="en-US" dirty="0"/>
              <a:t>"&gt;New&lt;/Button&gt;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ru-RU" dirty="0"/>
              <a:t>Поскольку имена имеющихся команд не пересекаются, то можно задавать и так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&lt;Button Command="Open"&gt;New&lt;/Button&gt;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Привязки команд: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В </a:t>
            </a:r>
            <a:r>
              <a:rPr lang="en-US" dirty="0"/>
              <a:t>XAML</a:t>
            </a:r>
            <a:r>
              <a:rPr lang="ru-RU" dirty="0"/>
              <a:t>: 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&lt;</a:t>
            </a:r>
            <a:r>
              <a:rPr lang="en-US" dirty="0" err="1"/>
              <a:t>Window.CommandBindings</a:t>
            </a:r>
            <a:r>
              <a:rPr lang="en-US" dirty="0"/>
              <a:t>&gt;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&lt;</a:t>
            </a:r>
            <a:r>
              <a:rPr lang="en-US" dirty="0" err="1"/>
              <a:t>CommandBinding</a:t>
            </a:r>
            <a:r>
              <a:rPr lang="en-US" dirty="0"/>
              <a:t> Command="</a:t>
            </a:r>
            <a:r>
              <a:rPr lang="en-US" dirty="0" err="1"/>
              <a:t>ApplicationCommands.Open</a:t>
            </a:r>
            <a:r>
              <a:rPr lang="en-US" dirty="0"/>
              <a:t>" 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ru-RU" dirty="0"/>
              <a:t>		 </a:t>
            </a:r>
            <a:r>
              <a:rPr lang="en-US" dirty="0"/>
              <a:t>                   Executed="</a:t>
            </a:r>
            <a:r>
              <a:rPr lang="en-US" dirty="0" err="1"/>
              <a:t>OpenCommandBinding_Executed</a:t>
            </a:r>
            <a:r>
              <a:rPr lang="en-US" dirty="0"/>
              <a:t>"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ru-RU" dirty="0"/>
              <a:t>		   	  </a:t>
            </a:r>
            <a:r>
              <a:rPr lang="en-US" dirty="0" err="1"/>
              <a:t>CanExecute</a:t>
            </a:r>
            <a:r>
              <a:rPr lang="en-US" dirty="0"/>
              <a:t>="</a:t>
            </a:r>
            <a:r>
              <a:rPr lang="en-US" dirty="0" err="1"/>
              <a:t>OpenCommandBinding_CanExecute</a:t>
            </a:r>
            <a:r>
              <a:rPr lang="en-US" dirty="0"/>
              <a:t>"/&gt;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&lt;/</a:t>
            </a:r>
            <a:r>
              <a:rPr lang="en-US" dirty="0" err="1"/>
              <a:t>Window.CommandBindings</a:t>
            </a:r>
            <a:r>
              <a:rPr lang="en-US" dirty="0"/>
              <a:t>&gt;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ru-RU" dirty="0"/>
              <a:t>В коде:</a:t>
            </a:r>
            <a:endParaRPr lang="en-US" dirty="0"/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err="1"/>
              <a:t>CommandBinding</a:t>
            </a:r>
            <a:r>
              <a:rPr lang="en-US" dirty="0"/>
              <a:t> binding = new 						</a:t>
            </a:r>
            <a:r>
              <a:rPr lang="en-US" dirty="0" err="1"/>
              <a:t>CommandBinding</a:t>
            </a:r>
            <a:r>
              <a:rPr lang="en-US" dirty="0"/>
              <a:t>(</a:t>
            </a:r>
            <a:r>
              <a:rPr lang="en-US" dirty="0" err="1"/>
              <a:t>ApplicationCommands.New</a:t>
            </a:r>
            <a:r>
              <a:rPr lang="en-US" dirty="0"/>
              <a:t>, </a:t>
            </a:r>
          </a:p>
          <a:p>
            <a:pPr marL="411480" lvl="1" indent="0">
              <a:buNone/>
            </a:pPr>
            <a:r>
              <a:rPr lang="en-US" dirty="0"/>
              <a:t>				</a:t>
            </a:r>
            <a:r>
              <a:rPr lang="en-US" dirty="0" err="1"/>
              <a:t>New_Executed</a:t>
            </a:r>
            <a:r>
              <a:rPr lang="en-US" dirty="0"/>
              <a:t>, </a:t>
            </a:r>
            <a:r>
              <a:rPr lang="en-US" dirty="0" err="1"/>
              <a:t>New_CanExecute</a:t>
            </a:r>
            <a:r>
              <a:rPr lang="en-US" dirty="0"/>
              <a:t>);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err="1"/>
              <a:t>CommandBindings.Add</a:t>
            </a:r>
            <a:r>
              <a:rPr lang="en-US" dirty="0"/>
              <a:t>(binding);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776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События в </a:t>
            </a:r>
            <a:r>
              <a:rPr lang="en-US" dirty="0"/>
              <a:t>WPF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509513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Расширенная модель события - маршрутизируемое событие</a:t>
            </a:r>
          </a:p>
          <a:p>
            <a:pPr>
              <a:lnSpc>
                <a:spcPct val="120000"/>
              </a:lnSpc>
            </a:pPr>
            <a:r>
              <a:rPr lang="ru-RU" dirty="0"/>
              <a:t>Позволяют возникать в одном элементе управления, а обрабатываться в другом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Типы событий:</a:t>
            </a:r>
          </a:p>
          <a:p>
            <a:pPr lvl="1">
              <a:lnSpc>
                <a:spcPct val="120000"/>
              </a:lnSpc>
            </a:pPr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Прямые</a:t>
            </a:r>
            <a:r>
              <a:rPr lang="ru-RU" dirty="0"/>
              <a:t>. Инициируются только в том элементе, в котором произошло</a:t>
            </a:r>
          </a:p>
          <a:p>
            <a:pPr lvl="2">
              <a:lnSpc>
                <a:spcPct val="120000"/>
              </a:lnSpc>
            </a:pPr>
            <a:r>
              <a:rPr lang="ru-RU" dirty="0"/>
              <a:t>Пример: </a:t>
            </a:r>
            <a:r>
              <a:rPr lang="en-US" dirty="0" err="1"/>
              <a:t>MouseLeave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Пузырьковые</a:t>
            </a:r>
            <a:r>
              <a:rPr lang="ru-RU" dirty="0"/>
              <a:t>. Сначала инициируются элементе управления, в котором произошло, а затем в каждом предшественнике в визуальном дереве</a:t>
            </a:r>
          </a:p>
          <a:p>
            <a:pPr lvl="2">
              <a:lnSpc>
                <a:spcPct val="120000"/>
              </a:lnSpc>
            </a:pPr>
            <a:r>
              <a:rPr lang="ru-RU" dirty="0"/>
              <a:t>Пример</a:t>
            </a:r>
            <a:r>
              <a:rPr lang="en-US" dirty="0"/>
              <a:t>: </a:t>
            </a:r>
            <a:r>
              <a:rPr lang="en-US" dirty="0" err="1"/>
              <a:t>MouseDown</a:t>
            </a:r>
            <a:r>
              <a:rPr lang="en-US" dirty="0"/>
              <a:t>, </a:t>
            </a:r>
            <a:r>
              <a:rPr lang="en-US" dirty="0" err="1"/>
              <a:t>MouseUp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Туннельные</a:t>
            </a:r>
            <a:r>
              <a:rPr lang="ru-RU" dirty="0"/>
              <a:t>. Инициируются сначала в контейнере высшего уровня в визуальном дереве, а затем спускается по всем элементам к текущему. </a:t>
            </a:r>
          </a:p>
          <a:p>
            <a:pPr lvl="2">
              <a:lnSpc>
                <a:spcPct val="120000"/>
              </a:lnSpc>
            </a:pPr>
            <a:r>
              <a:rPr lang="ru-RU" dirty="0"/>
              <a:t>Пример: </a:t>
            </a:r>
            <a:r>
              <a:rPr lang="en-US" dirty="0" err="1"/>
              <a:t>PreviewMouseDown</a:t>
            </a:r>
            <a:r>
              <a:rPr lang="en-US" dirty="0"/>
              <a:t>, </a:t>
            </a:r>
            <a:r>
              <a:rPr lang="en-US" dirty="0" err="1"/>
              <a:t>PreviewMouseUp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098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Прикрепление обработчика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363272" cy="502312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В </a:t>
            </a:r>
            <a:r>
              <a:rPr lang="en-US" dirty="0"/>
              <a:t>XAML: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ru-RU" dirty="0"/>
              <a:t>Атрибут – событие. Атрибут – название события, значение имя метода обработчика события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&lt;Button Click="</a:t>
            </a:r>
            <a:r>
              <a:rPr lang="en-US" dirty="0" err="1"/>
              <a:t>Button_Click</a:t>
            </a:r>
            <a:r>
              <a:rPr lang="en-US" dirty="0"/>
              <a:t>"&gt;Hi&lt;/Button&gt;</a:t>
            </a:r>
          </a:p>
          <a:p>
            <a:pPr>
              <a:lnSpc>
                <a:spcPct val="120000"/>
              </a:lnSpc>
            </a:pPr>
            <a:r>
              <a:rPr lang="ru-RU" dirty="0"/>
              <a:t>В </a:t>
            </a:r>
            <a:r>
              <a:rPr lang="en-US" dirty="0"/>
              <a:t>C#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ru-RU" dirty="0"/>
              <a:t> обычная подписка на событие: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button1.Click += new </a:t>
            </a:r>
            <a:r>
              <a:rPr lang="en-US" dirty="0" err="1"/>
              <a:t>RoutedEventHandler</a:t>
            </a:r>
            <a:r>
              <a:rPr lang="en-US" dirty="0"/>
              <a:t>(button1_Click);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ru-RU" dirty="0"/>
              <a:t>Расширенная подписка (может быть любое событие)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button1.AddHandler(</a:t>
            </a:r>
            <a:r>
              <a:rPr lang="en-US" dirty="0" err="1"/>
              <a:t>Button.ClickEvent</a:t>
            </a:r>
            <a:r>
              <a:rPr lang="en-US" dirty="0"/>
              <a:t>, new </a:t>
            </a:r>
            <a:r>
              <a:rPr lang="en-US" dirty="0" err="1"/>
              <a:t>RoutedEventHandler</a:t>
            </a:r>
            <a:r>
              <a:rPr lang="en-US" dirty="0"/>
              <a:t>(button1_Click));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Сигнатура обработчика события: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public delegate void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RoutedEventHandler</a:t>
            </a:r>
            <a:r>
              <a:rPr lang="en-US" dirty="0"/>
              <a:t>(object sender,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RoutedEventArgs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e)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Если событие передает какую-то дополнительную информацию, например, о нажатой клавише, то используются классы наследники от </a:t>
            </a:r>
            <a:r>
              <a:rPr lang="en-US" dirty="0" err="1"/>
              <a:t>RoutedEventArgs</a:t>
            </a:r>
            <a:r>
              <a:rPr lang="ru-RU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RoutedEventArgs</a:t>
            </a:r>
            <a:r>
              <a:rPr lang="ru-RU" dirty="0"/>
              <a:t> наследник от </a:t>
            </a:r>
            <a:r>
              <a:rPr lang="en-US" dirty="0" err="1"/>
              <a:t>EventArgs</a:t>
            </a:r>
            <a:r>
              <a:rPr lang="ru-RU" dirty="0"/>
              <a:t> и поэтому сохраняется общая структура событий </a:t>
            </a:r>
            <a:r>
              <a:rPr lang="en-US" dirty="0"/>
              <a:t>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70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RoutedEventArgs</a:t>
            </a:r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09600" y="1600200"/>
            <a:ext cx="7924800" cy="4925144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Все маршрутизированные события включают в своих сигнатурах экземпляр класса </a:t>
            </a:r>
            <a:r>
              <a:rPr lang="en-US" dirty="0" err="1"/>
              <a:t>RoutedEventArgs</a:t>
            </a:r>
            <a:r>
              <a:rPr lang="ru-RU" dirty="0"/>
              <a:t> (или его наследника)</a:t>
            </a:r>
          </a:p>
          <a:p>
            <a:pPr>
              <a:lnSpc>
                <a:spcPct val="120000"/>
              </a:lnSpc>
            </a:pPr>
            <a:r>
              <a:rPr lang="ru-RU" dirty="0"/>
              <a:t>Свойства </a:t>
            </a:r>
            <a:r>
              <a:rPr lang="en-US" dirty="0" err="1"/>
              <a:t>RoutedEventArgs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</a:rPr>
              <a:t>Source</a:t>
            </a:r>
            <a:r>
              <a:rPr lang="en-US" dirty="0"/>
              <a:t>, </a:t>
            </a:r>
            <a:r>
              <a:rPr lang="en-US" dirty="0" err="1">
                <a:solidFill>
                  <a:srgbClr val="FFC000"/>
                </a:solidFill>
              </a:rPr>
              <a:t>OriginalSource</a:t>
            </a:r>
            <a:r>
              <a:rPr lang="ru-RU" dirty="0">
                <a:solidFill>
                  <a:srgbClr val="FFC000"/>
                </a:solidFill>
              </a:rPr>
              <a:t> </a:t>
            </a:r>
            <a:r>
              <a:rPr lang="ru-RU" dirty="0"/>
              <a:t>– возвращают объект, первоначально инициировавший событие. </a:t>
            </a:r>
            <a:r>
              <a:rPr lang="en-US" dirty="0" err="1"/>
              <a:t>OriginalSource</a:t>
            </a:r>
            <a:r>
              <a:rPr lang="ru-RU" dirty="0"/>
              <a:t> – содержит информацию о точном месте генерации события, находящемся в шаблоне элемента управления. </a:t>
            </a:r>
            <a:r>
              <a:rPr lang="en-US" dirty="0"/>
              <a:t>Source</a:t>
            </a:r>
            <a:r>
              <a:rPr lang="ru-RU" dirty="0"/>
              <a:t> – возвращает объект, сгенерировавший событие, не забираясь в шаблон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</a:rPr>
              <a:t>RoutedEvent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– </a:t>
            </a:r>
            <a:r>
              <a:rPr lang="ru-RU" dirty="0"/>
              <a:t>представляет само событие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</a:rPr>
              <a:t>Handled</a:t>
            </a:r>
            <a:r>
              <a:rPr lang="ru-RU" dirty="0"/>
              <a:t>. Если установить </a:t>
            </a:r>
            <a:r>
              <a:rPr lang="en-US" dirty="0"/>
              <a:t>True</a:t>
            </a:r>
            <a:r>
              <a:rPr lang="ru-RU" dirty="0"/>
              <a:t>, то событие считается обработанным и не распространяется далее по визуальному дереву</a:t>
            </a:r>
            <a:r>
              <a:rPr lang="en-US" dirty="0"/>
              <a:t>.</a:t>
            </a:r>
            <a:r>
              <a:rPr lang="ru-RU" dirty="0"/>
              <a:t> Если установить в </a:t>
            </a:r>
            <a:r>
              <a:rPr lang="en-US" dirty="0"/>
              <a:t>True</a:t>
            </a:r>
            <a:r>
              <a:rPr lang="ru-RU" dirty="0"/>
              <a:t> для туннельного (</a:t>
            </a:r>
            <a:r>
              <a:rPr lang="en-US" dirty="0"/>
              <a:t>Preview</a:t>
            </a:r>
            <a:r>
              <a:rPr lang="ru-RU" dirty="0"/>
              <a:t>…)</a:t>
            </a:r>
            <a:r>
              <a:rPr lang="en-US" dirty="0"/>
              <a:t> </a:t>
            </a:r>
            <a:r>
              <a:rPr lang="ru-RU" dirty="0"/>
              <a:t>события, то и соответствующее пузырьковое считается обработанным.</a:t>
            </a:r>
          </a:p>
          <a:p>
            <a:pPr>
              <a:lnSpc>
                <a:spcPct val="120000"/>
              </a:lnSpc>
            </a:pPr>
            <a:r>
              <a:rPr lang="en-US" dirty="0"/>
              <a:t>Sender </a:t>
            </a:r>
            <a:r>
              <a:rPr lang="ru-RU" dirty="0"/>
              <a:t>в обработчике события содержит элемент, сгенерировавший событие в данный момент, а не элемент первоначально сгенерировавший событие</a:t>
            </a:r>
          </a:p>
        </p:txBody>
      </p:sp>
    </p:spTree>
    <p:extLst>
      <p:ext uri="{BB962C8B-B14F-4D97-AF65-F5344CB8AC3E}">
        <p14:creationId xmlns:p14="http://schemas.microsoft.com/office/powerpoint/2010/main" val="417731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Прикрепленные события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8"/>
            <a:ext cx="8363272" cy="452596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Для централизованной обработки события в элементе не имеющем такого события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Например, </a:t>
            </a:r>
            <a:r>
              <a:rPr lang="en-US" dirty="0"/>
              <a:t>Grid</a:t>
            </a:r>
            <a:r>
              <a:rPr lang="ru-RU" dirty="0"/>
              <a:t>, не имеет событие </a:t>
            </a:r>
            <a:r>
              <a:rPr lang="en-US" dirty="0"/>
              <a:t>Click</a:t>
            </a:r>
            <a:r>
              <a:rPr lang="ru-RU" dirty="0"/>
              <a:t> и подписка на событие 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	</a:t>
            </a:r>
            <a:r>
              <a:rPr lang="en-US" dirty="0"/>
              <a:t>&lt;Grid Click="</a:t>
            </a:r>
            <a:r>
              <a:rPr lang="en-US" dirty="0" err="1"/>
              <a:t>Grid_Click</a:t>
            </a:r>
            <a:r>
              <a:rPr lang="en-US" dirty="0"/>
              <a:t>"&gt;</a:t>
            </a:r>
            <a:r>
              <a:rPr lang="ru-RU" dirty="0"/>
              <a:t> вызовет ошибку.</a:t>
            </a:r>
          </a:p>
          <a:p>
            <a:pPr lvl="1"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В </a:t>
            </a:r>
            <a:r>
              <a:rPr lang="en-US" dirty="0"/>
              <a:t>XAML: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ru-RU" dirty="0"/>
              <a:t>Атрибут – событие. Атрибут – </a:t>
            </a:r>
            <a:r>
              <a:rPr lang="ru-RU" dirty="0" err="1"/>
              <a:t>Класс.Название_События</a:t>
            </a:r>
            <a:r>
              <a:rPr lang="ru-RU" dirty="0"/>
              <a:t>, значение имя метода обработчика события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	&lt;Grid </a:t>
            </a:r>
            <a:r>
              <a:rPr lang="en-US" dirty="0" err="1"/>
              <a:t>ButtonBase.Click</a:t>
            </a:r>
            <a:r>
              <a:rPr lang="en-US" dirty="0"/>
              <a:t>="</a:t>
            </a:r>
            <a:r>
              <a:rPr lang="en-US" dirty="0" err="1"/>
              <a:t>Grid_Click</a:t>
            </a:r>
            <a:r>
              <a:rPr lang="en-US" dirty="0"/>
              <a:t>"&gt;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ru-RU" dirty="0"/>
              <a:t>      </a:t>
            </a:r>
            <a:r>
              <a:rPr lang="en-US" dirty="0"/>
              <a:t>	      &lt;Button&gt;Hi&lt;/Button&gt;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	&lt;/Grid&gt;</a:t>
            </a:r>
            <a:endParaRPr lang="ru-RU" dirty="0"/>
          </a:p>
          <a:p>
            <a:pPr lvl="1"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В </a:t>
            </a:r>
            <a:r>
              <a:rPr lang="en-US" dirty="0"/>
              <a:t>C#</a:t>
            </a:r>
            <a:r>
              <a:rPr lang="ru-RU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grid1.AddHandler(</a:t>
            </a:r>
            <a:r>
              <a:rPr lang="en-US" dirty="0" err="1"/>
              <a:t>Button.ClickEvent</a:t>
            </a:r>
            <a:r>
              <a:rPr lang="en-US" dirty="0"/>
              <a:t>, new </a:t>
            </a:r>
            <a:r>
              <a:rPr lang="en-US" dirty="0" err="1"/>
              <a:t>RoutedEventHandler</a:t>
            </a:r>
            <a:r>
              <a:rPr lang="en-US" dirty="0"/>
              <a:t>(button1_Click));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2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События</a:t>
            </a:r>
          </a:p>
        </p:txBody>
      </p:sp>
    </p:spTree>
    <p:extLst>
      <p:ext uri="{BB962C8B-B14F-4D97-AF65-F5344CB8AC3E}">
        <p14:creationId xmlns:p14="http://schemas.microsoft.com/office/powerpoint/2010/main" val="2900170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События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509513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Типы событий:</a:t>
            </a:r>
          </a:p>
          <a:p>
            <a:pPr lvl="1">
              <a:lnSpc>
                <a:spcPct val="120000"/>
              </a:lnSpc>
            </a:pPr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Прямые</a:t>
            </a:r>
            <a:r>
              <a:rPr lang="ru-RU" dirty="0"/>
              <a:t>. Инициируются только в том элементе, в котором произошло</a:t>
            </a:r>
          </a:p>
          <a:p>
            <a:pPr lvl="2">
              <a:lnSpc>
                <a:spcPct val="120000"/>
              </a:lnSpc>
            </a:pPr>
            <a:r>
              <a:rPr lang="ru-RU" dirty="0"/>
              <a:t>Пример: </a:t>
            </a:r>
            <a:r>
              <a:rPr lang="en-US" dirty="0" err="1"/>
              <a:t>MouseLeave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Пузырьковые</a:t>
            </a:r>
            <a:r>
              <a:rPr lang="ru-RU" dirty="0"/>
              <a:t>. Сначала инициируются элементе управления, в котором произошло, а затем в каждом предшественнике в визуальном дереве</a:t>
            </a:r>
          </a:p>
          <a:p>
            <a:pPr lvl="2">
              <a:lnSpc>
                <a:spcPct val="120000"/>
              </a:lnSpc>
            </a:pPr>
            <a:r>
              <a:rPr lang="ru-RU" dirty="0"/>
              <a:t>Пример</a:t>
            </a:r>
            <a:r>
              <a:rPr lang="en-US" dirty="0"/>
              <a:t>: </a:t>
            </a:r>
            <a:r>
              <a:rPr lang="en-US" dirty="0" err="1"/>
              <a:t>MouseDown</a:t>
            </a:r>
            <a:r>
              <a:rPr lang="en-US" dirty="0"/>
              <a:t>, </a:t>
            </a:r>
            <a:r>
              <a:rPr lang="en-US" dirty="0" err="1"/>
              <a:t>MouseUp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Туннельные</a:t>
            </a:r>
            <a:r>
              <a:rPr lang="ru-RU" dirty="0"/>
              <a:t>. Инициируются сначала в контейнере высшего уровня в визуальном дереве, а затем спускается по всем элементам к текущему. </a:t>
            </a:r>
          </a:p>
          <a:p>
            <a:pPr lvl="2">
              <a:lnSpc>
                <a:spcPct val="120000"/>
              </a:lnSpc>
            </a:pPr>
            <a:r>
              <a:rPr lang="ru-RU" dirty="0"/>
              <a:t>Пример: </a:t>
            </a:r>
            <a:r>
              <a:rPr lang="en-US" dirty="0" err="1"/>
              <a:t>PreviewMouseDown</a:t>
            </a:r>
            <a:r>
              <a:rPr lang="en-US" dirty="0"/>
              <a:t>, </a:t>
            </a:r>
            <a:r>
              <a:rPr lang="en-US" dirty="0" err="1"/>
              <a:t>PreviewMouseUp</a:t>
            </a:r>
            <a:endParaRPr lang="ru-RU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В </a:t>
            </a:r>
            <a:r>
              <a:rPr lang="en-US" dirty="0"/>
              <a:t>.NET </a:t>
            </a:r>
            <a:r>
              <a:rPr lang="ru-RU" dirty="0"/>
              <a:t>все туннельные события начинаются с 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Preview</a:t>
            </a:r>
            <a:r>
              <a:rPr lang="en-US" dirty="0"/>
              <a:t>…</a:t>
            </a:r>
            <a:r>
              <a:rPr lang="ru-RU" dirty="0"/>
              <a:t> </a:t>
            </a:r>
          </a:p>
          <a:p>
            <a:pPr>
              <a:lnSpc>
                <a:spcPct val="120000"/>
              </a:lnSpc>
            </a:pPr>
            <a:r>
              <a:rPr lang="ru-RU" dirty="0"/>
              <a:t>Как правило, туннельные события определяются в парах с пузырьковыми событиями. Туннельные вызываются перед пузырьковыми. </a:t>
            </a:r>
          </a:p>
          <a:p>
            <a:pPr>
              <a:lnSpc>
                <a:spcPct val="120000"/>
              </a:lnSpc>
            </a:pPr>
            <a:r>
              <a:rPr lang="ru-RU" dirty="0"/>
              <a:t>Туннельные события и соответствующие им пузырьковые события используют один и тот же экземпляр аргументов события </a:t>
            </a:r>
            <a:r>
              <a:rPr lang="en-US" dirty="0" err="1"/>
              <a:t>RoutedEventArgs</a:t>
            </a:r>
            <a:r>
              <a:rPr lang="en-US" dirty="0"/>
              <a:t>. </a:t>
            </a:r>
            <a:r>
              <a:rPr lang="ru-RU" dirty="0"/>
              <a:t>Обозначение туннельного события как обработанного прерывает вызов и соответствующего пузырькового события </a:t>
            </a:r>
          </a:p>
        </p:txBody>
      </p:sp>
    </p:spTree>
    <p:extLst>
      <p:ext uri="{BB962C8B-B14F-4D97-AF65-F5344CB8AC3E}">
        <p14:creationId xmlns:p14="http://schemas.microsoft.com/office/powerpoint/2010/main" val="272755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События </a:t>
            </a:r>
            <a:r>
              <a:rPr lang="en-US"/>
              <a:t>WPF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46238"/>
            <a:ext cx="8229600" cy="509513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События времени существования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Initialized, Loaded, Unloaded, Activated(Window), Deactivated(Window), Closing(Window), Closed(Window),</a:t>
            </a:r>
          </a:p>
          <a:p>
            <a:pPr>
              <a:lnSpc>
                <a:spcPct val="120000"/>
              </a:lnSpc>
            </a:pPr>
            <a:r>
              <a:rPr lang="ru-RU" dirty="0"/>
              <a:t>События мыши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MouseLeftButtonDown</a:t>
            </a:r>
            <a:r>
              <a:rPr lang="en-US" dirty="0"/>
              <a:t>, </a:t>
            </a:r>
            <a:r>
              <a:rPr lang="en-US" dirty="0" err="1"/>
              <a:t>MouseRightButtonDown</a:t>
            </a:r>
            <a:r>
              <a:rPr lang="en-US" dirty="0"/>
              <a:t>, </a:t>
            </a:r>
            <a:r>
              <a:rPr lang="en-US" dirty="0" err="1"/>
              <a:t>MouseLeftButtonUp</a:t>
            </a:r>
            <a:r>
              <a:rPr lang="en-US" dirty="0"/>
              <a:t>, </a:t>
            </a:r>
            <a:r>
              <a:rPr lang="en-US" dirty="0" err="1"/>
              <a:t>MouseRightButtonUp</a:t>
            </a:r>
            <a:r>
              <a:rPr lang="en-US" dirty="0"/>
              <a:t>, </a:t>
            </a:r>
            <a:r>
              <a:rPr lang="en-US" dirty="0" err="1"/>
              <a:t>MouseDown</a:t>
            </a:r>
            <a:r>
              <a:rPr lang="en-US" dirty="0"/>
              <a:t>, </a:t>
            </a:r>
            <a:r>
              <a:rPr lang="en-US" dirty="0" err="1"/>
              <a:t>MouseUp</a:t>
            </a:r>
            <a:r>
              <a:rPr lang="en-US" dirty="0"/>
              <a:t> </a:t>
            </a:r>
            <a:r>
              <a:rPr lang="ru-RU" dirty="0"/>
              <a:t>и соответствующие </a:t>
            </a:r>
            <a:r>
              <a:rPr lang="en-US" dirty="0"/>
              <a:t>Preview…</a:t>
            </a:r>
            <a:r>
              <a:rPr lang="ru-RU" dirty="0"/>
              <a:t>, </a:t>
            </a:r>
            <a:r>
              <a:rPr lang="en-US" dirty="0" err="1"/>
              <a:t>MouseEnter</a:t>
            </a:r>
            <a:r>
              <a:rPr lang="en-US" dirty="0"/>
              <a:t>, </a:t>
            </a:r>
            <a:r>
              <a:rPr lang="en-US" dirty="0" err="1"/>
              <a:t>MouseLeave</a:t>
            </a:r>
            <a:r>
              <a:rPr lang="en-US" dirty="0"/>
              <a:t>, </a:t>
            </a:r>
            <a:r>
              <a:rPr lang="en-US" dirty="0" err="1"/>
              <a:t>MouseMove</a:t>
            </a:r>
            <a:r>
              <a:rPr lang="en-US" dirty="0"/>
              <a:t>, </a:t>
            </a:r>
            <a:r>
              <a:rPr lang="en-US" dirty="0" err="1"/>
              <a:t>MouseWheel</a:t>
            </a:r>
            <a:r>
              <a:rPr lang="en-US" dirty="0"/>
              <a:t>, </a:t>
            </a:r>
            <a:r>
              <a:rPr lang="en-US" dirty="0" err="1"/>
              <a:t>MouseDoubleClick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События клавиатуры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KeyDown</a:t>
            </a:r>
            <a:r>
              <a:rPr lang="en-US" dirty="0"/>
              <a:t>, </a:t>
            </a:r>
            <a:r>
              <a:rPr lang="en-US" dirty="0" err="1"/>
              <a:t>TextImput</a:t>
            </a:r>
            <a:r>
              <a:rPr lang="en-US" dirty="0"/>
              <a:t>, </a:t>
            </a:r>
            <a:r>
              <a:rPr lang="en-US" dirty="0" err="1"/>
              <a:t>KeyUp</a:t>
            </a:r>
            <a:r>
              <a:rPr lang="en-US" dirty="0"/>
              <a:t> </a:t>
            </a:r>
            <a:r>
              <a:rPr lang="ru-RU" dirty="0"/>
              <a:t>и соответствующие </a:t>
            </a:r>
            <a:r>
              <a:rPr lang="en-US" dirty="0"/>
              <a:t>Preview…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События пера</a:t>
            </a:r>
          </a:p>
          <a:p>
            <a:pPr>
              <a:lnSpc>
                <a:spcPct val="120000"/>
              </a:lnSpc>
            </a:pPr>
            <a:r>
              <a:rPr lang="ru-RU" dirty="0"/>
              <a:t>События одновременного касания (</a:t>
            </a:r>
            <a:r>
              <a:rPr lang="en-US" dirty="0" err="1"/>
              <a:t>MultiTouch</a:t>
            </a:r>
            <a:r>
              <a:rPr lang="ru-RU" dirty="0"/>
              <a:t>). Начиная с </a:t>
            </a:r>
            <a:r>
              <a:rPr lang="en-US" dirty="0"/>
              <a:t>Windows 7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TouchDown</a:t>
            </a:r>
            <a:r>
              <a:rPr lang="en-US" dirty="0"/>
              <a:t>, </a:t>
            </a:r>
            <a:r>
              <a:rPr lang="en-US" dirty="0" err="1"/>
              <a:t>TouchUp</a:t>
            </a:r>
            <a:r>
              <a:rPr lang="en-US" dirty="0"/>
              <a:t>, </a:t>
            </a:r>
            <a:r>
              <a:rPr lang="en-US" dirty="0" err="1"/>
              <a:t>TouchMove</a:t>
            </a:r>
            <a:r>
              <a:rPr lang="en-US" dirty="0"/>
              <a:t> </a:t>
            </a:r>
            <a:r>
              <a:rPr lang="ru-RU" dirty="0"/>
              <a:t>и соответствующие </a:t>
            </a:r>
            <a:r>
              <a:rPr lang="en-US" dirty="0"/>
              <a:t>Preview…, </a:t>
            </a:r>
            <a:r>
              <a:rPr lang="en-US" dirty="0" err="1"/>
              <a:t>TouchEnter</a:t>
            </a:r>
            <a:r>
              <a:rPr lang="en-US" dirty="0"/>
              <a:t>, </a:t>
            </a:r>
            <a:r>
              <a:rPr lang="en-US" dirty="0" err="1"/>
              <a:t>TouchLeave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ru-RU" dirty="0"/>
              <a:t>Поддержка манипуляций (жестов)</a:t>
            </a:r>
          </a:p>
          <a:p>
            <a:pPr lvl="2">
              <a:lnSpc>
                <a:spcPct val="120000"/>
              </a:lnSpc>
            </a:pPr>
            <a:r>
              <a:rPr lang="en-US" dirty="0" err="1"/>
              <a:t>IsManipulationEnabled</a:t>
            </a:r>
            <a:r>
              <a:rPr lang="en-US" dirty="0"/>
              <a:t>="True“ – </a:t>
            </a:r>
            <a:r>
              <a:rPr lang="ru-RU" dirty="0"/>
              <a:t>включает поддержку жестов элементом управления</a:t>
            </a:r>
          </a:p>
          <a:p>
            <a:pPr lvl="2">
              <a:lnSpc>
                <a:spcPct val="120000"/>
              </a:lnSpc>
            </a:pPr>
            <a:r>
              <a:rPr lang="en-US" dirty="0" err="1"/>
              <a:t>ManipulationStarting</a:t>
            </a:r>
            <a:r>
              <a:rPr lang="ru-RU" dirty="0"/>
              <a:t>, </a:t>
            </a:r>
            <a:r>
              <a:rPr lang="en-US" dirty="0" err="1"/>
              <a:t>ManipulationStarted</a:t>
            </a:r>
            <a:r>
              <a:rPr lang="en-US" dirty="0"/>
              <a:t>, </a:t>
            </a:r>
            <a:r>
              <a:rPr lang="en-US" dirty="0" err="1"/>
              <a:t>ManipulationDelta</a:t>
            </a:r>
            <a:r>
              <a:rPr lang="en-US" dirty="0"/>
              <a:t>, </a:t>
            </a:r>
            <a:r>
              <a:rPr lang="en-US" dirty="0" err="1"/>
              <a:t>ManipulationComplated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2004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5240</TotalTime>
  <Words>1231</Words>
  <Application>Microsoft Office PowerPoint</Application>
  <PresentationFormat>Экран (4:3)</PresentationFormat>
  <Paragraphs>240</Paragraphs>
  <Slides>21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Calibri</vt:lpstr>
      <vt:lpstr>Cambria</vt:lpstr>
      <vt:lpstr>Rockwell</vt:lpstr>
      <vt:lpstr>Wingdings 2</vt:lpstr>
      <vt:lpstr>Литейная</vt:lpstr>
      <vt:lpstr>Разработка приложений на платформе .NET</vt:lpstr>
      <vt:lpstr>Сегодня</vt:lpstr>
      <vt:lpstr>События в WPF</vt:lpstr>
      <vt:lpstr>Прикрепление обработчика</vt:lpstr>
      <vt:lpstr>Класс RoutedEventArgs </vt:lpstr>
      <vt:lpstr>Прикрепленные события</vt:lpstr>
      <vt:lpstr>Демонстрация</vt:lpstr>
      <vt:lpstr>События</vt:lpstr>
      <vt:lpstr>События WPF</vt:lpstr>
      <vt:lpstr>Создание маршрутизируемого события</vt:lpstr>
      <vt:lpstr>Класс EventManager</vt:lpstr>
      <vt:lpstr>Сегодня</vt:lpstr>
      <vt:lpstr>Команда</vt:lpstr>
      <vt:lpstr>Команда</vt:lpstr>
      <vt:lpstr>Интерфейс ICommand</vt:lpstr>
      <vt:lpstr>Типичная реализация ICommand</vt:lpstr>
      <vt:lpstr>Использование команд в MVVM</vt:lpstr>
      <vt:lpstr>Демонстрация</vt:lpstr>
      <vt:lpstr>Модель команд в WPF</vt:lpstr>
      <vt:lpstr>Предопределенные команды</vt:lpstr>
      <vt:lpstr>Выполнение команд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приложений на платформе .NET</dc:title>
  <dc:creator>Шаталов Юрий</dc:creator>
  <cp:lastModifiedBy>Yura</cp:lastModifiedBy>
  <cp:revision>495</cp:revision>
  <dcterms:created xsi:type="dcterms:W3CDTF">2011-09-30T16:04:03Z</dcterms:created>
  <dcterms:modified xsi:type="dcterms:W3CDTF">2019-03-15T21:24:27Z</dcterms:modified>
</cp:coreProperties>
</file>