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9"/>
  </p:notesMasterIdLst>
  <p:sldIdLst>
    <p:sldId id="256" r:id="rId2"/>
    <p:sldId id="476" r:id="rId3"/>
    <p:sldId id="477" r:id="rId4"/>
    <p:sldId id="478" r:id="rId5"/>
    <p:sldId id="440" r:id="rId6"/>
    <p:sldId id="513" r:id="rId7"/>
    <p:sldId id="483" r:id="rId8"/>
    <p:sldId id="481" r:id="rId9"/>
    <p:sldId id="482" r:id="rId10"/>
    <p:sldId id="472" r:id="rId11"/>
    <p:sldId id="488" r:id="rId12"/>
    <p:sldId id="485" r:id="rId13"/>
    <p:sldId id="489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14" r:id="rId28"/>
    <p:sldId id="504" r:id="rId29"/>
    <p:sldId id="505" r:id="rId30"/>
    <p:sldId id="506" r:id="rId31"/>
    <p:sldId id="507" r:id="rId32"/>
    <p:sldId id="508" r:id="rId33"/>
    <p:sldId id="509" r:id="rId34"/>
    <p:sldId id="515" r:id="rId35"/>
    <p:sldId id="516" r:id="rId36"/>
    <p:sldId id="510" r:id="rId37"/>
    <p:sldId id="51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2677" autoAdjust="0"/>
  </p:normalViewPr>
  <p:slideViewPr>
    <p:cSldViewPr>
      <p:cViewPr varScale="1">
        <p:scale>
          <a:sx n="106" d="100"/>
          <a:sy n="106" d="100"/>
        </p:scale>
        <p:origin x="18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collections.dictionarybase(v=vs.110)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sdn.microsoft.com/en-us/library/system.collections.hashtable(v=vs.110).aspx" TargetMode="External"/><Relationship Id="rId4" Type="http://schemas.openxmlformats.org/officeDocument/2006/relationships/hyperlink" Target="http://msdn.microsoft.com/en-us/library/system.collections.idictionary(v=vs.110).aspx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ResourceDictionary</a:t>
            </a:r>
            <a:r>
              <a:rPr lang="en-US" dirty="0">
                <a:effectLst/>
              </a:rPr>
              <a:t> class is not derived from </a:t>
            </a:r>
            <a:r>
              <a:rPr lang="en-US" dirty="0" err="1">
                <a:effectLst/>
                <a:hlinkClick r:id="rId3"/>
              </a:rPr>
              <a:t>DictionaryBase</a:t>
            </a:r>
            <a:r>
              <a:rPr lang="en-US" dirty="0">
                <a:effectLst/>
              </a:rPr>
              <a:t>. Instead, the </a:t>
            </a:r>
            <a:r>
              <a:rPr lang="en-US" dirty="0" err="1">
                <a:effectLst/>
              </a:rPr>
              <a:t>ResourceDictionary</a:t>
            </a:r>
            <a:r>
              <a:rPr lang="en-US" dirty="0">
                <a:effectLst/>
              </a:rPr>
              <a:t> class implements </a:t>
            </a:r>
            <a:r>
              <a:rPr lang="en-US" dirty="0" err="1">
                <a:effectLst/>
                <a:hlinkClick r:id="rId4"/>
              </a:rPr>
              <a:t>IDictionary</a:t>
            </a:r>
            <a:r>
              <a:rPr lang="en-US" dirty="0">
                <a:effectLst/>
              </a:rPr>
              <a:t> but relies on a </a:t>
            </a:r>
            <a:r>
              <a:rPr lang="en-US" dirty="0" err="1">
                <a:effectLst/>
                <a:hlinkClick r:id="rId5"/>
              </a:rPr>
              <a:t>Hashtable</a:t>
            </a:r>
            <a:r>
              <a:rPr lang="en-US" dirty="0">
                <a:effectLst/>
              </a:rPr>
              <a:t> internally.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https://msdn.microsoft.com/en-us/library/vstudio/ms744905(v=vs.110).aspx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5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 кнопкой-рыбкой взят</a:t>
            </a:r>
            <a:r>
              <a:rPr lang="en-US" dirty="0"/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10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:30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13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ru-RU" dirty="0"/>
              <a:t> из лекции </a:t>
            </a:r>
            <a:r>
              <a:rPr lang="ru-RU" i="1" dirty="0"/>
              <a:t>Романа </a:t>
            </a:r>
            <a:r>
              <a:rPr lang="ru-RU" i="1" dirty="0" err="1"/>
              <a:t>Здебского</a:t>
            </a:r>
            <a:r>
              <a:rPr lang="ru-RU" i="1" dirty="0"/>
              <a:t> </a:t>
            </a:r>
            <a:r>
              <a:rPr lang="ru-RU" dirty="0"/>
              <a:t>"Лучшие практики разработки производительных и интерактивных приложений на WPF“</a:t>
            </a:r>
            <a:r>
              <a:rPr lang="en-US" dirty="0"/>
              <a:t> https://channel9.msdn.com/Blogs/TechDays-Russia</a:t>
            </a:r>
            <a:r>
              <a:rPr lang="en-US"/>
              <a:t>/-WPF-20081128110400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vstudio/ms744905(v=vs.11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Ресурсы.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Стили.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Анимация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Словари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192765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Ресурсы</a:t>
            </a:r>
          </a:p>
          <a:p>
            <a:r>
              <a:rPr lang="ru-RU" dirty="0"/>
              <a:t>Стили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382450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Стиль – это коллекция свойств, которые могут быть применены к объекту.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Определяют общий набор характеристик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Могут определять характеристики не связанные с форматированием. Любое </a:t>
            </a:r>
            <a:r>
              <a:rPr lang="en-US" sz="2400" dirty="0"/>
              <a:t>Dependency Property.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Поддерживают триггеры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Стили устанавливают первоначальные характеристики, которые могут переопределяться.</a:t>
            </a:r>
          </a:p>
        </p:txBody>
      </p:sp>
    </p:spTree>
    <p:extLst>
      <p:ext uri="{BB962C8B-B14F-4D97-AF65-F5344CB8AC3E}">
        <p14:creationId xmlns:p14="http://schemas.microsoft.com/office/powerpoint/2010/main" val="413023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Стили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35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стиля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Стили, обычно создаются в ресурсах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en-US" dirty="0" err="1"/>
              <a:t>Window.Resources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</a:t>
            </a: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en-US" dirty="0"/>
              <a:t>="MyButtonStyle" </a:t>
            </a:r>
            <a:r>
              <a:rPr lang="en-US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TargetType</a:t>
            </a:r>
            <a:r>
              <a:rPr lang="en-US" dirty="0"/>
              <a:t>="Button"&gt;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dirty="0"/>
              <a:t>="Height"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="40"/&gt;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</a:t>
            </a: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dirty="0"/>
              <a:t>="Margin"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="3,0,0,5"/&gt;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dirty="0"/>
              <a:t>="Background"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</a:t>
            </a:r>
            <a:r>
              <a:rPr lang="en-US" dirty="0"/>
              <a:t>&lt;/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ru-RU" dirty="0"/>
              <a:t>/</a:t>
            </a:r>
            <a:r>
              <a:rPr lang="en-US" dirty="0" err="1"/>
              <a:t>Window.Resources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Использование: </a:t>
            </a:r>
            <a:r>
              <a:rPr lang="en-US" dirty="0"/>
              <a:t>&lt;Button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/>
              <a:t>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MyButtonStyle</a:t>
            </a:r>
            <a:r>
              <a:rPr lang="en-US" dirty="0"/>
              <a:t>}</a:t>
            </a:r>
            <a:r>
              <a:rPr lang="ru-RU" dirty="0"/>
              <a:t>/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Могут создаваться и напрямую в элементе: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Button.Style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</a:t>
            </a:r>
            <a:r>
              <a:rPr lang="en-US" dirty="0"/>
              <a:t> &lt;Setter Property="Margin" Value="3"/&gt;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&lt;/Style&gt;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Button.Style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9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Установка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Коллекция </a:t>
            </a:r>
            <a:r>
              <a:rPr lang="en-US" dirty="0"/>
              <a:t>Setters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 класса </a:t>
            </a:r>
            <a:r>
              <a:rPr lang="en-US" dirty="0"/>
              <a:t>Setter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Property – </a:t>
            </a:r>
            <a:r>
              <a:rPr lang="ru-RU" dirty="0"/>
              <a:t>какое свойство устанавливаем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Value –</a:t>
            </a:r>
            <a:r>
              <a:rPr lang="ru-RU" dirty="0"/>
              <a:t> значение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&lt;Setter Property="Margin" Value="3,0,0,5"/&gt;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Если сложное значение, то можно устанавливать и так: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	</a:t>
            </a:r>
            <a:r>
              <a:rPr lang="en-US" sz="2600" dirty="0"/>
              <a:t>&lt;Setter Property="Foreground"&gt;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	</a:t>
            </a:r>
            <a:r>
              <a:rPr lang="en-US" sz="2600" dirty="0"/>
              <a:t>    </a:t>
            </a:r>
            <a:r>
              <a:rPr lang="ru-RU" sz="2600" dirty="0"/>
              <a:t>  </a:t>
            </a:r>
            <a:r>
              <a:rPr lang="en-US" sz="2600" dirty="0"/>
              <a:t> &lt;</a:t>
            </a:r>
            <a:r>
              <a:rPr lang="en-US" sz="2600" dirty="0" err="1"/>
              <a:t>Setter.Value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	</a:t>
            </a:r>
            <a:r>
              <a:rPr lang="en-US" sz="2600" dirty="0"/>
              <a:t>             &lt;</a:t>
            </a:r>
            <a:r>
              <a:rPr lang="en-US" sz="2600" dirty="0" err="1"/>
              <a:t>ImageBrush</a:t>
            </a:r>
            <a:r>
              <a:rPr lang="en-US" sz="2600" dirty="0"/>
              <a:t> </a:t>
            </a:r>
            <a:r>
              <a:rPr lang="en-US" sz="2600" dirty="0" err="1"/>
              <a:t>ImageSource</a:t>
            </a:r>
            <a:r>
              <a:rPr lang="en-US" sz="2600" dirty="0"/>
              <a:t>="a.jpg"/&gt;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	</a:t>
            </a:r>
            <a:r>
              <a:rPr lang="en-US" sz="2600" dirty="0"/>
              <a:t>       &lt;/</a:t>
            </a:r>
            <a:r>
              <a:rPr lang="en-US" sz="2600" dirty="0" err="1"/>
              <a:t>Setter.Value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	</a:t>
            </a:r>
            <a:r>
              <a:rPr lang="en-US" sz="2600" dirty="0"/>
              <a:t>&lt;/Setter&gt;</a:t>
            </a:r>
          </a:p>
        </p:txBody>
      </p:sp>
    </p:spTree>
    <p:extLst>
      <p:ext uri="{BB962C8B-B14F-4D97-AF65-F5344CB8AC3E}">
        <p14:creationId xmlns:p14="http://schemas.microsoft.com/office/powerpoint/2010/main" val="216765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Один стиль может применятся для разных типов элементов</a:t>
            </a:r>
            <a:r>
              <a:rPr lang="en-US" dirty="0"/>
              <a:t> (</a:t>
            </a:r>
            <a:r>
              <a:rPr lang="ru-RU" dirty="0"/>
              <a:t>не рекомендуется</a:t>
            </a:r>
            <a:r>
              <a:rPr lang="en-US" dirty="0"/>
              <a:t>)</a:t>
            </a:r>
            <a:r>
              <a:rPr lang="ru-RU" dirty="0"/>
              <a:t>. Необходимо указать для какого типа задается свойство.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&lt;Style x:Key="MyStyle"&gt;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&lt;Setter Property="</a:t>
            </a:r>
            <a:r>
              <a:rPr lang="en-US" dirty="0" err="1">
                <a:solidFill>
                  <a:srgbClr val="92D050"/>
                </a:solidFill>
              </a:rPr>
              <a:t>TextBox</a:t>
            </a:r>
            <a:r>
              <a:rPr lang="en-US" dirty="0" err="1"/>
              <a:t>.Height</a:t>
            </a:r>
            <a:r>
              <a:rPr lang="en-US" dirty="0"/>
              <a:t>" Value="40"/&gt;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&lt;Setter Property=“</a:t>
            </a:r>
            <a:r>
              <a:rPr lang="en-US" dirty="0" err="1">
                <a:solidFill>
                  <a:srgbClr val="92D050"/>
                </a:solidFill>
              </a:rPr>
              <a:t>Button</a:t>
            </a:r>
            <a:r>
              <a:rPr lang="en-US" dirty="0" err="1"/>
              <a:t>.Height</a:t>
            </a:r>
            <a:r>
              <a:rPr lang="en-US" dirty="0"/>
              <a:t>" Value="</a:t>
            </a:r>
            <a:r>
              <a:rPr lang="ru-RU" dirty="0"/>
              <a:t>5</a:t>
            </a:r>
            <a:r>
              <a:rPr lang="en-US" dirty="0"/>
              <a:t>0"/&gt;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&lt;/Style&gt;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    ….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&lt;Button Style="{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MyStyle</a:t>
            </a:r>
            <a:r>
              <a:rPr lang="en-US" dirty="0"/>
              <a:t>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&lt;</a:t>
            </a:r>
            <a:r>
              <a:rPr lang="en-US" dirty="0" err="1"/>
              <a:t>TextBox</a:t>
            </a:r>
            <a:r>
              <a:rPr lang="en-US" dirty="0"/>
              <a:t> Style="{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MyStyle</a:t>
            </a:r>
            <a:r>
              <a:rPr lang="en-US" dirty="0"/>
              <a:t>}"/&gt;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Если указывается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TargetType</a:t>
            </a:r>
            <a:r>
              <a:rPr lang="ru-RU" dirty="0"/>
              <a:t>, то все свойства подразумеваются для этого типа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	</a:t>
            </a:r>
            <a:r>
              <a:rPr lang="en-US" dirty="0"/>
              <a:t>&lt;Style x:Key="MyButtonStyle" </a:t>
            </a:r>
            <a:r>
              <a:rPr lang="en-US" dirty="0" err="1"/>
              <a:t>TargetType</a:t>
            </a:r>
            <a:r>
              <a:rPr lang="en-US" dirty="0"/>
              <a:t>="Button"&gt;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03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Автоматическое задание стиля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у стиля должно быть задано всегда, чтобы на него можно было сослаться.</a:t>
            </a:r>
          </a:p>
          <a:p>
            <a:pPr>
              <a:lnSpc>
                <a:spcPct val="120000"/>
              </a:lnSpc>
            </a:pPr>
            <a:r>
              <a:rPr lang="ru-RU" dirty="0"/>
              <a:t>Но. Если 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не задано, то стиль автоматически применяется для всех элементов типа заданного в свойстве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TargetType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&lt;Style </a:t>
            </a:r>
            <a:r>
              <a:rPr lang="en-US" dirty="0" err="1"/>
              <a:t>TargetType</a:t>
            </a:r>
            <a:r>
              <a:rPr lang="en-US" dirty="0"/>
              <a:t>="Button"&gt;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……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&lt;/Style&gt;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отменить автоматическое применение стиля к элементу задав свое свойство </a:t>
            </a:r>
            <a:r>
              <a:rPr lang="en-US" dirty="0"/>
              <a:t>Style</a:t>
            </a:r>
            <a:r>
              <a:rPr lang="ru-RU" dirty="0"/>
              <a:t> другим стилем или </a:t>
            </a:r>
            <a:r>
              <a:rPr lang="en-US" dirty="0"/>
              <a:t>{</a:t>
            </a:r>
            <a:r>
              <a:rPr lang="en-US" dirty="0" err="1"/>
              <a:t>x:Null</a:t>
            </a:r>
            <a:r>
              <a:rPr lang="en-US" dirty="0"/>
              <a:t>}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Элемент может переопределить свойство, установленное стилем, явно задав его значение</a:t>
            </a:r>
            <a:r>
              <a:rPr lang="en-US" dirty="0"/>
              <a:t> (</a:t>
            </a:r>
            <a:r>
              <a:rPr lang="ru-RU" dirty="0"/>
              <a:t>это возможно благодаря возможностям </a:t>
            </a:r>
            <a:r>
              <a:rPr lang="en-US" dirty="0" err="1"/>
              <a:t>DependencyProperty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Реально ключ будет задан неявно: </a:t>
            </a:r>
            <a:r>
              <a:rPr lang="en-US" dirty="0"/>
              <a:t>x:Key=“{x:Type Button}”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20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 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может указывать на стиль от которого наследуется этот стиль.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Может дополнять и переопределять свойства заданные в родительском стиле.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&lt;Style x:Key="MyButtonStyle" </a:t>
            </a:r>
            <a:r>
              <a:rPr lang="en-US" dirty="0" err="1"/>
              <a:t>TargetType</a:t>
            </a:r>
            <a:r>
              <a:rPr lang="en-US" dirty="0"/>
              <a:t>="Button"&gt;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&lt;Setter Property="Height" Value="40"/&gt;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&lt;Style x:Key="MeButtonStyle2" </a:t>
            </a:r>
            <a:r>
              <a:rPr lang="en-US" dirty="0" err="1"/>
              <a:t>TargetType</a:t>
            </a:r>
            <a:r>
              <a:rPr lang="en-US" dirty="0"/>
              <a:t>="Button"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BasedOn</a:t>
            </a:r>
            <a:r>
              <a:rPr lang="en-US" dirty="0"/>
              <a:t>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MyButtonStyle</a:t>
            </a:r>
            <a:r>
              <a:rPr lang="en-US" dirty="0"/>
              <a:t>}"&gt;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   …………..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&lt;/Style&gt;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Наследник должен быть предназначен для того же типа (т.е. иметь такое же значение </a:t>
            </a:r>
            <a:r>
              <a:rPr lang="en-US" dirty="0" err="1"/>
              <a:t>TargetType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8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Итого. Свойства стиля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Коллекция </a:t>
            </a:r>
            <a:r>
              <a:rPr lang="en-US" sz="2800" dirty="0"/>
              <a:t>Setters</a:t>
            </a:r>
          </a:p>
          <a:p>
            <a:r>
              <a:rPr lang="ru-RU" sz="2800" dirty="0"/>
              <a:t>Коллекция </a:t>
            </a:r>
            <a:r>
              <a:rPr lang="en-US" sz="2800" dirty="0"/>
              <a:t>Resources</a:t>
            </a:r>
          </a:p>
          <a:p>
            <a:r>
              <a:rPr lang="ru-RU" sz="2800" dirty="0"/>
              <a:t>Свойство </a:t>
            </a:r>
            <a:r>
              <a:rPr lang="en-US" sz="2800" dirty="0" err="1"/>
              <a:t>BasedOn</a:t>
            </a:r>
            <a:endParaRPr lang="en-US" sz="2800" dirty="0"/>
          </a:p>
          <a:p>
            <a:r>
              <a:rPr lang="ru-RU" sz="2800" dirty="0"/>
              <a:t>Свойство </a:t>
            </a:r>
            <a:r>
              <a:rPr lang="en-US" sz="2800" dirty="0" err="1"/>
              <a:t>TargetType</a:t>
            </a:r>
            <a:endParaRPr lang="en-US" sz="2800" dirty="0"/>
          </a:p>
          <a:p>
            <a:r>
              <a:rPr lang="ru-RU" sz="2800" dirty="0"/>
              <a:t>Коллекция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48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  <a:p>
            <a:r>
              <a:rPr lang="ru-RU" dirty="0"/>
              <a:t>Стили</a:t>
            </a:r>
          </a:p>
          <a:p>
            <a:r>
              <a:rPr lang="ru-RU" dirty="0"/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11447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46237"/>
            <a:ext cx="8640960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Внесение простых изменений в зависимости от различных событий</a:t>
            </a:r>
          </a:p>
          <a:p>
            <a:pPr>
              <a:lnSpc>
                <a:spcPct val="120000"/>
              </a:lnSpc>
            </a:pPr>
            <a:r>
              <a:rPr lang="ru-RU" dirty="0"/>
              <a:t>Декларативно</a:t>
            </a:r>
          </a:p>
          <a:p>
            <a:pPr>
              <a:lnSpc>
                <a:spcPct val="120000"/>
              </a:lnSpc>
            </a:pPr>
            <a:r>
              <a:rPr lang="ru-RU" dirty="0"/>
              <a:t>Добавляются в коллекцию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Style.Triggers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&lt;Style&gt;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3100" dirty="0"/>
              <a:t>&lt;Setter …..&gt;</a:t>
            </a:r>
            <a:endParaRPr lang="ru-RU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&lt;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&lt;Trigger  Property="</a:t>
            </a:r>
            <a:r>
              <a:rPr lang="en-US" dirty="0" err="1"/>
              <a:t>Button.IsFocused</a:t>
            </a:r>
            <a:r>
              <a:rPr lang="en-US" dirty="0"/>
              <a:t>"  Value="true"&gt;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&lt;Setter  Property="Height"  Value="60"/&gt;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&lt;/Trigger&gt;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&lt;/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&lt;/Style&gt;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10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Триггеры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49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триггеров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Триггер свойств. Наблюдает за свойством и активизируется, когда значение свойства будет равно </a:t>
            </a:r>
            <a:r>
              <a:rPr lang="en-US" dirty="0"/>
              <a:t>Value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MultiTrigger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 err="1"/>
              <a:t>Мультитриггер</a:t>
            </a:r>
            <a:r>
              <a:rPr lang="ru-RU" dirty="0"/>
              <a:t>. Наблюдает за множеством свойств и активизируется, когда значение </a:t>
            </a:r>
            <a:r>
              <a:rPr lang="ru-RU" u="sng" dirty="0"/>
              <a:t>всех</a:t>
            </a:r>
            <a:r>
              <a:rPr lang="ru-RU" dirty="0"/>
              <a:t> свойств будет равно значениям </a:t>
            </a:r>
            <a:r>
              <a:rPr lang="en-US" dirty="0"/>
              <a:t>Value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DataTrigger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Триггер данных. Наблюдает за связанным свойством (</a:t>
            </a:r>
            <a:r>
              <a:rPr lang="en-US" dirty="0"/>
              <a:t>Binding</a:t>
            </a:r>
            <a:r>
              <a:rPr lang="ru-RU" dirty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MultiDataTrigger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отслеживает множество связанных свойств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EventTrigger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триггер событий. Инициирует серию объектов </a:t>
            </a:r>
            <a:r>
              <a:rPr lang="en-US" dirty="0"/>
              <a:t>Action </a:t>
            </a:r>
            <a:r>
              <a:rPr lang="ru-RU" dirty="0"/>
              <a:t>при порождении указанного события.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78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Простой триггер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Свойство, за которым происходит наблюдение указывается в свойстве </a:t>
            </a:r>
            <a:r>
              <a:rPr lang="en-US" dirty="0"/>
              <a:t>Property=“</a:t>
            </a:r>
            <a:r>
              <a:rPr lang="ru-RU" dirty="0"/>
              <a:t>свойство</a:t>
            </a:r>
            <a:r>
              <a:rPr lang="en-US" dirty="0"/>
              <a:t>”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Значение свойства, при котором должен активироваться триггер, указывается в свойстве </a:t>
            </a:r>
            <a:r>
              <a:rPr lang="en-US" dirty="0"/>
              <a:t>Value.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Setters</a:t>
            </a:r>
            <a:r>
              <a:rPr lang="ru-RU" dirty="0"/>
              <a:t> – коллекция установщиков </a:t>
            </a:r>
            <a:r>
              <a:rPr lang="en-US" dirty="0"/>
              <a:t>Setter</a:t>
            </a:r>
            <a:r>
              <a:rPr lang="ru-RU" dirty="0"/>
              <a:t>, которые устанавливают свойства элемента в случае активации триггера.</a:t>
            </a:r>
          </a:p>
          <a:p>
            <a:pPr>
              <a:lnSpc>
                <a:spcPct val="120000"/>
              </a:lnSpc>
            </a:pPr>
            <a:r>
              <a:rPr lang="ru-RU" u="sng" dirty="0"/>
              <a:t>Как только триггер становится неактивным, элементу управления возвращается его исходный вид</a:t>
            </a:r>
            <a:r>
              <a:rPr lang="ru-RU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&lt;Style x:Key="myStyle" </a:t>
            </a:r>
            <a:r>
              <a:rPr lang="en-US" dirty="0" err="1"/>
              <a:t>TargetType</a:t>
            </a:r>
            <a:r>
              <a:rPr lang="en-US" dirty="0"/>
              <a:t>="Button"&gt;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ru-RU" dirty="0"/>
              <a:t>  </a:t>
            </a:r>
            <a:r>
              <a:rPr lang="en-US" dirty="0"/>
              <a:t>    &lt;</a:t>
            </a:r>
            <a:r>
              <a:rPr lang="en-US" dirty="0" err="1"/>
              <a:t>Style.Setters</a:t>
            </a:r>
            <a:r>
              <a:rPr lang="en-US" dirty="0"/>
              <a:t>&gt;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ru-RU" sz="3200" dirty="0"/>
              <a:t>    </a:t>
            </a:r>
            <a:r>
              <a:rPr lang="en-US" sz="3200" dirty="0"/>
              <a:t>     &lt;Setter Property="Background" Value="</a:t>
            </a:r>
            <a:r>
              <a:rPr lang="en-US" sz="3200" dirty="0" err="1"/>
              <a:t>LightBlue</a:t>
            </a:r>
            <a:r>
              <a:rPr lang="en-US" sz="3200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</a:t>
            </a:r>
            <a:r>
              <a:rPr lang="ru-RU" dirty="0"/>
              <a:t> </a:t>
            </a:r>
            <a:r>
              <a:rPr lang="en-US" dirty="0"/>
              <a:t> &lt;/</a:t>
            </a:r>
            <a:r>
              <a:rPr lang="en-US" dirty="0" err="1"/>
              <a:t>Style.Setters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&lt;Trigger Property="</a:t>
            </a:r>
            <a:r>
              <a:rPr lang="en-US" dirty="0" err="1"/>
              <a:t>Button.IsFocused</a:t>
            </a:r>
            <a:r>
              <a:rPr lang="en-US" dirty="0"/>
              <a:t>" Value="true"&gt;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&lt;Setter Property="Height" Value="60"/&gt;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&lt;/Trigger&gt;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&lt;/Style&gt;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3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MultiTrigger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Аналогично </a:t>
            </a:r>
            <a:r>
              <a:rPr lang="en-US" dirty="0"/>
              <a:t>Trigger</a:t>
            </a:r>
            <a:r>
              <a:rPr lang="ru-RU" dirty="0"/>
              <a:t>, но отслеживается несколько свойств одновременно.</a:t>
            </a:r>
          </a:p>
          <a:p>
            <a:pPr>
              <a:lnSpc>
                <a:spcPct val="120000"/>
              </a:lnSpc>
            </a:pPr>
            <a:r>
              <a:rPr lang="ru-RU" dirty="0"/>
              <a:t>Отслеживаемые свойств задаются в коллекции </a:t>
            </a:r>
            <a:r>
              <a:rPr lang="en-US" dirty="0" err="1"/>
              <a:t>MultiTrigger.Conditions</a:t>
            </a:r>
            <a:r>
              <a:rPr lang="en-US" dirty="0"/>
              <a:t> </a:t>
            </a:r>
            <a:r>
              <a:rPr lang="ru-RU" dirty="0"/>
              <a:t>объектами </a:t>
            </a:r>
            <a:r>
              <a:rPr lang="en-US" dirty="0"/>
              <a:t>Condition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Триггер срабатывает только когда выполнены </a:t>
            </a:r>
            <a:r>
              <a:rPr lang="ru-RU" u="sng" dirty="0"/>
              <a:t>все</a:t>
            </a:r>
            <a:r>
              <a:rPr lang="ru-RU" dirty="0"/>
              <a:t> условия в </a:t>
            </a:r>
            <a:r>
              <a:rPr lang="en-US" dirty="0"/>
              <a:t>Conditions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MultiTrigger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MultiTrigger.Conditions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&lt;Condition Property="</a:t>
            </a:r>
            <a:r>
              <a:rPr lang="en-US" dirty="0" err="1"/>
              <a:t>IsFocused</a:t>
            </a:r>
            <a:r>
              <a:rPr lang="en-US" dirty="0"/>
              <a:t>" Value="True"/&gt;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&lt;Condition Property="</a:t>
            </a:r>
            <a:r>
              <a:rPr lang="en-US" dirty="0" err="1"/>
              <a:t>IsMouseOver</a:t>
            </a:r>
            <a:r>
              <a:rPr lang="en-US" dirty="0"/>
              <a:t>" Value="True"/&gt;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MultiTrigger.Conditions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&lt;</a:t>
            </a:r>
            <a:r>
              <a:rPr lang="en-US" dirty="0" err="1"/>
              <a:t>MultiTrigger.Setters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&lt;Setter Property="Width" Value="60"/&gt;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&lt;/</a:t>
            </a:r>
            <a:r>
              <a:rPr lang="en-US" dirty="0" err="1"/>
              <a:t>MultiTrigger.Setters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&lt;/</a:t>
            </a:r>
            <a:r>
              <a:rPr lang="en-US" dirty="0" err="1"/>
              <a:t>MultiTrigger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&lt;/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21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DataTrigger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MultiDataTrigger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Такие же как и </a:t>
            </a:r>
            <a:r>
              <a:rPr lang="en-US" sz="2000" dirty="0"/>
              <a:t>Trigger </a:t>
            </a:r>
            <a:r>
              <a:rPr lang="ru-RU" sz="2000" dirty="0"/>
              <a:t>и </a:t>
            </a:r>
            <a:r>
              <a:rPr lang="en-US" sz="2000" dirty="0" err="1"/>
              <a:t>MultiTrigger</a:t>
            </a:r>
            <a:r>
              <a:rPr lang="ru-RU" sz="2000" dirty="0"/>
              <a:t>, но отслеживают связанные данные.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Вместо свойства </a:t>
            </a:r>
            <a:r>
              <a:rPr lang="en-US" sz="2000" dirty="0"/>
              <a:t>Property </a:t>
            </a:r>
            <a:r>
              <a:rPr lang="ru-RU" sz="2000" dirty="0"/>
              <a:t>имеется свойство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&lt;</a:t>
            </a:r>
            <a:r>
              <a:rPr lang="en-US" sz="2000" dirty="0" err="1"/>
              <a:t>DataTrigger</a:t>
            </a:r>
            <a:r>
              <a:rPr lang="en-US" sz="2000" dirty="0"/>
              <a:t> Binding="{Binding </a:t>
            </a:r>
            <a:r>
              <a:rPr lang="en-US" sz="2000" dirty="0" err="1"/>
              <a:t>CustomerName</a:t>
            </a:r>
            <a:r>
              <a:rPr lang="en-US" sz="2000" dirty="0"/>
              <a:t>}“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                    Value="</a:t>
            </a:r>
            <a:r>
              <a:rPr lang="en-US" sz="2000" dirty="0" err="1"/>
              <a:t>Иван</a:t>
            </a:r>
            <a:r>
              <a:rPr lang="en-US" sz="20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    &lt;Setter Property="Background" Value="Green"/&gt;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&lt;/</a:t>
            </a:r>
            <a:r>
              <a:rPr lang="en-US" sz="2000" dirty="0" err="1"/>
              <a:t>DataTrigger</a:t>
            </a:r>
            <a:r>
              <a:rPr lang="en-US" sz="2000" dirty="0"/>
              <a:t>&gt;</a:t>
            </a:r>
          </a:p>
          <a:p>
            <a:pPr>
              <a:lnSpc>
                <a:spcPct val="12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689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2312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EventTrigger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В отличии от других триггеров, которые отслеживают значение свойства и сопоставляют его с указанным значением, триггеры событий указывают события и активизируются при его порождении.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Содержит коллекцию </a:t>
            </a:r>
            <a:r>
              <a:rPr lang="en-US" dirty="0"/>
              <a:t>Actions </a:t>
            </a:r>
            <a:r>
              <a:rPr lang="ru-RU" dirty="0"/>
              <a:t>вместо коллекции </a:t>
            </a:r>
            <a:r>
              <a:rPr lang="en-US" dirty="0"/>
              <a:t>Setters</a:t>
            </a:r>
            <a:r>
              <a:rPr lang="ru-RU" dirty="0"/>
              <a:t>. Коллекция </a:t>
            </a:r>
            <a:r>
              <a:rPr lang="en-US" dirty="0"/>
              <a:t>Actions </a:t>
            </a:r>
            <a:r>
              <a:rPr lang="ru-RU" dirty="0"/>
              <a:t>содержит набор действий, которые должны быть выполнены при активации триггера. Анимация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Событие задается в свойстве </a:t>
            </a:r>
            <a:r>
              <a:rPr lang="en-US" dirty="0" err="1"/>
              <a:t>RoutedEvent</a:t>
            </a:r>
            <a:r>
              <a:rPr lang="ru-RU" dirty="0"/>
              <a:t> </a:t>
            </a:r>
            <a:r>
              <a:rPr lang="ru-RU" dirty="0" err="1"/>
              <a:t>тригера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Действия задаются в коллекции </a:t>
            </a:r>
            <a:r>
              <a:rPr lang="en-US" dirty="0"/>
              <a:t>Actions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</a:t>
            </a:r>
            <a:r>
              <a:rPr lang="en-US" dirty="0" err="1"/>
              <a:t>EventTrigger</a:t>
            </a:r>
            <a:r>
              <a:rPr lang="en-US" dirty="0"/>
              <a:t> </a:t>
            </a:r>
            <a:r>
              <a:rPr lang="en-US" dirty="0" err="1"/>
              <a:t>RoutedEvent</a:t>
            </a:r>
            <a:r>
              <a:rPr lang="en-US" dirty="0"/>
              <a:t>="</a:t>
            </a:r>
            <a:r>
              <a:rPr lang="en-US" dirty="0" err="1"/>
              <a:t>Button.MouseEnter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&lt;</a:t>
            </a:r>
            <a:r>
              <a:rPr lang="en-US" dirty="0" err="1"/>
              <a:t>EventTrigger.Actions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&lt;</a:t>
            </a:r>
            <a:r>
              <a:rPr lang="en-US" dirty="0" err="1"/>
              <a:t>BeginStoryboard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&lt;Storyboard&gt;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&lt;</a:t>
            </a:r>
            <a:r>
              <a:rPr lang="en-US" dirty="0" err="1"/>
              <a:t>DoubleAnimation</a:t>
            </a:r>
            <a:r>
              <a:rPr lang="en-US" dirty="0"/>
              <a:t> </a:t>
            </a:r>
            <a:r>
              <a:rPr lang="en-US" dirty="0" err="1"/>
              <a:t>Storyboard.TargetProperty</a:t>
            </a:r>
            <a:r>
              <a:rPr lang="en-US" dirty="0"/>
              <a:t>="Width"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                          From="60" To="80" Duration="0:0:0.2"/&gt;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  </a:t>
            </a:r>
            <a:r>
              <a:rPr lang="en-US" dirty="0"/>
              <a:t>&lt;/Storyboard&gt;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&lt;/</a:t>
            </a:r>
            <a:r>
              <a:rPr lang="en-US" dirty="0" err="1"/>
              <a:t>BeginStoryboard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&lt;/</a:t>
            </a:r>
            <a:r>
              <a:rPr lang="en-US" dirty="0" err="1"/>
              <a:t>EventTrigger.Actions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&lt;/</a:t>
            </a:r>
            <a:r>
              <a:rPr lang="en-US" dirty="0" err="1"/>
              <a:t>EventTrigger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Style.Triggers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4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Ресурсы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Стили</a:t>
            </a:r>
          </a:p>
          <a:p>
            <a:r>
              <a:rPr lang="ru-RU" dirty="0"/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258847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Анимация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556792"/>
            <a:ext cx="8410575" cy="50405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Изменение свойств в течении промежутка времени</a:t>
            </a:r>
          </a:p>
          <a:p>
            <a:pPr>
              <a:defRPr/>
            </a:pPr>
            <a:r>
              <a:rPr lang="ru-RU" sz="2800" dirty="0"/>
              <a:t>Анимировать можно практически все свойства элемента управления</a:t>
            </a:r>
          </a:p>
          <a:p>
            <a:pPr>
              <a:defRPr/>
            </a:pPr>
            <a:r>
              <a:rPr lang="ru-RU" sz="2800" dirty="0"/>
              <a:t>Для анимации используются классы </a:t>
            </a:r>
            <a:r>
              <a:rPr lang="en-US" sz="2800" dirty="0"/>
              <a:t>Animation (</a:t>
            </a:r>
            <a:r>
              <a:rPr lang="ru-RU" sz="2800" dirty="0"/>
              <a:t>более 40 классов</a:t>
            </a:r>
            <a:r>
              <a:rPr lang="en-US" sz="2800" dirty="0"/>
              <a:t>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Классы </a:t>
            </a:r>
            <a:r>
              <a:rPr lang="en-US" sz="2800" dirty="0"/>
              <a:t>Animation:</a:t>
            </a:r>
          </a:p>
          <a:p>
            <a:pPr lvl="1">
              <a:defRPr/>
            </a:pPr>
            <a:r>
              <a:rPr lang="ru-RU" sz="2400" dirty="0"/>
              <a:t>Линейные анимации</a:t>
            </a:r>
          </a:p>
          <a:p>
            <a:pPr lvl="1">
              <a:defRPr/>
            </a:pPr>
            <a:r>
              <a:rPr lang="ru-RU" sz="2400" dirty="0"/>
              <a:t>Анимации по ключевым кадрам</a:t>
            </a:r>
          </a:p>
          <a:p>
            <a:pPr lvl="1">
              <a:defRPr/>
            </a:pPr>
            <a:r>
              <a:rPr lang="ru-RU" sz="2400" dirty="0"/>
              <a:t>Анимация на основе путей</a:t>
            </a:r>
          </a:p>
        </p:txBody>
      </p:sp>
    </p:spTree>
    <p:extLst>
      <p:ext uri="{BB962C8B-B14F-4D97-AF65-F5344CB8AC3E}">
        <p14:creationId xmlns:p14="http://schemas.microsoft.com/office/powerpoint/2010/main" val="20235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Анимация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Линейная. Классы имеют формат имени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     </a:t>
            </a:r>
            <a:r>
              <a:rPr lang="en-US" dirty="0"/>
              <a:t>&lt;</a:t>
            </a:r>
            <a:r>
              <a:rPr lang="ru-RU" dirty="0" err="1"/>
              <a:t>Имя_типа</a:t>
            </a:r>
            <a:r>
              <a:rPr lang="en-US" dirty="0"/>
              <a:t>&gt;Animation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Например: </a:t>
            </a:r>
            <a:r>
              <a:rPr lang="en-US" dirty="0" err="1"/>
              <a:t>DoubleAnimation</a:t>
            </a:r>
            <a:r>
              <a:rPr lang="en-US" dirty="0"/>
              <a:t>, </a:t>
            </a:r>
            <a:r>
              <a:rPr lang="en-US" dirty="0" err="1"/>
              <a:t>ColorAnimation</a:t>
            </a:r>
            <a:r>
              <a:rPr lang="en-US" dirty="0"/>
              <a:t>, Int32Animation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Анимация на основе ключевых кадров изменяет свойство, используя несколько точек маршрута – ключевых кадров. Поток анимации запускается и проходит через каждый ключевой кадр.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&lt;</a:t>
            </a:r>
            <a:r>
              <a:rPr lang="ru-RU" dirty="0" err="1"/>
              <a:t>Имя_типа</a:t>
            </a:r>
            <a:r>
              <a:rPr lang="en-US" dirty="0"/>
              <a:t>&gt;</a:t>
            </a:r>
            <a:r>
              <a:rPr lang="en-US" dirty="0" err="1"/>
              <a:t>AnimationUsingKeyFrames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Например: </a:t>
            </a:r>
            <a:r>
              <a:rPr lang="en-US" dirty="0" err="1"/>
              <a:t>DoubleAnimationUsingKeyFrames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Анимация на основе путей использует объект </a:t>
            </a:r>
            <a:r>
              <a:rPr lang="en-US" dirty="0"/>
              <a:t>Path</a:t>
            </a:r>
            <a:r>
              <a:rPr lang="ru-RU" dirty="0"/>
              <a:t>. Используется для анимации свойств, связанных с перемещение объектов.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</a:t>
            </a:r>
            <a:r>
              <a:rPr lang="en-US" dirty="0"/>
              <a:t> &lt;</a:t>
            </a:r>
            <a:r>
              <a:rPr lang="ru-RU" dirty="0" err="1"/>
              <a:t>Имя_типа</a:t>
            </a:r>
            <a:r>
              <a:rPr lang="en-US" dirty="0"/>
              <a:t>&gt;</a:t>
            </a:r>
            <a:r>
              <a:rPr lang="en-US" dirty="0" err="1"/>
              <a:t>AnimationUsingPath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Например: </a:t>
            </a:r>
            <a:r>
              <a:rPr lang="en-US" dirty="0" err="1"/>
              <a:t>DoubleAnimationUsingPath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3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Ресурсы в </a:t>
            </a:r>
            <a:r>
              <a:rPr lang="en-US"/>
              <a:t>WPF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Позволяют определять объекты, доступные другим элементам </a:t>
            </a:r>
            <a:r>
              <a:rPr lang="en-US" dirty="0"/>
              <a:t>WPF </a:t>
            </a:r>
            <a:r>
              <a:rPr lang="ru-RU" dirty="0"/>
              <a:t>в пользовательском интерфейсе</a:t>
            </a:r>
          </a:p>
          <a:p>
            <a:pPr>
              <a:lnSpc>
                <a:spcPct val="120000"/>
              </a:lnSpc>
            </a:pPr>
            <a:r>
              <a:rPr lang="ru-RU" dirty="0"/>
              <a:t>Ресурсный объект определяется один раз, а может использоваться несколько раз</a:t>
            </a:r>
          </a:p>
          <a:p>
            <a:pPr>
              <a:lnSpc>
                <a:spcPct val="120000"/>
              </a:lnSpc>
            </a:pPr>
            <a:r>
              <a:rPr lang="ru-RU" dirty="0"/>
              <a:t>Обычно определяются в </a:t>
            </a:r>
            <a:r>
              <a:rPr lang="en-US" dirty="0"/>
              <a:t>XAML</a:t>
            </a:r>
            <a:r>
              <a:rPr lang="ru-RU" dirty="0"/>
              <a:t>, но могут определятся и в коде.</a:t>
            </a:r>
          </a:p>
          <a:p>
            <a:pPr>
              <a:lnSpc>
                <a:spcPct val="120000"/>
              </a:lnSpc>
            </a:pPr>
            <a:r>
              <a:rPr lang="ru-RU" dirty="0"/>
              <a:t>Объект любого типа может быть определен как ресурс.</a:t>
            </a:r>
          </a:p>
          <a:p>
            <a:pPr>
              <a:lnSpc>
                <a:spcPct val="120000"/>
              </a:lnSpc>
            </a:pPr>
            <a:r>
              <a:rPr lang="ru-RU" dirty="0"/>
              <a:t>Каждый элемент </a:t>
            </a:r>
            <a:r>
              <a:rPr lang="en-US" dirty="0"/>
              <a:t>WPF</a:t>
            </a:r>
            <a:r>
              <a:rPr lang="ru-RU" dirty="0"/>
              <a:t> определяет коллекцию </a:t>
            </a:r>
            <a:r>
              <a:rPr lang="en-US" dirty="0"/>
              <a:t>Resources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Коллекция </a:t>
            </a:r>
            <a:r>
              <a:rPr lang="en-US" dirty="0"/>
              <a:t>Resources </a:t>
            </a:r>
            <a:r>
              <a:rPr lang="ru-RU" dirty="0"/>
              <a:t>доступна самому элементу управления, в котором она определена, и элементам управления в его визуальном дереве.</a:t>
            </a:r>
          </a:p>
          <a:p>
            <a:pPr>
              <a:lnSpc>
                <a:spcPct val="120000"/>
              </a:lnSpc>
            </a:pPr>
            <a:r>
              <a:rPr lang="ru-RU" dirty="0"/>
              <a:t>Чаще используют коллекцию </a:t>
            </a:r>
            <a:r>
              <a:rPr lang="en-US" dirty="0" err="1"/>
              <a:t>Windows.Resources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Анимация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18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Storyboard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Организует анимацию в пользовательском интерфейсе и управляет ею.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Содержит коллекцию </a:t>
            </a:r>
            <a:r>
              <a:rPr lang="en-US" dirty="0"/>
              <a:t>Children</a:t>
            </a:r>
            <a:r>
              <a:rPr lang="ru-RU" dirty="0"/>
              <a:t>, содержащую объекты </a:t>
            </a:r>
            <a:r>
              <a:rPr lang="en-US" dirty="0"/>
              <a:t>Animation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Все объекты </a:t>
            </a:r>
            <a:r>
              <a:rPr lang="en-US" dirty="0"/>
              <a:t>Animation, </a:t>
            </a:r>
            <a:r>
              <a:rPr lang="ru-RU" dirty="0"/>
              <a:t>создаваемые в </a:t>
            </a:r>
            <a:r>
              <a:rPr lang="en-US" dirty="0"/>
              <a:t>XAML</a:t>
            </a:r>
            <a:r>
              <a:rPr lang="ru-RU" dirty="0"/>
              <a:t>, должны содержаться в объекте </a:t>
            </a:r>
            <a:r>
              <a:rPr lang="en-US" dirty="0"/>
              <a:t>Storyboard.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Если какое-либо свойство в </a:t>
            </a:r>
            <a:r>
              <a:rPr lang="en-US" dirty="0"/>
              <a:t>Animation </a:t>
            </a:r>
            <a:r>
              <a:rPr lang="ru-RU" dirty="0"/>
              <a:t>не заполнено, то используется свойство из </a:t>
            </a:r>
            <a:r>
              <a:rPr lang="en-US" dirty="0"/>
              <a:t>Storyboard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Все дочерние классы </a:t>
            </a:r>
            <a:r>
              <a:rPr lang="en-US" dirty="0"/>
              <a:t>Animation </a:t>
            </a:r>
            <a:r>
              <a:rPr lang="ru-RU" dirty="0"/>
              <a:t>запускаются одновременно</a:t>
            </a:r>
          </a:p>
          <a:p>
            <a:pPr>
              <a:lnSpc>
                <a:spcPct val="120000"/>
              </a:lnSpc>
            </a:pPr>
            <a:r>
              <a:rPr lang="en-US" dirty="0"/>
              <a:t>Storyboard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Набор </a:t>
            </a:r>
            <a:r>
              <a:rPr lang="ru-RU" dirty="0" err="1"/>
              <a:t>анимаций</a:t>
            </a:r>
            <a:r>
              <a:rPr lang="ru-RU" dirty="0"/>
              <a:t> для одного элемента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TargetName</a:t>
            </a:r>
            <a:r>
              <a:rPr lang="en-US" dirty="0"/>
              <a:t> = “button1” – </a:t>
            </a:r>
            <a:r>
              <a:rPr lang="ru-RU" dirty="0"/>
              <a:t>Конечный элемент для анимации.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TargetProperty</a:t>
            </a:r>
            <a:r>
              <a:rPr lang="en-US" dirty="0"/>
              <a:t> = “</a:t>
            </a:r>
            <a:r>
              <a:rPr lang="en-US" dirty="0" err="1"/>
              <a:t>Button.Width</a:t>
            </a:r>
            <a:r>
              <a:rPr lang="en-US" dirty="0"/>
              <a:t>”</a:t>
            </a:r>
            <a:r>
              <a:rPr lang="ru-RU" dirty="0"/>
              <a:t> – Анимируемое свойство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Свойства </a:t>
            </a:r>
            <a:r>
              <a:rPr lang="en-US" dirty="0" err="1"/>
              <a:t>TargetName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TargetProperty</a:t>
            </a:r>
            <a:r>
              <a:rPr lang="en-US" dirty="0"/>
              <a:t> </a:t>
            </a:r>
            <a:r>
              <a:rPr lang="ru-RU" dirty="0"/>
              <a:t>являются прикрепленными, поэтому могут быть установлены в классе </a:t>
            </a:r>
            <a:r>
              <a:rPr lang="en-US" dirty="0"/>
              <a:t>Animation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14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Свойства </a:t>
            </a:r>
            <a:r>
              <a:rPr lang="en-US"/>
              <a:t>Animation </a:t>
            </a:r>
            <a:r>
              <a:rPr lang="ru-RU"/>
              <a:t>и </a:t>
            </a:r>
            <a:r>
              <a:rPr lang="en-US"/>
              <a:t>Storyboard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длительность анимации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AutoReverse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воспроизведение в обратном порядке после завершения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BeginTime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время начала запуска относительно времени анимации.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0:0:5 – 5 секунд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AccelerationRatio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ускорение в начале анимации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DecelerationRatio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замедление в конце анимации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RepeateBehavior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повторяемость анимации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 линейной анимации: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/>
              <a:t>  - </a:t>
            </a:r>
            <a:r>
              <a:rPr lang="ru-RU" dirty="0"/>
              <a:t>начальное значение свойства для анимации. Если не указано, то используется текущее свойство элемента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конечное значение свойства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значение приращение. Используется, если </a:t>
            </a:r>
            <a:r>
              <a:rPr lang="en-US" dirty="0"/>
              <a:t>To </a:t>
            </a:r>
            <a:r>
              <a:rPr lang="ru-RU" dirty="0"/>
              <a:t>не задано.</a:t>
            </a:r>
          </a:p>
        </p:txBody>
      </p:sp>
    </p:spTree>
    <p:extLst>
      <p:ext uri="{BB962C8B-B14F-4D97-AF65-F5344CB8AC3E}">
        <p14:creationId xmlns:p14="http://schemas.microsoft.com/office/powerpoint/2010/main" val="283465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Анимация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Анимация может быть добавлена непосредственно в коллекцию </a:t>
            </a:r>
            <a:r>
              <a:rPr lang="en-US" dirty="0"/>
              <a:t>Triggers</a:t>
            </a:r>
            <a:r>
              <a:rPr lang="ru-RU" dirty="0"/>
              <a:t> элемента управления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</a:t>
            </a:r>
            <a:r>
              <a:rPr lang="en-US" dirty="0" err="1"/>
              <a:t>Button.Triggers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EventTrigger</a:t>
            </a:r>
            <a:r>
              <a:rPr lang="en-US" dirty="0"/>
              <a:t> </a:t>
            </a:r>
            <a:r>
              <a:rPr lang="en-US" dirty="0" err="1"/>
              <a:t>RoutedEvent</a:t>
            </a:r>
            <a:r>
              <a:rPr lang="en-US" dirty="0"/>
              <a:t>="</a:t>
            </a:r>
            <a:r>
              <a:rPr lang="en-US" dirty="0" err="1"/>
              <a:t>Button.MouseEnter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</a:t>
            </a:r>
            <a:r>
              <a:rPr lang="ru-RU" dirty="0"/>
              <a:t>		         </a:t>
            </a:r>
            <a:r>
              <a:rPr lang="en-US" dirty="0" err="1"/>
              <a:t>SourceName</a:t>
            </a:r>
            <a:r>
              <a:rPr lang="en-US" dirty="0"/>
              <a:t>="button1"&gt;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EventTrigger.Actions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</a:t>
            </a:r>
            <a:r>
              <a:rPr lang="ru-RU" dirty="0"/>
              <a:t> </a:t>
            </a:r>
            <a:r>
              <a:rPr lang="en-US" dirty="0"/>
              <a:t> &lt;</a:t>
            </a:r>
            <a:r>
              <a:rPr lang="en-US" dirty="0" err="1"/>
              <a:t>BeginStoryboard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</a:t>
            </a:r>
            <a:r>
              <a:rPr lang="en-US" dirty="0"/>
              <a:t>  &lt;Storyboard&gt;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</a:t>
            </a:r>
            <a:r>
              <a:rPr lang="ru-RU" dirty="0"/>
              <a:t>  </a:t>
            </a:r>
            <a:r>
              <a:rPr lang="en-US" dirty="0"/>
              <a:t>   &lt;</a:t>
            </a:r>
            <a:r>
              <a:rPr lang="en-US" dirty="0" err="1"/>
              <a:t>DoubleAnimation</a:t>
            </a:r>
            <a:r>
              <a:rPr lang="en-US" dirty="0"/>
              <a:t>  </a:t>
            </a:r>
            <a:r>
              <a:rPr lang="en-US" dirty="0" err="1"/>
              <a:t>Storyboard.TargetName</a:t>
            </a:r>
            <a:r>
              <a:rPr lang="en-US" dirty="0"/>
              <a:t>="button1"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                                </a:t>
            </a:r>
            <a:r>
              <a:rPr lang="en-US" dirty="0"/>
              <a:t>                  </a:t>
            </a:r>
            <a:r>
              <a:rPr lang="en-US" dirty="0" err="1"/>
              <a:t>Storyboard.TargetProperty</a:t>
            </a:r>
            <a:r>
              <a:rPr lang="en-US" dirty="0"/>
              <a:t>="Width"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             </a:t>
            </a:r>
            <a:r>
              <a:rPr lang="en-US" dirty="0"/>
              <a:t>                   From="60" To="80" Duration="0:0:0.2"/&gt;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</a:t>
            </a:r>
            <a:r>
              <a:rPr lang="en-US" dirty="0"/>
              <a:t>&lt;/Storyboard&gt;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         &lt;/</a:t>
            </a:r>
            <a:r>
              <a:rPr lang="en-US" dirty="0" err="1"/>
              <a:t>BeginStoryboard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 &lt;/</a:t>
            </a:r>
            <a:r>
              <a:rPr lang="en-US" dirty="0" err="1"/>
              <a:t>EventTrigger.Actions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&lt;/</a:t>
            </a:r>
            <a:r>
              <a:rPr lang="en-US" dirty="0" err="1"/>
              <a:t>EventTrigger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</a:t>
            </a:r>
            <a:r>
              <a:rPr lang="en-US" dirty="0"/>
              <a:t>&lt;/</a:t>
            </a:r>
            <a:r>
              <a:rPr lang="en-US" dirty="0" err="1"/>
              <a:t>Button.Triggers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70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анимацией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того, чтобы управлять </a:t>
            </a:r>
            <a:r>
              <a:rPr lang="en-US" dirty="0"/>
              <a:t>Storyboard</a:t>
            </a:r>
            <a:r>
              <a:rPr lang="ru-RU" dirty="0"/>
              <a:t>, необходимо задать ему свойство </a:t>
            </a:r>
            <a:r>
              <a:rPr lang="en-US" dirty="0"/>
              <a:t>Name</a:t>
            </a:r>
          </a:p>
          <a:p>
            <a:pPr>
              <a:lnSpc>
                <a:spcPct val="120000"/>
              </a:lnSpc>
            </a:pPr>
            <a:r>
              <a:rPr lang="ru-RU" dirty="0"/>
              <a:t>Использовать классы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PauseStoryboard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для приостановки </a:t>
            </a:r>
            <a:r>
              <a:rPr lang="en-US" dirty="0"/>
              <a:t>Storyboard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ResumeStoryboard</a:t>
            </a:r>
            <a:r>
              <a:rPr lang="ru-RU" dirty="0"/>
              <a:t> </a:t>
            </a:r>
            <a:r>
              <a:rPr lang="en-US" dirty="0"/>
              <a:t> -</a:t>
            </a:r>
            <a:r>
              <a:rPr lang="ru-RU" dirty="0"/>
              <a:t> для возобновления </a:t>
            </a:r>
            <a:r>
              <a:rPr lang="en-US" dirty="0"/>
              <a:t>Storyboard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StopStoryboard</a:t>
            </a:r>
            <a:r>
              <a:rPr lang="en-US" dirty="0"/>
              <a:t> -</a:t>
            </a:r>
            <a:r>
              <a:rPr lang="ru-RU" dirty="0"/>
              <a:t> для остановки </a:t>
            </a:r>
            <a:r>
              <a:rPr lang="en-US" dirty="0"/>
              <a:t>Storyboard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SeekStoryboard</a:t>
            </a:r>
            <a:r>
              <a:rPr lang="en-US" dirty="0"/>
              <a:t> – </a:t>
            </a:r>
            <a:r>
              <a:rPr lang="ru-RU" dirty="0"/>
              <a:t>для перемотки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SkipStoryboardToFill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для перемотки в конец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SetStoryboardSpeedRatio</a:t>
            </a:r>
            <a:r>
              <a:rPr lang="ru-RU" dirty="0"/>
              <a:t> – для ускорения или замедления анимации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Для запуска анимации используется </a:t>
            </a:r>
            <a:r>
              <a:rPr lang="en-US" dirty="0" err="1"/>
              <a:t>BeginStoryboard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82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анимацией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645920"/>
            <a:ext cx="3888432" cy="47354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&lt;Rectangle Name="</a:t>
            </a:r>
            <a:r>
              <a:rPr lang="en-US" sz="900" dirty="0" err="1"/>
              <a:t>myRectangle</a:t>
            </a:r>
            <a:r>
              <a:rPr lang="en-US" sz="900" dirty="0"/>
              <a:t>“ Width="100" Height="20" Margin="12,0,0,5" Fill="#AA3333FF" </a:t>
            </a:r>
            <a:r>
              <a:rPr lang="en-US" sz="900" dirty="0" err="1"/>
              <a:t>HorizontalAlignment</a:t>
            </a:r>
            <a:r>
              <a:rPr lang="en-US" sz="900" dirty="0"/>
              <a:t>="Left"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&lt;</a:t>
            </a:r>
            <a:r>
              <a:rPr lang="en-US" sz="900" dirty="0" err="1"/>
              <a:t>StackPanel</a:t>
            </a:r>
            <a:r>
              <a:rPr lang="en-US" sz="900" dirty="0"/>
              <a:t> Orientation="Horizontal" Margin="0,30,0,0"&gt;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BeginButton</a:t>
            </a:r>
            <a:r>
              <a:rPr lang="en-US" sz="900" dirty="0"/>
              <a:t>"&gt;Begin&lt;/Button&gt;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PauseButton</a:t>
            </a:r>
            <a:r>
              <a:rPr lang="en-US" sz="900" dirty="0"/>
              <a:t>"&gt;Pause&lt;/Button&gt;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ResumeButton</a:t>
            </a:r>
            <a:r>
              <a:rPr lang="en-US" sz="900" dirty="0"/>
              <a:t>"&gt;Resume&lt;/Button&gt;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SeekButton</a:t>
            </a:r>
            <a:r>
              <a:rPr lang="en-US" sz="900" dirty="0"/>
              <a:t>"&gt;Seek&lt;/Button&gt;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SkipToFillButton</a:t>
            </a:r>
            <a:r>
              <a:rPr lang="en-US" sz="900" dirty="0"/>
              <a:t>"&gt;Skip To Fill&lt;/Button&gt;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SetSpeedRatioButton</a:t>
            </a:r>
            <a:r>
              <a:rPr lang="en-US" sz="900" dirty="0"/>
              <a:t>"&gt;Triple Speed&lt;/Button&gt;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&lt;Button Name="</a:t>
            </a:r>
            <a:r>
              <a:rPr lang="en-US" sz="900" dirty="0" err="1"/>
              <a:t>StopButton</a:t>
            </a:r>
            <a:r>
              <a:rPr lang="en-US" sz="900" dirty="0"/>
              <a:t>"&gt;Stop&lt;/Button&gt;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&lt;</a:t>
            </a:r>
            <a:r>
              <a:rPr lang="en-US" sz="900" dirty="0" err="1"/>
              <a:t>StackPanel.Triggers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	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BeginButton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   &lt;Storyboard 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      &lt;</a:t>
            </a:r>
            <a:r>
              <a:rPr lang="en-US" sz="900" dirty="0" err="1"/>
              <a:t>DoubleAnimation</a:t>
            </a:r>
            <a:r>
              <a:rPr lang="en-US" sz="900" dirty="0"/>
              <a:t> 	</a:t>
            </a:r>
            <a:r>
              <a:rPr lang="en-US" sz="900" dirty="0" err="1"/>
              <a:t>Storyboard.TargetName</a:t>
            </a:r>
            <a:r>
              <a:rPr lang="en-US" sz="900" dirty="0"/>
              <a:t>="</a:t>
            </a:r>
            <a:r>
              <a:rPr lang="en-US" sz="900" dirty="0" err="1"/>
              <a:t>myRectangle</a:t>
            </a:r>
            <a:r>
              <a:rPr lang="en-US" sz="900" dirty="0"/>
              <a:t>" 	</a:t>
            </a:r>
            <a:r>
              <a:rPr lang="en-US" sz="900" dirty="0" err="1"/>
              <a:t>Storyboard.TargetProperty</a:t>
            </a:r>
            <a:r>
              <a:rPr lang="en-US" sz="900" dirty="0"/>
              <a:t>="Width"  	Duration="0:0:5" From="100" To="500"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   &lt;/Storyboard&gt;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&lt;/</a:t>
            </a:r>
            <a:r>
              <a:rPr lang="en-US" sz="900" dirty="0" err="1"/>
              <a:t>BeginStoryboard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</a:t>
            </a:r>
            <a:r>
              <a:rPr lang="ru-RU" sz="900" dirty="0"/>
              <a:t>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900" dirty="0"/>
              <a:t>    </a:t>
            </a:r>
            <a:r>
              <a:rPr lang="en-US" sz="900" dirty="0"/>
              <a:t> </a:t>
            </a:r>
            <a:r>
              <a:rPr lang="ru-RU" sz="900" dirty="0"/>
              <a:t>   </a:t>
            </a:r>
            <a:r>
              <a:rPr lang="en-US" sz="900" dirty="0"/>
              <a:t>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	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PauseButton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PauseStoryboard</a:t>
            </a:r>
            <a:r>
              <a:rPr lang="ru-RU" sz="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 </a:t>
            </a:r>
            <a:r>
              <a:rPr lang="en-US" sz="900" dirty="0" err="1"/>
              <a:t>BeginSB</a:t>
            </a:r>
            <a:r>
              <a:rPr lang="en-US" sz="900" dirty="0"/>
              <a:t> 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04048A0-0F85-49BF-B83F-1936DE4D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1645920"/>
            <a:ext cx="4860032" cy="47354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ResumeButton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ResumeStoryboard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SeekButton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SeekStoryboard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 Offset="0:0:1" 	Origin="</a:t>
            </a:r>
            <a:r>
              <a:rPr lang="en-US" sz="900" dirty="0" err="1"/>
              <a:t>BeginTime</a:t>
            </a:r>
            <a:r>
              <a:rPr lang="en-US" sz="900" dirty="0"/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SkipToFillButton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SkipStoryboardToFill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StopButton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StopStoryboard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&lt;</a:t>
            </a:r>
            <a:r>
              <a:rPr lang="en-US" sz="900" dirty="0" err="1"/>
              <a:t>EventTrigger</a:t>
            </a:r>
            <a:r>
              <a:rPr lang="en-US" sz="900" dirty="0"/>
              <a:t> </a:t>
            </a:r>
            <a:r>
              <a:rPr lang="en-US" sz="900" dirty="0" err="1"/>
              <a:t>RoutedEvent</a:t>
            </a:r>
            <a:r>
              <a:rPr lang="en-US" sz="900" dirty="0"/>
              <a:t>="</a:t>
            </a:r>
            <a:r>
              <a:rPr lang="en-US" sz="900" dirty="0" err="1"/>
              <a:t>Button.Click</a:t>
            </a:r>
            <a:r>
              <a:rPr lang="en-US" sz="900" dirty="0"/>
              <a:t>" </a:t>
            </a:r>
            <a:r>
              <a:rPr lang="en-US" sz="900" dirty="0" err="1"/>
              <a:t>SourceName</a:t>
            </a:r>
            <a:r>
              <a:rPr lang="en-US" sz="900" dirty="0"/>
              <a:t>="</a:t>
            </a:r>
            <a:r>
              <a:rPr lang="en-US" sz="900" dirty="0" err="1"/>
              <a:t>SetSpeedRatioButton</a:t>
            </a:r>
            <a:r>
              <a:rPr lang="en-US" sz="900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 &lt;</a:t>
            </a:r>
            <a:r>
              <a:rPr lang="en-US" sz="9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SetStoryboardSpeedRatio</a:t>
            </a:r>
            <a:r>
              <a:rPr lang="en-US" sz="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00" dirty="0" err="1"/>
              <a:t>SpeedRatio</a:t>
            </a:r>
            <a:r>
              <a:rPr lang="en-US" sz="900" dirty="0"/>
              <a:t>="3" </a:t>
            </a:r>
            <a:r>
              <a:rPr lang="en-US" sz="9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BeginStoryboardName</a:t>
            </a:r>
            <a:r>
              <a:rPr lang="en-US" sz="900" dirty="0"/>
              <a:t>="</a:t>
            </a:r>
            <a:r>
              <a:rPr lang="en-US" sz="900" dirty="0" err="1"/>
              <a:t>BeginSB</a:t>
            </a:r>
            <a:r>
              <a:rPr lang="en-US" sz="900" dirty="0"/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   &lt;/</a:t>
            </a:r>
            <a:r>
              <a:rPr lang="en-US" sz="900" dirty="0" err="1"/>
              <a:t>EventTrigger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  &lt;/</a:t>
            </a:r>
            <a:r>
              <a:rPr lang="en-US" sz="900" dirty="0" err="1"/>
              <a:t>StackPanel.Triggers</a:t>
            </a:r>
            <a:r>
              <a:rPr lang="en-US" sz="9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&lt;/</a:t>
            </a:r>
            <a:r>
              <a:rPr lang="en-US" sz="900" dirty="0" err="1"/>
              <a:t>StackPanel</a:t>
            </a:r>
            <a:r>
              <a:rPr lang="en-US" sz="900" dirty="0"/>
              <a:t>&gt;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6381326"/>
            <a:ext cx="576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https://msdn.microsoft.com/en-us/library/vstudio/ms744905(v=vs.110).aspx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45107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Анимация элемента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21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Какую анимацию не стоит делать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5690865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Лекция Романа </a:t>
            </a:r>
            <a:r>
              <a:rPr lang="ru-RU" dirty="0" err="1"/>
              <a:t>Здебского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Лучшие практики разработки производительных и интерактивных приложений на WPF</a:t>
            </a:r>
            <a:r>
              <a:rPr lang="en-US" dirty="0"/>
              <a:t>”</a:t>
            </a:r>
            <a:endParaRPr lang="ru-RU" dirty="0"/>
          </a:p>
          <a:p>
            <a:r>
              <a:rPr lang="en-US" u="sng" dirty="0">
                <a:solidFill>
                  <a:srgbClr val="FFC000"/>
                </a:solidFill>
              </a:rPr>
              <a:t>https://channel9.msdn.com/Blogs/TechDays-Russia/-WPF-20081128110400</a:t>
            </a:r>
            <a:endParaRPr lang="ru-RU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Ресурсы в </a:t>
            </a:r>
            <a:r>
              <a:rPr lang="en-US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509513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LinearGradientBrush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en-US" dirty="0"/>
              <a:t>="lgBrush" </a:t>
            </a:r>
            <a:r>
              <a:rPr lang="en-US" dirty="0" err="1"/>
              <a:t>StartPoint</a:t>
            </a:r>
            <a:r>
              <a:rPr lang="en-US" dirty="0"/>
              <a:t>="0,0"</a:t>
            </a:r>
            <a:r>
              <a:rPr lang="ru-RU" dirty="0"/>
              <a:t> 									</a:t>
            </a:r>
            <a:r>
              <a:rPr lang="en-US" dirty="0" err="1"/>
              <a:t>EndPoint</a:t>
            </a:r>
            <a:r>
              <a:rPr lang="en-US" dirty="0"/>
              <a:t>="1,1"&gt;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GradientStop</a:t>
            </a:r>
            <a:r>
              <a:rPr lang="en-US" dirty="0"/>
              <a:t> Color="Blue"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GradientStop</a:t>
            </a:r>
            <a:r>
              <a:rPr lang="en-US" dirty="0"/>
              <a:t> Color="Green" Offset="0.5"/&gt;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GradientStop</a:t>
            </a:r>
            <a:r>
              <a:rPr lang="en-US" dirty="0"/>
              <a:t> Color="Red" Offset="1"/&gt;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en-US" dirty="0"/>
              <a:t> – </a:t>
            </a:r>
            <a:r>
              <a:rPr lang="ru-RU" dirty="0"/>
              <a:t>Задает имя ресурса, на который должны ссылаться желающие использовать этот ресурс. </a:t>
            </a:r>
            <a:r>
              <a:rPr lang="en-US" dirty="0"/>
              <a:t>x:Key</a:t>
            </a:r>
            <a:r>
              <a:rPr lang="ru-RU" dirty="0"/>
              <a:t> – должен быть уникален в той коллекции ресурсов, где определен, а не во всем документе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Использование: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 Background="{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StaticResource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lgBrush</a:t>
            </a:r>
            <a:r>
              <a:rPr lang="en-US" dirty="0"/>
              <a:t>}“&gt;Hello&lt;/Button&gt;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 Background="{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DynamicResource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lgBrush</a:t>
            </a:r>
            <a:r>
              <a:rPr lang="en-US" dirty="0"/>
              <a:t>}“&gt;Hello&lt;/Button&gt;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StaticResource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ресурс определяется (ищется) только один раз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DynamicResource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ресурс определяется каждый раз, когда это необходимо (больше накладных расходов)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Ресурсы ищутся в коллекции ресурсов текущего элемента управления и в коллекциях ресурсов элементов выше в визуальном дереве до первого найденного ресурса с подходящим ключом.</a:t>
            </a:r>
          </a:p>
        </p:txBody>
      </p:sp>
    </p:spTree>
    <p:extLst>
      <p:ext uri="{BB962C8B-B14F-4D97-AF65-F5344CB8AC3E}">
        <p14:creationId xmlns:p14="http://schemas.microsoft.com/office/powerpoint/2010/main" val="327090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5009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из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09513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Коллекция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свойство </a:t>
            </a:r>
            <a:r>
              <a:rPr lang="en-US" dirty="0" err="1"/>
              <a:t>FrameworkElement</a:t>
            </a:r>
            <a:r>
              <a:rPr lang="ru-RU" dirty="0"/>
              <a:t>, а следовательно имеется и у любого его наследника. </a:t>
            </a:r>
          </a:p>
          <a:p>
            <a:pPr>
              <a:lnSpc>
                <a:spcPct val="120000"/>
              </a:lnSpc>
            </a:pPr>
            <a:r>
              <a:rPr lang="en-US" dirty="0"/>
              <a:t>Resources </a:t>
            </a:r>
            <a:r>
              <a:rPr lang="ru-RU" dirty="0"/>
              <a:t>– словарь (</a:t>
            </a:r>
            <a:r>
              <a:rPr lang="en-US" dirty="0" err="1"/>
              <a:t>IDictionary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Добавление в словарь элемента. Метод </a:t>
            </a:r>
            <a:r>
              <a:rPr lang="en-US" dirty="0"/>
              <a:t>Add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Resources.Add</a:t>
            </a:r>
            <a:r>
              <a:rPr lang="en-US" dirty="0"/>
              <a:t>("</a:t>
            </a:r>
            <a:r>
              <a:rPr lang="en-US" dirty="0" err="1"/>
              <a:t>StartDate</a:t>
            </a:r>
            <a:r>
              <a:rPr lang="en-US" dirty="0"/>
              <a:t>", 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myButton.Resources.Add</a:t>
            </a:r>
            <a:r>
              <a:rPr lang="en-US" dirty="0"/>
              <a:t>("</a:t>
            </a:r>
            <a:r>
              <a:rPr lang="en-US" dirty="0" err="1"/>
              <a:t>StartDate</a:t>
            </a:r>
            <a:r>
              <a:rPr lang="en-US" dirty="0"/>
              <a:t>", </a:t>
            </a:r>
            <a:r>
              <a:rPr lang="en-US" dirty="0" err="1"/>
              <a:t>DateTime.Now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Доступ к ресурсу элемента</a:t>
            </a:r>
            <a:r>
              <a:rPr lang="en-US" dirty="0"/>
              <a:t> </a:t>
            </a:r>
            <a:r>
              <a:rPr lang="ru-RU" dirty="0"/>
              <a:t>– как к словарю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DateTime</a:t>
            </a:r>
            <a:r>
              <a:rPr lang="en-US" dirty="0"/>
              <a:t> start = (</a:t>
            </a:r>
            <a:r>
              <a:rPr lang="en-US" dirty="0" err="1"/>
              <a:t>DateTime</a:t>
            </a:r>
            <a:r>
              <a:rPr lang="en-US" dirty="0"/>
              <a:t>)Resources["</a:t>
            </a:r>
            <a:r>
              <a:rPr lang="en-US" dirty="0" err="1"/>
              <a:t>StartDate</a:t>
            </a:r>
            <a:r>
              <a:rPr lang="en-US" dirty="0"/>
              <a:t>"];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DateTime</a:t>
            </a:r>
            <a:r>
              <a:rPr lang="en-US" dirty="0"/>
              <a:t> end = 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grid.Resources</a:t>
            </a:r>
            <a:r>
              <a:rPr lang="en-US" dirty="0"/>
              <a:t>[“</a:t>
            </a:r>
            <a:r>
              <a:rPr lang="en-US" dirty="0" err="1"/>
              <a:t>EndDate</a:t>
            </a:r>
            <a:r>
              <a:rPr lang="en-US" dirty="0"/>
              <a:t>"];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Поиск ресурса в словарях вверх по визуальному дереву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DateTime</a:t>
            </a:r>
            <a:r>
              <a:rPr lang="en-US" dirty="0"/>
              <a:t> dt2 = 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FindResource</a:t>
            </a:r>
            <a:r>
              <a:rPr lang="en-US" dirty="0"/>
              <a:t>("</a:t>
            </a:r>
            <a:r>
              <a:rPr lang="en-US" dirty="0" err="1"/>
              <a:t>StartDate</a:t>
            </a:r>
            <a:r>
              <a:rPr lang="en-US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Безопасный поиск ресурса в словарях вверх по визуальному дереву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Brush </a:t>
            </a:r>
            <a:r>
              <a:rPr lang="en-US" dirty="0" err="1"/>
              <a:t>brush</a:t>
            </a:r>
            <a:r>
              <a:rPr lang="en-US" dirty="0"/>
              <a:t> = (Brush)</a:t>
            </a:r>
            <a:r>
              <a:rPr lang="en-US" dirty="0" err="1"/>
              <a:t>TryFindResource</a:t>
            </a:r>
            <a:r>
              <a:rPr lang="en-US" dirty="0"/>
              <a:t>("</a:t>
            </a:r>
            <a:r>
              <a:rPr lang="en-US" dirty="0" err="1"/>
              <a:t>MyBrush</a:t>
            </a:r>
            <a:r>
              <a:rPr lang="en-US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Brush </a:t>
            </a:r>
            <a:r>
              <a:rPr lang="en-US" dirty="0" err="1"/>
              <a:t>redBrush</a:t>
            </a:r>
            <a:r>
              <a:rPr lang="en-US" dirty="0"/>
              <a:t> = </a:t>
            </a:r>
            <a:r>
              <a:rPr lang="en-US" dirty="0" err="1"/>
              <a:t>myButton.TryFindResource</a:t>
            </a:r>
            <a:r>
              <a:rPr lang="en-US" dirty="0"/>
              <a:t>(“</a:t>
            </a:r>
            <a:r>
              <a:rPr lang="en-US" dirty="0" err="1"/>
              <a:t>RedBrush</a:t>
            </a:r>
            <a:r>
              <a:rPr lang="en-US" dirty="0"/>
              <a:t>") as Brush;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Изменение ресурса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grid.Resources</a:t>
            </a:r>
            <a:r>
              <a:rPr lang="en-US" dirty="0"/>
              <a:t>["</a:t>
            </a:r>
            <a:r>
              <a:rPr lang="en-US" dirty="0" err="1"/>
              <a:t>myBrush</a:t>
            </a:r>
            <a:r>
              <a:rPr lang="en-US" dirty="0"/>
              <a:t>"] = </a:t>
            </a:r>
            <a:r>
              <a:rPr lang="en-US" dirty="0" err="1"/>
              <a:t>Brushes.Blue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8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заведения ресурсов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На уровне элемента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Доступно элементу и всем ниже лежащим элементам в его визуальном дереве</a:t>
            </a:r>
          </a:p>
          <a:p>
            <a:pPr>
              <a:lnSpc>
                <a:spcPct val="110000"/>
              </a:lnSpc>
            </a:pPr>
            <a:r>
              <a:rPr lang="ru-RU" dirty="0"/>
              <a:t>На уровне окна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Доступно всем элементам в окне</a:t>
            </a:r>
          </a:p>
          <a:p>
            <a:pPr>
              <a:lnSpc>
                <a:spcPct val="110000"/>
              </a:lnSpc>
            </a:pPr>
            <a:r>
              <a:rPr lang="ru-RU" dirty="0"/>
              <a:t>На уровне приложения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Доступно всем элементам во всех окнах</a:t>
            </a:r>
          </a:p>
          <a:p>
            <a:pPr>
              <a:lnSpc>
                <a:spcPct val="110000"/>
              </a:lnSpc>
            </a:pPr>
            <a:r>
              <a:rPr lang="ru-RU" dirty="0"/>
              <a:t>В отдельных словарях ресурсов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Доступно в том месте, где подключен словарь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Может быть доступно нескольким приложениям</a:t>
            </a:r>
          </a:p>
        </p:txBody>
      </p:sp>
    </p:spTree>
    <p:extLst>
      <p:ext uri="{BB962C8B-B14F-4D97-AF65-F5344CB8AC3E}">
        <p14:creationId xmlns:p14="http://schemas.microsoft.com/office/powerpoint/2010/main" val="44777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Словари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46237"/>
            <a:ext cx="8640960" cy="452628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Ресурсы могут хранятся в отдельном файле, словаре. </a:t>
            </a:r>
            <a:r>
              <a:rPr lang="en-US" dirty="0"/>
              <a:t>XAML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Могут использоваться в любом месте приложения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Словарь (</a:t>
            </a:r>
            <a:r>
              <a:rPr lang="en-US" dirty="0"/>
              <a:t>XAML </a:t>
            </a:r>
            <a:r>
              <a:rPr lang="ru-RU" dirty="0"/>
              <a:t>файл):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ResourceDictionary</a:t>
            </a:r>
            <a:r>
              <a:rPr lang="en-US" dirty="0"/>
              <a:t>&gt;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xmlns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/presentation"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</a:t>
            </a:r>
            <a:r>
              <a:rPr lang="ru-RU" dirty="0"/>
              <a:t>	</a:t>
            </a:r>
            <a:r>
              <a:rPr lang="en-US" dirty="0" err="1"/>
              <a:t>xmlns:x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</a:t>
            </a:r>
            <a:r>
              <a:rPr lang="en-US" dirty="0" err="1"/>
              <a:t>LinearGradientBrush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en-US" dirty="0"/>
              <a:t>="lgBrush1" </a:t>
            </a:r>
            <a:r>
              <a:rPr lang="en-US" dirty="0" err="1"/>
              <a:t>StartPoint</a:t>
            </a:r>
            <a:r>
              <a:rPr lang="en-US" dirty="0"/>
              <a:t>="0,0" </a:t>
            </a:r>
            <a:r>
              <a:rPr lang="en-US" dirty="0" err="1"/>
              <a:t>EndPoint</a:t>
            </a:r>
            <a:r>
              <a:rPr lang="en-US" dirty="0"/>
              <a:t>="1,1"&gt;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GradientStop</a:t>
            </a:r>
            <a:r>
              <a:rPr lang="en-US" dirty="0"/>
              <a:t> Color="Blue"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GradientStop</a:t>
            </a:r>
            <a:r>
              <a:rPr lang="en-US" dirty="0"/>
              <a:t> Color="Green" Offset="0.5"/&gt;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</a:t>
            </a:r>
            <a:r>
              <a:rPr lang="en-US" dirty="0" err="1"/>
              <a:t>LinearGradientBrush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x:Key</a:t>
            </a:r>
            <a:r>
              <a:rPr lang="en-US" dirty="0"/>
              <a:t>="lgBrush2" </a:t>
            </a:r>
            <a:r>
              <a:rPr lang="en-US" dirty="0" err="1"/>
              <a:t>StartPoint</a:t>
            </a:r>
            <a:r>
              <a:rPr lang="en-US" dirty="0"/>
              <a:t>="1,1" </a:t>
            </a:r>
            <a:r>
              <a:rPr lang="en-US" dirty="0" err="1"/>
              <a:t>EndPoint</a:t>
            </a:r>
            <a:r>
              <a:rPr lang="en-US" dirty="0"/>
              <a:t>="0,0"&gt;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GradientStop</a:t>
            </a:r>
            <a:r>
              <a:rPr lang="en-US" dirty="0"/>
              <a:t> Color="</a:t>
            </a:r>
            <a:r>
              <a:rPr lang="en-US" dirty="0" err="1"/>
              <a:t>LightSkyBlue</a:t>
            </a:r>
            <a:r>
              <a:rPr lang="en-US" dirty="0"/>
              <a:t>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GradientStop</a:t>
            </a:r>
            <a:r>
              <a:rPr lang="en-US" dirty="0"/>
              <a:t> Color="</a:t>
            </a:r>
            <a:r>
              <a:rPr lang="en-US" dirty="0" err="1"/>
              <a:t>LightCoral</a:t>
            </a:r>
            <a:r>
              <a:rPr lang="en-US" dirty="0"/>
              <a:t>" Offset="1"/&gt;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ResourceDictionary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20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46236"/>
            <a:ext cx="8568952" cy="50951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Подключение словарей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ResourceDictionary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ResourceDictionary.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MergedDictionaries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ResourceDictionary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dirty="0"/>
              <a:t>="</a:t>
            </a:r>
            <a:r>
              <a:rPr lang="en-US" dirty="0" err="1"/>
              <a:t>MyDictionary.xaml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ResourceDictionary.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MergedDictionaries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ImageBrush</a:t>
            </a:r>
            <a:r>
              <a:rPr lang="en-US" dirty="0"/>
              <a:t> x:Key="imBrush" </a:t>
            </a:r>
            <a:r>
              <a:rPr lang="en-US" dirty="0" err="1"/>
              <a:t>ImageSource</a:t>
            </a:r>
            <a:r>
              <a:rPr lang="en-US" dirty="0"/>
              <a:t>="Chrysanthemum.jpg"/&gt;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ResourceDictionary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&lt;/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Использование ресурсов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&lt;Grid Background="{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lgBrush</a:t>
            </a:r>
            <a:r>
              <a:rPr lang="en-US" dirty="0"/>
              <a:t>}" 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Foreground="{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imBrush</a:t>
            </a:r>
            <a:r>
              <a:rPr lang="en-US" dirty="0"/>
              <a:t>}"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Background="{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revlgBrush</a:t>
            </a:r>
            <a:r>
              <a:rPr lang="en-US" dirty="0"/>
              <a:t>}/&gt;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&lt;/Grid&gt;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21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3780</TotalTime>
  <Words>2016</Words>
  <Application>Microsoft Office PowerPoint</Application>
  <PresentationFormat>Экран (4:3)</PresentationFormat>
  <Paragraphs>413</Paragraphs>
  <Slides>37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Ресурсы в WPF</vt:lpstr>
      <vt:lpstr>Ресурсы в WPF</vt:lpstr>
      <vt:lpstr>Демонстрация</vt:lpstr>
      <vt:lpstr>Доступ из кода</vt:lpstr>
      <vt:lpstr>Место заведения ресурсов</vt:lpstr>
      <vt:lpstr>Словари ресурсов</vt:lpstr>
      <vt:lpstr>Использование словарей</vt:lpstr>
      <vt:lpstr>Демонстрация</vt:lpstr>
      <vt:lpstr>Сегодня</vt:lpstr>
      <vt:lpstr>Стили</vt:lpstr>
      <vt:lpstr>Демонстрация</vt:lpstr>
      <vt:lpstr>Создание стиля</vt:lpstr>
      <vt:lpstr>Установка свойств</vt:lpstr>
      <vt:lpstr>Стиль</vt:lpstr>
      <vt:lpstr>Автоматическое задание стиля</vt:lpstr>
      <vt:lpstr>Наследование стилей</vt:lpstr>
      <vt:lpstr>Итого. Свойства стиля</vt:lpstr>
      <vt:lpstr>Триггеры</vt:lpstr>
      <vt:lpstr>Демонстрация</vt:lpstr>
      <vt:lpstr>Типы триггеров</vt:lpstr>
      <vt:lpstr>Простой триггер</vt:lpstr>
      <vt:lpstr>MultiTrigger</vt:lpstr>
      <vt:lpstr>Триггеры данных</vt:lpstr>
      <vt:lpstr>Триггер события</vt:lpstr>
      <vt:lpstr>Сегодня</vt:lpstr>
      <vt:lpstr>Анимация</vt:lpstr>
      <vt:lpstr>Анимация</vt:lpstr>
      <vt:lpstr>Демонстрация</vt:lpstr>
      <vt:lpstr>Класс Storyboard</vt:lpstr>
      <vt:lpstr>Свойства Animation и Storyboard</vt:lpstr>
      <vt:lpstr>Анимация элемента</vt:lpstr>
      <vt:lpstr>Управление анимацией</vt:lpstr>
      <vt:lpstr>Управление анимацией</vt:lpstr>
      <vt:lpstr>Демонстрация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395</cp:revision>
  <dcterms:created xsi:type="dcterms:W3CDTF">2011-09-30T16:04:03Z</dcterms:created>
  <dcterms:modified xsi:type="dcterms:W3CDTF">2019-03-29T21:35:45Z</dcterms:modified>
</cp:coreProperties>
</file>