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1"/>
  </p:notesMasterIdLst>
  <p:sldIdLst>
    <p:sldId id="256" r:id="rId2"/>
    <p:sldId id="553" r:id="rId3"/>
    <p:sldId id="476" r:id="rId4"/>
    <p:sldId id="554" r:id="rId5"/>
    <p:sldId id="552" r:id="rId6"/>
    <p:sldId id="564" r:id="rId7"/>
    <p:sldId id="555" r:id="rId8"/>
    <p:sldId id="565" r:id="rId9"/>
    <p:sldId id="566" r:id="rId10"/>
    <p:sldId id="567" r:id="rId11"/>
    <p:sldId id="568" r:id="rId12"/>
    <p:sldId id="569" r:id="rId13"/>
    <p:sldId id="570" r:id="rId14"/>
    <p:sldId id="571" r:id="rId15"/>
    <p:sldId id="573" r:id="rId16"/>
    <p:sldId id="572" r:id="rId17"/>
    <p:sldId id="557" r:id="rId18"/>
    <p:sldId id="575" r:id="rId19"/>
    <p:sldId id="558" r:id="rId20"/>
    <p:sldId id="559" r:id="rId21"/>
    <p:sldId id="560" r:id="rId22"/>
    <p:sldId id="576" r:id="rId23"/>
    <p:sldId id="561" r:id="rId24"/>
    <p:sldId id="577" r:id="rId25"/>
    <p:sldId id="562" r:id="rId26"/>
    <p:sldId id="580" r:id="rId27"/>
    <p:sldId id="579" r:id="rId28"/>
    <p:sldId id="563" r:id="rId29"/>
    <p:sldId id="57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CC99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0914" autoAdjust="0"/>
  </p:normalViewPr>
  <p:slideViewPr>
    <p:cSldViewPr>
      <p:cViewPr varScale="1">
        <p:scale>
          <a:sx n="93" d="100"/>
          <a:sy n="93" d="100"/>
        </p:scale>
        <p:origin x="21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9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84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9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07.04.2019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149080"/>
            <a:ext cx="7064290" cy="1752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Персонализация элементов управления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20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Автоматически применяемые шаблоны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Как и для стилей, если шаблон данных определён в ресурсах и при этом не задан </a:t>
            </a:r>
            <a:r>
              <a:rPr lang="en-US" dirty="0"/>
              <a:t>x:Key</a:t>
            </a:r>
            <a:r>
              <a:rPr lang="ru-RU" dirty="0"/>
              <a:t> и задан </a:t>
            </a:r>
            <a:r>
              <a:rPr lang="en-US" dirty="0" err="1"/>
              <a:t>DataType</a:t>
            </a:r>
            <a:r>
              <a:rPr lang="ru-RU" dirty="0"/>
              <a:t>, то такой шаблон автоматически будет применятся (вместо вызова </a:t>
            </a:r>
            <a:r>
              <a:rPr lang="en-US" dirty="0" err="1"/>
              <a:t>ToString</a:t>
            </a:r>
            <a:r>
              <a:rPr lang="ru-RU" dirty="0"/>
              <a:t>()) для отображения данных указанного типа</a:t>
            </a:r>
            <a:r>
              <a:rPr lang="en-US" dirty="0"/>
              <a:t> </a:t>
            </a:r>
            <a:r>
              <a:rPr lang="ru-RU" dirty="0"/>
              <a:t>(если конечно явно не задано иное)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Grid.Resources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DataTemplate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dirty="0"/>
              <a:t>="{</a:t>
            </a:r>
            <a:r>
              <a:rPr lang="en-US" dirty="0" err="1"/>
              <a:t>x:Type</a:t>
            </a:r>
            <a:r>
              <a:rPr lang="en-US" dirty="0"/>
              <a:t> </a:t>
            </a:r>
            <a:r>
              <a:rPr lang="en-US" dirty="0" err="1"/>
              <a:t>DAL:Product</a:t>
            </a:r>
            <a:r>
              <a:rPr lang="en-US" dirty="0"/>
              <a:t>}"&gt;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	….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</a:t>
            </a:r>
            <a:r>
              <a:rPr lang="en-US" dirty="0"/>
              <a:t>&lt;/</a:t>
            </a:r>
            <a:r>
              <a:rPr lang="en-US" dirty="0" err="1"/>
              <a:t>DataTemplate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Grid.Resources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98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Автоматическое применение </a:t>
            </a:r>
            <a:r>
              <a:rPr lang="en-US" sz="2400" dirty="0" err="1"/>
              <a:t>DataTemplate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592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способа отображения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ItemsContol</a:t>
            </a:r>
            <a:r>
              <a:rPr lang="en-US" dirty="0"/>
              <a:t> </a:t>
            </a:r>
            <a:r>
              <a:rPr lang="ru-RU" dirty="0"/>
              <a:t>выбирает способ отображения каждого элемента данных в следующем порядке: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Если задано свойство </a:t>
            </a:r>
            <a:r>
              <a:rPr lang="en-US" dirty="0" err="1"/>
              <a:t>DisplayMemberPath</a:t>
            </a:r>
            <a:r>
              <a:rPr lang="ru-RU" dirty="0"/>
              <a:t> в </a:t>
            </a:r>
            <a:r>
              <a:rPr lang="en-US" dirty="0" err="1"/>
              <a:t>ItemsContol</a:t>
            </a:r>
            <a:r>
              <a:rPr lang="ru-RU" dirty="0"/>
              <a:t>, то используется указанное свойство в привязанном объекте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Если задан шаблон данных, то используется он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Используется селектор шаблонов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Класс наследник от </a:t>
            </a:r>
            <a:r>
              <a:rPr lang="en-US" dirty="0" err="1"/>
              <a:t>DataTemplateSelector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ru-RU" dirty="0"/>
              <a:t>С переопределенным методом </a:t>
            </a:r>
            <a:br>
              <a:rPr lang="ru-RU" dirty="0"/>
            </a:br>
            <a:r>
              <a:rPr lang="en-US" dirty="0" err="1"/>
              <a:t>DataTemplate</a:t>
            </a:r>
            <a:r>
              <a:rPr lang="en-US" dirty="0"/>
              <a:t> </a:t>
            </a:r>
            <a:r>
              <a:rPr lang="en-US" dirty="0" err="1"/>
              <a:t>SelectTemplate</a:t>
            </a:r>
            <a:r>
              <a:rPr lang="en-US" dirty="0"/>
              <a:t>(object item, </a:t>
            </a:r>
            <a:r>
              <a:rPr lang="en-US" dirty="0" err="1"/>
              <a:t>DependencyObject</a:t>
            </a:r>
            <a:r>
              <a:rPr lang="en-US" dirty="0"/>
              <a:t> container)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10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HierarchicalDataTemplate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Служит для задания отображения иерархических данных</a:t>
            </a:r>
          </a:p>
          <a:p>
            <a:pPr>
              <a:lnSpc>
                <a:spcPct val="120000"/>
              </a:lnSpc>
            </a:pPr>
            <a:r>
              <a:rPr lang="ru-RU" dirty="0"/>
              <a:t>Содержит свойство </a:t>
            </a:r>
            <a:r>
              <a:rPr lang="en-US" dirty="0" err="1"/>
              <a:t>ItemsSource</a:t>
            </a:r>
            <a:r>
              <a:rPr lang="ru-RU" dirty="0"/>
              <a:t>, задающее коллекцию дочерних объектов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 err="1"/>
              <a:t>ItemTemplate</a:t>
            </a:r>
            <a:r>
              <a:rPr lang="ru-RU" dirty="0"/>
              <a:t> задает шаблон данных для отображения следующего нижележащего уровня. Нижележащий уровень может быть задан с помощью </a:t>
            </a:r>
            <a:r>
              <a:rPr lang="en-US" dirty="0" err="1"/>
              <a:t>HierarchicalDataTemplate</a:t>
            </a:r>
            <a:r>
              <a:rPr lang="ru-RU" dirty="0"/>
              <a:t> или с помощью </a:t>
            </a:r>
            <a:r>
              <a:rPr lang="en-US" dirty="0" err="1"/>
              <a:t>DataTemplate</a:t>
            </a:r>
            <a:r>
              <a:rPr lang="ru-RU" dirty="0"/>
              <a:t>. И т.д.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</a:t>
            </a:r>
            <a:r>
              <a:rPr lang="en-US" dirty="0"/>
              <a:t>&lt;</a:t>
            </a:r>
            <a:r>
              <a:rPr lang="en-US" dirty="0" err="1"/>
              <a:t>HierarchicalDataTemplate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 err="1"/>
              <a:t>ItemsSource</a:t>
            </a:r>
            <a:r>
              <a:rPr lang="en-US" dirty="0"/>
              <a:t>="{Binding Path=Orders}"&gt;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/>
              <a:t>TextBlock</a:t>
            </a:r>
            <a:r>
              <a:rPr lang="en-US" dirty="0"/>
              <a:t> Text="{Binding Name}"/&gt;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/>
              <a:t>HierarchicalDataTemplate.ItemTemplate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&lt;</a:t>
            </a:r>
            <a:r>
              <a:rPr lang="en-US" dirty="0" err="1">
                <a:solidFill>
                  <a:srgbClr val="92D050"/>
                </a:solidFill>
              </a:rPr>
              <a:t>DataTemplate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……….</a:t>
            </a:r>
            <a:r>
              <a:rPr lang="en-US" dirty="0"/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&lt;/</a:t>
            </a:r>
            <a:r>
              <a:rPr lang="en-US" dirty="0" err="1"/>
              <a:t>HierarchicalDataTemplate.ItemTemplate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&lt;/</a:t>
            </a:r>
            <a:r>
              <a:rPr lang="en-US" dirty="0" err="1"/>
              <a:t>HierarchicalDataTemplate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</a:t>
            </a:r>
            <a:r>
              <a:rPr lang="en-US" dirty="0"/>
              <a:t>&lt;</a:t>
            </a:r>
            <a:r>
              <a:rPr lang="en-US" dirty="0" err="1"/>
              <a:t>HierarchicalDataTemplate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 err="1"/>
              <a:t>ItemsSource</a:t>
            </a:r>
            <a:r>
              <a:rPr lang="en-US" dirty="0"/>
              <a:t>="{Binding Path=Orders}"&gt;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/>
              <a:t>TextBlock</a:t>
            </a:r>
            <a:r>
              <a:rPr lang="en-US" dirty="0"/>
              <a:t> Text="{Binding Name}"/&gt;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/>
              <a:t>HierarchicalDataTemplate.ItemTemplate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&lt;</a:t>
            </a:r>
            <a:r>
              <a:rPr lang="en-US" dirty="0" err="1">
                <a:solidFill>
                  <a:srgbClr val="92D050"/>
                </a:solidFill>
              </a:rPr>
              <a:t>HierarchicalDataTemplate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…………..</a:t>
            </a:r>
            <a:r>
              <a:rPr lang="en-US" dirty="0"/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&lt;/</a:t>
            </a:r>
            <a:r>
              <a:rPr lang="en-US" dirty="0" err="1"/>
              <a:t>HierarchicalDataTemplate.ItemTemplate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&lt;/</a:t>
            </a:r>
            <a:r>
              <a:rPr lang="en-US" dirty="0" err="1"/>
              <a:t>HierarchicalDataTemplate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72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</a:t>
            </a:r>
            <a:r>
              <a:rPr lang="en-US" dirty="0" err="1"/>
              <a:t>ItemsControl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Свойство </a:t>
            </a:r>
            <a:r>
              <a:rPr lang="en-US" sz="2000" dirty="0" err="1"/>
              <a:t>ItemsPanel</a:t>
            </a:r>
            <a:r>
              <a:rPr lang="en-US" sz="2000" dirty="0"/>
              <a:t> </a:t>
            </a:r>
            <a:r>
              <a:rPr lang="ru-RU" sz="2000" dirty="0"/>
              <a:t>задает контейнер компоновки, который используется для расположения элементов списка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Обычно по умолчанию используется </a:t>
            </a:r>
            <a:r>
              <a:rPr lang="en-US" sz="2000" dirty="0" err="1"/>
              <a:t>VirtualizingStackPanel</a:t>
            </a:r>
            <a:endParaRPr lang="ru-RU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Можно изменить контейнер компоновки по умолчанию задав свойство </a:t>
            </a:r>
            <a:r>
              <a:rPr lang="en-US" sz="2000" dirty="0" err="1"/>
              <a:t>ItemsPanel</a:t>
            </a:r>
            <a:r>
              <a:rPr lang="en-US" sz="2000" dirty="0"/>
              <a:t> </a:t>
            </a:r>
            <a:r>
              <a:rPr lang="ru-RU" sz="2000" dirty="0"/>
              <a:t>и указав другой шаблон </a:t>
            </a:r>
            <a:r>
              <a:rPr lang="en-US" sz="2000" dirty="0" err="1"/>
              <a:t>ItemsPanelTemplate</a:t>
            </a:r>
            <a:endParaRPr lang="ru-RU" sz="2000" dirty="0"/>
          </a:p>
          <a:p>
            <a:pPr>
              <a:lnSpc>
                <a:spcPct val="120000"/>
              </a:lnSpc>
            </a:pPr>
            <a:endParaRPr lang="ru-RU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&lt;</a:t>
            </a:r>
            <a:r>
              <a:rPr lang="en-US" sz="2000" dirty="0" err="1"/>
              <a:t>ListBox</a:t>
            </a:r>
            <a:r>
              <a:rPr lang="en-US" sz="2000" dirty="0"/>
              <a:t> </a:t>
            </a:r>
            <a:r>
              <a:rPr lang="en-US" sz="2000" dirty="0" err="1"/>
              <a:t>ScrollViewer.HorizontalScrollBarVisibility</a:t>
            </a:r>
            <a:r>
              <a:rPr lang="en-US" sz="2000" dirty="0"/>
              <a:t>="Disabled"&gt;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&lt;</a:t>
            </a:r>
            <a:r>
              <a:rPr lang="en-US" sz="2000" dirty="0" err="1"/>
              <a:t>ListBox.ItemsPanel</a:t>
            </a:r>
            <a:r>
              <a:rPr lang="en-US" sz="20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  &lt;</a:t>
            </a:r>
            <a:r>
              <a:rPr lang="en-US" sz="2000" dirty="0" err="1"/>
              <a:t>ItemsPanelTemplate</a:t>
            </a:r>
            <a:r>
              <a:rPr lang="en-US" sz="20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       &lt;</a:t>
            </a:r>
            <a:r>
              <a:rPr lang="en-US" sz="2000" dirty="0" err="1"/>
              <a:t>WrapPanel</a:t>
            </a:r>
            <a:r>
              <a:rPr lang="en-US" sz="2000" dirty="0"/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  &lt;/</a:t>
            </a:r>
            <a:r>
              <a:rPr lang="en-US" sz="2000" dirty="0" err="1"/>
              <a:t>ItemsPanelTemplate</a:t>
            </a:r>
            <a:r>
              <a:rPr lang="en-US" sz="20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&lt;/</a:t>
            </a:r>
            <a:r>
              <a:rPr lang="en-US" sz="2000" dirty="0" err="1"/>
              <a:t>ListBox.ItemsPanel</a:t>
            </a:r>
            <a:r>
              <a:rPr lang="en-US" sz="20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&lt;/</a:t>
            </a:r>
            <a:r>
              <a:rPr lang="en-US" sz="2000" dirty="0" err="1"/>
              <a:t>ListBox</a:t>
            </a:r>
            <a:r>
              <a:rPr lang="en-US" sz="2000" dirty="0"/>
              <a:t>&gt;</a:t>
            </a:r>
          </a:p>
          <a:p>
            <a:pPr>
              <a:lnSpc>
                <a:spcPct val="12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236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ItemsPanelTemplate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518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Шаблоны данных</a:t>
            </a:r>
          </a:p>
          <a:p>
            <a:pPr marL="474980" lvl="2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DataTemplate</a:t>
            </a:r>
            <a:endParaRPr lang="ru-RU" dirty="0">
              <a:solidFill>
                <a:schemeClr val="tx1">
                  <a:lumMod val="65000"/>
                </a:schemeClr>
              </a:solidFill>
            </a:endParaRPr>
          </a:p>
          <a:p>
            <a:pPr marL="474980" lvl="2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HierarchicalDataTemplate</a:t>
            </a:r>
            <a:endParaRPr lang="ru-RU" dirty="0">
              <a:solidFill>
                <a:schemeClr val="tx1">
                  <a:lumMod val="65000"/>
                </a:schemeClr>
              </a:solidFill>
            </a:endParaRPr>
          </a:p>
          <a:p>
            <a:pPr marL="474980" lvl="2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ItemsPanelTemplate</a:t>
            </a:r>
            <a:endParaRPr lang="ru-RU" dirty="0">
              <a:solidFill>
                <a:schemeClr val="tx1">
                  <a:lumMod val="65000"/>
                </a:schemeClr>
              </a:solidFill>
            </a:endParaRPr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ControlTemplate</a:t>
            </a:r>
            <a:endParaRPr lang="en-US" dirty="0"/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UserControl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CustomControl</a:t>
            </a:r>
            <a:endParaRPr lang="ru-RU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1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Шаблон элемента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Когда использовать?</a:t>
            </a:r>
          </a:p>
          <a:p>
            <a:pPr>
              <a:lnSpc>
                <a:spcPct val="120000"/>
              </a:lnSpc>
            </a:pPr>
            <a:r>
              <a:rPr lang="ru-RU" dirty="0"/>
              <a:t>Устраивает </a:t>
            </a:r>
            <a:r>
              <a:rPr lang="ru-RU" u="sng" dirty="0"/>
              <a:t>функциональность</a:t>
            </a:r>
            <a:r>
              <a:rPr lang="ru-RU" dirty="0"/>
              <a:t> какого-либо одного элемента управления, но полностью не устраивает его </a:t>
            </a:r>
            <a:r>
              <a:rPr lang="ru-RU" u="sng" dirty="0"/>
              <a:t>внешний вид</a:t>
            </a:r>
            <a:r>
              <a:rPr lang="ru-RU" dirty="0"/>
              <a:t>.</a:t>
            </a:r>
          </a:p>
          <a:p>
            <a:pPr marL="862330" lvl="1" indent="-514350">
              <a:lnSpc>
                <a:spcPct val="120000"/>
              </a:lnSpc>
            </a:pPr>
            <a:r>
              <a:rPr lang="ru-RU" dirty="0"/>
              <a:t>Выбор: </a:t>
            </a:r>
            <a:r>
              <a:rPr lang="en-US" dirty="0" err="1"/>
              <a:t>ControlTemplate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Элементы управления </a:t>
            </a:r>
            <a:r>
              <a:rPr lang="en-US" dirty="0"/>
              <a:t>WPF</a:t>
            </a:r>
            <a:r>
              <a:rPr lang="ru-RU" dirty="0"/>
              <a:t> спроектированы таким образом, чтобы полностью отделить функциональность элемента от его визуального оформления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Чтобы по новому оформить пользовательский интерфейс элемента </a:t>
            </a:r>
            <a:r>
              <a:rPr lang="en-US" dirty="0"/>
              <a:t>WPF</a:t>
            </a:r>
            <a:r>
              <a:rPr lang="ru-RU" dirty="0"/>
              <a:t>, нужно создать новый шаблон элемента управления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Шаблон элемента – </a:t>
            </a:r>
            <a:r>
              <a:rPr lang="en-US" dirty="0"/>
              <a:t>XAML</a:t>
            </a:r>
            <a:r>
              <a:rPr lang="ru-RU" dirty="0"/>
              <a:t>, описывающий оформление элемента управления </a:t>
            </a:r>
          </a:p>
          <a:p>
            <a:pPr>
              <a:lnSpc>
                <a:spcPct val="120000"/>
              </a:lnSpc>
            </a:pPr>
            <a:r>
              <a:rPr lang="ru-RU" dirty="0"/>
              <a:t>Шаблон элемента управления определяется в элементе</a:t>
            </a:r>
            <a:r>
              <a:rPr lang="en-US" dirty="0"/>
              <a:t> &lt;</a:t>
            </a:r>
            <a:r>
              <a:rPr lang="en-US" dirty="0" err="1"/>
              <a:t>ControlTemplate</a:t>
            </a:r>
            <a:r>
              <a:rPr lang="en-US" dirty="0"/>
              <a:t>&gt;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Любой элемент управления имеет свойство </a:t>
            </a:r>
            <a:r>
              <a:rPr lang="en-US" dirty="0"/>
              <a:t>Template</a:t>
            </a:r>
            <a:r>
              <a:rPr lang="ru-RU" dirty="0"/>
              <a:t>, при задании которого элемент управления перестает использовать свой прежний вид и отображается как задано в </a:t>
            </a:r>
            <a:r>
              <a:rPr lang="en-US" dirty="0" err="1"/>
              <a:t>ControlTemplate</a:t>
            </a:r>
            <a:r>
              <a:rPr lang="ru-RU" dirty="0"/>
              <a:t> (</a:t>
            </a:r>
            <a:r>
              <a:rPr lang="en-US" dirty="0"/>
              <a:t>Template</a:t>
            </a:r>
            <a:r>
              <a:rPr lang="ru-RU" dirty="0"/>
              <a:t> – свойство зависимости задаваемое стилями темы по умолчанию. Т.е. темы задают автоматические стили, в которых определены шаблоны по умолчанию для элементов управления)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</a:t>
            </a:r>
            <a:r>
              <a:rPr lang="en-US" dirty="0"/>
              <a:t> &lt;Button Content="Button" Width="100" Height="30"&gt;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Button.Template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/>
              <a:t>ControlTemplate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&lt;Rectangle Fill="</a:t>
            </a:r>
            <a:r>
              <a:rPr lang="en-US" dirty="0" err="1"/>
              <a:t>RoyalBlue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&lt;/</a:t>
            </a:r>
            <a:r>
              <a:rPr lang="en-US" dirty="0" err="1"/>
              <a:t>ControlTemplate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&lt;/</a:t>
            </a:r>
            <a:r>
              <a:rPr lang="en-US" dirty="0" err="1"/>
              <a:t>Button.Template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</a:t>
            </a:r>
            <a:r>
              <a:rPr lang="en-US" dirty="0"/>
              <a:t>&lt;/Button&gt;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59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ControlTemplate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671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ControlTemplate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Для отображения содержимого элемента управления в шаблоне элемента управления используются элементы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ContentPresenter</a:t>
            </a:r>
            <a:r>
              <a:rPr lang="en-US" dirty="0"/>
              <a:t>&gt; </a:t>
            </a:r>
            <a:r>
              <a:rPr lang="ru-RU" dirty="0"/>
              <a:t>для элементов управления содержимым (для отображения свойства </a:t>
            </a:r>
            <a:r>
              <a:rPr lang="en-US" dirty="0"/>
              <a:t>Content</a:t>
            </a:r>
            <a:r>
              <a:rPr lang="ru-RU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ItemsPresenter</a:t>
            </a:r>
            <a:r>
              <a:rPr lang="en-US" dirty="0"/>
              <a:t>&gt; </a:t>
            </a:r>
            <a:r>
              <a:rPr lang="ru-RU" dirty="0"/>
              <a:t>для элементов </a:t>
            </a:r>
            <a:r>
              <a:rPr lang="ru-RU" dirty="0" err="1"/>
              <a:t>управлени</a:t>
            </a:r>
            <a:r>
              <a:rPr lang="ru-RU" dirty="0"/>
              <a:t> элементами</a:t>
            </a:r>
            <a:r>
              <a:rPr lang="en-US" dirty="0"/>
              <a:t> </a:t>
            </a:r>
            <a:r>
              <a:rPr lang="ru-RU" dirty="0"/>
              <a:t>(для отображения свойства </a:t>
            </a:r>
            <a:r>
              <a:rPr lang="en-US" dirty="0"/>
              <a:t>Items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Для правильной работы </a:t>
            </a:r>
            <a:r>
              <a:rPr lang="en-US" dirty="0"/>
              <a:t>&lt;…Presenter&gt; </a:t>
            </a:r>
            <a:r>
              <a:rPr lang="ru-RU" dirty="0"/>
              <a:t>необходимо указать атрибут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TargetType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у </a:t>
            </a:r>
            <a:r>
              <a:rPr lang="en-US" dirty="0" err="1"/>
              <a:t>ControlTemplate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ControlTemplate</a:t>
            </a:r>
            <a:r>
              <a:rPr lang="en-US" dirty="0"/>
              <a:t> </a:t>
            </a:r>
            <a:r>
              <a:rPr lang="en-US" dirty="0" err="1"/>
              <a:t>TargetType</a:t>
            </a:r>
            <a:r>
              <a:rPr lang="en-US" dirty="0"/>
              <a:t>="{</a:t>
            </a:r>
            <a:r>
              <a:rPr lang="en-US" dirty="0" err="1"/>
              <a:t>x:Type</a:t>
            </a:r>
            <a:r>
              <a:rPr lang="en-US" dirty="0"/>
              <a:t> Button}"&gt;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&lt;Border </a:t>
            </a:r>
            <a:r>
              <a:rPr lang="en-US" dirty="0" err="1"/>
              <a:t>BorderBrush</a:t>
            </a:r>
            <a:r>
              <a:rPr lang="en-US" dirty="0"/>
              <a:t>="Chocolate" </a:t>
            </a:r>
            <a:r>
              <a:rPr lang="en-US" dirty="0" err="1"/>
              <a:t>BorderThickness</a:t>
            </a:r>
            <a:r>
              <a:rPr lang="en-US" dirty="0"/>
              <a:t>="3"&gt;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&lt;Grid&gt;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&lt;Rectangle Fill="</a:t>
            </a:r>
            <a:r>
              <a:rPr lang="en-US" dirty="0" err="1"/>
              <a:t>RoyalBlue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&lt;</a:t>
            </a:r>
            <a:r>
              <a:rPr lang="en-US" dirty="0" err="1"/>
              <a:t>ContentPresenter</a:t>
            </a:r>
            <a:r>
              <a:rPr lang="en-US" dirty="0"/>
              <a:t> </a:t>
            </a:r>
            <a:r>
              <a:rPr lang="en-US" dirty="0" err="1"/>
              <a:t>VerticalAlignment</a:t>
            </a:r>
            <a:r>
              <a:rPr lang="en-US" dirty="0"/>
              <a:t>="Center"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                  </a:t>
            </a:r>
            <a:r>
              <a:rPr lang="en-US" dirty="0" err="1"/>
              <a:t>HorizontalAlignment</a:t>
            </a:r>
            <a:r>
              <a:rPr lang="en-US" dirty="0"/>
              <a:t>="Center"/&gt;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&lt;/Grid&gt;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&lt;/Border&gt;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ControlTemplate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81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способа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Устраивает </a:t>
            </a:r>
            <a:r>
              <a:rPr lang="ru-RU" u="sng" dirty="0"/>
              <a:t>функциональность</a:t>
            </a:r>
            <a:r>
              <a:rPr lang="ru-RU" dirty="0"/>
              <a:t> элемента управления и его </a:t>
            </a:r>
            <a:r>
              <a:rPr lang="ru-RU" u="sng" dirty="0"/>
              <a:t>внешний вид</a:t>
            </a:r>
            <a:r>
              <a:rPr lang="ru-RU" dirty="0"/>
              <a:t>, но не устраивает</a:t>
            </a:r>
            <a:r>
              <a:rPr lang="en-US" dirty="0"/>
              <a:t> </a:t>
            </a:r>
            <a:r>
              <a:rPr lang="ru-RU" dirty="0"/>
              <a:t>способ представления данных элементом управления</a:t>
            </a:r>
            <a:endParaRPr lang="en-US" dirty="0"/>
          </a:p>
          <a:p>
            <a:pPr marL="862330" lvl="1" indent="-514350">
              <a:lnSpc>
                <a:spcPct val="120000"/>
              </a:lnSpc>
            </a:pPr>
            <a:r>
              <a:rPr lang="ru-RU" dirty="0"/>
              <a:t>Выбор: </a:t>
            </a:r>
            <a:r>
              <a:rPr lang="en-US" dirty="0" err="1"/>
              <a:t>DataTemplate</a:t>
            </a:r>
            <a:r>
              <a:rPr lang="en-US" dirty="0"/>
              <a:t>, </a:t>
            </a:r>
            <a:r>
              <a:rPr lang="en-US" dirty="0" err="1"/>
              <a:t>HierarchicalDataTemplate</a:t>
            </a:r>
            <a:r>
              <a:rPr lang="en-US" dirty="0"/>
              <a:t>, </a:t>
            </a:r>
            <a:r>
              <a:rPr lang="en-US" dirty="0" err="1"/>
              <a:t>ItemsPanelTemplate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Устраивает </a:t>
            </a:r>
            <a:r>
              <a:rPr lang="ru-RU" u="sng" dirty="0"/>
              <a:t>функциональность</a:t>
            </a:r>
            <a:r>
              <a:rPr lang="ru-RU" dirty="0"/>
              <a:t> какого-либо одного элемента управления, но полностью не устраивает его </a:t>
            </a:r>
            <a:r>
              <a:rPr lang="ru-RU" u="sng" dirty="0"/>
              <a:t>внешний вид</a:t>
            </a:r>
            <a:r>
              <a:rPr lang="ru-RU" dirty="0"/>
              <a:t>.</a:t>
            </a:r>
          </a:p>
          <a:p>
            <a:pPr marL="862330" lvl="1" indent="-514350">
              <a:lnSpc>
                <a:spcPct val="120000"/>
              </a:lnSpc>
            </a:pPr>
            <a:r>
              <a:rPr lang="ru-RU" dirty="0"/>
              <a:t>Выбор: </a:t>
            </a:r>
            <a:r>
              <a:rPr lang="en-US" dirty="0" err="1"/>
              <a:t>ControlTemplate</a:t>
            </a:r>
            <a:endParaRPr lang="en-US" dirty="0"/>
          </a:p>
          <a:p>
            <a:pPr marL="347980" lvl="1" indent="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Желаемая функциональность может быть получена путем </a:t>
            </a:r>
            <a:r>
              <a:rPr lang="ru-RU" u="sng" dirty="0"/>
              <a:t>комбинации нескольких</a:t>
            </a:r>
            <a:r>
              <a:rPr lang="ru-RU" dirty="0"/>
              <a:t> работающих сообща, обособленно </a:t>
            </a:r>
            <a:r>
              <a:rPr lang="ru-RU" u="sng" dirty="0"/>
              <a:t>элементов управления</a:t>
            </a:r>
            <a:r>
              <a:rPr lang="ru-RU" dirty="0"/>
              <a:t>. Этот блок Элементов управления используется многократно.</a:t>
            </a:r>
          </a:p>
          <a:p>
            <a:pPr marL="862330" lvl="1" indent="-514350">
              <a:lnSpc>
                <a:spcPct val="120000"/>
              </a:lnSpc>
            </a:pPr>
            <a:r>
              <a:rPr lang="ru-RU" dirty="0"/>
              <a:t>Выбор: </a:t>
            </a:r>
            <a:r>
              <a:rPr lang="en-US" dirty="0" err="1"/>
              <a:t>UserControl</a:t>
            </a:r>
            <a:endParaRPr lang="en-US" dirty="0"/>
          </a:p>
          <a:p>
            <a:pPr marL="862330" lvl="1" indent="-514350">
              <a:lnSpc>
                <a:spcPct val="120000"/>
              </a:lnSpc>
            </a:pPr>
            <a:endParaRPr lang="ru-RU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Нет элемента управления или комбинации их, которая бы выполняла необходимую функциональность</a:t>
            </a:r>
          </a:p>
          <a:p>
            <a:pPr marL="862330" lvl="1" indent="-514350">
              <a:lnSpc>
                <a:spcPct val="120000"/>
              </a:lnSpc>
            </a:pPr>
            <a:r>
              <a:rPr lang="ru-RU" dirty="0"/>
              <a:t>Выбор: </a:t>
            </a:r>
            <a:r>
              <a:rPr lang="en-US" dirty="0" err="1"/>
              <a:t>CustomControl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68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 как ресурс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Обычно шаблоны определяются в ресурсах, что их можно было использовать многократно</a:t>
            </a:r>
          </a:p>
          <a:p>
            <a:pPr>
              <a:lnSpc>
                <a:spcPct val="120000"/>
              </a:lnSpc>
            </a:pPr>
            <a:r>
              <a:rPr lang="ru-RU" dirty="0"/>
              <a:t>Часто шаблоны используются в автоматически применяемых стилях, чтобы применить шаблон для всех элементов управления определенного типа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</a:t>
            </a:r>
            <a:r>
              <a:rPr lang="en-US" dirty="0" err="1"/>
              <a:t>Window.Resources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ControlTemplate</a:t>
            </a:r>
            <a:r>
              <a:rPr lang="en-US" dirty="0"/>
              <a:t> x:Key="ButtonTemplate"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                             </a:t>
            </a:r>
            <a:r>
              <a:rPr lang="en-US" dirty="0" err="1"/>
              <a:t>TargetType</a:t>
            </a:r>
            <a:r>
              <a:rPr lang="en-US" dirty="0"/>
              <a:t>="{</a:t>
            </a:r>
            <a:r>
              <a:rPr lang="en-US" dirty="0" err="1"/>
              <a:t>x:Type</a:t>
            </a:r>
            <a:r>
              <a:rPr lang="en-US" dirty="0"/>
              <a:t> Button}"&gt;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  …..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</a:t>
            </a:r>
            <a:r>
              <a:rPr lang="en-US" dirty="0" err="1"/>
              <a:t>ControlTemplate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Window.Resources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&lt;Button Template="{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ButtonTemplate</a:t>
            </a:r>
            <a:r>
              <a:rPr lang="en-US" dirty="0"/>
              <a:t>}"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Content="Button" Width="100" Height="30"/&gt;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6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Триггеры в шаблоне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Триггеры задаются в коллекции </a:t>
            </a:r>
            <a:r>
              <a:rPr lang="en-US" dirty="0" err="1"/>
              <a:t>ControlTemplate.Triggers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Trigger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DataTrigger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MuliTrigger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MultiDataTrigger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EventTrigger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Триггеры необходимо задавать в конце </a:t>
            </a:r>
            <a:r>
              <a:rPr lang="en-US" dirty="0" err="1"/>
              <a:t>ControlTempplate</a:t>
            </a:r>
            <a:r>
              <a:rPr lang="ru-RU" dirty="0"/>
              <a:t>, чтобы они имели доступ к объектам шаблона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В объектах </a:t>
            </a:r>
            <a:r>
              <a:rPr lang="en-US" dirty="0"/>
              <a:t>Triggers</a:t>
            </a:r>
            <a:r>
              <a:rPr lang="ru-RU" dirty="0"/>
              <a:t> можно определять объекты </a:t>
            </a:r>
            <a:r>
              <a:rPr lang="en-US" dirty="0"/>
              <a:t>Animation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26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Триггеры в </a:t>
            </a:r>
            <a:r>
              <a:rPr lang="en-US" sz="2400" dirty="0" err="1"/>
              <a:t>ControlTemplate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206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 родителя шаблона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Шаблон можно настраивать, задавая свойства элемента управления, использующего этот шаблон. </a:t>
            </a:r>
          </a:p>
          <a:p>
            <a:pPr>
              <a:lnSpc>
                <a:spcPct val="120000"/>
              </a:lnSpc>
            </a:pPr>
            <a:r>
              <a:rPr lang="ru-RU" dirty="0"/>
              <a:t>Для настройки шаблона используется </a:t>
            </a:r>
            <a:r>
              <a:rPr lang="en-US" dirty="0" err="1"/>
              <a:t>TemplateBinding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/>
              <a:t>TemplateBinding</a:t>
            </a:r>
            <a:r>
              <a:rPr lang="ru-RU" dirty="0"/>
              <a:t> – облегченный объект </a:t>
            </a:r>
            <a:r>
              <a:rPr lang="en-US" dirty="0"/>
              <a:t>Binding</a:t>
            </a:r>
            <a:r>
              <a:rPr lang="ru-RU" dirty="0"/>
              <a:t>, для привязки свойств в шаблоне. Если его функциональности не хватает можно использовать полноценный объект </a:t>
            </a:r>
            <a:r>
              <a:rPr lang="en-US" dirty="0"/>
              <a:t>Binding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</a:t>
            </a:r>
            <a:r>
              <a:rPr lang="en-US" dirty="0" err="1"/>
              <a:t>ControlTemplate</a:t>
            </a:r>
            <a:r>
              <a:rPr lang="en-US" dirty="0"/>
              <a:t> x:Key="ButtonTemplate“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en-US" dirty="0" err="1"/>
              <a:t>TargetType</a:t>
            </a:r>
            <a:r>
              <a:rPr lang="en-US" dirty="0"/>
              <a:t>="{</a:t>
            </a:r>
            <a:r>
              <a:rPr lang="en-US" dirty="0" err="1"/>
              <a:t>x:Type</a:t>
            </a:r>
            <a:r>
              <a:rPr lang="ru-RU" dirty="0"/>
              <a:t> </a:t>
            </a:r>
            <a:r>
              <a:rPr lang="en-US" dirty="0"/>
              <a:t>Button}"&gt;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&lt;Border </a:t>
            </a:r>
            <a:r>
              <a:rPr lang="en-US" dirty="0" err="1"/>
              <a:t>BorderThickness</a:t>
            </a:r>
            <a:r>
              <a:rPr lang="en-US" dirty="0"/>
              <a:t>="{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TemplateBinding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BorderThickness</a:t>
            </a:r>
            <a:r>
              <a:rPr lang="en-US" dirty="0"/>
              <a:t>}"&gt;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          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&lt;Button Template="{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ButtonTemplate</a:t>
            </a:r>
            <a:r>
              <a:rPr lang="en-US" dirty="0"/>
              <a:t>}"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</a:t>
            </a:r>
            <a:r>
              <a:rPr lang="en-US" dirty="0" err="1"/>
              <a:t>BorderThickness</a:t>
            </a:r>
            <a:r>
              <a:rPr lang="en-US" dirty="0"/>
              <a:t>="3"&gt;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Другой способ, использование </a:t>
            </a:r>
            <a:r>
              <a:rPr lang="en-US" dirty="0"/>
              <a:t>Binding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Fill="{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RelativeSource</a:t>
            </a:r>
            <a:r>
              <a:rPr lang="en-US" dirty="0"/>
              <a:t>={</a:t>
            </a:r>
            <a:r>
              <a:rPr lang="en-US" dirty="0" err="1"/>
              <a:t>RelativeSource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TemplatedParent</a:t>
            </a:r>
            <a:r>
              <a:rPr lang="en-US" dirty="0"/>
              <a:t>},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  Path=Background}“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16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Привязки в </a:t>
            </a:r>
            <a:r>
              <a:rPr lang="en-US" sz="2400" dirty="0" err="1"/>
              <a:t>ControlTemplate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286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Применение шаблонов в стиле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использовать стили для автоматического применения шаблона всем элементам данного типа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&lt;Style </a:t>
            </a:r>
            <a:r>
              <a:rPr lang="en-US" dirty="0" err="1"/>
              <a:t>TargetType</a:t>
            </a:r>
            <a:r>
              <a:rPr lang="en-US" dirty="0"/>
              <a:t>="{</a:t>
            </a:r>
            <a:r>
              <a:rPr lang="en-US" dirty="0" err="1"/>
              <a:t>x:Type</a:t>
            </a:r>
            <a:r>
              <a:rPr lang="en-US" dirty="0"/>
              <a:t> Button}"&gt;</a:t>
            </a:r>
          </a:p>
          <a:p>
            <a:pPr marL="0" indent="0">
              <a:buNone/>
            </a:pPr>
            <a:r>
              <a:rPr lang="en-US" dirty="0"/>
              <a:t>    &lt;Setter Property="Template" </a:t>
            </a:r>
          </a:p>
          <a:p>
            <a:pPr marL="0" indent="0">
              <a:buNone/>
            </a:pPr>
            <a:r>
              <a:rPr lang="en-US" dirty="0"/>
              <a:t>                 Value="{</a:t>
            </a:r>
            <a:r>
              <a:rPr lang="en-US" dirty="0" err="1"/>
              <a:t>StaticResource</a:t>
            </a: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ButtonTemplate</a:t>
            </a:r>
            <a:r>
              <a:rPr lang="en-US" dirty="0"/>
              <a:t>}"/&gt;</a:t>
            </a:r>
          </a:p>
          <a:p>
            <a:pPr marL="0" indent="0">
              <a:buNone/>
            </a:pPr>
            <a:r>
              <a:rPr lang="en-US" dirty="0"/>
              <a:t>&lt;/Style&gt;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19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шаблона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Не всегда возможно полностью отделить код от визуального представления.</a:t>
            </a:r>
          </a:p>
          <a:p>
            <a:pPr>
              <a:lnSpc>
                <a:spcPct val="120000"/>
              </a:lnSpc>
            </a:pPr>
            <a:r>
              <a:rPr lang="ru-RU" dirty="0"/>
              <a:t>Код иногда должен обращаться к части визуального представления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Такие части обозначаются специальными именами </a:t>
            </a:r>
            <a:r>
              <a:rPr lang="en-US" dirty="0" err="1"/>
              <a:t>PART_xxx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При переопределении шаблонов необходимо для поддержки работоспособности задавать такие же имена своим частям шаблона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ControlTemplate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&lt;Slider Name=“</a:t>
            </a:r>
            <a:r>
              <a:rPr lang="en-US"/>
              <a:t>PART_</a:t>
            </a:r>
            <a:r>
              <a:rPr lang="en-US" dirty="0" err="1"/>
              <a:t>RedSlider</a:t>
            </a:r>
            <a:r>
              <a:rPr lang="en-US" dirty="0"/>
              <a:t>” …/&gt;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ControlTemplate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37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Шаблоны данных</a:t>
            </a:r>
          </a:p>
          <a:p>
            <a:pPr marL="474980" lvl="2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DataTemplate</a:t>
            </a:r>
            <a:endParaRPr lang="ru-RU" dirty="0">
              <a:solidFill>
                <a:schemeClr val="tx1">
                  <a:lumMod val="65000"/>
                </a:schemeClr>
              </a:solidFill>
            </a:endParaRPr>
          </a:p>
          <a:p>
            <a:pPr marL="474980" lvl="2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HierarchicalDataTemplate</a:t>
            </a:r>
            <a:endParaRPr lang="ru-RU" dirty="0">
              <a:solidFill>
                <a:schemeClr val="tx1">
                  <a:lumMod val="65000"/>
                </a:schemeClr>
              </a:solidFill>
            </a:endParaRPr>
          </a:p>
          <a:p>
            <a:pPr marL="474980" lvl="2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ItemsPanelTemplate</a:t>
            </a:r>
            <a:endParaRPr lang="ru-RU" dirty="0">
              <a:solidFill>
                <a:schemeClr val="tx1">
                  <a:lumMod val="65000"/>
                </a:schemeClr>
              </a:solidFill>
            </a:endParaRPr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ControlTemplate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UserControl</a:t>
            </a:r>
            <a:endParaRPr lang="en-US" dirty="0"/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CustomControl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28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</a:t>
            </a:r>
            <a:r>
              <a:rPr lang="ru-RU"/>
              <a:t>и </a:t>
            </a:r>
            <a:r>
              <a:rPr lang="en-US"/>
              <a:t>Custom Controls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Пользовательские элементы управления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Состоят из связанных вместе элементов управления с общей функциональностью в общем пользовательском интерфейсе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Наследуют класс </a:t>
            </a:r>
            <a:r>
              <a:rPr lang="en-US" dirty="0" err="1"/>
              <a:t>UserControl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/>
              <a:t>Шаблон проекта в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WPF User Control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Настраиваемые (</a:t>
            </a:r>
            <a:r>
              <a:rPr lang="en-US" dirty="0"/>
              <a:t>Custom</a:t>
            </a:r>
            <a:r>
              <a:rPr lang="ru-RU" dirty="0"/>
              <a:t>) элементы управления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Определяют собственное визуальное оформления и функциональность (код и </a:t>
            </a:r>
            <a:r>
              <a:rPr lang="en-US" dirty="0"/>
              <a:t>XAML</a:t>
            </a:r>
            <a:r>
              <a:rPr lang="ru-RU" dirty="0"/>
              <a:t>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ru-RU" dirty="0"/>
              <a:t>Обычно наследуют класс </a:t>
            </a:r>
            <a:r>
              <a:rPr lang="en-US" dirty="0"/>
              <a:t>Control, </a:t>
            </a:r>
            <a:r>
              <a:rPr lang="en-US" dirty="0" err="1"/>
              <a:t>ContentControl</a:t>
            </a:r>
            <a:r>
              <a:rPr lang="en-US" dirty="0"/>
              <a:t>, </a:t>
            </a:r>
            <a:r>
              <a:rPr lang="en-US" dirty="0" err="1"/>
              <a:t>ItemControl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Panel</a:t>
            </a:r>
            <a:r>
              <a:rPr lang="ru-RU" dirty="0"/>
              <a:t>. Могут быть унаследованы от конкретного класса, например. </a:t>
            </a:r>
            <a:r>
              <a:rPr lang="en-US" dirty="0"/>
              <a:t>Button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/>
              <a:t>Шаблон проекта в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WPF Custom Control Library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36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UserControl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575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ru-RU" dirty="0"/>
              <a:t>Шаблоны данных</a:t>
            </a:r>
          </a:p>
          <a:p>
            <a:pPr marL="474980" lvl="2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DataTemplate</a:t>
            </a:r>
            <a:endParaRPr lang="ru-RU" dirty="0"/>
          </a:p>
          <a:p>
            <a:pPr marL="474980" lvl="2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HierarchicalDataTemplate</a:t>
            </a:r>
            <a:endParaRPr lang="ru-RU" dirty="0"/>
          </a:p>
          <a:p>
            <a:pPr marL="474980" lvl="2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ItemsPanelTemplate</a:t>
            </a:r>
            <a:endParaRPr lang="ru-RU" dirty="0"/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ControlTemplate</a:t>
            </a:r>
            <a:endParaRPr lang="en-US" dirty="0"/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UserControl</a:t>
            </a:r>
            <a:endParaRPr lang="en-US" dirty="0"/>
          </a:p>
          <a:p>
            <a:pPr marL="292100" lvl="1" indent="-292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CustomControl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77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</a:t>
            </a:r>
            <a:r>
              <a:rPr lang="en-US"/>
              <a:t> </a:t>
            </a:r>
            <a:r>
              <a:rPr lang="ru-RU"/>
              <a:t>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46236"/>
            <a:ext cx="8291263" cy="495822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Когда использовать?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Устраивает </a:t>
            </a:r>
            <a:r>
              <a:rPr lang="ru-RU" sz="2900" u="sng" dirty="0"/>
              <a:t>функциональность</a:t>
            </a:r>
            <a:r>
              <a:rPr lang="ru-RU" sz="2900" dirty="0"/>
              <a:t> элемента управления</a:t>
            </a:r>
            <a:endParaRPr lang="en-US" sz="2900" dirty="0"/>
          </a:p>
          <a:p>
            <a:pPr lvl="1">
              <a:lnSpc>
                <a:spcPct val="120000"/>
              </a:lnSpc>
            </a:pPr>
            <a:r>
              <a:rPr lang="ru-RU" sz="2900" dirty="0"/>
              <a:t>Устраивает </a:t>
            </a:r>
            <a:r>
              <a:rPr lang="ru-RU" sz="2900" u="sng" dirty="0"/>
              <a:t>внешний вид</a:t>
            </a:r>
            <a:endParaRPr lang="en-US" sz="2900" u="sng" dirty="0"/>
          </a:p>
          <a:p>
            <a:pPr lvl="1">
              <a:lnSpc>
                <a:spcPct val="120000"/>
              </a:lnSpc>
            </a:pPr>
            <a:r>
              <a:rPr lang="ru-RU" sz="2900" dirty="0"/>
              <a:t>Не устраивает</a:t>
            </a:r>
            <a:r>
              <a:rPr lang="en-US" sz="2900" dirty="0"/>
              <a:t> </a:t>
            </a:r>
            <a:r>
              <a:rPr lang="ru-RU" sz="2900" dirty="0"/>
              <a:t>способ представления данных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Например: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Отображение списка не </a:t>
            </a:r>
            <a:r>
              <a:rPr lang="en-US" sz="2900" dirty="0"/>
              <a:t>UI </a:t>
            </a:r>
            <a:r>
              <a:rPr lang="ru-RU" sz="2900" dirty="0"/>
              <a:t>элементов в списочном элементе управления. Вызывается метод </a:t>
            </a:r>
            <a:r>
              <a:rPr lang="en-US" sz="2900" dirty="0" err="1"/>
              <a:t>ToString</a:t>
            </a:r>
            <a:r>
              <a:rPr lang="en-US" sz="2900" dirty="0"/>
              <a:t>() </a:t>
            </a:r>
            <a:r>
              <a:rPr lang="ru-RU" sz="2900" dirty="0"/>
              <a:t>у каждого элемента и отображается виде простого текста. Нет никакого оформления. Конвертеры и </a:t>
            </a:r>
            <a:r>
              <a:rPr lang="en-US" sz="2900" dirty="0" err="1"/>
              <a:t>StringFormat</a:t>
            </a:r>
            <a:r>
              <a:rPr lang="en-US" sz="2900" dirty="0"/>
              <a:t> </a:t>
            </a:r>
            <a:r>
              <a:rPr lang="ru-RU" sz="2900" dirty="0"/>
              <a:t>несильно помогут.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Шаблон данных – это фрагмент </a:t>
            </a:r>
            <a:r>
              <a:rPr lang="en-US" dirty="0"/>
              <a:t>XAML </a:t>
            </a:r>
            <a:r>
              <a:rPr lang="ru-RU" dirty="0"/>
              <a:t>разметки, который определяет как привязанный объект данных должен быть отображен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Шаблоны данных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DataTemplate</a:t>
            </a:r>
            <a:r>
              <a:rPr lang="en-US" dirty="0"/>
              <a:t> – </a:t>
            </a:r>
            <a:r>
              <a:rPr lang="ru-RU" dirty="0"/>
              <a:t>основной шаблон данных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HierarchicalDataTemplate</a:t>
            </a:r>
            <a:r>
              <a:rPr lang="en-US" dirty="0"/>
              <a:t> – </a:t>
            </a:r>
            <a:r>
              <a:rPr lang="ru-RU" dirty="0"/>
              <a:t>шаблон отображения иерархических данных. Отображение в </a:t>
            </a:r>
            <a:r>
              <a:rPr lang="en-US" dirty="0" err="1"/>
              <a:t>TreeListView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ItemsPanelTemplate</a:t>
            </a:r>
            <a:r>
              <a:rPr lang="ru-RU" dirty="0"/>
              <a:t> – задание контейнера компоновки в списочных элементах управления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DataTemplate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017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Поддерживают: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Элементы управления содержимым </a:t>
            </a:r>
            <a:r>
              <a:rPr lang="en-US" dirty="0"/>
              <a:t>(</a:t>
            </a:r>
            <a:r>
              <a:rPr lang="ru-RU" dirty="0"/>
              <a:t>наследники от </a:t>
            </a:r>
            <a:r>
              <a:rPr lang="en-US" dirty="0" err="1"/>
              <a:t>ContentControl</a:t>
            </a:r>
            <a:r>
              <a:rPr lang="en-US" dirty="0"/>
              <a:t>)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Свойство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ContentTemplate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ru-RU" dirty="0"/>
              <a:t>Определяет отображение того, что помещается в свойство </a:t>
            </a:r>
            <a:r>
              <a:rPr lang="en-US" dirty="0"/>
              <a:t>Content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Элементы управления списками </a:t>
            </a:r>
            <a:r>
              <a:rPr lang="en-US" dirty="0"/>
              <a:t>(</a:t>
            </a:r>
            <a:r>
              <a:rPr lang="ru-RU" dirty="0"/>
              <a:t>наследники от </a:t>
            </a:r>
            <a:r>
              <a:rPr lang="en-US" dirty="0" err="1"/>
              <a:t>ItemsControl</a:t>
            </a:r>
            <a:r>
              <a:rPr lang="en-US" dirty="0"/>
              <a:t>)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Свойство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ItemTemplate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ru-RU" dirty="0"/>
              <a:t>Определяет отображение каждого элемента списка в коллекции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 </a:t>
            </a:r>
            <a:r>
              <a:rPr lang="ru-RU" sz="2600" dirty="0"/>
              <a:t>        </a:t>
            </a:r>
            <a:r>
              <a:rPr lang="en-US" sz="2600" dirty="0"/>
              <a:t>&lt;</a:t>
            </a:r>
            <a:r>
              <a:rPr lang="en-US" sz="2600" dirty="0" err="1"/>
              <a:t>ListBox</a:t>
            </a:r>
            <a:r>
              <a:rPr lang="en-US" sz="2600" dirty="0"/>
              <a:t> </a:t>
            </a:r>
            <a:r>
              <a:rPr lang="en-US" sz="2600" dirty="0" err="1"/>
              <a:t>ItemsSource</a:t>
            </a:r>
            <a:r>
              <a:rPr lang="en-US" sz="2600" dirty="0"/>
              <a:t>="{Binding Path=</a:t>
            </a:r>
            <a:r>
              <a:rPr lang="en-US" sz="2600" dirty="0" err="1"/>
              <a:t>productList</a:t>
            </a:r>
            <a:r>
              <a:rPr lang="en-US" sz="2600" dirty="0"/>
              <a:t>}"&gt;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            &lt;</a:t>
            </a:r>
            <a:r>
              <a:rPr lang="en-US" sz="2600" dirty="0" err="1"/>
              <a:t>ListBox.ItemTemplate</a:t>
            </a:r>
            <a:r>
              <a:rPr lang="en-US" sz="26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                &lt;</a:t>
            </a:r>
            <a:r>
              <a:rPr lang="en-US" sz="2600" dirty="0" err="1"/>
              <a:t>DataTemplate</a:t>
            </a:r>
            <a:r>
              <a:rPr lang="en-US" sz="26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                    &lt;</a:t>
            </a:r>
            <a:r>
              <a:rPr lang="en-US" sz="2600" dirty="0" err="1"/>
              <a:t>TextBlock</a:t>
            </a:r>
            <a:r>
              <a:rPr lang="en-US" sz="2600" dirty="0"/>
              <a:t> Text="{Binding Path=Name}"/&gt;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                &lt;/</a:t>
            </a:r>
            <a:r>
              <a:rPr lang="en-US" sz="2600" dirty="0" err="1"/>
              <a:t>DataTemplate</a:t>
            </a:r>
            <a:r>
              <a:rPr lang="en-US" sz="26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            &lt;/</a:t>
            </a:r>
            <a:r>
              <a:rPr lang="en-US" sz="2600" dirty="0" err="1"/>
              <a:t>ListBox.ItemTemplate</a:t>
            </a:r>
            <a:r>
              <a:rPr lang="en-US" sz="26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        &lt;/</a:t>
            </a:r>
            <a:r>
              <a:rPr lang="en-US" sz="2600" dirty="0" err="1"/>
              <a:t>ListBox</a:t>
            </a:r>
            <a:r>
              <a:rPr lang="en-US" sz="2600" dirty="0"/>
              <a:t>&gt;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9042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данных как ресурс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коллекции ресурсов: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&lt;</a:t>
            </a:r>
            <a:r>
              <a:rPr lang="en-US" sz="2000" dirty="0" err="1"/>
              <a:t>DataTemplate</a:t>
            </a:r>
            <a:r>
              <a:rPr lang="ru-RU" sz="2000" dirty="0"/>
              <a:t> </a:t>
            </a:r>
            <a:r>
              <a:rPr lang="en-US" sz="2000" dirty="0"/>
              <a:t> x:Key="dt"&gt;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	</a:t>
            </a:r>
            <a:r>
              <a:rPr lang="ru-RU" sz="2000" dirty="0"/>
              <a:t>  </a:t>
            </a:r>
            <a:r>
              <a:rPr lang="en-US" sz="2000" dirty="0"/>
              <a:t>&lt;Image Source={Binding Path=</a:t>
            </a:r>
            <a:r>
              <a:rPr lang="en-US" sz="2000" dirty="0" err="1"/>
              <a:t>ImageUri</a:t>
            </a:r>
            <a:r>
              <a:rPr lang="en-US" sz="2000" dirty="0"/>
              <a:t>}/&gt;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&lt;/</a:t>
            </a:r>
            <a:r>
              <a:rPr lang="en-US" sz="2000" dirty="0" err="1"/>
              <a:t>DataTemplate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списочном элементе управления:</a:t>
            </a:r>
          </a:p>
          <a:p>
            <a:pPr marL="0" indent="0">
              <a:buNone/>
            </a:pPr>
            <a:r>
              <a:rPr lang="en-US" sz="2000" dirty="0"/>
              <a:t>….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ItemTemplate</a:t>
            </a:r>
            <a:r>
              <a:rPr lang="en-US" sz="2000" dirty="0"/>
              <a:t>="{</a:t>
            </a:r>
            <a:r>
              <a:rPr lang="en-US" sz="2000" dirty="0" err="1"/>
              <a:t>StaticResource</a:t>
            </a:r>
            <a:r>
              <a:rPr lang="en-US" sz="2000" dirty="0"/>
              <a:t> </a:t>
            </a:r>
            <a:r>
              <a:rPr lang="en-US" sz="2000" dirty="0" err="1"/>
              <a:t>dt</a:t>
            </a:r>
            <a:r>
              <a:rPr lang="en-US" sz="2000" dirty="0"/>
              <a:t>}"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Осуществит привязку свойства </a:t>
            </a:r>
            <a:r>
              <a:rPr lang="en-US" sz="2000" dirty="0"/>
              <a:t>Source </a:t>
            </a:r>
            <a:r>
              <a:rPr lang="ru-RU" sz="2000" dirty="0"/>
              <a:t>рисунка к пути к файлу</a:t>
            </a:r>
          </a:p>
        </p:txBody>
      </p:sp>
    </p:spTree>
    <p:extLst>
      <p:ext uri="{BB962C8B-B14F-4D97-AF65-F5344CB8AC3E}">
        <p14:creationId xmlns:p14="http://schemas.microsoft.com/office/powerpoint/2010/main" val="30519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 в шаблонах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Также как и в стилях шаблоны данных поддерживают триггеры</a:t>
            </a:r>
          </a:p>
          <a:p>
            <a:pPr lvl="1"/>
            <a:r>
              <a:rPr lang="en-US" dirty="0"/>
              <a:t>Trigger</a:t>
            </a:r>
          </a:p>
          <a:p>
            <a:pPr lvl="1"/>
            <a:r>
              <a:rPr lang="en-US" dirty="0" err="1"/>
              <a:t>DataTrigger</a:t>
            </a:r>
            <a:endParaRPr lang="en-US" dirty="0"/>
          </a:p>
          <a:p>
            <a:pPr lvl="1"/>
            <a:r>
              <a:rPr lang="en-US" dirty="0" err="1"/>
              <a:t>MuliTrigger</a:t>
            </a:r>
            <a:endParaRPr lang="en-US" dirty="0"/>
          </a:p>
          <a:p>
            <a:pPr lvl="1"/>
            <a:r>
              <a:rPr lang="en-US" dirty="0" err="1"/>
              <a:t>MultiDataTrigger</a:t>
            </a:r>
            <a:endParaRPr lang="en-US" dirty="0"/>
          </a:p>
          <a:p>
            <a:pPr lvl="1"/>
            <a:r>
              <a:rPr lang="en-US" dirty="0" err="1"/>
              <a:t>EventTrigger</a:t>
            </a:r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600" dirty="0"/>
              <a:t>&lt;</a:t>
            </a:r>
            <a:r>
              <a:rPr lang="en-US" sz="2600" dirty="0" err="1"/>
              <a:t>DataTemplate</a:t>
            </a:r>
            <a:r>
              <a:rPr lang="en-US" sz="2600" dirty="0"/>
              <a:t>&gt;</a:t>
            </a:r>
          </a:p>
          <a:p>
            <a:pPr marL="0" indent="0">
              <a:buNone/>
            </a:pPr>
            <a:r>
              <a:rPr lang="en-US" sz="2600" dirty="0"/>
              <a:t>    &lt;Border Name="border" </a:t>
            </a:r>
            <a:r>
              <a:rPr lang="en-US" sz="2600" dirty="0" err="1"/>
              <a:t>BorderThickness</a:t>
            </a:r>
            <a:r>
              <a:rPr lang="en-US" sz="2600" dirty="0"/>
              <a:t>="1" </a:t>
            </a:r>
            <a:r>
              <a:rPr lang="ru-RU" sz="2600" dirty="0"/>
              <a:t>			</a:t>
            </a:r>
            <a:r>
              <a:rPr lang="en-US" sz="2600" dirty="0" err="1"/>
              <a:t>BorderBrush</a:t>
            </a:r>
            <a:r>
              <a:rPr lang="en-US" sz="2600" dirty="0"/>
              <a:t>="</a:t>
            </a:r>
            <a:r>
              <a:rPr lang="en-US" sz="2600" dirty="0" err="1"/>
              <a:t>SteelBlue</a:t>
            </a:r>
            <a:r>
              <a:rPr lang="en-US" sz="2600" dirty="0"/>
              <a:t>" Background="</a:t>
            </a:r>
            <a:r>
              <a:rPr lang="en-US" sz="2600" dirty="0" err="1"/>
              <a:t>LightGray</a:t>
            </a:r>
            <a:r>
              <a:rPr lang="en-US" sz="2600" dirty="0"/>
              <a:t>"&gt;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     … </a:t>
            </a:r>
          </a:p>
          <a:p>
            <a:pPr marL="0" indent="0">
              <a:buNone/>
            </a:pPr>
            <a:r>
              <a:rPr lang="ru-RU" sz="2600" dirty="0"/>
              <a:t>     </a:t>
            </a:r>
            <a:r>
              <a:rPr lang="en-US" sz="2600" dirty="0"/>
              <a:t>&lt;/Border&gt;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/>
              <a:t>DataTemplate.Triggers</a:t>
            </a:r>
            <a:r>
              <a:rPr lang="en-US" sz="2600" dirty="0"/>
              <a:t>&gt;</a:t>
            </a:r>
          </a:p>
          <a:p>
            <a:pPr marL="0" indent="0">
              <a:buNone/>
            </a:pPr>
            <a:r>
              <a:rPr lang="en-US" sz="2600" dirty="0"/>
              <a:t>          &lt;</a:t>
            </a:r>
            <a:r>
              <a:rPr lang="en-US" sz="2600" dirty="0" err="1"/>
              <a:t>DataTrigger</a:t>
            </a:r>
            <a:r>
              <a:rPr lang="en-US" sz="2600" dirty="0"/>
              <a:t> Binding="{Binding Path=Cost}" Value="100"&gt;</a:t>
            </a:r>
          </a:p>
          <a:p>
            <a:pPr marL="0" indent="0">
              <a:buNone/>
            </a:pPr>
            <a:r>
              <a:rPr lang="en-US" sz="2600" dirty="0"/>
              <a:t>              &lt;Setter  </a:t>
            </a:r>
            <a:r>
              <a:rPr lang="en-US" sz="2600" dirty="0" err="1"/>
              <a:t>TargetName</a:t>
            </a:r>
            <a:r>
              <a:rPr lang="en-US" sz="2600" dirty="0"/>
              <a:t>="border" Property="Background" Value="Red"/&gt;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ru-RU" sz="2600" dirty="0"/>
              <a:t>     </a:t>
            </a:r>
            <a:r>
              <a:rPr lang="en-US" sz="2600" dirty="0"/>
              <a:t>  &lt;/</a:t>
            </a:r>
            <a:r>
              <a:rPr lang="en-US" sz="2600" dirty="0" err="1"/>
              <a:t>DataTrigger</a:t>
            </a:r>
            <a:r>
              <a:rPr lang="en-US" sz="2600" dirty="0"/>
              <a:t>&gt;</a:t>
            </a:r>
          </a:p>
          <a:p>
            <a:pPr marL="0" indent="0">
              <a:buNone/>
            </a:pPr>
            <a:r>
              <a:rPr lang="en-US" sz="2600" dirty="0"/>
              <a:t>     &lt;/</a:t>
            </a:r>
            <a:r>
              <a:rPr lang="en-US" sz="2600" dirty="0" err="1"/>
              <a:t>DataTemplate.Triggers</a:t>
            </a:r>
            <a:r>
              <a:rPr lang="en-US" sz="2600" dirty="0"/>
              <a:t>&gt;</a:t>
            </a:r>
          </a:p>
          <a:p>
            <a:pPr marL="0" indent="0">
              <a:buNone/>
            </a:pPr>
            <a:r>
              <a:rPr lang="en-US" sz="2600" dirty="0"/>
              <a:t>  &lt;/</a:t>
            </a:r>
            <a:r>
              <a:rPr lang="en-US" sz="2600" dirty="0" err="1"/>
              <a:t>DataTemplate</a:t>
            </a:r>
            <a:r>
              <a:rPr lang="en-US" sz="2600" dirty="0"/>
              <a:t>&gt;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34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Триггеры в </a:t>
            </a:r>
            <a:r>
              <a:rPr lang="en-US" sz="2400" dirty="0" err="1"/>
              <a:t>DataTemplate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7127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4676</TotalTime>
  <Words>1312</Words>
  <Application>Microsoft Office PowerPoint</Application>
  <PresentationFormat>Экран (4:3)</PresentationFormat>
  <Paragraphs>272</Paragraphs>
  <Slides>29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Calibri</vt:lpstr>
      <vt:lpstr>Cambria</vt:lpstr>
      <vt:lpstr>Rockwell</vt:lpstr>
      <vt:lpstr>Wingdings 2</vt:lpstr>
      <vt:lpstr>Литейная</vt:lpstr>
      <vt:lpstr>Разработка приложений на платформе .NET</vt:lpstr>
      <vt:lpstr>Выбор способа</vt:lpstr>
      <vt:lpstr>Сегодня</vt:lpstr>
      <vt:lpstr>Шаблоны данных</vt:lpstr>
      <vt:lpstr>Демонстрация</vt:lpstr>
      <vt:lpstr>Шаблоны данных</vt:lpstr>
      <vt:lpstr>Шаблон данных как ресурс</vt:lpstr>
      <vt:lpstr>Триггеры в шаблонах данных</vt:lpstr>
      <vt:lpstr>Демонстрация</vt:lpstr>
      <vt:lpstr>Автоматически применяемые шаблоны данных</vt:lpstr>
      <vt:lpstr>Демонстрация</vt:lpstr>
      <vt:lpstr>Выбор способа отображения</vt:lpstr>
      <vt:lpstr>HierarchicalDataTemplate</vt:lpstr>
      <vt:lpstr>Компоновка ItemsControl</vt:lpstr>
      <vt:lpstr>Демонстрация</vt:lpstr>
      <vt:lpstr>Сегодня</vt:lpstr>
      <vt:lpstr>Шаблон элемента управления</vt:lpstr>
      <vt:lpstr>Демонстрация</vt:lpstr>
      <vt:lpstr>ControlTemplate</vt:lpstr>
      <vt:lpstr>Шаблон как ресурс</vt:lpstr>
      <vt:lpstr>Триггеры в шаблоне</vt:lpstr>
      <vt:lpstr>Демонстрация</vt:lpstr>
      <vt:lpstr>Свойства родителя шаблона</vt:lpstr>
      <vt:lpstr>Демонстрация</vt:lpstr>
      <vt:lpstr>Применение шаблонов в стиле</vt:lpstr>
      <vt:lpstr>Части шаблона</vt:lpstr>
      <vt:lpstr>Сегодня</vt:lpstr>
      <vt:lpstr>User и Custom Controls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471</cp:revision>
  <dcterms:created xsi:type="dcterms:W3CDTF">2011-09-30T16:04:03Z</dcterms:created>
  <dcterms:modified xsi:type="dcterms:W3CDTF">2019-04-07T20:19:39Z</dcterms:modified>
</cp:coreProperties>
</file>