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77" r:id="rId3"/>
    <p:sldId id="278" r:id="rId4"/>
    <p:sldId id="302" r:id="rId5"/>
    <p:sldId id="287" r:id="rId6"/>
    <p:sldId id="301" r:id="rId7"/>
    <p:sldId id="285" r:id="rId8"/>
    <p:sldId id="303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6" r:id="rId23"/>
    <p:sldId id="307" r:id="rId24"/>
    <p:sldId id="304" r:id="rId25"/>
    <p:sldId id="308" r:id="rId26"/>
    <p:sldId id="309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70" r:id="rId38"/>
    <p:sldId id="269" r:id="rId39"/>
    <p:sldId id="271" r:id="rId40"/>
    <p:sldId id="272" r:id="rId41"/>
    <p:sldId id="273" r:id="rId42"/>
    <p:sldId id="310" r:id="rId43"/>
    <p:sldId id="274" r:id="rId44"/>
    <p:sldId id="275" r:id="rId45"/>
    <p:sldId id="276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7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9405F-8466-49AD-B1B7-FAC16E33BE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28232-0F6A-4A0D-A67F-74CB1E6FC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dirty="0"/>
              <a:t>SQL-86, SQL-89, SQL-92, SQL:1999, SQL:2003, SQL:2008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8232-0F6A-4A0D-A67F-74CB1E6FCD1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0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8232-0F6A-4A0D-A67F-74CB1E6FCD1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8232-0F6A-4A0D-A67F-74CB1E6FCD1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7890CA-B576-4DBB-A9FE-D75B704F87E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  <a:r>
              <a:rPr lang="en-US"/>
              <a:t>1</a:t>
            </a:r>
            <a:r>
              <a:rPr lang="ru-RU"/>
              <a:t>.</a:t>
            </a:r>
            <a:endParaRPr lang="ru-RU" dirty="0"/>
          </a:p>
          <a:p>
            <a:r>
              <a:rPr lang="en-US" dirty="0"/>
              <a:t>ADO.NET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305800" cy="1981200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7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параметры:</a:t>
            </a:r>
          </a:p>
          <a:p>
            <a:pPr lvl="1"/>
            <a:r>
              <a:rPr lang="en-US" dirty="0"/>
              <a:t>Data Source – </a:t>
            </a:r>
            <a:r>
              <a:rPr lang="ru-RU" dirty="0"/>
              <a:t>сетевое имя сервера</a:t>
            </a:r>
          </a:p>
          <a:p>
            <a:pPr lvl="1"/>
            <a:r>
              <a:rPr lang="en-US" dirty="0"/>
              <a:t>Encrypt – </a:t>
            </a:r>
            <a:r>
              <a:rPr lang="ru-RU" dirty="0"/>
              <a:t>шифрованное соединение</a:t>
            </a:r>
          </a:p>
          <a:p>
            <a:pPr lvl="1"/>
            <a:r>
              <a:rPr lang="en-US" dirty="0"/>
              <a:t>Initial Catalog – </a:t>
            </a:r>
            <a:r>
              <a:rPr lang="ru-RU" dirty="0"/>
              <a:t>имя БД на сервере</a:t>
            </a:r>
          </a:p>
          <a:p>
            <a:pPr lvl="1"/>
            <a:r>
              <a:rPr lang="en-US" dirty="0"/>
              <a:t>Integrated Security – </a:t>
            </a:r>
            <a:r>
              <a:rPr lang="ru-RU" dirty="0"/>
              <a:t>способ аутентификации</a:t>
            </a:r>
          </a:p>
          <a:p>
            <a:pPr lvl="2"/>
            <a:r>
              <a:rPr lang="en-US" dirty="0"/>
              <a:t>True – </a:t>
            </a:r>
            <a:r>
              <a:rPr lang="ru-RU" dirty="0"/>
              <a:t>текущий пользователь </a:t>
            </a:r>
            <a:r>
              <a:rPr lang="en-US" dirty="0"/>
              <a:t>Windows</a:t>
            </a:r>
          </a:p>
          <a:p>
            <a:pPr lvl="2"/>
            <a:r>
              <a:rPr lang="en-US" dirty="0"/>
              <a:t>False – SQL Server</a:t>
            </a:r>
            <a:r>
              <a:rPr lang="ru-RU" dirty="0"/>
              <a:t>-аутентификация</a:t>
            </a:r>
          </a:p>
          <a:p>
            <a:pPr lvl="1"/>
            <a:r>
              <a:rPr lang="en-US" dirty="0" err="1"/>
              <a:t>UserID</a:t>
            </a:r>
            <a:r>
              <a:rPr lang="en-US" dirty="0"/>
              <a:t>, Password</a:t>
            </a:r>
          </a:p>
          <a:p>
            <a:r>
              <a:rPr lang="ru-RU" dirty="0"/>
              <a:t>Класс </a:t>
            </a:r>
            <a:r>
              <a:rPr lang="en-US" dirty="0" err="1"/>
              <a:t>SqlConnectionStringBuilder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Программное построение строки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Строка соединения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35008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Команда для работы с БД</a:t>
            </a:r>
          </a:p>
          <a:p>
            <a:r>
              <a:rPr lang="ru-RU"/>
              <a:t>Основные свойства</a:t>
            </a:r>
            <a:endParaRPr lang="en-US"/>
          </a:p>
          <a:p>
            <a:pPr lvl="1"/>
            <a:r>
              <a:rPr lang="en-US"/>
              <a:t>CommandText – SQL-</a:t>
            </a:r>
            <a:r>
              <a:rPr lang="ru-RU"/>
              <a:t>код, составляющий тело команды</a:t>
            </a:r>
          </a:p>
          <a:p>
            <a:pPr lvl="1"/>
            <a:r>
              <a:rPr lang="en-US"/>
              <a:t>CommandType – </a:t>
            </a:r>
            <a:r>
              <a:rPr lang="ru-RU"/>
              <a:t>команда, таблица, хранимая процедура</a:t>
            </a:r>
          </a:p>
          <a:p>
            <a:pPr lvl="1"/>
            <a:r>
              <a:rPr lang="en-US"/>
              <a:t>Parameters – </a:t>
            </a:r>
            <a:r>
              <a:rPr lang="ru-RU"/>
              <a:t>параметры команды</a:t>
            </a:r>
          </a:p>
          <a:p>
            <a:pPr lvl="1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SqlCommand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77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Выполнение команды на </a:t>
            </a:r>
            <a:r>
              <a:rPr lang="en-US" dirty="0"/>
              <a:t>SQL </a:t>
            </a:r>
            <a:r>
              <a:rPr lang="ru-RU" dirty="0"/>
              <a:t>сервере</a:t>
            </a:r>
          </a:p>
          <a:p>
            <a:pPr lvl="1"/>
            <a:r>
              <a:rPr lang="en-US" dirty="0" err="1"/>
              <a:t>ExecuteReader</a:t>
            </a:r>
            <a:r>
              <a:rPr lang="en-US" dirty="0"/>
              <a:t>() – </a:t>
            </a:r>
            <a:r>
              <a:rPr lang="ru-RU" dirty="0"/>
              <a:t>создает курсор на чтение из БД (</a:t>
            </a:r>
            <a:r>
              <a:rPr lang="en-US" dirty="0" err="1"/>
              <a:t>SqlDataReader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 err="1"/>
              <a:t>ExecuteScalar</a:t>
            </a:r>
            <a:r>
              <a:rPr lang="en-US" dirty="0"/>
              <a:t>() – </a:t>
            </a:r>
            <a:r>
              <a:rPr lang="ru-RU" dirty="0"/>
              <a:t>позволяет получить скалярное значение</a:t>
            </a:r>
          </a:p>
          <a:p>
            <a:pPr lvl="1"/>
            <a:r>
              <a:rPr lang="en-US" dirty="0" err="1"/>
              <a:t>ExecuteNonQuery</a:t>
            </a:r>
            <a:r>
              <a:rPr lang="en-US" dirty="0"/>
              <a:t>() – </a:t>
            </a:r>
            <a:r>
              <a:rPr lang="ru-RU" dirty="0"/>
              <a:t>команды, не требующие чтения данных</a:t>
            </a:r>
          </a:p>
          <a:p>
            <a:r>
              <a:rPr lang="en-US" dirty="0"/>
              <a:t>Prepare() – </a:t>
            </a:r>
            <a:r>
              <a:rPr lang="ru-RU" dirty="0"/>
              <a:t>оптимизация команды (занимает время)</a:t>
            </a:r>
          </a:p>
          <a:p>
            <a:r>
              <a:rPr lang="ru-RU" dirty="0"/>
              <a:t>Асинхронные версии команд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SqlCommand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313133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SqlDataReader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410575" cy="50356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Последовательное чтение результатов запроса</a:t>
            </a:r>
          </a:p>
          <a:p>
            <a:pPr>
              <a:defRPr/>
            </a:pPr>
            <a:r>
              <a:rPr lang="en-US" b="1" dirty="0" err="1"/>
              <a:t>bool</a:t>
            </a:r>
            <a:r>
              <a:rPr lang="en-US" dirty="0"/>
              <a:t> Read() – </a:t>
            </a:r>
            <a:r>
              <a:rPr lang="ru-RU" dirty="0"/>
              <a:t>следующая строка</a:t>
            </a:r>
          </a:p>
          <a:p>
            <a:pPr>
              <a:defRPr/>
            </a:pP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this</a:t>
            </a:r>
            <a:r>
              <a:rPr lang="en-US" dirty="0"/>
              <a:t>[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this</a:t>
            </a:r>
            <a:r>
              <a:rPr lang="en-US" dirty="0"/>
              <a:t>[</a:t>
            </a:r>
            <a:r>
              <a:rPr lang="en-US" b="1" dirty="0"/>
              <a:t>string</a:t>
            </a:r>
            <a:r>
              <a:rPr lang="en-US" dirty="0"/>
              <a:t> name] – </a:t>
            </a:r>
            <a:r>
              <a:rPr lang="ru-RU" dirty="0"/>
              <a:t>получение значения поля</a:t>
            </a:r>
          </a:p>
          <a:p>
            <a:pPr>
              <a:defRPr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GetOrdinal</a:t>
            </a:r>
            <a:r>
              <a:rPr lang="en-US" dirty="0"/>
              <a:t>(</a:t>
            </a:r>
            <a:r>
              <a:rPr lang="en-US" b="1" dirty="0"/>
              <a:t>string</a:t>
            </a:r>
            <a:r>
              <a:rPr lang="en-US" dirty="0"/>
              <a:t> name) – </a:t>
            </a:r>
            <a:r>
              <a:rPr lang="ru-RU" dirty="0"/>
              <a:t>номер столбца по имени</a:t>
            </a:r>
          </a:p>
          <a:p>
            <a:pPr>
              <a:defRPr/>
            </a:pPr>
            <a:r>
              <a:rPr lang="en-US" dirty="0" err="1"/>
              <a:t>GetXXX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– </a:t>
            </a:r>
            <a:r>
              <a:rPr lang="ru-RU" dirty="0"/>
              <a:t>получение типизированного значения столбца (осторожно с </a:t>
            </a:r>
            <a:r>
              <a:rPr lang="en-US" dirty="0"/>
              <a:t>null</a:t>
            </a:r>
            <a:r>
              <a:rPr lang="ru-RU" dirty="0"/>
              <a:t>)</a:t>
            </a:r>
            <a:r>
              <a:rPr lang="en-US" dirty="0"/>
              <a:t>. XXX – </a:t>
            </a:r>
            <a:r>
              <a:rPr lang="ru-RU" dirty="0"/>
              <a:t>название простого типа</a:t>
            </a:r>
            <a:endParaRPr lang="en-US" dirty="0"/>
          </a:p>
          <a:p>
            <a:pPr lvl="1">
              <a:defRPr/>
            </a:pPr>
            <a:r>
              <a:rPr lang="en-US" dirty="0" err="1"/>
              <a:t>int</a:t>
            </a:r>
            <a:r>
              <a:rPr lang="en-US" dirty="0"/>
              <a:t> reader.GetInt32(</a:t>
            </a:r>
            <a:r>
              <a:rPr lang="en-US" dirty="0" err="1"/>
              <a:t>int</a:t>
            </a:r>
            <a:r>
              <a:rPr lang="en-US" dirty="0"/>
              <a:t> order)</a:t>
            </a:r>
          </a:p>
          <a:p>
            <a:pPr>
              <a:defRPr/>
            </a:pPr>
            <a:r>
              <a:rPr lang="en-US" dirty="0"/>
              <a:t>Close(), Dispose() –</a:t>
            </a:r>
            <a:r>
              <a:rPr lang="ru-RU" dirty="0"/>
              <a:t> закрытие </a:t>
            </a:r>
            <a:r>
              <a:rPr lang="en-US" dirty="0" err="1"/>
              <a:t>DataReader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88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733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(“Data Source=(local);Initial Catalog=</a:t>
            </a:r>
            <a:r>
              <a:rPr lang="en-US" dirty="0" err="1"/>
              <a:t>Northwind;Integrated</a:t>
            </a:r>
            <a:r>
              <a:rPr lang="en-US" dirty="0"/>
              <a:t> Security=True”);</a:t>
            </a:r>
          </a:p>
          <a:p>
            <a:pPr marL="0" indent="0">
              <a:buNone/>
            </a:pP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(@"SELECT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r>
              <a:rPr lang="en-US" dirty="0"/>
              <a:t>, Freight, </a:t>
            </a:r>
            <a:r>
              <a:rPr lang="en-US" dirty="0" err="1"/>
              <a:t>ShipAddress</a:t>
            </a:r>
            <a:r>
              <a:rPr lang="en-US" dirty="0"/>
              <a:t> FROM Orders</a:t>
            </a:r>
            <a:r>
              <a:rPr lang="ru-RU" dirty="0"/>
              <a:t>, </a:t>
            </a:r>
            <a:r>
              <a:rPr lang="ru-RU" dirty="0" err="1"/>
              <a:t>connection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en-US" dirty="0"/>
              <a:t>            List&lt;Order&gt; </a:t>
            </a:r>
            <a:r>
              <a:rPr lang="en-US" dirty="0" err="1"/>
              <a:t>orderList</a:t>
            </a:r>
            <a:r>
              <a:rPr lang="en-US" dirty="0"/>
              <a:t> = new List&lt;Order&gt;();</a:t>
            </a:r>
          </a:p>
          <a:p>
            <a:pPr marL="0" indent="0">
              <a:buNone/>
            </a:pPr>
            <a:r>
              <a:rPr lang="en-US" dirty="0"/>
              <a:t>            using (</a:t>
            </a:r>
            <a:r>
              <a:rPr lang="en-US" dirty="0" err="1"/>
              <a:t>SqlDataReader</a:t>
            </a:r>
            <a:r>
              <a:rPr lang="en-US" dirty="0"/>
              <a:t> reader = </a:t>
            </a:r>
            <a:r>
              <a:rPr lang="en-US" dirty="0" err="1"/>
              <a:t>command.ExecuteReader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while (</a:t>
            </a:r>
            <a:r>
              <a:rPr lang="en-US" dirty="0" err="1"/>
              <a:t>reader.Read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Order </a:t>
            </a:r>
            <a:r>
              <a:rPr lang="en-US" dirty="0" err="1"/>
              <a:t>order</a:t>
            </a:r>
            <a:r>
              <a:rPr lang="en-US" dirty="0"/>
              <a:t> = new Order();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order.Id</a:t>
            </a:r>
            <a:r>
              <a:rPr lang="en-US" dirty="0"/>
              <a:t> = reader.GetInt32(0);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order.OrderDate</a:t>
            </a:r>
            <a:r>
              <a:rPr lang="en-US" dirty="0"/>
              <a:t> = (reader["</a:t>
            </a:r>
            <a:r>
              <a:rPr lang="en-US" dirty="0" err="1"/>
              <a:t>OrderDate</a:t>
            </a:r>
            <a:r>
              <a:rPr lang="en-US" dirty="0"/>
              <a:t>"] is </a:t>
            </a:r>
            <a:r>
              <a:rPr lang="en-US" dirty="0" err="1"/>
              <a:t>DBNull</a:t>
            </a:r>
            <a:r>
              <a:rPr lang="en-US" dirty="0"/>
              <a:t>) ? null : (</a:t>
            </a:r>
            <a:r>
              <a:rPr lang="en-US" dirty="0" err="1"/>
              <a:t>DateTime</a:t>
            </a:r>
            <a:r>
              <a:rPr lang="en-US" dirty="0"/>
              <a:t>?)reader["</a:t>
            </a:r>
            <a:r>
              <a:rPr lang="en-US" dirty="0" err="1"/>
              <a:t>OrderDate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order.Freight</a:t>
            </a:r>
            <a:r>
              <a:rPr lang="en-US" dirty="0"/>
              <a:t> = (reader["Freight"] is </a:t>
            </a:r>
            <a:r>
              <a:rPr lang="en-US" dirty="0" err="1"/>
              <a:t>DBNull</a:t>
            </a:r>
            <a:r>
              <a:rPr lang="en-US" dirty="0"/>
              <a:t>) ? null : (double?)</a:t>
            </a:r>
            <a:r>
              <a:rPr lang="en-US" dirty="0" err="1"/>
              <a:t>Convert.ToDouble</a:t>
            </a:r>
            <a:r>
              <a:rPr lang="en-US" dirty="0"/>
              <a:t>(reader["Freight"]);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order.ShipAddress</a:t>
            </a:r>
            <a:r>
              <a:rPr lang="en-US" dirty="0"/>
              <a:t> = </a:t>
            </a:r>
            <a:r>
              <a:rPr lang="en-US" dirty="0" err="1"/>
              <a:t>Convert.ToString</a:t>
            </a:r>
            <a:r>
              <a:rPr lang="en-US" dirty="0"/>
              <a:t>(reader["</a:t>
            </a:r>
            <a:r>
              <a:rPr lang="en-US" dirty="0" err="1"/>
              <a:t>ShipAddress</a:t>
            </a:r>
            <a:r>
              <a:rPr lang="en-US" dirty="0"/>
              <a:t>"]);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orderList.Add</a:t>
            </a:r>
            <a:r>
              <a:rPr lang="en-US" dirty="0"/>
              <a:t>(order);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  <a:p>
            <a:pPr marL="0" indent="0">
              <a:buNone/>
            </a:pPr>
            <a:r>
              <a:rPr lang="en-US" dirty="0" err="1"/>
              <a:t>connection.Close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47222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Shape 18432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Демонстрация</a:t>
            </a:r>
            <a:endParaRPr lang="ru-RU" dirty="0"/>
          </a:p>
        </p:txBody>
      </p:sp>
      <p:sp>
        <p:nvSpPr>
          <p:cNvPr id="184322" name="Shape 18432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Получение данных из 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Задает параметр команды</a:t>
            </a:r>
          </a:p>
          <a:p>
            <a:r>
              <a:rPr lang="en-US" dirty="0" err="1"/>
              <a:t>SqlCommand.Parameters</a:t>
            </a:r>
            <a:r>
              <a:rPr lang="en-US" dirty="0"/>
              <a:t> – </a:t>
            </a:r>
            <a:r>
              <a:rPr lang="ru-RU" dirty="0"/>
              <a:t>коллекция параметров команды</a:t>
            </a:r>
          </a:p>
          <a:p>
            <a:pPr lvl="1"/>
            <a:r>
              <a:rPr lang="en-US" dirty="0" err="1"/>
              <a:t>SqlCommand.Parameters</a:t>
            </a:r>
            <a:r>
              <a:rPr lang="en-US" dirty="0"/>
              <a:t>[name] –</a:t>
            </a:r>
            <a:r>
              <a:rPr lang="ru-RU" dirty="0"/>
              <a:t> получение параметра по имени</a:t>
            </a:r>
          </a:p>
          <a:p>
            <a:r>
              <a:rPr lang="ru-RU" dirty="0"/>
              <a:t>Имя параметра в команде начинается с </a:t>
            </a:r>
            <a:r>
              <a:rPr lang="en-US" dirty="0"/>
              <a:t>@ (</a:t>
            </a:r>
            <a:r>
              <a:rPr lang="ru-RU" dirty="0"/>
              <a:t>в </a:t>
            </a:r>
            <a:r>
              <a:rPr lang="en-US" dirty="0"/>
              <a:t>MS SQL Server):</a:t>
            </a:r>
          </a:p>
          <a:p>
            <a:pPr lvl="1"/>
            <a:r>
              <a:rPr lang="en-US" dirty="0"/>
              <a:t>SELECT name, author FROM books WHERE author=@author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415256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SqlParameter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410575" cy="50356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Представляет именованный параметр</a:t>
            </a:r>
            <a:endParaRPr lang="en-US" dirty="0"/>
          </a:p>
          <a:p>
            <a:pPr>
              <a:defRPr/>
            </a:pPr>
            <a:r>
              <a:rPr lang="ru-RU" dirty="0"/>
              <a:t>Конструкторы</a:t>
            </a:r>
          </a:p>
          <a:p>
            <a:pPr lvl="1">
              <a:defRPr/>
            </a:pPr>
            <a:r>
              <a:rPr lang="en-US" dirty="0" err="1"/>
              <a:t>SqlParameter</a:t>
            </a:r>
            <a:r>
              <a:rPr lang="en-US" dirty="0"/>
              <a:t>(string, object) – </a:t>
            </a:r>
            <a:r>
              <a:rPr lang="ru-RU" dirty="0"/>
              <a:t>со значением</a:t>
            </a:r>
          </a:p>
          <a:p>
            <a:pPr lvl="1">
              <a:defRPr/>
            </a:pPr>
            <a:r>
              <a:rPr lang="en-US" dirty="0" err="1"/>
              <a:t>SqlParameter</a:t>
            </a:r>
            <a:r>
              <a:rPr lang="en-US" dirty="0"/>
              <a:t>(string, </a:t>
            </a:r>
            <a:r>
              <a:rPr lang="en-US" dirty="0" err="1"/>
              <a:t>SqlDbType</a:t>
            </a:r>
            <a:r>
              <a:rPr lang="en-US" dirty="0"/>
              <a:t>) – </a:t>
            </a:r>
            <a:r>
              <a:rPr lang="ru-RU" dirty="0"/>
              <a:t>с заданным типом</a:t>
            </a:r>
          </a:p>
          <a:p>
            <a:pPr>
              <a:defRPr/>
            </a:pPr>
            <a:r>
              <a:rPr lang="ru-RU" dirty="0"/>
              <a:t>Свойства</a:t>
            </a:r>
          </a:p>
          <a:p>
            <a:pPr lvl="1">
              <a:defRPr/>
            </a:pPr>
            <a:r>
              <a:rPr lang="en-US" dirty="0"/>
              <a:t>object </a:t>
            </a:r>
            <a:r>
              <a:rPr lang="en-US" dirty="0" err="1"/>
              <a:t>SqlParameter.Value</a:t>
            </a:r>
            <a:r>
              <a:rPr lang="en-US" dirty="0"/>
              <a:t> – </a:t>
            </a:r>
            <a:r>
              <a:rPr lang="ru-RU" dirty="0"/>
              <a:t>значение параметра</a:t>
            </a:r>
          </a:p>
          <a:p>
            <a:pPr>
              <a:defRPr/>
            </a:pPr>
            <a:r>
              <a:rPr lang="ru-RU" dirty="0"/>
              <a:t>Пример:</a:t>
            </a:r>
            <a:endParaRPr lang="en-US" dirty="0"/>
          </a:p>
          <a:p>
            <a:pPr lvl="1">
              <a:defRPr/>
            </a:pPr>
            <a:r>
              <a:rPr lang="en-US" dirty="0" err="1"/>
              <a:t>SqlParameter</a:t>
            </a:r>
            <a:r>
              <a:rPr lang="en-US" dirty="0"/>
              <a:t> author = new </a:t>
            </a:r>
            <a:r>
              <a:rPr lang="en-US" dirty="0" err="1"/>
              <a:t>SqlParameter</a:t>
            </a:r>
            <a:r>
              <a:rPr lang="en-US" dirty="0"/>
              <a:t>(“@author”, “Pushkin”);</a:t>
            </a:r>
            <a:endParaRPr lang="ru-RU" dirty="0"/>
          </a:p>
          <a:p>
            <a:pPr lvl="1">
              <a:defRPr/>
            </a:pPr>
            <a:r>
              <a:rPr lang="en-US" dirty="0" err="1"/>
              <a:t>SqlCommand.Parameters.Add</a:t>
            </a:r>
            <a:r>
              <a:rPr lang="en-US" dirty="0"/>
              <a:t>(author);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58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Shape 18432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Демонстрация</a:t>
            </a:r>
            <a:endParaRPr lang="ru-RU" dirty="0"/>
          </a:p>
        </p:txBody>
      </p:sp>
      <p:sp>
        <p:nvSpPr>
          <p:cNvPr id="184322" name="Shape 18432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Использование параметров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6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Динамическое формирование:</a:t>
            </a:r>
          </a:p>
          <a:p>
            <a:pPr lvl="1"/>
            <a:r>
              <a:rPr lang="en-US"/>
              <a:t>cmd.CommandText = “SELECT * FROM books” + “WHERE author=\’” + author + “\’”;</a:t>
            </a:r>
          </a:p>
          <a:p>
            <a:pPr lvl="1"/>
            <a:endParaRPr lang="en-US"/>
          </a:p>
          <a:p>
            <a:r>
              <a:rPr lang="ru-RU"/>
              <a:t>Недостатки</a:t>
            </a:r>
          </a:p>
          <a:p>
            <a:pPr lvl="1"/>
            <a:r>
              <a:rPr lang="ru-RU"/>
              <a:t>Только для простых типов параметров – не работает с </a:t>
            </a:r>
            <a:r>
              <a:rPr lang="en-US"/>
              <a:t>image, text, binary</a:t>
            </a:r>
          </a:p>
          <a:p>
            <a:pPr lvl="1"/>
            <a:r>
              <a:rPr lang="ru-RU"/>
              <a:t>Меньше возможностей оптимизации</a:t>
            </a:r>
          </a:p>
          <a:p>
            <a:pPr lvl="1"/>
            <a:r>
              <a:rPr lang="ru-RU"/>
              <a:t>Подверженность атакам с внедрением </a:t>
            </a:r>
            <a:r>
              <a:rPr lang="en-US"/>
              <a:t>SQL-</a:t>
            </a:r>
            <a:r>
              <a:rPr lang="ru-RU"/>
              <a:t>кода (</a:t>
            </a:r>
            <a:r>
              <a:rPr lang="en-US"/>
              <a:t>SQL Injection)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Параметры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 </a:t>
            </a:r>
          </a:p>
        </p:txBody>
      </p:sp>
    </p:spTree>
    <p:extLst>
      <p:ext uri="{BB962C8B-B14F-4D97-AF65-F5344CB8AC3E}">
        <p14:creationId xmlns:p14="http://schemas.microsoft.com/office/powerpoint/2010/main" val="225963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Рассматриваем только реляционные базы данных</a:t>
            </a:r>
            <a:endParaRPr lang="en-US" dirty="0"/>
          </a:p>
          <a:p>
            <a:r>
              <a:rPr lang="ru-RU" dirty="0"/>
              <a:t>Сервера баз данных: </a:t>
            </a:r>
            <a:r>
              <a:rPr lang="en-US" dirty="0"/>
              <a:t>MS SQL Server, Oracle, MySQL, DB2, </a:t>
            </a:r>
            <a:r>
              <a:rPr lang="en-US" dirty="0" err="1"/>
              <a:t>Foxpro</a:t>
            </a:r>
            <a:r>
              <a:rPr lang="en-US" dirty="0"/>
              <a:t>, </a:t>
            </a:r>
            <a:r>
              <a:rPr lang="en-US" dirty="0" err="1"/>
              <a:t>FireBird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…</a:t>
            </a:r>
            <a:endParaRPr lang="ru-RU" dirty="0"/>
          </a:p>
          <a:p>
            <a:endParaRPr lang="ru-RU" dirty="0"/>
          </a:p>
          <a:p>
            <a:r>
              <a:rPr lang="ru-RU" dirty="0"/>
              <a:t>Хранят данные в виде таблиц</a:t>
            </a:r>
          </a:p>
          <a:p>
            <a:r>
              <a:rPr lang="ru-RU" dirty="0"/>
              <a:t>Хранят отношение между таблицами</a:t>
            </a:r>
          </a:p>
          <a:p>
            <a:r>
              <a:rPr lang="ru-RU" dirty="0"/>
              <a:t>Обеспечивают целостность данных, отказоустойчивость. </a:t>
            </a:r>
            <a:r>
              <a:rPr lang="en-US" dirty="0"/>
              <a:t>ACID</a:t>
            </a:r>
            <a:endParaRPr lang="ru-RU" dirty="0"/>
          </a:p>
          <a:p>
            <a:pPr lvl="1"/>
            <a:r>
              <a:rPr lang="ru-RU" dirty="0"/>
              <a:t>Поддерживают механизм транзакций</a:t>
            </a:r>
          </a:p>
          <a:p>
            <a:r>
              <a:rPr lang="ru-RU" dirty="0"/>
              <a:t>Обеспечивают доступ к данным посредством языка </a:t>
            </a:r>
            <a:r>
              <a:rPr lang="en-US" dirty="0"/>
              <a:t>SQL</a:t>
            </a:r>
            <a:endParaRPr lang="ru-RU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Базы данных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423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Shape 18432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Демонстрация</a:t>
            </a:r>
            <a:endParaRPr lang="ru-RU" dirty="0"/>
          </a:p>
        </p:txBody>
      </p:sp>
      <p:sp>
        <p:nvSpPr>
          <p:cNvPr id="184322" name="Shape 18432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4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Обеспечиваю поддержку транзакций. </a:t>
            </a:r>
            <a:r>
              <a:rPr lang="en-US" dirty="0"/>
              <a:t>ACID</a:t>
            </a:r>
            <a:endParaRPr lang="ru-RU" dirty="0"/>
          </a:p>
          <a:p>
            <a:pPr lvl="1"/>
            <a:r>
              <a:rPr lang="ru-RU" dirty="0"/>
              <a:t>Атомарность </a:t>
            </a:r>
          </a:p>
          <a:p>
            <a:pPr lvl="2"/>
            <a:r>
              <a:rPr lang="ru-RU" dirty="0"/>
              <a:t>Если в операцию вовлечены несколько порций данных, то фиксируются либо все, либо ни одна</a:t>
            </a:r>
          </a:p>
          <a:p>
            <a:pPr lvl="1"/>
            <a:r>
              <a:rPr lang="ru-RU" dirty="0"/>
              <a:t>Согласованность (Целостность)</a:t>
            </a:r>
            <a:endParaRPr lang="en-US" dirty="0"/>
          </a:p>
          <a:p>
            <a:pPr lvl="2"/>
            <a:r>
              <a:rPr lang="ru-RU" dirty="0"/>
              <a:t>Данные после завершения транзакции находятся в согласованном состоянии</a:t>
            </a:r>
          </a:p>
          <a:p>
            <a:pPr lvl="1"/>
            <a:r>
              <a:rPr lang="ru-RU" dirty="0"/>
              <a:t>Изоляция</a:t>
            </a:r>
          </a:p>
          <a:p>
            <a:pPr lvl="2"/>
            <a:r>
              <a:rPr lang="ru-RU" dirty="0"/>
              <a:t>Транзакция оперирует изолированными данными. Пока транзакция не завершена частичные данные никому не видны</a:t>
            </a:r>
          </a:p>
          <a:p>
            <a:pPr lvl="1"/>
            <a:r>
              <a:rPr lang="ru-RU" dirty="0"/>
              <a:t>Длительность</a:t>
            </a:r>
          </a:p>
          <a:p>
            <a:pPr lvl="2"/>
            <a:r>
              <a:rPr lang="ru-RU" dirty="0"/>
              <a:t>После завершения транзакции данные сохраняются. Даже в случае возникновения сбоев, сохраненные данные восстановятся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Транзакции</a:t>
            </a:r>
          </a:p>
        </p:txBody>
      </p:sp>
    </p:spTree>
    <p:extLst>
      <p:ext uri="{BB962C8B-B14F-4D97-AF65-F5344CB8AC3E}">
        <p14:creationId xmlns:p14="http://schemas.microsoft.com/office/powerpoint/2010/main" val="104773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7335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System.Transactions</a:t>
            </a:r>
            <a:endParaRPr lang="en-US" dirty="0"/>
          </a:p>
          <a:p>
            <a:r>
              <a:rPr lang="ru-RU" dirty="0"/>
              <a:t>Создание транзакции</a:t>
            </a:r>
          </a:p>
          <a:p>
            <a:pPr marL="0" indent="0">
              <a:buNone/>
            </a:pPr>
            <a:r>
              <a:rPr lang="en-US" dirty="0"/>
              <a:t>	using (</a:t>
            </a:r>
            <a:r>
              <a:rPr lang="en-US" dirty="0" err="1"/>
              <a:t>TransactionScope</a:t>
            </a:r>
            <a:r>
              <a:rPr lang="en-US" dirty="0"/>
              <a:t> scope = new </a:t>
            </a:r>
            <a:r>
              <a:rPr lang="en-US" dirty="0" err="1"/>
              <a:t>TransactionScope</a:t>
            </a:r>
            <a:r>
              <a:rPr lang="en-US" dirty="0"/>
              <a:t>())</a:t>
            </a:r>
            <a:r>
              <a:rPr lang="ru-RU" dirty="0"/>
              <a:t> {</a:t>
            </a:r>
            <a:r>
              <a:rPr lang="en-US" dirty="0"/>
              <a:t> ….}</a:t>
            </a:r>
            <a:endParaRPr lang="ru-RU" dirty="0"/>
          </a:p>
          <a:p>
            <a:r>
              <a:rPr lang="ru-RU" dirty="0"/>
              <a:t>Если внутри скопа произошло исключение, транзакция будет откатана</a:t>
            </a:r>
            <a:endParaRPr lang="en-US" dirty="0"/>
          </a:p>
          <a:p>
            <a:r>
              <a:rPr lang="ru-RU" dirty="0"/>
              <a:t>Для </a:t>
            </a:r>
            <a:r>
              <a:rPr lang="ru-RU" dirty="0" err="1"/>
              <a:t>комита</a:t>
            </a:r>
            <a:r>
              <a:rPr lang="ru-RU" dirty="0"/>
              <a:t> транзакции необходимо вызвать метод </a:t>
            </a:r>
            <a:r>
              <a:rPr lang="en-US" dirty="0"/>
              <a:t>Complete()</a:t>
            </a:r>
            <a:endParaRPr lang="ru-RU" dirty="0"/>
          </a:p>
          <a:p>
            <a:r>
              <a:rPr lang="ru-RU" dirty="0"/>
              <a:t>При обращении к нескольким серверам транзакция автоматически будет изменена на распределенную транзакцию и передана на управления в координатор распределенных транзакций (</a:t>
            </a:r>
            <a:r>
              <a:rPr lang="en-US" dirty="0"/>
              <a:t>DTC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using (</a:t>
            </a:r>
            <a:r>
              <a:rPr lang="en-US" dirty="0" err="1"/>
              <a:t>TransactionScope</a:t>
            </a:r>
            <a:r>
              <a:rPr lang="en-US" dirty="0"/>
              <a:t> scope = new </a:t>
            </a:r>
            <a:r>
              <a:rPr lang="en-US" dirty="0" err="1"/>
              <a:t>TransactionScope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SqlConnection</a:t>
            </a:r>
            <a:r>
              <a:rPr lang="en-US" dirty="0"/>
              <a:t> connection1 = new </a:t>
            </a:r>
            <a:r>
              <a:rPr lang="en-US" dirty="0" err="1"/>
              <a:t>SqlConnection</a:t>
            </a:r>
            <a:r>
              <a:rPr lang="en-US" dirty="0"/>
              <a:t>(connectionString1);</a:t>
            </a:r>
          </a:p>
          <a:p>
            <a:pPr marL="0" indent="0">
              <a:buNone/>
            </a:pPr>
            <a:r>
              <a:rPr lang="en-US" dirty="0"/>
              <a:t>	….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SqlConnection</a:t>
            </a:r>
            <a:r>
              <a:rPr lang="en-US" dirty="0"/>
              <a:t> connection2 = new </a:t>
            </a:r>
            <a:r>
              <a:rPr lang="en-US" dirty="0" err="1"/>
              <a:t>SqlConnection</a:t>
            </a:r>
            <a:r>
              <a:rPr lang="en-US" dirty="0"/>
              <a:t>(connectionString2);</a:t>
            </a:r>
          </a:p>
          <a:p>
            <a:pPr marL="0" indent="0">
              <a:buNone/>
            </a:pPr>
            <a:r>
              <a:rPr lang="en-US" dirty="0"/>
              <a:t>	…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scope.Complete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Транзакции</a:t>
            </a:r>
          </a:p>
        </p:txBody>
      </p:sp>
    </p:spTree>
    <p:extLst>
      <p:ext uri="{BB962C8B-B14F-4D97-AF65-F5344CB8AC3E}">
        <p14:creationId xmlns:p14="http://schemas.microsoft.com/office/powerpoint/2010/main" val="42890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Shape 18432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184322" name="Shape 18432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Транзакция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733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XML </a:t>
            </a:r>
            <a:r>
              <a:rPr lang="ru-RU" dirty="0"/>
              <a:t>файл настроек приложения</a:t>
            </a:r>
            <a:endParaRPr lang="en-US" dirty="0"/>
          </a:p>
          <a:p>
            <a:r>
              <a:rPr lang="ru-RU" dirty="0"/>
              <a:t>Позволяет менять настройки без перекомпиляции приложения</a:t>
            </a:r>
          </a:p>
          <a:p>
            <a:r>
              <a:rPr lang="ru-RU" dirty="0"/>
              <a:t>В </a:t>
            </a:r>
            <a:r>
              <a:rPr lang="en-US" dirty="0"/>
              <a:t>Visual Studio – </a:t>
            </a:r>
            <a:r>
              <a:rPr lang="ru-RU" dirty="0"/>
              <a:t>файл </a:t>
            </a:r>
            <a:r>
              <a:rPr lang="en-US" dirty="0" err="1"/>
              <a:t>App.config</a:t>
            </a:r>
            <a:endParaRPr lang="en-US" dirty="0"/>
          </a:p>
          <a:p>
            <a:r>
              <a:rPr lang="ru-RU" dirty="0"/>
              <a:t>При компиляции переименовывается в файл виде </a:t>
            </a:r>
            <a:r>
              <a:rPr lang="ru-RU" dirty="0" err="1"/>
              <a:t>ИмяПрилржения</a:t>
            </a:r>
            <a:r>
              <a:rPr lang="ru-RU" dirty="0"/>
              <a:t>.</a:t>
            </a:r>
            <a:r>
              <a:rPr lang="en-US" dirty="0" err="1"/>
              <a:t>exe.config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Пример: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&lt;?xml version="1.0" encoding="utf-8" ?&gt;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&lt;configuration&gt;</a:t>
            </a:r>
          </a:p>
          <a:p>
            <a:pPr marL="0" indent="0">
              <a:buNone/>
            </a:pPr>
            <a:r>
              <a:rPr lang="ru-RU" dirty="0"/>
              <a:t>	   </a:t>
            </a:r>
            <a:r>
              <a:rPr lang="en-US" dirty="0"/>
              <a:t>&lt;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ru-RU" dirty="0"/>
              <a:t>	   </a:t>
            </a:r>
            <a:r>
              <a:rPr lang="en-US" dirty="0"/>
              <a:t>    &lt;add name="</a:t>
            </a:r>
            <a:r>
              <a:rPr lang="en-US" dirty="0" err="1"/>
              <a:t>sqlProvider</a:t>
            </a:r>
            <a:r>
              <a:rPr lang="en-US" dirty="0"/>
              <a:t>" </a:t>
            </a:r>
            <a:r>
              <a:rPr lang="en-US" dirty="0" err="1"/>
              <a:t>connectionString</a:t>
            </a:r>
            <a:r>
              <a:rPr lang="en-US" dirty="0"/>
              <a:t>="Data Source=</a:t>
            </a:r>
            <a:r>
              <a:rPr lang="ru-RU" dirty="0"/>
              <a:t>192.168.1.1</a:t>
            </a:r>
            <a:r>
              <a:rPr lang="en-US" dirty="0"/>
              <a:t>;Initial </a:t>
            </a:r>
            <a:r>
              <a:rPr lang="ru-RU" dirty="0"/>
              <a:t>		</a:t>
            </a:r>
            <a:r>
              <a:rPr lang="en-US" dirty="0"/>
              <a:t>Catalog=</a:t>
            </a:r>
            <a:r>
              <a:rPr lang="en-US" dirty="0" err="1"/>
              <a:t>Northwind;Integrated</a:t>
            </a:r>
            <a:r>
              <a:rPr lang="en-US" dirty="0"/>
              <a:t> Security=True"/&gt;</a:t>
            </a:r>
          </a:p>
          <a:p>
            <a:pPr marL="0" indent="0">
              <a:buNone/>
            </a:pPr>
            <a:r>
              <a:rPr lang="ru-RU" dirty="0"/>
              <a:t>	   </a:t>
            </a:r>
            <a:r>
              <a:rPr lang="en-US" dirty="0"/>
              <a:t>&lt;/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&lt;/configuration&gt;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Доступ к строке соединения из кода: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ConnectionStringSettings</a:t>
            </a:r>
            <a:r>
              <a:rPr lang="en-US" dirty="0"/>
              <a:t> </a:t>
            </a:r>
            <a:r>
              <a:rPr lang="en-US" dirty="0" err="1"/>
              <a:t>connectionString</a:t>
            </a:r>
            <a:r>
              <a:rPr lang="en-US" dirty="0"/>
              <a:t> = </a:t>
            </a:r>
            <a:r>
              <a:rPr lang="ru-RU" dirty="0"/>
              <a:t>					</a:t>
            </a:r>
            <a:r>
              <a:rPr lang="en-US" dirty="0" err="1"/>
              <a:t>ConfigurationManager.ConnectionStrings</a:t>
            </a:r>
            <a:r>
              <a:rPr lang="en-US" dirty="0"/>
              <a:t>["</a:t>
            </a:r>
            <a:r>
              <a:rPr lang="en-US" dirty="0" err="1"/>
              <a:t>sqlProvider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SqlConnection</a:t>
            </a:r>
            <a:r>
              <a:rPr lang="en-US" dirty="0"/>
              <a:t> connection = </a:t>
            </a:r>
            <a:r>
              <a:rPr lang="ru-RU" dirty="0"/>
              <a:t>							</a:t>
            </a:r>
            <a:r>
              <a:rPr lang="en-US" dirty="0"/>
              <a:t>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connectionString.ConnectionString</a:t>
            </a:r>
            <a:r>
              <a:rPr lang="en-US" dirty="0"/>
              <a:t>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Строка подключения в конфигурационном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273339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Shape 18432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Демонстрация</a:t>
            </a:r>
            <a:endParaRPr lang="ru-RU" dirty="0"/>
          </a:p>
        </p:txBody>
      </p:sp>
      <p:sp>
        <p:nvSpPr>
          <p:cNvPr id="184322" name="Shape 18432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Строка подключения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59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hape 184321"/>
          <p:cNvSpPr>
            <a:spLocks noGrp="1" noChangeArrowheads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</p:spPr>
        <p:txBody>
          <a:bodyPr/>
          <a:lstStyle/>
          <a:p>
            <a:r>
              <a:rPr lang="ru-RU" dirty="0"/>
              <a:t>Отсоединенная модель доступа к данным</a:t>
            </a:r>
          </a:p>
        </p:txBody>
      </p:sp>
    </p:spTree>
    <p:extLst>
      <p:ext uri="{BB962C8B-B14F-4D97-AF65-F5344CB8AC3E}">
        <p14:creationId xmlns:p14="http://schemas.microsoft.com/office/powerpoint/2010/main" val="4267240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Моделирует в памяти реляционные данные из БД</a:t>
            </a:r>
            <a:endParaRPr lang="en-US" dirty="0"/>
          </a:p>
          <a:p>
            <a:r>
              <a:rPr lang="ru-RU" dirty="0"/>
              <a:t>Работа с данными, как будто есть постоянное подключение к БД</a:t>
            </a:r>
          </a:p>
          <a:p>
            <a:r>
              <a:rPr lang="ru-RU" dirty="0"/>
              <a:t>Этапы работы:</a:t>
            </a:r>
          </a:p>
          <a:p>
            <a:pPr lvl="1"/>
            <a:r>
              <a:rPr lang="ru-RU" dirty="0"/>
              <a:t>Соединение с БД, получение данных</a:t>
            </a:r>
          </a:p>
          <a:p>
            <a:pPr lvl="1"/>
            <a:r>
              <a:rPr lang="ru-RU" dirty="0"/>
              <a:t>Работа с данными</a:t>
            </a:r>
            <a:r>
              <a:rPr lang="en-US" dirty="0"/>
              <a:t>:</a:t>
            </a:r>
            <a:r>
              <a:rPr lang="ru-RU" dirty="0"/>
              <a:t> редактирование, удаление, добавление без необходимости подключения к БД</a:t>
            </a:r>
          </a:p>
          <a:p>
            <a:pPr lvl="1"/>
            <a:r>
              <a:rPr lang="ru-RU" dirty="0"/>
              <a:t>Возможность отмены изменений</a:t>
            </a:r>
          </a:p>
          <a:p>
            <a:pPr lvl="1"/>
            <a:r>
              <a:rPr lang="ru-RU" dirty="0"/>
              <a:t>Эффективное применение изменений данных в БД (открытие соединения, внесение только изменений в данных и закрытие соединения)</a:t>
            </a:r>
          </a:p>
          <a:p>
            <a:r>
              <a:rPr lang="ru-RU" dirty="0"/>
              <a:t>Вся логика работы с БД вынесена в отдельный тип – адаптер </a:t>
            </a:r>
            <a:r>
              <a:rPr lang="en-US" dirty="0"/>
              <a:t>(</a:t>
            </a:r>
            <a:r>
              <a:rPr lang="en-US" dirty="0" err="1"/>
              <a:t>DbDataAdapter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Основные классы могут использоваться и без БД</a:t>
            </a:r>
          </a:p>
          <a:p>
            <a:pPr lvl="1"/>
            <a:r>
              <a:rPr lang="ru-RU" dirty="0"/>
              <a:t>таблицы, столбцы, строки, отношения между таблицами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9160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Отсоединенный уровень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683568" y="4599751"/>
            <a:ext cx="7530332" cy="1008112"/>
            <a:chOff x="683568" y="4599751"/>
            <a:chExt cx="7530332" cy="1008112"/>
          </a:xfrm>
        </p:grpSpPr>
        <p:cxnSp>
          <p:nvCxnSpPr>
            <p:cNvPr id="11" name="Прямая со стрелкой 10"/>
            <p:cNvCxnSpPr/>
            <p:nvPr/>
          </p:nvCxnSpPr>
          <p:spPr>
            <a:xfrm flipH="1">
              <a:off x="3643885" y="5247823"/>
              <a:ext cx="3048156" cy="0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Скругленный прямоугольник 3"/>
            <p:cNvSpPr/>
            <p:nvPr/>
          </p:nvSpPr>
          <p:spPr>
            <a:xfrm>
              <a:off x="683568" y="4599751"/>
              <a:ext cx="2960318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Клиентское</a:t>
              </a:r>
            </a:p>
            <a:p>
              <a:r>
                <a:rPr lang="ru-RU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приложение</a:t>
              </a:r>
            </a:p>
          </p:txBody>
        </p:sp>
        <p:sp>
          <p:nvSpPr>
            <p:cNvPr id="5" name="Блок-схема: магнитный диск 4"/>
            <p:cNvSpPr/>
            <p:nvPr/>
          </p:nvSpPr>
          <p:spPr>
            <a:xfrm>
              <a:off x="2367614" y="4779771"/>
              <a:ext cx="1080120" cy="64807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DataSet</a:t>
              </a:r>
              <a:endPara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Блок-схема: магнитный диск 5"/>
            <p:cNvSpPr/>
            <p:nvPr/>
          </p:nvSpPr>
          <p:spPr>
            <a:xfrm>
              <a:off x="6701732" y="4599751"/>
              <a:ext cx="1512168" cy="93610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БД</a:t>
              </a: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3643886" y="4887783"/>
              <a:ext cx="3057846" cy="0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Прямоугольник 6"/>
            <p:cNvSpPr/>
            <p:nvPr/>
          </p:nvSpPr>
          <p:spPr>
            <a:xfrm>
              <a:off x="4239822" y="4780604"/>
              <a:ext cx="158417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Адаптер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61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DataSet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представляет реляционные данные в памяти</a:t>
            </a:r>
          </a:p>
          <a:p>
            <a:r>
              <a:rPr lang="en-US" dirty="0" err="1">
                <a:solidFill>
                  <a:srgbClr val="FFFF00"/>
                </a:solidFill>
              </a:rPr>
              <a:t>DataTable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представляет таблицу с данными</a:t>
            </a:r>
          </a:p>
          <a:p>
            <a:r>
              <a:rPr lang="en-US" dirty="0" err="1">
                <a:solidFill>
                  <a:srgbClr val="FFFF00"/>
                </a:solidFill>
              </a:rPr>
              <a:t>DataColumn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/>
              <a:t>– представляет схему таблицы</a:t>
            </a:r>
          </a:p>
          <a:p>
            <a:r>
              <a:rPr lang="en-US" dirty="0" err="1">
                <a:solidFill>
                  <a:srgbClr val="FFFF00"/>
                </a:solidFill>
              </a:rPr>
              <a:t>DataRow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представляет строку в таблице. Содержит данные.</a:t>
            </a:r>
          </a:p>
          <a:p>
            <a:r>
              <a:rPr lang="en-US" dirty="0" err="1">
                <a:solidFill>
                  <a:srgbClr val="FFFF00"/>
                </a:solidFill>
              </a:rPr>
              <a:t>DataRelation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отношение таблиц</a:t>
            </a:r>
          </a:p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 err="1">
                <a:solidFill>
                  <a:srgbClr val="FFFF00"/>
                </a:solidFill>
              </a:rPr>
              <a:t>DataAdapter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адаптер данных. Поставляет данные из/в БД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248815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реляционные данные в памяти</a:t>
            </a:r>
          </a:p>
          <a:p>
            <a:r>
              <a:rPr lang="ru-RU" dirty="0"/>
              <a:t>Свойство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содержит коллекцию таблиц </a:t>
            </a:r>
            <a:r>
              <a:rPr lang="en-US" dirty="0" err="1"/>
              <a:t>DataTable</a:t>
            </a:r>
            <a:endParaRPr lang="en-US" dirty="0"/>
          </a:p>
          <a:p>
            <a:r>
              <a:rPr lang="ru-RU" dirty="0"/>
              <a:t>Свойство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содержит коллекцию отношений родительский/дочерний </a:t>
            </a:r>
            <a:r>
              <a:rPr lang="en-US" dirty="0" err="1"/>
              <a:t>DataRelations</a:t>
            </a:r>
            <a:r>
              <a:rPr lang="ru-RU" dirty="0"/>
              <a:t> между своими таблицами.</a:t>
            </a:r>
          </a:p>
          <a:p>
            <a:r>
              <a:rPr lang="ru-RU" dirty="0"/>
              <a:t>Можно использовать навигацию между таблицами по отношениям.</a:t>
            </a:r>
          </a:p>
          <a:p>
            <a:r>
              <a:rPr lang="ru-RU" dirty="0"/>
              <a:t>Свойство </a:t>
            </a:r>
            <a:r>
              <a:rPr lang="en-US" dirty="0" err="1"/>
              <a:t>ExtendedProperties</a:t>
            </a:r>
            <a:r>
              <a:rPr lang="en-US" dirty="0"/>
              <a:t> </a:t>
            </a:r>
            <a:r>
              <a:rPr lang="ru-RU" dirty="0"/>
              <a:t>– представляет доп. информацию в виде пар имя/значение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67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Стандарты </a:t>
            </a:r>
            <a:r>
              <a:rPr lang="en-US" dirty="0"/>
              <a:t>SQL 86, SQL 89, SQL 92, … SQL 2008</a:t>
            </a:r>
            <a:endParaRPr lang="ru-RU" dirty="0"/>
          </a:p>
          <a:p>
            <a:r>
              <a:rPr lang="ru-RU" dirty="0"/>
              <a:t>Содержит команды в текстовом виде</a:t>
            </a:r>
          </a:p>
          <a:p>
            <a:r>
              <a:rPr lang="ru-RU" dirty="0"/>
              <a:t>Запросы компилируются самим сервером</a:t>
            </a:r>
          </a:p>
          <a:p>
            <a:r>
              <a:rPr lang="ru-RU" dirty="0"/>
              <a:t>Не все сервера баз данных поддерживают стандарты в полном объеме или имеют некоторые модификации команд описанных в стандартах</a:t>
            </a:r>
            <a:endParaRPr lang="en-US" dirty="0"/>
          </a:p>
          <a:p>
            <a:r>
              <a:rPr lang="ru-RU" dirty="0"/>
              <a:t>Модификации языка</a:t>
            </a:r>
          </a:p>
          <a:p>
            <a:pPr lvl="1"/>
            <a:r>
              <a:rPr lang="en-US" dirty="0"/>
              <a:t>T-SQL (transact SQL, Microsoft)</a:t>
            </a:r>
            <a:endParaRPr lang="ru-RU" dirty="0"/>
          </a:p>
          <a:p>
            <a:pPr lvl="1"/>
            <a:r>
              <a:rPr lang="en-US" dirty="0"/>
              <a:t>PL-SQL (Oracle)</a:t>
            </a:r>
            <a:endParaRPr lang="ru-RU" dirty="0"/>
          </a:p>
          <a:p>
            <a:pPr lvl="1"/>
            <a:r>
              <a:rPr lang="en-US" dirty="0"/>
              <a:t>MySQL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2741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DataSetName</a:t>
            </a:r>
            <a:r>
              <a:rPr lang="en-US" dirty="0"/>
              <a:t> – </a:t>
            </a:r>
            <a:r>
              <a:rPr lang="ru-RU" dirty="0"/>
              <a:t>имя экземпляра </a:t>
            </a:r>
            <a:r>
              <a:rPr lang="en-US" dirty="0" err="1"/>
              <a:t>DataSet</a:t>
            </a:r>
            <a:endParaRPr lang="ru-RU" dirty="0"/>
          </a:p>
          <a:p>
            <a:r>
              <a:rPr lang="en-US" dirty="0" err="1"/>
              <a:t>CaseSensitive</a:t>
            </a:r>
            <a:r>
              <a:rPr lang="en-US" dirty="0"/>
              <a:t> – </a:t>
            </a:r>
            <a:r>
              <a:rPr lang="ru-RU" dirty="0"/>
              <a:t>чувствительность к регистру при сравнении (</a:t>
            </a:r>
            <a:r>
              <a:rPr lang="en-US" dirty="0"/>
              <a:t>false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EnforceConstraints</a:t>
            </a:r>
            <a:r>
              <a:rPr lang="en-US" dirty="0"/>
              <a:t> – </a:t>
            </a:r>
            <a:r>
              <a:rPr lang="ru-RU" dirty="0"/>
              <a:t>применяются ли правила ограничений (</a:t>
            </a:r>
            <a:r>
              <a:rPr lang="en-US" dirty="0"/>
              <a:t>true)</a:t>
            </a:r>
          </a:p>
          <a:p>
            <a:r>
              <a:rPr lang="en-US" dirty="0" err="1"/>
              <a:t>HasErrors</a:t>
            </a:r>
            <a:r>
              <a:rPr lang="ru-RU" dirty="0"/>
              <a:t> – имеются ли ошибки в любой строке любой таблицы в этом </a:t>
            </a:r>
            <a:r>
              <a:rPr lang="en-US" dirty="0" err="1"/>
              <a:t>DataSet</a:t>
            </a:r>
            <a:endParaRPr lang="ru-RU" dirty="0"/>
          </a:p>
          <a:p>
            <a:r>
              <a:rPr lang="en-US" dirty="0" err="1"/>
              <a:t>RemotingFormat</a:t>
            </a:r>
            <a:r>
              <a:rPr lang="ru-RU" dirty="0"/>
              <a:t> – как </a:t>
            </a:r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ru-RU" dirty="0"/>
              <a:t>должен </a:t>
            </a:r>
            <a:r>
              <a:rPr lang="ru-RU" dirty="0" err="1"/>
              <a:t>сериализоваться</a:t>
            </a:r>
            <a:r>
              <a:rPr lang="ru-RU" dirty="0"/>
              <a:t> (</a:t>
            </a:r>
            <a:r>
              <a:rPr lang="en-US" dirty="0"/>
              <a:t>XML</a:t>
            </a:r>
            <a:r>
              <a:rPr lang="ru-RU" dirty="0"/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86585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293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RejectChanges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</a:t>
            </a:r>
            <a:r>
              <a:rPr lang="ru-RU" dirty="0"/>
              <a:t>отменяет все изменения в </a:t>
            </a:r>
            <a:r>
              <a:rPr lang="en-US" dirty="0" err="1"/>
              <a:t>DataSet</a:t>
            </a:r>
            <a:r>
              <a:rPr lang="ru-RU" dirty="0"/>
              <a:t> (сделанные после загрузки или после вызова </a:t>
            </a:r>
            <a:r>
              <a:rPr lang="en-US" dirty="0" err="1"/>
              <a:t>AcceptChanges</a:t>
            </a:r>
            <a:r>
              <a:rPr lang="ru-RU" dirty="0"/>
              <a:t>())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AcceptChanges</a:t>
            </a:r>
            <a:r>
              <a:rPr lang="en-US" dirty="0">
                <a:solidFill>
                  <a:srgbClr val="FFFF00"/>
                </a:solidFill>
              </a:rPr>
              <a:t>()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применяет все изменения в </a:t>
            </a:r>
            <a:r>
              <a:rPr lang="en-US" dirty="0" err="1"/>
              <a:t>DataSet</a:t>
            </a:r>
            <a:endParaRPr lang="ru-RU" dirty="0"/>
          </a:p>
          <a:p>
            <a:r>
              <a:rPr lang="en-US" dirty="0" err="1"/>
              <a:t>HasChanges</a:t>
            </a:r>
            <a:r>
              <a:rPr lang="en-US" dirty="0"/>
              <a:t>() – </a:t>
            </a:r>
            <a:r>
              <a:rPr lang="ru-RU" dirty="0"/>
              <a:t>имеются ли изменения в </a:t>
            </a:r>
            <a:r>
              <a:rPr lang="en-US" dirty="0" err="1"/>
              <a:t>DataSet</a:t>
            </a:r>
            <a:endParaRPr lang="en-US" dirty="0"/>
          </a:p>
          <a:p>
            <a:r>
              <a:rPr lang="en-US" dirty="0" err="1"/>
              <a:t>GetChanges</a:t>
            </a:r>
            <a:r>
              <a:rPr lang="en-US" dirty="0"/>
              <a:t>() – </a:t>
            </a:r>
            <a:r>
              <a:rPr lang="ru-RU" dirty="0"/>
              <a:t>возвращает копию </a:t>
            </a:r>
            <a:r>
              <a:rPr lang="en-US" dirty="0" err="1"/>
              <a:t>DataSet</a:t>
            </a:r>
            <a:r>
              <a:rPr lang="ru-RU" dirty="0"/>
              <a:t>, содержащую только изменения</a:t>
            </a:r>
          </a:p>
          <a:p>
            <a:r>
              <a:rPr lang="en-US" dirty="0"/>
              <a:t>Clear() – </a:t>
            </a:r>
            <a:r>
              <a:rPr lang="ru-RU" dirty="0"/>
              <a:t>очищает </a:t>
            </a:r>
            <a:r>
              <a:rPr lang="en-US" dirty="0" err="1"/>
              <a:t>DataSet</a:t>
            </a:r>
            <a:r>
              <a:rPr lang="ru-RU" dirty="0"/>
              <a:t> от данных (структура сохраняется)</a:t>
            </a:r>
          </a:p>
          <a:p>
            <a:r>
              <a:rPr lang="en-US" dirty="0"/>
              <a:t>Clone() / Copy() – </a:t>
            </a:r>
            <a:r>
              <a:rPr lang="ru-RU" dirty="0"/>
              <a:t>копируют структуру / структуру и данные в новый </a:t>
            </a:r>
            <a:r>
              <a:rPr lang="en-US" dirty="0" err="1"/>
              <a:t>DataSet</a:t>
            </a:r>
            <a:endParaRPr lang="ru-RU" dirty="0"/>
          </a:p>
          <a:p>
            <a:r>
              <a:rPr lang="en-US" dirty="0" err="1">
                <a:solidFill>
                  <a:srgbClr val="FFFF00"/>
                </a:solidFill>
              </a:rPr>
              <a:t>ReadXml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/ </a:t>
            </a:r>
            <a:r>
              <a:rPr lang="en-US" dirty="0" err="1">
                <a:solidFill>
                  <a:srgbClr val="FFFF00"/>
                </a:solidFill>
              </a:rPr>
              <a:t>WriteXml</a:t>
            </a:r>
            <a:r>
              <a:rPr lang="en-US" dirty="0">
                <a:solidFill>
                  <a:srgbClr val="FFFF00"/>
                </a:solidFill>
              </a:rPr>
              <a:t>()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/>
              <a:t>– чтение / запись </a:t>
            </a:r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ru-RU" dirty="0"/>
              <a:t>в поток (только данные или структуру и данные)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1922254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таблицу с данными</a:t>
            </a:r>
          </a:p>
          <a:p>
            <a:r>
              <a:rPr lang="ru-RU" dirty="0"/>
              <a:t>Обладает многими свойствами и методами аналогичными </a:t>
            </a:r>
            <a:r>
              <a:rPr lang="en-US" dirty="0" err="1"/>
              <a:t>DataSet</a:t>
            </a:r>
            <a:endParaRPr lang="ru-RU" dirty="0"/>
          </a:p>
          <a:p>
            <a:r>
              <a:rPr lang="ru-RU" dirty="0"/>
              <a:t>Свойство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содержит коллекцию колонок </a:t>
            </a:r>
            <a:r>
              <a:rPr lang="en-US" dirty="0" err="1"/>
              <a:t>DataColumn</a:t>
            </a:r>
            <a:endParaRPr lang="en-US" dirty="0"/>
          </a:p>
          <a:p>
            <a:r>
              <a:rPr lang="ru-RU" dirty="0"/>
              <a:t>Свойство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содержит </a:t>
            </a:r>
            <a:r>
              <a:rPr lang="ru-RU"/>
              <a:t>коллекцию строк </a:t>
            </a:r>
            <a:r>
              <a:rPr lang="en-US" dirty="0" err="1"/>
              <a:t>DataRow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DataTable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051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TableName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имя таблицы</a:t>
            </a:r>
          </a:p>
          <a:p>
            <a:r>
              <a:rPr lang="en-US" dirty="0" err="1"/>
              <a:t>ChildRelations</a:t>
            </a:r>
            <a:r>
              <a:rPr lang="en-US" dirty="0"/>
              <a:t> / </a:t>
            </a:r>
            <a:r>
              <a:rPr lang="en-US" dirty="0" err="1"/>
              <a:t>ParentRelations</a:t>
            </a:r>
            <a:r>
              <a:rPr lang="en-US" dirty="0"/>
              <a:t> – </a:t>
            </a:r>
            <a:r>
              <a:rPr lang="ru-RU" dirty="0"/>
              <a:t>дочерние / родительские отношения для таблицы</a:t>
            </a:r>
          </a:p>
          <a:p>
            <a:r>
              <a:rPr lang="en-US" dirty="0"/>
              <a:t>Constraints – </a:t>
            </a:r>
            <a:r>
              <a:rPr lang="ru-RU" dirty="0"/>
              <a:t>коллекция ограничений в таблице</a:t>
            </a:r>
          </a:p>
          <a:p>
            <a:r>
              <a:rPr lang="en-US" dirty="0" err="1"/>
              <a:t>PrimaryKey</a:t>
            </a:r>
            <a:r>
              <a:rPr lang="en-US" dirty="0"/>
              <a:t> – </a:t>
            </a:r>
            <a:r>
              <a:rPr lang="ru-RU" dirty="0"/>
              <a:t>массив столбцов – первичный ключ</a:t>
            </a:r>
          </a:p>
          <a:p>
            <a:r>
              <a:rPr lang="en-US" dirty="0" err="1"/>
              <a:t>DataSet</a:t>
            </a:r>
            <a:r>
              <a:rPr lang="en-US" dirty="0"/>
              <a:t> – </a:t>
            </a:r>
            <a:r>
              <a:rPr lang="ru-RU" dirty="0"/>
              <a:t>ссылка на </a:t>
            </a:r>
            <a:r>
              <a:rPr lang="en-US" dirty="0" err="1"/>
              <a:t>DataSet</a:t>
            </a:r>
            <a:r>
              <a:rPr lang="ru-RU" dirty="0"/>
              <a:t>, которому принадлежит данная таблица (если есть)</a:t>
            </a:r>
          </a:p>
          <a:p>
            <a:r>
              <a:rPr lang="en-US" dirty="0" err="1"/>
              <a:t>CaseSensitive</a:t>
            </a:r>
            <a:r>
              <a:rPr lang="en-US" dirty="0"/>
              <a:t>, Copy, </a:t>
            </a:r>
            <a:r>
              <a:rPr lang="en-US" dirty="0" err="1"/>
              <a:t>RemotingFormat</a:t>
            </a:r>
            <a:r>
              <a:rPr lang="en-US" dirty="0"/>
              <a:t> </a:t>
            </a:r>
            <a:r>
              <a:rPr lang="ru-RU" dirty="0"/>
              <a:t>и др. – аналогично </a:t>
            </a:r>
            <a:r>
              <a:rPr lang="en-US" dirty="0" err="1"/>
              <a:t>DataSet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DataTable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154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Представляет один столбец в </a:t>
            </a:r>
            <a:r>
              <a:rPr lang="en-US" dirty="0" err="1"/>
              <a:t>DataTable</a:t>
            </a:r>
            <a:endParaRPr lang="en-US" dirty="0"/>
          </a:p>
          <a:p>
            <a:r>
              <a:rPr lang="ru-RU" dirty="0"/>
              <a:t>Множество всех </a:t>
            </a:r>
            <a:r>
              <a:rPr lang="en-US" dirty="0" err="1"/>
              <a:t>DataColumn</a:t>
            </a:r>
            <a:r>
              <a:rPr lang="en-US" dirty="0"/>
              <a:t> </a:t>
            </a:r>
            <a:r>
              <a:rPr lang="ru-RU" dirty="0"/>
              <a:t>в таблице представляют </a:t>
            </a:r>
            <a:r>
              <a:rPr lang="ru-RU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схему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таблицы</a:t>
            </a:r>
            <a:endParaRPr lang="en-US" dirty="0"/>
          </a:p>
          <a:p>
            <a:r>
              <a:rPr lang="ru-RU" dirty="0"/>
              <a:t>Определяет тип данных в колонке</a:t>
            </a:r>
          </a:p>
          <a:p>
            <a:r>
              <a:rPr lang="ru-RU" dirty="0"/>
              <a:t>Может содержать набор ограничений:</a:t>
            </a:r>
          </a:p>
          <a:p>
            <a:pPr lvl="1"/>
            <a:r>
              <a:rPr lang="ru-RU" dirty="0"/>
              <a:t>Первичный ключ</a:t>
            </a:r>
          </a:p>
          <a:p>
            <a:pPr lvl="1"/>
            <a:r>
              <a:rPr lang="ru-RU" dirty="0"/>
              <a:t>Значение по умолчанию</a:t>
            </a:r>
          </a:p>
          <a:p>
            <a:pPr lvl="1"/>
            <a:r>
              <a:rPr lang="ru-RU" dirty="0"/>
              <a:t>Уникальность</a:t>
            </a:r>
          </a:p>
          <a:p>
            <a:pPr lvl="1"/>
            <a:r>
              <a:rPr lang="ru-RU" dirty="0"/>
              <a:t>Допустимость </a:t>
            </a:r>
            <a:r>
              <a:rPr lang="en-US" dirty="0" err="1"/>
              <a:t>DBNull</a:t>
            </a:r>
            <a:endParaRPr lang="ru-RU" dirty="0"/>
          </a:p>
          <a:p>
            <a:pPr lvl="1"/>
            <a:r>
              <a:rPr lang="ru-RU" dirty="0"/>
              <a:t>Разрешение только на чтение и др.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DataColumn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68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ColumnName</a:t>
            </a:r>
            <a:r>
              <a:rPr lang="en-US" dirty="0"/>
              <a:t> – </a:t>
            </a:r>
            <a:r>
              <a:rPr lang="ru-RU" dirty="0"/>
              <a:t>имя колонки</a:t>
            </a:r>
          </a:p>
          <a:p>
            <a:r>
              <a:rPr lang="en-US" dirty="0"/>
              <a:t>Caption – </a:t>
            </a:r>
            <a:r>
              <a:rPr lang="ru-RU" dirty="0"/>
              <a:t>отображаемый заголовок колонки</a:t>
            </a:r>
          </a:p>
          <a:p>
            <a:r>
              <a:rPr lang="en-US" dirty="0" err="1"/>
              <a:t>DataType</a:t>
            </a:r>
            <a:r>
              <a:rPr lang="ru-RU" dirty="0"/>
              <a:t> – тип данных в данном столбце</a:t>
            </a:r>
          </a:p>
          <a:p>
            <a:r>
              <a:rPr lang="en-US" dirty="0" err="1"/>
              <a:t>AutoIncrement</a:t>
            </a:r>
            <a:r>
              <a:rPr lang="en-US" dirty="0"/>
              <a:t>, </a:t>
            </a:r>
            <a:r>
              <a:rPr lang="en-US" dirty="0" err="1"/>
              <a:t>AutoIncrementSeed</a:t>
            </a:r>
            <a:r>
              <a:rPr lang="en-US" dirty="0"/>
              <a:t>, </a:t>
            </a:r>
            <a:r>
              <a:rPr lang="en-US" dirty="0" err="1"/>
              <a:t>AutoIncrementStep</a:t>
            </a:r>
            <a:r>
              <a:rPr lang="en-US" dirty="0"/>
              <a:t> – </a:t>
            </a:r>
            <a:r>
              <a:rPr lang="ru-RU" dirty="0"/>
              <a:t>задание </a:t>
            </a:r>
            <a:r>
              <a:rPr lang="ru-RU" dirty="0" err="1"/>
              <a:t>автоинкремента</a:t>
            </a:r>
            <a:r>
              <a:rPr lang="ru-RU" dirty="0"/>
              <a:t> для колонки</a:t>
            </a:r>
          </a:p>
          <a:p>
            <a:r>
              <a:rPr lang="en-US" dirty="0" err="1"/>
              <a:t>AllowDBNull</a:t>
            </a:r>
            <a:r>
              <a:rPr lang="en-US" dirty="0"/>
              <a:t> – </a:t>
            </a:r>
            <a:r>
              <a:rPr lang="ru-RU" dirty="0"/>
              <a:t>задает, могут ли содержаться пустые значения</a:t>
            </a:r>
          </a:p>
          <a:p>
            <a:r>
              <a:rPr lang="en-US" dirty="0" err="1"/>
              <a:t>DefaultValue</a:t>
            </a:r>
            <a:r>
              <a:rPr lang="en-US" dirty="0"/>
              <a:t> –</a:t>
            </a:r>
            <a:r>
              <a:rPr lang="ru-RU" dirty="0"/>
              <a:t> задает значение по умолчанию</a:t>
            </a:r>
          </a:p>
          <a:p>
            <a:r>
              <a:rPr lang="en-US" dirty="0"/>
              <a:t>Unique – </a:t>
            </a:r>
            <a:r>
              <a:rPr lang="ru-RU" dirty="0"/>
              <a:t>указывает, что данные в столбец должен быть уникальным</a:t>
            </a:r>
          </a:p>
          <a:p>
            <a:r>
              <a:rPr lang="en-US" dirty="0" err="1"/>
              <a:t>ReadOnly</a:t>
            </a:r>
            <a:r>
              <a:rPr lang="en-US" dirty="0"/>
              <a:t> – </a:t>
            </a:r>
            <a:r>
              <a:rPr lang="ru-RU" dirty="0"/>
              <a:t>указывает, что данные только для чтения</a:t>
            </a:r>
          </a:p>
          <a:p>
            <a:r>
              <a:rPr lang="en-US" dirty="0"/>
              <a:t>Table – </a:t>
            </a:r>
            <a:r>
              <a:rPr lang="ru-RU" dirty="0"/>
              <a:t>получает </a:t>
            </a:r>
            <a:r>
              <a:rPr lang="en-US" dirty="0" err="1"/>
              <a:t>DataTable</a:t>
            </a:r>
            <a:r>
              <a:rPr lang="ru-RU" dirty="0"/>
              <a:t>, содержащий данную колонку</a:t>
            </a:r>
          </a:p>
          <a:p>
            <a:r>
              <a:rPr lang="en-US" dirty="0"/>
              <a:t>Ordinal – </a:t>
            </a:r>
            <a:r>
              <a:rPr lang="ru-RU" dirty="0"/>
              <a:t>числовое положение колонки в коллекции колонок </a:t>
            </a:r>
            <a:r>
              <a:rPr lang="en-US" dirty="0"/>
              <a:t>Columns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DataColumn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203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Представляет конкретные </a:t>
            </a:r>
            <a:r>
              <a:rPr lang="ru-RU" dirty="0">
                <a:solidFill>
                  <a:srgbClr val="FFFF00"/>
                </a:solidFill>
              </a:rPr>
              <a:t>данные</a:t>
            </a:r>
            <a:r>
              <a:rPr lang="ru-RU" dirty="0"/>
              <a:t> в таблице</a:t>
            </a:r>
          </a:p>
          <a:p>
            <a:r>
              <a:rPr lang="ru-RU" dirty="0"/>
              <a:t>Нельзя создать без таблицы. Нет конструктора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Создание с помощью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dataRow</a:t>
            </a:r>
            <a:r>
              <a:rPr lang="en-US" dirty="0"/>
              <a:t> = </a:t>
            </a:r>
            <a:r>
              <a:rPr lang="en-US" dirty="0" err="1"/>
              <a:t>dataTable.NewRow</a:t>
            </a:r>
            <a:r>
              <a:rPr lang="en-US" dirty="0"/>
              <a:t>();</a:t>
            </a:r>
            <a:endParaRPr lang="ru-RU" dirty="0"/>
          </a:p>
          <a:p>
            <a:r>
              <a:rPr lang="ru-RU" dirty="0"/>
              <a:t>Доступ к данным, содержащимся в строке с помощью индексатора по номеру или имени колонки</a:t>
            </a:r>
          </a:p>
          <a:p>
            <a:r>
              <a:rPr lang="ru-RU" dirty="0"/>
              <a:t>Имеет состояния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DataRow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8673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Простой </a:t>
            </a:r>
            <a:r>
              <a:rPr lang="en-US" dirty="0" err="1"/>
              <a:t>DataSet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947818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RejectChanges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</a:t>
            </a:r>
            <a:r>
              <a:rPr lang="ru-RU" dirty="0"/>
              <a:t>отменяет все изменения в строке (сделанные после загрузки или после вызова </a:t>
            </a:r>
            <a:r>
              <a:rPr lang="en-US" dirty="0" err="1"/>
              <a:t>AcceptChanges</a:t>
            </a:r>
            <a:r>
              <a:rPr lang="ru-RU" dirty="0"/>
              <a:t>())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AcceptChanges</a:t>
            </a:r>
            <a:r>
              <a:rPr lang="en-US" dirty="0">
                <a:solidFill>
                  <a:srgbClr val="FFFF00"/>
                </a:solidFill>
              </a:rPr>
              <a:t>()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применяет все изменения в строке</a:t>
            </a:r>
          </a:p>
          <a:p>
            <a:r>
              <a:rPr lang="en-US" dirty="0"/>
              <a:t>Table – </a:t>
            </a:r>
            <a:r>
              <a:rPr lang="ru-RU" dirty="0"/>
              <a:t>таблица, содержащая строку</a:t>
            </a:r>
            <a:endParaRPr lang="en-US" dirty="0"/>
          </a:p>
          <a:p>
            <a:r>
              <a:rPr lang="en-US" dirty="0" err="1"/>
              <a:t>BeginEdit</a:t>
            </a:r>
            <a:r>
              <a:rPr lang="ru-RU" dirty="0"/>
              <a:t>()</a:t>
            </a:r>
            <a:r>
              <a:rPr lang="en-US" dirty="0"/>
              <a:t>, </a:t>
            </a:r>
            <a:r>
              <a:rPr lang="en-US" dirty="0" err="1"/>
              <a:t>EndEdit</a:t>
            </a:r>
            <a:r>
              <a:rPr lang="ru-RU" dirty="0"/>
              <a:t>()</a:t>
            </a:r>
            <a:r>
              <a:rPr lang="en-US" dirty="0"/>
              <a:t>, </a:t>
            </a:r>
            <a:r>
              <a:rPr lang="en-US" dirty="0" err="1"/>
              <a:t>CancelEdit</a:t>
            </a:r>
            <a:r>
              <a:rPr lang="ru-RU" dirty="0"/>
              <a:t>()</a:t>
            </a:r>
            <a:r>
              <a:rPr lang="en-US" dirty="0"/>
              <a:t> – </a:t>
            </a:r>
            <a:r>
              <a:rPr lang="ru-RU" dirty="0"/>
              <a:t>начало, окончание и отмена редактирования</a:t>
            </a:r>
          </a:p>
          <a:p>
            <a:r>
              <a:rPr lang="en-US" dirty="0"/>
              <a:t>Delete</a:t>
            </a:r>
            <a:r>
              <a:rPr lang="ru-RU"/>
              <a:t>()</a:t>
            </a:r>
            <a:r>
              <a:rPr lang="en-US"/>
              <a:t> </a:t>
            </a:r>
            <a:r>
              <a:rPr lang="en-US" dirty="0"/>
              <a:t>– </a:t>
            </a:r>
            <a:r>
              <a:rPr lang="ru-RU" dirty="0"/>
              <a:t>помечает строку для удаления</a:t>
            </a:r>
            <a:endParaRPr lang="en-US" dirty="0"/>
          </a:p>
          <a:p>
            <a:r>
              <a:rPr lang="en-US" dirty="0" err="1"/>
              <a:t>HasErrors</a:t>
            </a:r>
            <a:r>
              <a:rPr lang="en-US" dirty="0"/>
              <a:t>, </a:t>
            </a:r>
            <a:r>
              <a:rPr lang="en-US" dirty="0" err="1"/>
              <a:t>GetColumnsInError</a:t>
            </a:r>
            <a:r>
              <a:rPr lang="en-US" dirty="0"/>
              <a:t>, </a:t>
            </a:r>
            <a:r>
              <a:rPr lang="en-US" dirty="0" err="1"/>
              <a:t>GetColumnError</a:t>
            </a:r>
            <a:r>
              <a:rPr lang="en-US" dirty="0"/>
              <a:t>, </a:t>
            </a:r>
            <a:r>
              <a:rPr lang="en-US" dirty="0" err="1"/>
              <a:t>ClearErrors</a:t>
            </a:r>
            <a:r>
              <a:rPr lang="en-US" dirty="0"/>
              <a:t>, </a:t>
            </a:r>
            <a:r>
              <a:rPr lang="en-US" dirty="0" err="1"/>
              <a:t>RowError</a:t>
            </a:r>
            <a:r>
              <a:rPr lang="en-US" dirty="0"/>
              <a:t> – </a:t>
            </a:r>
            <a:r>
              <a:rPr lang="ru-RU" dirty="0"/>
              <a:t>позволяют определить ошибки в данных</a:t>
            </a:r>
          </a:p>
          <a:p>
            <a:r>
              <a:rPr lang="en-US" dirty="0" err="1">
                <a:solidFill>
                  <a:srgbClr val="FFFF00"/>
                </a:solidFill>
              </a:rPr>
              <a:t>RowState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состояние текущий строки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DataRow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2444593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Added</a:t>
            </a:r>
            <a:r>
              <a:rPr lang="ru-RU" dirty="0"/>
              <a:t> - добавлена</a:t>
            </a:r>
            <a:endParaRPr lang="en-US" dirty="0"/>
          </a:p>
          <a:p>
            <a:r>
              <a:rPr lang="en-US" dirty="0"/>
              <a:t>Deleted</a:t>
            </a:r>
            <a:r>
              <a:rPr lang="ru-RU" dirty="0"/>
              <a:t> - удалена</a:t>
            </a:r>
            <a:endParaRPr lang="en-US" dirty="0"/>
          </a:p>
          <a:p>
            <a:r>
              <a:rPr lang="en-US" dirty="0"/>
              <a:t>Detached – </a:t>
            </a:r>
            <a:r>
              <a:rPr lang="ru-RU" dirty="0"/>
              <a:t>не присоединена ни к одной таблице</a:t>
            </a:r>
            <a:endParaRPr lang="en-US" dirty="0"/>
          </a:p>
          <a:p>
            <a:r>
              <a:rPr lang="en-US" dirty="0"/>
              <a:t>Modified</a:t>
            </a:r>
            <a:r>
              <a:rPr lang="ru-RU" dirty="0"/>
              <a:t> - изменена</a:t>
            </a:r>
            <a:endParaRPr lang="en-US" dirty="0"/>
          </a:p>
          <a:p>
            <a:r>
              <a:rPr lang="en-US" dirty="0"/>
              <a:t>Unchanged</a:t>
            </a:r>
            <a:r>
              <a:rPr lang="ru-RU" dirty="0"/>
              <a:t> – неизменна</a:t>
            </a:r>
          </a:p>
          <a:p>
            <a:endParaRPr lang="en-US" dirty="0"/>
          </a:p>
          <a:p>
            <a:r>
              <a:rPr lang="ru-RU" dirty="0"/>
              <a:t>По этим состояниям определяются изменения в таблицах и </a:t>
            </a:r>
            <a:r>
              <a:rPr lang="en-US" dirty="0" err="1"/>
              <a:t>DataSet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RowState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35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доступ к локальным и удаленным реляционным базам данных</a:t>
            </a:r>
          </a:p>
          <a:p>
            <a:r>
              <a:rPr lang="ru-RU" dirty="0"/>
              <a:t>Предоставляет единую модель доступа к различным базам данных</a:t>
            </a:r>
          </a:p>
          <a:p>
            <a:r>
              <a:rPr lang="ru-RU" dirty="0"/>
              <a:t>Доступ к базам данных осуществляют провайдеры данных характерные (</a:t>
            </a:r>
            <a:r>
              <a:rPr lang="en-US" dirty="0"/>
              <a:t>“</a:t>
            </a:r>
            <a:r>
              <a:rPr lang="ru-RU" dirty="0"/>
              <a:t>заточенные</a:t>
            </a:r>
            <a:r>
              <a:rPr lang="en-US" dirty="0"/>
              <a:t>”</a:t>
            </a:r>
            <a:r>
              <a:rPr lang="ru-RU" dirty="0"/>
              <a:t>) для данного сервера баз данных</a:t>
            </a:r>
          </a:p>
          <a:p>
            <a:pPr lvl="1"/>
            <a:r>
              <a:rPr lang="ru-RU" dirty="0"/>
              <a:t>Повышает производительность</a:t>
            </a:r>
          </a:p>
          <a:p>
            <a:pPr lvl="1"/>
            <a:r>
              <a:rPr lang="ru-RU" dirty="0"/>
              <a:t>Позволяет использовать специфические особенности сервера баз данных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937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Состояния строки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831556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Классы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 err="1">
                <a:solidFill>
                  <a:srgbClr val="FFFF00"/>
                </a:solidFill>
              </a:rPr>
              <a:t>DataAdapter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SqlDataAdapter</a:t>
            </a:r>
            <a:r>
              <a:rPr lang="en-US" dirty="0"/>
              <a:t>, </a:t>
            </a:r>
            <a:r>
              <a:rPr lang="en-US" dirty="0" err="1"/>
              <a:t>OracleDataAdapter</a:t>
            </a:r>
            <a:r>
              <a:rPr lang="en-US" dirty="0"/>
              <a:t> </a:t>
            </a:r>
            <a:r>
              <a:rPr lang="ru-RU" dirty="0"/>
              <a:t>и т.д.</a:t>
            </a:r>
            <a:endParaRPr lang="en-US" dirty="0"/>
          </a:p>
          <a:p>
            <a:r>
              <a:rPr lang="ru-RU" dirty="0"/>
              <a:t>Содержит команды:</a:t>
            </a:r>
          </a:p>
          <a:p>
            <a:pPr lvl="1"/>
            <a:r>
              <a:rPr lang="en-US" dirty="0" err="1"/>
              <a:t>SelectCommand</a:t>
            </a:r>
            <a:endParaRPr lang="en-US" dirty="0"/>
          </a:p>
          <a:p>
            <a:pPr lvl="1"/>
            <a:r>
              <a:rPr lang="en-US" dirty="0" err="1"/>
              <a:t>InsertCommand</a:t>
            </a:r>
            <a:endParaRPr lang="en-US" dirty="0"/>
          </a:p>
          <a:p>
            <a:pPr lvl="1"/>
            <a:r>
              <a:rPr lang="en-US" dirty="0" err="1"/>
              <a:t>UpdateCommand</a:t>
            </a:r>
            <a:endParaRPr lang="en-US" dirty="0"/>
          </a:p>
          <a:p>
            <a:pPr lvl="1"/>
            <a:r>
              <a:rPr lang="en-US" dirty="0" err="1"/>
              <a:t>DeleteCommand</a:t>
            </a:r>
            <a:endParaRPr lang="en-US" dirty="0"/>
          </a:p>
          <a:p>
            <a:r>
              <a:rPr lang="ru-RU" dirty="0"/>
              <a:t>Метод </a:t>
            </a:r>
            <a:r>
              <a:rPr lang="en-US" dirty="0"/>
              <a:t>Fill() – </a:t>
            </a:r>
            <a:r>
              <a:rPr lang="ru-RU" dirty="0"/>
              <a:t>загружает данные в </a:t>
            </a:r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ru-RU" dirty="0"/>
              <a:t>или таблицу</a:t>
            </a:r>
          </a:p>
          <a:p>
            <a:r>
              <a:rPr lang="ru-RU" dirty="0"/>
              <a:t>Метод </a:t>
            </a:r>
            <a:r>
              <a:rPr lang="en-US" dirty="0"/>
              <a:t>Update </a:t>
            </a:r>
            <a:r>
              <a:rPr lang="ru-RU" dirty="0"/>
              <a:t>– обновляет данные в БД</a:t>
            </a:r>
          </a:p>
          <a:p>
            <a:r>
              <a:rPr lang="en-US" dirty="0" err="1"/>
              <a:t>SqlCommandBuilder</a:t>
            </a:r>
            <a:r>
              <a:rPr lang="en-US" dirty="0"/>
              <a:t> – </a:t>
            </a:r>
            <a:r>
              <a:rPr lang="ru-RU" dirty="0"/>
              <a:t>помогает строить остальные команды по </a:t>
            </a:r>
            <a:r>
              <a:rPr lang="en-US" dirty="0" err="1"/>
              <a:t>SelectCommand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Адаптеры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29553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Редактирование таблицы БД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403763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Конкретное приложение работает с конкретной БД</a:t>
            </a:r>
          </a:p>
          <a:p>
            <a:pPr lvl="1">
              <a:defRPr/>
            </a:pPr>
            <a:r>
              <a:rPr lang="ru-RU" dirty="0"/>
              <a:t>Известны типы столбцов </a:t>
            </a:r>
          </a:p>
          <a:p>
            <a:pPr lvl="1">
              <a:defRPr/>
            </a:pPr>
            <a:r>
              <a:rPr lang="ru-RU" dirty="0"/>
              <a:t>Простой </a:t>
            </a:r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ru-RU" dirty="0"/>
              <a:t>не типизирован</a:t>
            </a:r>
          </a:p>
          <a:p>
            <a:pPr>
              <a:defRPr/>
            </a:pPr>
            <a:r>
              <a:rPr lang="ru-RU" dirty="0"/>
              <a:t>Типизированный </a:t>
            </a:r>
            <a:r>
              <a:rPr lang="en-US" dirty="0" err="1"/>
              <a:t>DataSet</a:t>
            </a:r>
            <a:endParaRPr lang="en-US" dirty="0"/>
          </a:p>
          <a:p>
            <a:pPr lvl="1">
              <a:defRPr/>
            </a:pPr>
            <a:r>
              <a:rPr lang="ru-RU" dirty="0"/>
              <a:t>Автоматическая генерация по БД</a:t>
            </a:r>
          </a:p>
          <a:p>
            <a:pPr lvl="1">
              <a:defRPr/>
            </a:pPr>
            <a:r>
              <a:rPr lang="ru-RU" dirty="0"/>
              <a:t>Типизация всех таблиц, полей и т.д.</a:t>
            </a:r>
          </a:p>
          <a:p>
            <a:pPr lvl="1">
              <a:defRPr/>
            </a:pPr>
            <a:r>
              <a:rPr lang="ru-RU" dirty="0"/>
              <a:t>Удобные методы поиска</a:t>
            </a:r>
          </a:p>
          <a:p>
            <a:pPr lvl="1">
              <a:defRPr/>
            </a:pPr>
            <a:r>
              <a:rPr lang="ru-RU" dirty="0"/>
              <a:t>Контроль типов на этапе компиляции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Типизированный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2207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Состоит из:	</a:t>
            </a:r>
          </a:p>
          <a:p>
            <a:pPr lvl="1">
              <a:defRPr/>
            </a:pPr>
            <a:r>
              <a:rPr lang="en-US" dirty="0"/>
              <a:t>XML-</a:t>
            </a:r>
            <a:r>
              <a:rPr lang="ru-RU" dirty="0"/>
              <a:t>схемы (описывает формат)</a:t>
            </a:r>
          </a:p>
          <a:p>
            <a:pPr lvl="1">
              <a:defRPr/>
            </a:pPr>
            <a:r>
              <a:rPr lang="en-US" dirty="0"/>
              <a:t>C#-</a:t>
            </a:r>
            <a:r>
              <a:rPr lang="ru-RU" dirty="0"/>
              <a:t>кода (используется в коде)</a:t>
            </a:r>
          </a:p>
          <a:p>
            <a:pPr lvl="1">
              <a:defRPr/>
            </a:pPr>
            <a:r>
              <a:rPr lang="ru-RU" dirty="0"/>
              <a:t>Дополнительных адаптеров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Типизированный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1558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Типизированный </a:t>
            </a:r>
            <a:r>
              <a:rPr lang="en-US" dirty="0" err="1"/>
              <a:t>DataSet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90196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Присоединенная</a:t>
            </a:r>
          </a:p>
          <a:p>
            <a:pPr lvl="1"/>
            <a:r>
              <a:rPr lang="ru-RU" dirty="0"/>
              <a:t>Открывается соединение с БД</a:t>
            </a:r>
          </a:p>
          <a:p>
            <a:pPr lvl="1"/>
            <a:r>
              <a:rPr lang="ru-RU" dirty="0"/>
              <a:t>Соединение остается на весь период работы</a:t>
            </a:r>
          </a:p>
          <a:p>
            <a:r>
              <a:rPr lang="ru-RU" dirty="0"/>
              <a:t>Отсоединенная</a:t>
            </a:r>
          </a:p>
          <a:p>
            <a:pPr lvl="1"/>
            <a:r>
              <a:rPr lang="ru-RU" dirty="0"/>
              <a:t>Данные загружаются из БД. Сохраняется локальная копия данных. Соединение закрывается</a:t>
            </a:r>
          </a:p>
          <a:p>
            <a:pPr lvl="1"/>
            <a:r>
              <a:rPr lang="ru-RU" dirty="0"/>
              <a:t>Данные модифицируются пользователем (при отсутствии соединения с БД)</a:t>
            </a:r>
          </a:p>
          <a:p>
            <a:pPr lvl="1"/>
            <a:r>
              <a:rPr lang="ru-RU" dirty="0"/>
              <a:t>Данные сохраняются в БД (кратковременно открывая соединение)</a:t>
            </a:r>
          </a:p>
          <a:p>
            <a:r>
              <a:rPr lang="en-US" dirty="0"/>
              <a:t>Entity Framework </a:t>
            </a:r>
            <a:r>
              <a:rPr lang="ru-RU" dirty="0"/>
              <a:t>– </a:t>
            </a:r>
            <a:r>
              <a:rPr lang="en-US" dirty="0"/>
              <a:t>ORM (Object-relational mapping)</a:t>
            </a:r>
          </a:p>
          <a:p>
            <a:pPr lvl="1"/>
            <a:r>
              <a:rPr lang="ru-RU" dirty="0"/>
              <a:t>Предоставляет связь между объектами в коде и записями в реляционной базе данных.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419473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95536" y="1886810"/>
            <a:ext cx="4320480" cy="355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Присоединенный уровень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1412776"/>
            <a:ext cx="3715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Отсоединённый уровень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19672" y="4869160"/>
            <a:ext cx="1440160" cy="504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3502" y="4025949"/>
            <a:ext cx="1440160" cy="504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3502" y="3118663"/>
            <a:ext cx="1440160" cy="504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95736" y="2104576"/>
            <a:ext cx="2376264" cy="262056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340190" y="2701525"/>
            <a:ext cx="2088232" cy="388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SelectCommand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339752" y="3176531"/>
            <a:ext cx="2088232" cy="388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InsertCommand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340190" y="3637629"/>
            <a:ext cx="2088232" cy="388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UpdateCommand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339752" y="4113406"/>
            <a:ext cx="2088232" cy="388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DeleteCommand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520210" y="227107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DataAdapter</a:t>
            </a:r>
            <a:endParaRPr lang="ru-RU" sz="2000" dirty="0"/>
          </a:p>
        </p:txBody>
      </p:sp>
      <p:sp>
        <p:nvSpPr>
          <p:cNvPr id="16" name="Блок-схема: магнитный диск 15"/>
          <p:cNvSpPr/>
          <p:nvPr/>
        </p:nvSpPr>
        <p:spPr>
          <a:xfrm>
            <a:off x="1457654" y="5733256"/>
            <a:ext cx="1764196" cy="86409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Хранилище данных</a:t>
            </a:r>
          </a:p>
        </p:txBody>
      </p:sp>
      <p:cxnSp>
        <p:nvCxnSpPr>
          <p:cNvPr id="20" name="Прямая со стрелкой 19"/>
          <p:cNvCxnSpPr>
            <a:stCxn id="9" idx="2"/>
            <a:endCxn id="8" idx="0"/>
          </p:cNvCxnSpPr>
          <p:nvPr/>
        </p:nvCxnSpPr>
        <p:spPr>
          <a:xfrm>
            <a:off x="1313582" y="3622719"/>
            <a:ext cx="0" cy="4032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835696" y="4530005"/>
            <a:ext cx="0" cy="339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2"/>
            <a:endCxn id="16" idx="1"/>
          </p:cNvCxnSpPr>
          <p:nvPr/>
        </p:nvCxnSpPr>
        <p:spPr>
          <a:xfrm>
            <a:off x="2339752" y="5373216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endCxn id="7" idx="3"/>
          </p:cNvCxnSpPr>
          <p:nvPr/>
        </p:nvCxnSpPr>
        <p:spPr>
          <a:xfrm rot="5400000">
            <a:off x="3024047" y="4760929"/>
            <a:ext cx="396044" cy="3244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4932040" y="1886810"/>
            <a:ext cx="3096344" cy="355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220072" y="2104576"/>
            <a:ext cx="2520280" cy="31246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5364088" y="2701524"/>
            <a:ext cx="2232248" cy="1879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DataTable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5364087" y="4675000"/>
            <a:ext cx="2232249" cy="388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DataRelation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544108" y="227107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DataSet</a:t>
            </a:r>
            <a:endParaRPr lang="ru-RU" sz="20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5544108" y="3184696"/>
            <a:ext cx="1910470" cy="3883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DataColumn</a:t>
            </a:r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5544108" y="3630174"/>
            <a:ext cx="1910470" cy="3883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DataRow</a:t>
            </a:r>
            <a:endParaRPr lang="ru-RU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5544108" y="4083817"/>
            <a:ext cx="1910470" cy="3883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Constraint</a:t>
            </a:r>
            <a:endParaRPr lang="ru-RU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4572000" y="2528487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1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4536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Единая модель доступа к реляционным данным</a:t>
            </a:r>
          </a:p>
          <a:p>
            <a:pPr lvl="1"/>
            <a:r>
              <a:rPr lang="ru-RU" dirty="0"/>
              <a:t>Разные базы – схожие модели</a:t>
            </a:r>
            <a:endParaRPr lang="en-US" dirty="0"/>
          </a:p>
          <a:p>
            <a:r>
              <a:rPr lang="ru-RU" dirty="0"/>
              <a:t>Провайдеры данных</a:t>
            </a:r>
          </a:p>
          <a:p>
            <a:pPr lvl="1">
              <a:defRPr/>
            </a:pPr>
            <a:r>
              <a:rPr lang="ru-RU" dirty="0"/>
              <a:t>Обеспечивает набор классов для доступа к конкретной БД</a:t>
            </a:r>
          </a:p>
          <a:p>
            <a:pPr lvl="1">
              <a:defRPr/>
            </a:pPr>
            <a:r>
              <a:rPr lang="ru-RU" dirty="0"/>
              <a:t>Провайдеры в </a:t>
            </a:r>
            <a:r>
              <a:rPr lang="en-US" dirty="0"/>
              <a:t>.NET:</a:t>
            </a:r>
            <a:endParaRPr lang="ru-RU" dirty="0"/>
          </a:p>
          <a:p>
            <a:pPr lvl="2">
              <a:defRPr/>
            </a:pPr>
            <a:r>
              <a:rPr lang="en-US" dirty="0" err="1"/>
              <a:t>SqlClient</a:t>
            </a:r>
            <a:r>
              <a:rPr lang="en-US" dirty="0"/>
              <a:t> – MS SQL Server 2000/2005/2008/2008 R2/2012</a:t>
            </a:r>
          </a:p>
          <a:p>
            <a:pPr lvl="2">
              <a:defRPr/>
            </a:pPr>
            <a:r>
              <a:rPr lang="en-US" dirty="0" err="1"/>
              <a:t>Odbc</a:t>
            </a:r>
            <a:r>
              <a:rPr lang="en-US" dirty="0"/>
              <a:t> - ODBC</a:t>
            </a:r>
          </a:p>
          <a:p>
            <a:pPr lvl="2">
              <a:defRPr/>
            </a:pPr>
            <a:r>
              <a:rPr lang="en-US" dirty="0" err="1"/>
              <a:t>OleDb</a:t>
            </a:r>
            <a:r>
              <a:rPr lang="en-US" dirty="0"/>
              <a:t> – OLE DB</a:t>
            </a:r>
          </a:p>
          <a:p>
            <a:pPr lvl="2">
              <a:defRPr/>
            </a:pPr>
            <a:r>
              <a:rPr lang="en-US" dirty="0" err="1"/>
              <a:t>OracleClient</a:t>
            </a:r>
            <a:r>
              <a:rPr lang="en-US" dirty="0"/>
              <a:t> – Oracle</a:t>
            </a:r>
          </a:p>
          <a:p>
            <a:pPr lvl="1">
              <a:defRPr/>
            </a:pPr>
            <a:r>
              <a:rPr lang="ru-RU" dirty="0"/>
              <a:t>Также доступны провайдеры для</a:t>
            </a:r>
          </a:p>
          <a:p>
            <a:pPr lvl="2">
              <a:defRPr/>
            </a:pPr>
            <a:r>
              <a:rPr lang="en-US" dirty="0" err="1"/>
              <a:t>FireBird</a:t>
            </a:r>
            <a:r>
              <a:rPr lang="en-US" dirty="0"/>
              <a:t>, DB2, MySQL, </a:t>
            </a:r>
            <a:r>
              <a:rPr lang="en-US" dirty="0" err="1"/>
              <a:t>PostgreSQL</a:t>
            </a:r>
            <a:r>
              <a:rPr lang="en-US" dirty="0"/>
              <a:t>, …</a:t>
            </a:r>
          </a:p>
          <a:p>
            <a:r>
              <a:rPr lang="ru-RU" dirty="0"/>
              <a:t>Пространства имен</a:t>
            </a:r>
          </a:p>
          <a:p>
            <a:pPr lvl="1"/>
            <a:r>
              <a:rPr lang="en-US" dirty="0" err="1"/>
              <a:t>System.Data</a:t>
            </a:r>
            <a:r>
              <a:rPr lang="ru-RU" dirty="0"/>
              <a:t> – основное</a:t>
            </a:r>
          </a:p>
          <a:p>
            <a:pPr lvl="1"/>
            <a:r>
              <a:rPr lang="en-US" dirty="0" err="1"/>
              <a:t>System.Data.OleDb</a:t>
            </a:r>
            <a:r>
              <a:rPr lang="ru-RU" dirty="0"/>
              <a:t> – Компоненты </a:t>
            </a:r>
            <a:r>
              <a:rPr lang="en-US" dirty="0"/>
              <a:t>OLE DB </a:t>
            </a:r>
            <a:r>
              <a:rPr lang="ru-RU" dirty="0"/>
              <a:t>провайдера</a:t>
            </a:r>
            <a:endParaRPr lang="en-US" dirty="0"/>
          </a:p>
          <a:p>
            <a:pPr lvl="1"/>
            <a:r>
              <a:rPr lang="en-US" dirty="0" err="1"/>
              <a:t>System.Data.SqlClient</a:t>
            </a:r>
            <a:r>
              <a:rPr lang="ru-RU" dirty="0"/>
              <a:t> – Компоненты </a:t>
            </a:r>
            <a:r>
              <a:rPr lang="en-US" dirty="0"/>
              <a:t>MS SQL Server </a:t>
            </a:r>
            <a:r>
              <a:rPr lang="ru-RU" dirty="0"/>
              <a:t>провайдера</a:t>
            </a:r>
            <a:endParaRPr lang="en-US" dirty="0"/>
          </a:p>
          <a:p>
            <a:pPr lvl="1"/>
            <a:r>
              <a:rPr lang="en-US" dirty="0" err="1"/>
              <a:t>System.Data.SqlClientCe</a:t>
            </a:r>
            <a:r>
              <a:rPr lang="ru-RU" dirty="0"/>
              <a:t> – Компоненты </a:t>
            </a:r>
            <a:r>
              <a:rPr lang="en-US" dirty="0"/>
              <a:t>MS SQL Server Mobile </a:t>
            </a:r>
            <a:r>
              <a:rPr lang="ru-RU" dirty="0"/>
              <a:t>провайдера</a:t>
            </a:r>
            <a:endParaRPr lang="en-US" dirty="0"/>
          </a:p>
          <a:p>
            <a:pPr lvl="1"/>
            <a:r>
              <a:rPr lang="en-US" dirty="0" err="1"/>
              <a:t>System.Data.Odbc</a:t>
            </a:r>
            <a:r>
              <a:rPr lang="ru-RU" dirty="0"/>
              <a:t>– Компоненты </a:t>
            </a:r>
            <a:r>
              <a:rPr lang="en-US" dirty="0"/>
              <a:t>ODBC </a:t>
            </a:r>
            <a:r>
              <a:rPr lang="ru-RU" dirty="0"/>
              <a:t>провайдера</a:t>
            </a:r>
          </a:p>
          <a:p>
            <a:pPr lvl="1"/>
            <a:r>
              <a:rPr lang="en-US" dirty="0" err="1"/>
              <a:t>System.Data.OracleClient</a:t>
            </a:r>
            <a:r>
              <a:rPr lang="ru-RU" dirty="0"/>
              <a:t>– Компоненты </a:t>
            </a:r>
            <a:r>
              <a:rPr lang="en-US" dirty="0"/>
              <a:t>Oracle </a:t>
            </a:r>
            <a:r>
              <a:rPr lang="ru-RU" dirty="0"/>
              <a:t>провайдера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 .NET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60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Компоненты модели</a:t>
            </a:r>
          </a:p>
          <a:p>
            <a:pPr lvl="1"/>
            <a:r>
              <a:rPr lang="en-US" dirty="0" err="1"/>
              <a:t>XXXConnection</a:t>
            </a:r>
            <a:r>
              <a:rPr lang="en-US" dirty="0"/>
              <a:t> – </a:t>
            </a:r>
            <a:r>
              <a:rPr lang="ru-RU" dirty="0"/>
              <a:t>соединение с БД</a:t>
            </a:r>
          </a:p>
          <a:p>
            <a:pPr lvl="1"/>
            <a:r>
              <a:rPr lang="en-US" dirty="0" err="1"/>
              <a:t>XXXCommand</a:t>
            </a:r>
            <a:r>
              <a:rPr lang="en-US" dirty="0"/>
              <a:t> - </a:t>
            </a:r>
            <a:r>
              <a:rPr lang="ru-RU" dirty="0"/>
              <a:t>команда</a:t>
            </a:r>
            <a:endParaRPr lang="en-US" dirty="0"/>
          </a:p>
          <a:p>
            <a:pPr lvl="1"/>
            <a:r>
              <a:rPr lang="en-US" dirty="0" err="1"/>
              <a:t>XXXParameter</a:t>
            </a:r>
            <a:r>
              <a:rPr lang="en-US" dirty="0"/>
              <a:t> – </a:t>
            </a:r>
            <a:r>
              <a:rPr lang="ru-RU" dirty="0"/>
              <a:t>параметр команды</a:t>
            </a:r>
          </a:p>
          <a:p>
            <a:pPr lvl="1"/>
            <a:r>
              <a:rPr lang="en-US" dirty="0" err="1"/>
              <a:t>XXXDataReader</a:t>
            </a:r>
            <a:r>
              <a:rPr lang="en-US" dirty="0"/>
              <a:t> –</a:t>
            </a:r>
            <a:r>
              <a:rPr lang="ru-RU" dirty="0"/>
              <a:t> чтение результата запроса</a:t>
            </a:r>
          </a:p>
          <a:p>
            <a:pPr lvl="1"/>
            <a:r>
              <a:rPr lang="en-US" dirty="0" err="1"/>
              <a:t>XXXTransaction</a:t>
            </a:r>
            <a:r>
              <a:rPr lang="en-US" dirty="0"/>
              <a:t> –</a:t>
            </a:r>
            <a:r>
              <a:rPr lang="ru-RU" dirty="0"/>
              <a:t> транзакция</a:t>
            </a:r>
          </a:p>
          <a:p>
            <a:pPr lvl="1"/>
            <a:r>
              <a:rPr lang="en-US" dirty="0" err="1"/>
              <a:t>XXXTableAdapter</a:t>
            </a:r>
            <a:r>
              <a:rPr lang="en-US" dirty="0"/>
              <a:t> –</a:t>
            </a:r>
            <a:r>
              <a:rPr lang="ru-RU" dirty="0"/>
              <a:t> адаптер данных</a:t>
            </a:r>
          </a:p>
          <a:p>
            <a:r>
              <a:rPr lang="ru-RU" dirty="0"/>
              <a:t>Где </a:t>
            </a:r>
            <a:r>
              <a:rPr lang="en-US" dirty="0"/>
              <a:t>XXX </a:t>
            </a:r>
            <a:r>
              <a:rPr lang="ru-RU" dirty="0"/>
              <a:t>название провайдера</a:t>
            </a:r>
          </a:p>
          <a:p>
            <a:r>
              <a:rPr lang="ru-RU" dirty="0"/>
              <a:t>Например:</a:t>
            </a:r>
          </a:p>
          <a:p>
            <a:pPr lvl="1"/>
            <a:r>
              <a:rPr lang="en-US" dirty="0" err="1"/>
              <a:t>SqlConnection</a:t>
            </a:r>
            <a:r>
              <a:rPr lang="en-US" dirty="0"/>
              <a:t> – </a:t>
            </a:r>
            <a:r>
              <a:rPr lang="ru-RU" dirty="0"/>
              <a:t>соединение с</a:t>
            </a:r>
            <a:r>
              <a:rPr lang="en-US" dirty="0"/>
              <a:t> SQL Server</a:t>
            </a:r>
            <a:endParaRPr lang="ru-RU" dirty="0"/>
          </a:p>
          <a:p>
            <a:pPr lvl="1"/>
            <a:r>
              <a:rPr lang="en-US" dirty="0" err="1"/>
              <a:t>OdbcCommand</a:t>
            </a:r>
            <a:r>
              <a:rPr lang="en-US" dirty="0"/>
              <a:t> – </a:t>
            </a:r>
            <a:r>
              <a:rPr lang="ru-RU" dirty="0"/>
              <a:t>команда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ODBC </a:t>
            </a:r>
            <a:r>
              <a:rPr lang="ru-RU" dirty="0"/>
              <a:t>провайдера</a:t>
            </a:r>
            <a:endParaRPr lang="en-US" dirty="0"/>
          </a:p>
          <a:p>
            <a:pPr lvl="1"/>
            <a:r>
              <a:rPr lang="en-US" dirty="0" err="1"/>
              <a:t>OracleParameter</a:t>
            </a:r>
            <a:r>
              <a:rPr lang="en-US" dirty="0"/>
              <a:t> – </a:t>
            </a:r>
            <a:r>
              <a:rPr lang="ru-RU" dirty="0"/>
              <a:t>параметр команды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Oracle</a:t>
            </a:r>
          </a:p>
          <a:p>
            <a:pPr lvl="1"/>
            <a:r>
              <a:rPr lang="en-US" dirty="0" err="1"/>
              <a:t>OleDbDataReader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/>
              <a:t>reader </a:t>
            </a:r>
            <a:r>
              <a:rPr lang="ru-RU" dirty="0"/>
              <a:t>для </a:t>
            </a:r>
            <a:r>
              <a:rPr lang="en-US" dirty="0"/>
              <a:t>OLE DB </a:t>
            </a:r>
            <a:r>
              <a:rPr lang="ru-RU" dirty="0"/>
              <a:t>Провайдера</a:t>
            </a:r>
          </a:p>
          <a:p>
            <a:pPr lvl="1"/>
            <a:r>
              <a:rPr lang="en-US" dirty="0" err="1"/>
              <a:t>SqlTransaction</a:t>
            </a:r>
            <a:r>
              <a:rPr lang="en-US" dirty="0"/>
              <a:t> –</a:t>
            </a:r>
            <a:r>
              <a:rPr lang="ru-RU" dirty="0"/>
              <a:t> транзакция для </a:t>
            </a:r>
            <a:r>
              <a:rPr lang="en-US" dirty="0"/>
              <a:t>SQL Server</a:t>
            </a:r>
            <a:endParaRPr lang="ru-RU" dirty="0"/>
          </a:p>
          <a:p>
            <a:pPr lvl="1"/>
            <a:r>
              <a:rPr lang="en-US" dirty="0" err="1"/>
              <a:t>SqlTableAdapter</a:t>
            </a:r>
            <a:r>
              <a:rPr lang="en-US" dirty="0"/>
              <a:t> –</a:t>
            </a:r>
            <a:r>
              <a:rPr lang="ru-RU" dirty="0"/>
              <a:t> адаптер данных  для </a:t>
            </a:r>
            <a:r>
              <a:rPr lang="en-US" dirty="0"/>
              <a:t>SQL Server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</a:p>
        </p:txBody>
      </p:sp>
    </p:spTree>
    <p:extLst>
      <p:ext uri="{BB962C8B-B14F-4D97-AF65-F5344CB8AC3E}">
        <p14:creationId xmlns:p14="http://schemas.microsoft.com/office/powerpoint/2010/main" val="395801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7335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Класс соединения с БД </a:t>
            </a:r>
            <a:r>
              <a:rPr lang="en-US" dirty="0"/>
              <a:t>MS SQL Server</a:t>
            </a:r>
          </a:p>
          <a:p>
            <a:r>
              <a:rPr lang="ru-RU" dirty="0"/>
              <a:t>Содержит параметры соединения (строку соединения)</a:t>
            </a:r>
          </a:p>
          <a:p>
            <a:r>
              <a:rPr lang="en-US" dirty="0"/>
              <a:t>Open() – </a:t>
            </a:r>
            <a:r>
              <a:rPr lang="ru-RU" dirty="0"/>
              <a:t>открывает соединение с базой данных</a:t>
            </a:r>
          </a:p>
          <a:p>
            <a:r>
              <a:rPr lang="en-US" dirty="0"/>
              <a:t>Close() – </a:t>
            </a:r>
            <a:r>
              <a:rPr lang="ru-RU" dirty="0"/>
              <a:t>закрывает соединение</a:t>
            </a:r>
          </a:p>
          <a:p>
            <a:r>
              <a:rPr lang="ru-RU" dirty="0"/>
              <a:t>Необходимо явное закрытие</a:t>
            </a:r>
            <a:r>
              <a:rPr lang="en-US" dirty="0"/>
              <a:t> </a:t>
            </a:r>
            <a:r>
              <a:rPr lang="ru-RU" dirty="0"/>
              <a:t>соединения</a:t>
            </a:r>
            <a:endParaRPr lang="en-US" dirty="0"/>
          </a:p>
          <a:p>
            <a:pPr lvl="1"/>
            <a:r>
              <a:rPr lang="ru-RU" dirty="0"/>
              <a:t>Необходимо вызывать </a:t>
            </a:r>
            <a:r>
              <a:rPr lang="en-US" dirty="0"/>
              <a:t>Close()</a:t>
            </a:r>
          </a:p>
          <a:p>
            <a:pPr lvl="1"/>
            <a:r>
              <a:rPr lang="ru-RU" dirty="0"/>
              <a:t>Реализует </a:t>
            </a:r>
            <a:r>
              <a:rPr lang="en-US" dirty="0" err="1"/>
              <a:t>IDisposable</a:t>
            </a:r>
            <a:r>
              <a:rPr lang="ru-RU" dirty="0"/>
              <a:t>. При этом закрывает соединение (</a:t>
            </a:r>
            <a:r>
              <a:rPr lang="en-US" dirty="0"/>
              <a:t>Close</a:t>
            </a:r>
            <a:r>
              <a:rPr lang="ru-RU" dirty="0"/>
              <a:t>())</a:t>
            </a:r>
          </a:p>
          <a:p>
            <a:r>
              <a:rPr lang="ru-RU" dirty="0"/>
              <a:t>Пример:</a:t>
            </a:r>
          </a:p>
          <a:p>
            <a:pPr marL="365760" lvl="1" indent="0">
              <a:buNone/>
            </a:pPr>
            <a:r>
              <a:rPr lang="en-US" dirty="0"/>
              <a:t>string </a:t>
            </a:r>
            <a:r>
              <a:rPr lang="en-US" dirty="0" err="1"/>
              <a:t>cs</a:t>
            </a:r>
            <a:r>
              <a:rPr lang="en-US" dirty="0"/>
              <a:t> = </a:t>
            </a:r>
          </a:p>
          <a:p>
            <a:pPr marL="365760" lvl="1" indent="0">
              <a:buNone/>
            </a:pPr>
            <a:r>
              <a:rPr lang="en-US" dirty="0"/>
              <a:t>	"Data Source=(local);" + </a:t>
            </a:r>
          </a:p>
          <a:p>
            <a:pPr marL="365760" lvl="1" indent="0">
              <a:buNone/>
            </a:pPr>
            <a:r>
              <a:rPr lang="en-US" dirty="0"/>
              <a:t>	"Initial Catalog=</a:t>
            </a:r>
            <a:r>
              <a:rPr lang="en-US" dirty="0" err="1"/>
              <a:t>AdventureWorks</a:t>
            </a:r>
            <a:r>
              <a:rPr lang="en-US" dirty="0"/>
              <a:t>;" + </a:t>
            </a:r>
          </a:p>
          <a:p>
            <a:pPr marL="365760" lvl="1" indent="0">
              <a:buNone/>
            </a:pPr>
            <a:r>
              <a:rPr lang="en-US" dirty="0"/>
              <a:t>	"Integrated Security=SSPI;";</a:t>
            </a:r>
          </a:p>
          <a:p>
            <a:pPr marL="365760" lvl="1" indent="0">
              <a:buNone/>
            </a:pPr>
            <a:r>
              <a:rPr lang="en-US" dirty="0"/>
              <a:t>using(</a:t>
            </a:r>
            <a:r>
              <a:rPr lang="en-US" dirty="0" err="1"/>
              <a:t>SqlConnection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</a:p>
          <a:p>
            <a:pPr marL="365760" lvl="1" indent="0">
              <a:buNone/>
            </a:pPr>
            <a:r>
              <a:rPr lang="en-US" dirty="0"/>
              <a:t>	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cs</a:t>
            </a:r>
            <a:r>
              <a:rPr lang="en-US" dirty="0"/>
              <a:t>)) {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/>
              <a:t>sc.Open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	// do some work</a:t>
            </a:r>
          </a:p>
          <a:p>
            <a:pPr marL="365760" lvl="1" indent="0">
              <a:buNone/>
            </a:pPr>
            <a:r>
              <a:rPr lang="en-US" dirty="0"/>
              <a:t>}  // end of using()</a:t>
            </a:r>
          </a:p>
          <a:p>
            <a:pPr lvl="1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SqlConnection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77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949</TotalTime>
  <Words>1919</Words>
  <Application>Microsoft Office PowerPoint</Application>
  <PresentationFormat>Экран (4:3)</PresentationFormat>
  <Paragraphs>377</Paragraphs>
  <Slides>45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Calibri</vt:lpstr>
      <vt:lpstr>Constantia</vt:lpstr>
      <vt:lpstr>Wingdings 2</vt:lpstr>
      <vt:lpstr>Бумажная</vt:lpstr>
      <vt:lpstr>Разработка приложений на платформе .NET</vt:lpstr>
      <vt:lpstr>Базы данных</vt:lpstr>
      <vt:lpstr>Язык SQL</vt:lpstr>
      <vt:lpstr>ADO.NET</vt:lpstr>
      <vt:lpstr>Модели доступа</vt:lpstr>
      <vt:lpstr>ADO.NET</vt:lpstr>
      <vt:lpstr>ADO .NET</vt:lpstr>
      <vt:lpstr>Классы</vt:lpstr>
      <vt:lpstr>Класс SqlConnection</vt:lpstr>
      <vt:lpstr>Строка соединения</vt:lpstr>
      <vt:lpstr>SqlCommand</vt:lpstr>
      <vt:lpstr>SqlCommand - методы</vt:lpstr>
      <vt:lpstr>SqlDataReader</vt:lpstr>
      <vt:lpstr>Пример</vt:lpstr>
      <vt:lpstr>Получение данных из БД</vt:lpstr>
      <vt:lpstr>Параметры</vt:lpstr>
      <vt:lpstr>SqlParameter</vt:lpstr>
      <vt:lpstr>Использование параметров</vt:lpstr>
      <vt:lpstr>Параметры vs. Текст </vt:lpstr>
      <vt:lpstr>SQL Injection</vt:lpstr>
      <vt:lpstr>Транзакции</vt:lpstr>
      <vt:lpstr>Транзакции</vt:lpstr>
      <vt:lpstr>Транзакция</vt:lpstr>
      <vt:lpstr>Строка подключения в конфигурационном файле</vt:lpstr>
      <vt:lpstr>Строка подключения</vt:lpstr>
      <vt:lpstr>Отсоединенная модель доступа к данным</vt:lpstr>
      <vt:lpstr>Отсоединенный уровень</vt:lpstr>
      <vt:lpstr>Основные типы</vt:lpstr>
      <vt:lpstr>DataSet</vt:lpstr>
      <vt:lpstr>DataSet. Свойства</vt:lpstr>
      <vt:lpstr>DataSet. Методы</vt:lpstr>
      <vt:lpstr>DataTable</vt:lpstr>
      <vt:lpstr>DataTable</vt:lpstr>
      <vt:lpstr>DataColumn</vt:lpstr>
      <vt:lpstr>DataColumn</vt:lpstr>
      <vt:lpstr>DataRow</vt:lpstr>
      <vt:lpstr>Демонстрация</vt:lpstr>
      <vt:lpstr>DataRow. Свойства</vt:lpstr>
      <vt:lpstr>RowState</vt:lpstr>
      <vt:lpstr>Демонстрация</vt:lpstr>
      <vt:lpstr>Адаптеры данных</vt:lpstr>
      <vt:lpstr>Демонстрации</vt:lpstr>
      <vt:lpstr>Типизированный DataSet</vt:lpstr>
      <vt:lpstr>Типизированный DataSet</vt:lpstr>
      <vt:lpstr>Демонстрации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74</cp:revision>
  <dcterms:created xsi:type="dcterms:W3CDTF">2011-02-25T20:39:57Z</dcterms:created>
  <dcterms:modified xsi:type="dcterms:W3CDTF">2019-04-22T20:38:48Z</dcterms:modified>
</cp:coreProperties>
</file>