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1" r:id="rId5"/>
    <p:sldId id="259" r:id="rId6"/>
    <p:sldId id="260" r:id="rId7"/>
    <p:sldId id="264" r:id="rId8"/>
    <p:sldId id="266" r:id="rId9"/>
    <p:sldId id="267" r:id="rId10"/>
    <p:sldId id="296" r:id="rId11"/>
    <p:sldId id="297" r:id="rId12"/>
    <p:sldId id="268" r:id="rId13"/>
    <p:sldId id="269" r:id="rId14"/>
    <p:sldId id="270" r:id="rId15"/>
    <p:sldId id="271" r:id="rId16"/>
    <p:sldId id="275" r:id="rId17"/>
    <p:sldId id="273" r:id="rId18"/>
    <p:sldId id="274" r:id="rId19"/>
    <p:sldId id="288" r:id="rId20"/>
    <p:sldId id="276" r:id="rId21"/>
    <p:sldId id="278" r:id="rId22"/>
    <p:sldId id="281" r:id="rId23"/>
    <p:sldId id="287" r:id="rId24"/>
    <p:sldId id="280" r:id="rId25"/>
    <p:sldId id="284" r:id="rId26"/>
    <p:sldId id="283" r:id="rId27"/>
    <p:sldId id="286" r:id="rId28"/>
    <p:sldId id="277" r:id="rId29"/>
    <p:sldId id="289" r:id="rId30"/>
    <p:sldId id="291" r:id="rId31"/>
    <p:sldId id="292" r:id="rId32"/>
    <p:sldId id="279" r:id="rId33"/>
    <p:sldId id="293" r:id="rId34"/>
    <p:sldId id="294" r:id="rId35"/>
    <p:sldId id="295" r:id="rId36"/>
    <p:sldId id="298" r:id="rId37"/>
    <p:sldId id="299" r:id="rId38"/>
    <p:sldId id="300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90CA-B576-4DBB-A9FE-D75B704F87EF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B6E4FD-0E9E-4947-AB73-63AAA5B0DE1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90CA-B576-4DBB-A9FE-D75B704F87EF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E4FD-0E9E-4947-AB73-63AAA5B0DE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90CA-B576-4DBB-A9FE-D75B704F87EF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E4FD-0E9E-4947-AB73-63AAA5B0DE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17890CA-B576-4DBB-A9FE-D75B704F87EF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EDB6E4FD-0E9E-4947-AB73-63AAA5B0DE1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90CA-B576-4DBB-A9FE-D75B704F87EF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E4FD-0E9E-4947-AB73-63AAA5B0DE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90CA-B576-4DBB-A9FE-D75B704F87EF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E4FD-0E9E-4947-AB73-63AAA5B0DE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E4FD-0E9E-4947-AB73-63AAA5B0DE1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90CA-B576-4DBB-A9FE-D75B704F87EF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90CA-B576-4DBB-A9FE-D75B704F87EF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E4FD-0E9E-4947-AB73-63AAA5B0DE1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90CA-B576-4DBB-A9FE-D75B704F87EF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E4FD-0E9E-4947-AB73-63AAA5B0DE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17890CA-B576-4DBB-A9FE-D75B704F87EF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DB6E4FD-0E9E-4947-AB73-63AAA5B0DE1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90CA-B576-4DBB-A9FE-D75B704F87EF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B6E4FD-0E9E-4947-AB73-63AAA5B0DE1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17890CA-B576-4DBB-A9FE-D75B704F87EF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EDB6E4FD-0E9E-4947-AB73-63AAA5B0DE1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Лекция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ru-R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980728"/>
            <a:ext cx="8305800" cy="198120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приложений на платформе .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967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Заменяет объявление типа переменной</a:t>
            </a:r>
          </a:p>
          <a:p>
            <a:r>
              <a:rPr lang="ru-RU" dirty="0"/>
              <a:t>Обязательно должна использоваться</a:t>
            </a:r>
            <a:r>
              <a:rPr lang="en-US" dirty="0"/>
              <a:t> </a:t>
            </a:r>
            <a:r>
              <a:rPr lang="ru-RU" dirty="0"/>
              <a:t>инициализация переменной при объявлении</a:t>
            </a:r>
            <a:endParaRPr lang="en-US" dirty="0"/>
          </a:p>
          <a:p>
            <a:r>
              <a:rPr lang="ru-RU" dirty="0"/>
              <a:t>Компилятор  по правой части определяет тип переменной</a:t>
            </a:r>
            <a:r>
              <a:rPr lang="en-US" dirty="0"/>
              <a:t> </a:t>
            </a:r>
            <a:r>
              <a:rPr lang="ru-RU" dirty="0"/>
              <a:t>и заменяет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ru-RU" dirty="0"/>
              <a:t>этим типом</a:t>
            </a:r>
          </a:p>
          <a:p>
            <a:r>
              <a:rPr lang="ru-RU" dirty="0"/>
              <a:t>Если компилятору не удаётся по правой части однозначно определить тип выражения – ошибка</a:t>
            </a:r>
          </a:p>
          <a:p>
            <a:r>
              <a:rPr lang="ru-RU" dirty="0"/>
              <a:t>Примеры:</a:t>
            </a:r>
          </a:p>
          <a:p>
            <a:pPr marL="365760" lvl="1" indent="0">
              <a:buNone/>
            </a:pPr>
            <a:r>
              <a:rPr lang="en-US" dirty="0" err="1"/>
              <a:t>var</a:t>
            </a:r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 = 5;</a:t>
            </a:r>
            <a:r>
              <a:rPr lang="ru-RU" dirty="0"/>
              <a:t>	</a:t>
            </a:r>
            <a:r>
              <a:rPr lang="en-US" dirty="0"/>
              <a:t>		</a:t>
            </a:r>
            <a:r>
              <a:rPr lang="ru-RU" dirty="0"/>
              <a:t>преобразуется в 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=5;</a:t>
            </a:r>
            <a:endParaRPr lang="ru-RU" dirty="0"/>
          </a:p>
          <a:p>
            <a:pPr marL="365760" lvl="1" indent="0">
              <a:buNone/>
            </a:pPr>
            <a:r>
              <a:rPr lang="en-US" dirty="0" err="1"/>
              <a:t>var</a:t>
            </a:r>
            <a:r>
              <a:rPr lang="en-US" dirty="0"/>
              <a:t>  n; </a:t>
            </a:r>
            <a:r>
              <a:rPr lang="ru-RU" dirty="0"/>
              <a:t>	</a:t>
            </a:r>
            <a:r>
              <a:rPr lang="en-US" dirty="0"/>
              <a:t>		</a:t>
            </a:r>
            <a:r>
              <a:rPr lang="ru-RU" dirty="0"/>
              <a:t>ошибка</a:t>
            </a:r>
          </a:p>
          <a:p>
            <a:pPr marL="365760" lvl="1" indent="0">
              <a:buNone/>
            </a:pPr>
            <a:r>
              <a:rPr lang="en-US" dirty="0" err="1"/>
              <a:t>var</a:t>
            </a:r>
            <a:r>
              <a:rPr lang="en-US" dirty="0"/>
              <a:t> d = 5.5;   d=“</a:t>
            </a:r>
            <a:r>
              <a:rPr lang="ru-RU" dirty="0"/>
              <a:t>март</a:t>
            </a:r>
            <a:r>
              <a:rPr lang="en-US" dirty="0"/>
              <a:t>”;	</a:t>
            </a:r>
            <a:r>
              <a:rPr lang="ru-RU" dirty="0"/>
              <a:t>ошибка, </a:t>
            </a:r>
            <a:r>
              <a:rPr lang="en-US" dirty="0"/>
              <a:t>d </a:t>
            </a:r>
            <a:r>
              <a:rPr lang="ru-RU" dirty="0"/>
              <a:t>имеет тип </a:t>
            </a:r>
            <a:r>
              <a:rPr lang="en-US" dirty="0"/>
              <a:t>double</a:t>
            </a:r>
            <a:endParaRPr lang="ru-RU" dirty="0"/>
          </a:p>
          <a:p>
            <a:pPr marL="365760" lvl="1" indent="0">
              <a:buNone/>
            </a:pPr>
            <a:r>
              <a:rPr lang="en-US" dirty="0" err="1"/>
              <a:t>var</a:t>
            </a:r>
            <a:r>
              <a:rPr lang="en-US" dirty="0"/>
              <a:t> f = </a:t>
            </a:r>
            <a:r>
              <a:rPr lang="ru-RU" dirty="0"/>
              <a:t>условие</a:t>
            </a:r>
            <a:r>
              <a:rPr lang="en-US" dirty="0"/>
              <a:t>? 5 : “</a:t>
            </a:r>
            <a:r>
              <a:rPr lang="ru-RU" dirty="0"/>
              <a:t>текст</a:t>
            </a:r>
            <a:r>
              <a:rPr lang="en-US" dirty="0"/>
              <a:t>”;	</a:t>
            </a:r>
            <a:r>
              <a:rPr lang="ru-RU" dirty="0"/>
              <a:t>Ошибка. Невозможно однозначно 				определить тип правой части*</a:t>
            </a:r>
            <a:endParaRPr lang="en-US" dirty="0"/>
          </a:p>
          <a:p>
            <a:pPr marL="365760" lvl="1" indent="0">
              <a:buNone/>
            </a:pPr>
            <a:r>
              <a:rPr lang="en-US" dirty="0" err="1"/>
              <a:t>var</a:t>
            </a:r>
            <a:r>
              <a:rPr lang="en-US" dirty="0"/>
              <a:t>  l = new Dictionary&lt;Complex, List&lt;</a:t>
            </a:r>
            <a:r>
              <a:rPr lang="en-US" dirty="0" err="1"/>
              <a:t>IEnumerable</a:t>
            </a:r>
            <a:r>
              <a:rPr lang="en-US" dirty="0"/>
              <a:t>&lt;Vector&gt;&gt;&gt;();</a:t>
            </a:r>
          </a:p>
          <a:p>
            <a:pPr marL="365760" lvl="1" indent="0">
              <a:buNone/>
            </a:pPr>
            <a:r>
              <a:rPr lang="en-US" dirty="0" err="1"/>
              <a:t>var</a:t>
            </a:r>
            <a:r>
              <a:rPr lang="en-US" dirty="0"/>
              <a:t> s = </a:t>
            </a:r>
            <a:r>
              <a:rPr lang="en-US" dirty="0" err="1"/>
              <a:t>Math.Sign</a:t>
            </a:r>
            <a:r>
              <a:rPr lang="en-US" dirty="0"/>
              <a:t>(5.5);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Ключевое слово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endParaRPr lang="ru-RU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6381328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* гипотетически, предположив, что тернарный оператор допускает такой вариант (что реально не так)</a:t>
            </a:r>
          </a:p>
        </p:txBody>
      </p:sp>
    </p:spTree>
    <p:extLst>
      <p:ext uri="{BB962C8B-B14F-4D97-AF65-F5344CB8AC3E}">
        <p14:creationId xmlns:p14="http://schemas.microsoft.com/office/powerpoint/2010/main" val="2675448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Анонимные типы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1313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1296"/>
            <a:ext cx="8229600" cy="457200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Временный класс для объединения некоторого связанного набора данных</a:t>
            </a:r>
          </a:p>
          <a:p>
            <a:r>
              <a:rPr lang="ru-RU" dirty="0"/>
              <a:t>Без методов, событий и др. функциональности</a:t>
            </a:r>
          </a:p>
          <a:p>
            <a:r>
              <a:rPr lang="ru-RU" dirty="0"/>
              <a:t>Используется только в текущем контекста и не предназначен для многократного использования</a:t>
            </a:r>
          </a:p>
          <a:p>
            <a:r>
              <a:rPr lang="ru-RU" dirty="0"/>
              <a:t>Определение:</a:t>
            </a:r>
          </a:p>
          <a:p>
            <a:pPr lvl="1"/>
            <a:r>
              <a:rPr lang="ru-RU" dirty="0"/>
              <a:t>Использование </a:t>
            </a:r>
            <a:r>
              <a:rPr lang="en-US" dirty="0" err="1"/>
              <a:t>var</a:t>
            </a:r>
            <a:endParaRPr lang="ru-RU" dirty="0"/>
          </a:p>
          <a:p>
            <a:pPr lvl="1"/>
            <a:r>
              <a:rPr lang="ru-RU" dirty="0"/>
              <a:t>Указание пар свойство - значение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a = new { Name = "</a:t>
            </a:r>
            <a:r>
              <a:rPr lang="ru-RU" dirty="0"/>
              <a:t>Петя", </a:t>
            </a:r>
            <a:r>
              <a:rPr lang="en-US" dirty="0" err="1"/>
              <a:t>LastName</a:t>
            </a:r>
            <a:r>
              <a:rPr lang="en-US" dirty="0"/>
              <a:t> = "</a:t>
            </a:r>
            <a:r>
              <a:rPr lang="ru-RU" dirty="0"/>
              <a:t>Иванов", </a:t>
            </a:r>
            <a:r>
              <a:rPr lang="en-US" dirty="0"/>
              <a:t>Age = 7 };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a = new { Real = </a:t>
            </a:r>
            <a:r>
              <a:rPr lang="en-US" dirty="0" err="1"/>
              <a:t>complex.Re</a:t>
            </a:r>
            <a:r>
              <a:rPr lang="ru-RU" dirty="0"/>
              <a:t>, </a:t>
            </a:r>
            <a:r>
              <a:rPr lang="en-US" dirty="0" err="1"/>
              <a:t>complex.Im</a:t>
            </a:r>
            <a:r>
              <a:rPr lang="en-US" dirty="0"/>
              <a:t>, Name=“</a:t>
            </a:r>
            <a:r>
              <a:rPr lang="ru-RU" dirty="0"/>
              <a:t>число</a:t>
            </a:r>
            <a:r>
              <a:rPr lang="en-US" dirty="0"/>
              <a:t>” };</a:t>
            </a:r>
          </a:p>
          <a:p>
            <a:r>
              <a:rPr lang="ru-RU" dirty="0"/>
              <a:t>Компилятор сам присвоит имя для типа. Самим получить и использовать это имя нельзя *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Анонимные типы</a:t>
            </a:r>
          </a:p>
        </p:txBody>
      </p:sp>
    </p:spTree>
    <p:extLst>
      <p:ext uri="{BB962C8B-B14F-4D97-AF65-F5344CB8AC3E}">
        <p14:creationId xmlns:p14="http://schemas.microsoft.com/office/powerpoint/2010/main" val="2834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1296"/>
            <a:ext cx="8229600" cy="457200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Анонимные типы наследуются от типа </a:t>
            </a:r>
            <a:r>
              <a:rPr lang="en-US" dirty="0"/>
              <a:t>object</a:t>
            </a:r>
            <a:endParaRPr lang="ru-RU" dirty="0"/>
          </a:p>
          <a:p>
            <a:r>
              <a:rPr lang="ru-RU" dirty="0"/>
              <a:t>Автоматически переопределяются </a:t>
            </a:r>
            <a:r>
              <a:rPr lang="en-US" dirty="0" err="1"/>
              <a:t>ToString</a:t>
            </a:r>
            <a:r>
              <a:rPr lang="en-US" dirty="0"/>
              <a:t>(), </a:t>
            </a:r>
            <a:r>
              <a:rPr lang="en-US" dirty="0" err="1"/>
              <a:t>GetHashCode</a:t>
            </a:r>
            <a:r>
              <a:rPr lang="en-US" dirty="0"/>
              <a:t>(), </a:t>
            </a:r>
            <a:r>
              <a:rPr lang="en-US" dirty="0" err="1"/>
              <a:t>GetType</a:t>
            </a:r>
            <a:r>
              <a:rPr lang="en-US" dirty="0"/>
              <a:t>(), Equals()</a:t>
            </a:r>
            <a:endParaRPr lang="ru-RU" dirty="0"/>
          </a:p>
          <a:p>
            <a:r>
              <a:rPr lang="ru-RU" dirty="0"/>
              <a:t>Свойства – транслируются в доступные только для чтения свойства анонимного класса</a:t>
            </a:r>
          </a:p>
          <a:p>
            <a:r>
              <a:rPr lang="ru-RU" dirty="0"/>
              <a:t>Обращение с переменной анонимного типа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a.LastName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a.ToString</a:t>
            </a:r>
            <a:r>
              <a:rPr lang="en-US" dirty="0"/>
              <a:t>());</a:t>
            </a:r>
            <a:endParaRPr lang="ru-RU" dirty="0"/>
          </a:p>
          <a:p>
            <a:pPr lvl="1"/>
            <a:r>
              <a:rPr lang="en-US" dirty="0"/>
              <a:t> </a:t>
            </a:r>
            <a:r>
              <a:rPr lang="en-US" dirty="0" err="1"/>
              <a:t>a.Age</a:t>
            </a:r>
            <a:r>
              <a:rPr lang="en-US" dirty="0"/>
              <a:t> = 10;</a:t>
            </a:r>
            <a:r>
              <a:rPr lang="ru-RU" dirty="0"/>
              <a:t> - Ошибка. Свойство только для чтения</a:t>
            </a:r>
          </a:p>
          <a:p>
            <a:r>
              <a:rPr lang="ru-RU" dirty="0"/>
              <a:t>Все свойства задаются только в момент создания экземпляра анонимного типа – как параметры сгенерированного конструктора</a:t>
            </a:r>
            <a:endParaRPr lang="en-US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Использование анонимных типов</a:t>
            </a:r>
          </a:p>
        </p:txBody>
      </p:sp>
    </p:spTree>
    <p:extLst>
      <p:ext uri="{BB962C8B-B14F-4D97-AF65-F5344CB8AC3E}">
        <p14:creationId xmlns:p14="http://schemas.microsoft.com/office/powerpoint/2010/main" val="1629276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521296"/>
            <a:ext cx="8568952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 a = new { Name = "</a:t>
            </a:r>
            <a:r>
              <a:rPr lang="ru-RU" sz="2400" dirty="0"/>
              <a:t>Петя", </a:t>
            </a:r>
            <a:r>
              <a:rPr lang="en-US" sz="2400" dirty="0" err="1"/>
              <a:t>LastName</a:t>
            </a:r>
            <a:r>
              <a:rPr lang="en-US" sz="2400" dirty="0"/>
              <a:t> = "</a:t>
            </a:r>
            <a:r>
              <a:rPr lang="ru-RU" sz="2400" dirty="0"/>
              <a:t>Иванов", </a:t>
            </a:r>
            <a:r>
              <a:rPr lang="en-US" sz="2400" dirty="0"/>
              <a:t>Age = 7 };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 b = new { Name = "</a:t>
            </a:r>
            <a:r>
              <a:rPr lang="ru-RU" sz="2400" dirty="0"/>
              <a:t>Петя", </a:t>
            </a:r>
            <a:r>
              <a:rPr lang="en-US" sz="2400" dirty="0" err="1"/>
              <a:t>LastName</a:t>
            </a:r>
            <a:r>
              <a:rPr lang="en-US" sz="2400" dirty="0"/>
              <a:t> = "</a:t>
            </a:r>
            <a:r>
              <a:rPr lang="ru-RU" sz="2400" dirty="0"/>
              <a:t>Иванов", </a:t>
            </a:r>
            <a:r>
              <a:rPr lang="en-US" sz="2400" dirty="0"/>
              <a:t>Age = 7 };</a:t>
            </a:r>
          </a:p>
          <a:p>
            <a:pPr marL="0" indent="0">
              <a:buNone/>
            </a:pPr>
            <a:r>
              <a:rPr lang="en-US" sz="2400" dirty="0" err="1"/>
              <a:t>Console.WriteLine</a:t>
            </a:r>
            <a:r>
              <a:rPr lang="en-US" sz="2400" dirty="0"/>
              <a:t>(</a:t>
            </a:r>
            <a:r>
              <a:rPr lang="en-US" sz="2400" dirty="0" err="1"/>
              <a:t>a.GetType</a:t>
            </a:r>
            <a:r>
              <a:rPr lang="en-US" sz="2400" dirty="0"/>
              <a:t>() == </a:t>
            </a:r>
            <a:r>
              <a:rPr lang="en-US" sz="2400" dirty="0" err="1"/>
              <a:t>b.GetType</a:t>
            </a:r>
            <a:r>
              <a:rPr lang="en-US" sz="2400" dirty="0"/>
              <a:t>()</a:t>
            </a:r>
            <a:r>
              <a:rPr lang="ru-RU" sz="2400" dirty="0"/>
              <a:t>)</a:t>
            </a:r>
            <a:r>
              <a:rPr lang="en-US" sz="2400" dirty="0"/>
              <a:t>;	</a:t>
            </a:r>
            <a:endParaRPr lang="ru-RU" sz="24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400" dirty="0" err="1"/>
              <a:t>Console.WriteLine</a:t>
            </a:r>
            <a:r>
              <a:rPr lang="en-US" sz="2400" dirty="0"/>
              <a:t>(</a:t>
            </a:r>
            <a:r>
              <a:rPr lang="en-US" sz="2400" dirty="0" err="1"/>
              <a:t>a.Equals</a:t>
            </a:r>
            <a:r>
              <a:rPr lang="en-US" sz="2400" dirty="0"/>
              <a:t>(b));</a:t>
            </a:r>
            <a:endParaRPr lang="en-US" sz="24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400" dirty="0" err="1"/>
              <a:t>Console.WriteLine</a:t>
            </a:r>
            <a:r>
              <a:rPr lang="en-US" sz="2400" dirty="0"/>
              <a:t>(a == b);	</a:t>
            </a:r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dirty="0"/>
              <a:t>Equals() – </a:t>
            </a:r>
            <a:r>
              <a:rPr lang="ru-RU" sz="2400" dirty="0"/>
              <a:t>проверяет каждую пару имя-значения на эквивалентность</a:t>
            </a:r>
          </a:p>
          <a:p>
            <a:r>
              <a:rPr lang="ru-RU" sz="2400" dirty="0"/>
              <a:t>Компилятор генерирует новый тип только тогда, когда анонимный тип имеет уникальные имена свойств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Сравнение анонимных типов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03111" y="2412612"/>
            <a:ext cx="15408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</a:p>
          <a:p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1756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Анонимные типы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1002977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1296"/>
            <a:ext cx="8229600" cy="457200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Инициализация объектов и коллекций</a:t>
            </a:r>
          </a:p>
          <a:p>
            <a:pPr lvl="1"/>
            <a:r>
              <a:rPr lang="en-US" dirty="0" err="1"/>
              <a:t>Comlex</a:t>
            </a:r>
            <a:r>
              <a:rPr lang="en-US" dirty="0"/>
              <a:t> c = new </a:t>
            </a:r>
            <a:r>
              <a:rPr lang="en-US" dirty="0" err="1"/>
              <a:t>Comlex</a:t>
            </a:r>
            <a:r>
              <a:rPr lang="en-US" dirty="0"/>
              <a:t> { re = 5, </a:t>
            </a:r>
            <a:r>
              <a:rPr lang="en-US" dirty="0" err="1"/>
              <a:t>im</a:t>
            </a:r>
            <a:r>
              <a:rPr lang="en-US" dirty="0"/>
              <a:t> = 7 };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l = new List&lt;</a:t>
            </a:r>
            <a:r>
              <a:rPr lang="en-US" dirty="0" err="1"/>
              <a:t>Comlex</a:t>
            </a:r>
            <a:r>
              <a:rPr lang="en-US" dirty="0"/>
              <a:t>&gt; { new </a:t>
            </a:r>
            <a:r>
              <a:rPr lang="en-US" dirty="0" err="1"/>
              <a:t>Comlex</a:t>
            </a:r>
            <a:r>
              <a:rPr lang="en-US" dirty="0"/>
              <a:t>(), </a:t>
            </a:r>
            <a:endParaRPr lang="ru-RU" dirty="0"/>
          </a:p>
          <a:p>
            <a:pPr marL="365760" lvl="1" indent="0">
              <a:buNone/>
            </a:pPr>
            <a:r>
              <a:rPr lang="ru-RU" dirty="0"/>
              <a:t>                                                  </a:t>
            </a:r>
            <a:r>
              <a:rPr lang="en-US" dirty="0"/>
              <a:t>new </a:t>
            </a:r>
            <a:r>
              <a:rPr lang="en-US" dirty="0" err="1"/>
              <a:t>Comlex</a:t>
            </a:r>
            <a:r>
              <a:rPr lang="en-US" dirty="0"/>
              <a:t> { re = 5, </a:t>
            </a:r>
            <a:r>
              <a:rPr lang="en-US" dirty="0" err="1"/>
              <a:t>im</a:t>
            </a:r>
            <a:r>
              <a:rPr lang="en-US" dirty="0"/>
              <a:t> = 7 },</a:t>
            </a:r>
            <a:endParaRPr lang="ru-RU" dirty="0"/>
          </a:p>
          <a:p>
            <a:pPr marL="365760" lvl="1" indent="0">
              <a:buNone/>
            </a:pPr>
            <a:r>
              <a:rPr lang="ru-RU" dirty="0"/>
              <a:t>                                                  </a:t>
            </a:r>
            <a:r>
              <a:rPr lang="en-US" dirty="0"/>
              <a:t>c };</a:t>
            </a:r>
            <a:endParaRPr lang="ru-RU" dirty="0"/>
          </a:p>
          <a:p>
            <a:r>
              <a:rPr lang="ru-RU" dirty="0"/>
              <a:t>Лямбда-выражения</a:t>
            </a:r>
          </a:p>
          <a:p>
            <a:pPr lvl="1"/>
            <a:r>
              <a:rPr lang="en-US" dirty="0" err="1"/>
              <a:t>button.Click</a:t>
            </a:r>
            <a:r>
              <a:rPr lang="en-US" dirty="0"/>
              <a:t> += (sender, e) =&gt; </a:t>
            </a:r>
            <a:r>
              <a:rPr lang="en-US" dirty="0" err="1"/>
              <a:t>e.ToString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result = Integral(x =&gt; x*x, a, b, count);</a:t>
            </a:r>
            <a:endParaRPr lang="ru-RU" dirty="0"/>
          </a:p>
          <a:p>
            <a:r>
              <a:rPr lang="ru-RU" dirty="0"/>
              <a:t>Стандартные делегаты</a:t>
            </a:r>
          </a:p>
          <a:p>
            <a:pPr lvl="1"/>
            <a:r>
              <a:rPr lang="en-US" dirty="0" err="1"/>
              <a:t>TResult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&lt;T, </a:t>
            </a:r>
            <a:r>
              <a:rPr lang="en-US" dirty="0" err="1"/>
              <a:t>TResult</a:t>
            </a:r>
            <a:r>
              <a:rPr lang="en-US" dirty="0"/>
              <a:t>&gt;(T t)</a:t>
            </a:r>
          </a:p>
          <a:p>
            <a:pPr lvl="1"/>
            <a:r>
              <a:rPr lang="en-US" dirty="0" err="1"/>
              <a:t>TResult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&lt;T1, T2, </a:t>
            </a:r>
            <a:r>
              <a:rPr lang="en-US" dirty="0" err="1"/>
              <a:t>TResult</a:t>
            </a:r>
            <a:r>
              <a:rPr lang="en-US" dirty="0"/>
              <a:t>&gt;(T1 </a:t>
            </a:r>
            <a:r>
              <a:rPr lang="en-US" dirty="0" err="1"/>
              <a:t>t1</a:t>
            </a:r>
            <a:r>
              <a:rPr lang="en-US" dirty="0"/>
              <a:t>, T2 t2)</a:t>
            </a:r>
          </a:p>
          <a:p>
            <a:pPr lvl="1"/>
            <a:r>
              <a:rPr lang="en-US" dirty="0" err="1"/>
              <a:t>bool</a:t>
            </a:r>
            <a:r>
              <a:rPr lang="en-US" dirty="0"/>
              <a:t> Predicate&lt;T&gt;(T t)</a:t>
            </a:r>
          </a:p>
          <a:p>
            <a:pPr lvl="1"/>
            <a:r>
              <a:rPr lang="en-US" dirty="0"/>
              <a:t>void Action&lt;T&gt; (T 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Вспомним</a:t>
            </a:r>
          </a:p>
        </p:txBody>
      </p:sp>
    </p:spTree>
    <p:extLst>
      <p:ext uri="{BB962C8B-B14F-4D97-AF65-F5344CB8AC3E}">
        <p14:creationId xmlns:p14="http://schemas.microsoft.com/office/powerpoint/2010/main" val="297226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Язык интегрированных запросов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 Integrated Query (LINQ)</a:t>
            </a:r>
            <a:endParaRPr lang="ru-RU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059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1296"/>
            <a:ext cx="8229600" cy="4572000"/>
          </a:xfrm>
        </p:spPr>
        <p:txBody>
          <a:bodyPr>
            <a:normAutofit/>
          </a:bodyPr>
          <a:lstStyle/>
          <a:p>
            <a:r>
              <a:rPr lang="ru-RU" dirty="0"/>
              <a:t>Появился в </a:t>
            </a:r>
            <a:r>
              <a:rPr lang="en-US" dirty="0"/>
              <a:t>NET </a:t>
            </a:r>
            <a:r>
              <a:rPr lang="ru-RU" dirty="0">
                <a:latin typeface="Arial" pitchFamily="34" charset="0"/>
                <a:cs typeface="Arial" pitchFamily="34" charset="0"/>
              </a:rPr>
              <a:t>3.5</a:t>
            </a:r>
            <a:endParaRPr lang="ru-RU" dirty="0"/>
          </a:p>
          <a:p>
            <a:r>
              <a:rPr lang="ru-RU" dirty="0"/>
              <a:t>Единый язык доступа к данным различной природы (</a:t>
            </a:r>
            <a:r>
              <a:rPr lang="en-US" dirty="0"/>
              <a:t>objects, </a:t>
            </a:r>
            <a:r>
              <a:rPr lang="ru-RU" dirty="0"/>
              <a:t>БД</a:t>
            </a:r>
            <a:r>
              <a:rPr lang="en-US" dirty="0"/>
              <a:t>, XML, </a:t>
            </a:r>
            <a:r>
              <a:rPr lang="en-US" dirty="0" err="1"/>
              <a:t>DataSet</a:t>
            </a:r>
            <a:r>
              <a:rPr lang="en-US" dirty="0"/>
              <a:t>, Entity</a:t>
            </a:r>
            <a:r>
              <a:rPr lang="ru-RU" dirty="0"/>
              <a:t>) </a:t>
            </a:r>
          </a:p>
          <a:p>
            <a:r>
              <a:rPr lang="en-US" dirty="0"/>
              <a:t>SQL </a:t>
            </a:r>
            <a:r>
              <a:rPr lang="ru-RU" dirty="0"/>
              <a:t>подобный язык</a:t>
            </a:r>
          </a:p>
          <a:p>
            <a:r>
              <a:rPr lang="ru-RU" dirty="0"/>
              <a:t>Строго типизированные запросы</a:t>
            </a:r>
            <a:endParaRPr lang="en-US" dirty="0"/>
          </a:p>
          <a:p>
            <a:r>
              <a:rPr lang="ru-RU" dirty="0"/>
              <a:t>В </a:t>
            </a:r>
            <a:r>
              <a:rPr lang="en-US" dirty="0"/>
              <a:t>NET </a:t>
            </a:r>
            <a:r>
              <a:rPr lang="en-US" dirty="0">
                <a:latin typeface="Arial" pitchFamily="34" charset="0"/>
                <a:cs typeface="Arial" pitchFamily="34" charset="0"/>
              </a:rPr>
              <a:t>4</a:t>
            </a:r>
            <a:r>
              <a:rPr lang="ru-RU" dirty="0"/>
              <a:t> появился  параллельный вариант выполнения запросов (</a:t>
            </a:r>
            <a:r>
              <a:rPr lang="en-US" dirty="0"/>
              <a:t>PLINQ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</a:t>
            </a:r>
            <a:endParaRPr lang="ru-RU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222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to Object</a:t>
            </a:r>
          </a:p>
          <a:p>
            <a:r>
              <a:rPr lang="en-US" dirty="0"/>
              <a:t>LINQ to XML</a:t>
            </a:r>
          </a:p>
          <a:p>
            <a:r>
              <a:rPr lang="en-US" dirty="0"/>
              <a:t>LINQ to </a:t>
            </a:r>
            <a:r>
              <a:rPr lang="en-US" dirty="0" err="1"/>
              <a:t>DataSet</a:t>
            </a:r>
            <a:endParaRPr lang="en-US" dirty="0"/>
          </a:p>
          <a:p>
            <a:r>
              <a:rPr lang="en-US" dirty="0"/>
              <a:t>LINQ to SQL</a:t>
            </a:r>
          </a:p>
          <a:p>
            <a:r>
              <a:rPr lang="en-US" dirty="0"/>
              <a:t>LINQ to Entities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Виды 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</a:t>
            </a:r>
            <a:endParaRPr lang="ru-RU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756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Расширяющие методы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Неявная типизация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Анонимные типы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 Integrated Query (LINQ)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 to Objects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Сегодня</a:t>
            </a:r>
          </a:p>
        </p:txBody>
      </p:sp>
    </p:spTree>
    <p:extLst>
      <p:ext uri="{BB962C8B-B14F-4D97-AF65-F5344CB8AC3E}">
        <p14:creationId xmlns:p14="http://schemas.microsoft.com/office/powerpoint/2010/main" val="2220014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1296"/>
            <a:ext cx="8229600" cy="4572000"/>
          </a:xfrm>
        </p:spPr>
        <p:txBody>
          <a:bodyPr>
            <a:normAutofit/>
          </a:bodyPr>
          <a:lstStyle/>
          <a:p>
            <a:r>
              <a:rPr lang="ru-RU" dirty="0"/>
              <a:t>Основные сборки:</a:t>
            </a:r>
          </a:p>
          <a:p>
            <a:r>
              <a:rPr lang="en-US" dirty="0"/>
              <a:t>System.Core.dll – </a:t>
            </a:r>
            <a:r>
              <a:rPr lang="ru-RU" dirty="0"/>
              <a:t>общий для </a:t>
            </a:r>
            <a:r>
              <a:rPr lang="en-US" dirty="0"/>
              <a:t>LINQ</a:t>
            </a:r>
            <a:endParaRPr lang="ru-RU" dirty="0"/>
          </a:p>
          <a:p>
            <a:r>
              <a:rPr lang="en-US" dirty="0"/>
              <a:t>System.Data.DataSetExtension.dll</a:t>
            </a:r>
            <a:r>
              <a:rPr lang="ru-RU" dirty="0"/>
              <a:t> – </a:t>
            </a:r>
            <a:r>
              <a:rPr lang="en-US" dirty="0"/>
              <a:t>LINQ to </a:t>
            </a:r>
            <a:r>
              <a:rPr lang="en-US" dirty="0" err="1"/>
              <a:t>DataSet</a:t>
            </a:r>
            <a:endParaRPr lang="en-US" dirty="0"/>
          </a:p>
          <a:p>
            <a:r>
              <a:rPr lang="en-US" dirty="0"/>
              <a:t>System.Xml.Linq.dll</a:t>
            </a:r>
            <a:r>
              <a:rPr lang="ru-RU" dirty="0"/>
              <a:t> – </a:t>
            </a:r>
            <a:r>
              <a:rPr lang="en-US" dirty="0"/>
              <a:t>LINQ to XML</a:t>
            </a:r>
          </a:p>
          <a:p>
            <a:r>
              <a:rPr lang="ru-RU" dirty="0"/>
              <a:t>Необходим импорт пространства имен </a:t>
            </a:r>
            <a:r>
              <a:rPr lang="en-US" dirty="0" err="1"/>
              <a:t>System.Linq</a:t>
            </a:r>
            <a:endParaRPr lang="en-US" dirty="0"/>
          </a:p>
          <a:p>
            <a:r>
              <a:rPr lang="ru-RU" dirty="0"/>
              <a:t>Реализован в виде Расширяющих методов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6889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1296"/>
            <a:ext cx="8229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IEnumerable</a:t>
            </a:r>
            <a:r>
              <a:rPr lang="en-US" dirty="0"/>
              <a:t>&lt;T&gt;</a:t>
            </a:r>
            <a:r>
              <a:rPr lang="ru-RU" dirty="0"/>
              <a:t> расширяет интерфейс </a:t>
            </a:r>
            <a:r>
              <a:rPr lang="en-US" dirty="0" err="1"/>
              <a:t>IEnumerable</a:t>
            </a:r>
            <a:endParaRPr lang="en-US" dirty="0"/>
          </a:p>
          <a:p>
            <a:r>
              <a:rPr lang="ru-RU" dirty="0"/>
              <a:t>Итерация по типам перечисления </a:t>
            </a:r>
            <a:r>
              <a:rPr lang="en-US" dirty="0" err="1"/>
              <a:t>IEnumerable</a:t>
            </a:r>
            <a:r>
              <a:rPr lang="en-US" dirty="0"/>
              <a:t>&lt;T&gt;</a:t>
            </a:r>
            <a:endParaRPr lang="ru-RU" dirty="0"/>
          </a:p>
          <a:p>
            <a:pPr lvl="1"/>
            <a:r>
              <a:rPr lang="ru-RU" dirty="0"/>
              <a:t>При импортировании пространства имен </a:t>
            </a:r>
            <a:r>
              <a:rPr lang="en-US" dirty="0" err="1"/>
              <a:t>System.Linq</a:t>
            </a:r>
            <a:r>
              <a:rPr lang="ru-RU" dirty="0"/>
              <a:t> многие типы получают </a:t>
            </a:r>
            <a:r>
              <a:rPr lang="en-US" dirty="0"/>
              <a:t>“</a:t>
            </a:r>
            <a:r>
              <a:rPr lang="ru-RU" dirty="0"/>
              <a:t>реализацию</a:t>
            </a:r>
            <a:r>
              <a:rPr lang="en-US" dirty="0"/>
              <a:t>”</a:t>
            </a:r>
            <a:r>
              <a:rPr lang="ru-RU" dirty="0"/>
              <a:t> интерфейса </a:t>
            </a:r>
            <a:r>
              <a:rPr lang="en-US" dirty="0" err="1"/>
              <a:t>IEnumerable</a:t>
            </a:r>
            <a:r>
              <a:rPr lang="en-US" dirty="0"/>
              <a:t>&lt;T&gt;</a:t>
            </a:r>
            <a:r>
              <a:rPr lang="ru-RU" dirty="0"/>
              <a:t> и др. благодаря расширяющим методам вида:</a:t>
            </a:r>
          </a:p>
          <a:p>
            <a:pPr lvl="1"/>
            <a:r>
              <a:rPr lang="en-US" dirty="0" err="1"/>
              <a:t>IEnumerable</a:t>
            </a:r>
            <a:r>
              <a:rPr lang="en-US" dirty="0"/>
              <a:t>&lt;T&gt; </a:t>
            </a:r>
            <a:r>
              <a:rPr lang="ru-RU" dirty="0"/>
              <a:t>переменная</a:t>
            </a:r>
            <a:r>
              <a:rPr lang="en-US" dirty="0"/>
              <a:t>.</a:t>
            </a:r>
            <a:r>
              <a:rPr lang="en-US" dirty="0" err="1"/>
              <a:t>AsEnumerable</a:t>
            </a:r>
            <a:r>
              <a:rPr lang="en-US" dirty="0"/>
              <a:t>()</a:t>
            </a:r>
            <a:endParaRPr lang="ru-RU" dirty="0"/>
          </a:p>
          <a:p>
            <a:r>
              <a:rPr lang="ru-RU" dirty="0"/>
              <a:t>Итерация может быть по перечислениям любого типа</a:t>
            </a:r>
          </a:p>
          <a:p>
            <a:r>
              <a:rPr lang="ru-RU" dirty="0"/>
              <a:t>Возвращаемые значения</a:t>
            </a:r>
          </a:p>
          <a:p>
            <a:pPr lvl="1"/>
            <a:r>
              <a:rPr lang="ru-RU" dirty="0"/>
              <a:t>Неизвестен возвращаемый тип, но он почти всегда реализует интерфейс </a:t>
            </a:r>
            <a:r>
              <a:rPr lang="en-US" dirty="0" err="1"/>
              <a:t>IEnumerable</a:t>
            </a:r>
            <a:r>
              <a:rPr lang="en-US" dirty="0"/>
              <a:t>&lt;T&gt;</a:t>
            </a:r>
            <a:endParaRPr lang="ru-RU" dirty="0"/>
          </a:p>
          <a:p>
            <a:pPr lvl="1"/>
            <a:r>
              <a:rPr lang="ru-RU" dirty="0"/>
              <a:t>Запросы могут возвращать анонимные типы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LINQ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2081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1296"/>
            <a:ext cx="8229600" cy="4572000"/>
          </a:xfrm>
        </p:spPr>
        <p:txBody>
          <a:bodyPr>
            <a:normAutofit fontScale="92500"/>
          </a:bodyPr>
          <a:lstStyle/>
          <a:p>
            <a:r>
              <a:rPr lang="ru-RU" dirty="0"/>
              <a:t>Массивы</a:t>
            </a:r>
          </a:p>
          <a:p>
            <a:r>
              <a:rPr lang="ru-RU" dirty="0"/>
              <a:t>Обобщенные коллекции (</a:t>
            </a:r>
            <a:r>
              <a:rPr lang="en-US" dirty="0" err="1"/>
              <a:t>System.Collections.Generic</a:t>
            </a:r>
            <a:r>
              <a:rPr lang="ru-RU" dirty="0"/>
              <a:t>)</a:t>
            </a:r>
            <a:r>
              <a:rPr lang="en-US" dirty="0"/>
              <a:t>: List&lt;T&gt;, Dictionary&lt;K,V&gt; </a:t>
            </a:r>
            <a:r>
              <a:rPr lang="ru-RU" dirty="0"/>
              <a:t>и др.</a:t>
            </a:r>
            <a:endParaRPr lang="en-US" dirty="0"/>
          </a:p>
          <a:p>
            <a:r>
              <a:rPr lang="ru-RU" dirty="0"/>
              <a:t>Необобщенные коллекции (</a:t>
            </a:r>
            <a:r>
              <a:rPr lang="en-US" dirty="0" err="1"/>
              <a:t>System.Collections</a:t>
            </a:r>
            <a:r>
              <a:rPr lang="ru-RU" dirty="0"/>
              <a:t>)</a:t>
            </a:r>
            <a:r>
              <a:rPr lang="en-US" dirty="0"/>
              <a:t>: </a:t>
            </a:r>
            <a:r>
              <a:rPr lang="en-US" dirty="0" err="1"/>
              <a:t>ArrayList</a:t>
            </a:r>
            <a:r>
              <a:rPr lang="en-US" dirty="0"/>
              <a:t>, </a:t>
            </a:r>
            <a:r>
              <a:rPr lang="en-US" dirty="0" err="1"/>
              <a:t>Hashtable</a:t>
            </a:r>
            <a:r>
              <a:rPr lang="en-US" dirty="0"/>
              <a:t> </a:t>
            </a:r>
            <a:r>
              <a:rPr lang="ru-RU" dirty="0"/>
              <a:t>и др. не реализуют </a:t>
            </a:r>
            <a:r>
              <a:rPr lang="en-US" dirty="0" err="1"/>
              <a:t>IEnumerable</a:t>
            </a:r>
            <a:r>
              <a:rPr lang="en-US" dirty="0"/>
              <a:t>&lt;T&gt;</a:t>
            </a:r>
            <a:r>
              <a:rPr lang="ru-RU" dirty="0"/>
              <a:t>, но реализуют </a:t>
            </a:r>
            <a:r>
              <a:rPr lang="en-US" dirty="0" err="1"/>
              <a:t>IEnumerable</a:t>
            </a:r>
            <a:endParaRPr lang="ru-RU" dirty="0"/>
          </a:p>
          <a:p>
            <a:r>
              <a:rPr lang="ru-RU" dirty="0"/>
              <a:t>Если тип реализует </a:t>
            </a:r>
            <a:r>
              <a:rPr lang="en-US" dirty="0" err="1"/>
              <a:t>IEnumerable</a:t>
            </a:r>
            <a:r>
              <a:rPr lang="ru-RU" dirty="0"/>
              <a:t>, но не реализует </a:t>
            </a:r>
            <a:r>
              <a:rPr lang="en-US" dirty="0" err="1"/>
              <a:t>IEnumerable</a:t>
            </a:r>
            <a:r>
              <a:rPr lang="en-US" dirty="0"/>
              <a:t>&lt;T&gt;</a:t>
            </a:r>
            <a:r>
              <a:rPr lang="ru-RU" dirty="0"/>
              <a:t> можно использовать механизм приведения к обобщенному интерфейсу </a:t>
            </a:r>
            <a:r>
              <a:rPr lang="en-US" dirty="0" err="1"/>
              <a:t>OfType</a:t>
            </a:r>
            <a:r>
              <a:rPr lang="en-US" dirty="0"/>
              <a:t>&lt;T&gt;()</a:t>
            </a:r>
            <a:r>
              <a:rPr lang="ru-RU" dirty="0"/>
              <a:t> или </a:t>
            </a:r>
            <a:r>
              <a:rPr lang="en-US" dirty="0"/>
              <a:t>Cast&lt;T&gt;()</a:t>
            </a:r>
          </a:p>
          <a:p>
            <a:pPr lvl="1"/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err="1"/>
              <a:t>arrayList.OfType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&gt;()</a:t>
            </a:r>
          </a:p>
          <a:p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Расширение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IEnumerable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&lt;T&gt;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0377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Выражения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1941101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521296"/>
            <a:ext cx="8496944" cy="457200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Любое </a:t>
            </a:r>
            <a:r>
              <a:rPr lang="en-US" dirty="0"/>
              <a:t>LINQ </a:t>
            </a:r>
            <a:r>
              <a:rPr lang="ru-RU" dirty="0"/>
              <a:t>выражение </a:t>
            </a:r>
            <a:r>
              <a:rPr lang="ru-RU" u="sng" dirty="0"/>
              <a:t>начинается</a:t>
            </a:r>
            <a:r>
              <a:rPr lang="ru-RU" dirty="0"/>
              <a:t> с 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… in … </a:t>
            </a:r>
            <a:r>
              <a:rPr lang="ru-RU" dirty="0"/>
              <a:t>и </a:t>
            </a:r>
            <a:r>
              <a:rPr lang="ru-RU" u="sng" dirty="0"/>
              <a:t>заканчивается</a:t>
            </a:r>
            <a:r>
              <a:rPr lang="ru-RU" dirty="0"/>
              <a:t> инструкцией 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endParaRPr lang="ru-RU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/>
              <a:t>from </a:t>
            </a:r>
            <a:r>
              <a:rPr lang="ru-RU" dirty="0"/>
              <a:t>… </a:t>
            </a:r>
            <a:r>
              <a:rPr lang="en-US" dirty="0"/>
              <a:t>in</a:t>
            </a:r>
            <a:r>
              <a:rPr lang="ru-RU" dirty="0"/>
              <a:t> …</a:t>
            </a:r>
            <a:r>
              <a:rPr lang="en-US" dirty="0"/>
              <a:t> – </a:t>
            </a:r>
            <a:r>
              <a:rPr lang="ru-RU" dirty="0"/>
              <a:t>позволяет извлечь данные из последовательности. Перечисляет значения из исходной последовательности</a:t>
            </a:r>
          </a:p>
          <a:p>
            <a:r>
              <a:rPr lang="en-US" dirty="0"/>
              <a:t>select – </a:t>
            </a:r>
            <a:r>
              <a:rPr lang="ru-RU" dirty="0"/>
              <a:t>выбирает новую последовательность из контейнера. Определяет возвращаемые данные</a:t>
            </a:r>
          </a:p>
          <a:p>
            <a:pPr marL="365760" lvl="1" indent="0">
              <a:buNone/>
            </a:pP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/>
              <a:t>результат =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элемент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контейнер </a:t>
            </a:r>
          </a:p>
          <a:p>
            <a:pPr marL="365760" lvl="1" indent="0">
              <a:buNone/>
            </a:pPr>
            <a:r>
              <a:rPr lang="ru-RU" dirty="0"/>
              <a:t>                          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ru-RU" dirty="0"/>
              <a:t>возвращаемые данные</a:t>
            </a:r>
          </a:p>
          <a:p>
            <a:r>
              <a:rPr lang="ru-RU" dirty="0"/>
              <a:t>Элемент – любое имя переменной, которое можно потом использовать в запросе</a:t>
            </a:r>
          </a:p>
          <a:p>
            <a:r>
              <a:rPr lang="ru-RU" dirty="0"/>
              <a:t>Контейнер – последовательность данных</a:t>
            </a:r>
          </a:p>
          <a:p>
            <a:pPr marL="365760" lvl="1" indent="0">
              <a:buNone/>
            </a:pPr>
            <a:r>
              <a:rPr lang="en-US" dirty="0" err="1"/>
              <a:t>IEnumerable</a:t>
            </a:r>
            <a:r>
              <a:rPr lang="en-US" dirty="0"/>
              <a:t>&lt;double&gt; result = from complex in </a:t>
            </a:r>
            <a:r>
              <a:rPr lang="en-US" dirty="0" err="1"/>
              <a:t>comlexList</a:t>
            </a:r>
            <a:endParaRPr lang="en-US" dirty="0"/>
          </a:p>
          <a:p>
            <a:pPr marL="365760" lvl="1" indent="0">
              <a:buNone/>
            </a:pPr>
            <a:r>
              <a:rPr lang="ru-RU" dirty="0"/>
              <a:t>        </a:t>
            </a:r>
            <a:r>
              <a:rPr lang="en-US" dirty="0"/>
              <a:t>                                             select </a:t>
            </a:r>
            <a:r>
              <a:rPr lang="en-US" dirty="0" err="1"/>
              <a:t>complex.Re</a:t>
            </a:r>
            <a:r>
              <a:rPr lang="en-US" dirty="0"/>
              <a:t>;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3551184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521296"/>
            <a:ext cx="8496944" cy="4572000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r>
              <a:rPr lang="ru-RU" dirty="0">
                <a:solidFill>
                  <a:schemeClr val="tx1"/>
                </a:solidFill>
              </a:rPr>
              <a:t>Фильтрация последовательности:</a:t>
            </a:r>
          </a:p>
          <a:p>
            <a:pPr marL="365760" lvl="1" indent="0">
              <a:buNone/>
            </a:pP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/>
              <a:t>результат =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элемент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контейнер</a:t>
            </a:r>
          </a:p>
          <a:p>
            <a:pPr marL="365760" lvl="1" indent="0">
              <a:buNone/>
            </a:pPr>
            <a:r>
              <a:rPr lang="ru-RU" dirty="0"/>
              <a:t> 		        </a:t>
            </a:r>
            <a:r>
              <a:rPr lang="en-US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  <a:r>
              <a:rPr lang="en-US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u="sng" dirty="0"/>
              <a:t>условие</a:t>
            </a:r>
          </a:p>
          <a:p>
            <a:pPr marL="365760" lvl="1" indent="0">
              <a:buNone/>
            </a:pPr>
            <a:r>
              <a:rPr lang="ru-RU" dirty="0"/>
              <a:t>                          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ru-RU" dirty="0"/>
              <a:t>возвращаемые данные</a:t>
            </a:r>
          </a:p>
          <a:p>
            <a:pPr marL="365760" lvl="1" indent="0">
              <a:buNone/>
            </a:pPr>
            <a:r>
              <a:rPr lang="ru-RU" dirty="0"/>
              <a:t>Условие –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ru-RU" dirty="0"/>
              <a:t>выражение (над каждым элементом)</a:t>
            </a:r>
            <a:endParaRPr lang="en-US" dirty="0"/>
          </a:p>
          <a:p>
            <a:pPr marL="365760" lvl="1" indent="0">
              <a:buNone/>
            </a:pPr>
            <a:r>
              <a:rPr lang="ru-RU" dirty="0"/>
              <a:t>Условие</a:t>
            </a:r>
            <a:r>
              <a:rPr lang="en-US" dirty="0"/>
              <a:t> -  </a:t>
            </a:r>
            <a:r>
              <a:rPr lang="ru-RU" dirty="0"/>
              <a:t>может быть сложным </a:t>
            </a:r>
            <a:r>
              <a:rPr lang="en-US" dirty="0" err="1"/>
              <a:t>bool</a:t>
            </a:r>
            <a:r>
              <a:rPr lang="ru-RU" dirty="0"/>
              <a:t> выражением</a:t>
            </a:r>
          </a:p>
          <a:p>
            <a:r>
              <a:rPr lang="ru-RU" dirty="0"/>
              <a:t>Пример:</a:t>
            </a:r>
          </a:p>
          <a:p>
            <a:pPr marL="365760" lvl="1" indent="0">
              <a:buNone/>
            </a:pPr>
            <a:r>
              <a:rPr lang="en-US" dirty="0" err="1"/>
              <a:t>IEnumerable</a:t>
            </a:r>
            <a:r>
              <a:rPr lang="en-US" dirty="0"/>
              <a:t>&lt;double&gt; result = from complex in </a:t>
            </a:r>
            <a:r>
              <a:rPr lang="en-US" dirty="0" err="1"/>
              <a:t>comlexList</a:t>
            </a:r>
            <a:endParaRPr lang="ru-RU" dirty="0"/>
          </a:p>
          <a:p>
            <a:pPr marL="365760" lvl="1" indent="0">
              <a:buNone/>
            </a:pPr>
            <a:r>
              <a:rPr lang="en-US" dirty="0"/>
              <a:t>				          where </a:t>
            </a:r>
            <a:r>
              <a:rPr lang="en-US" dirty="0" err="1"/>
              <a:t>comolex.Abs</a:t>
            </a:r>
            <a:r>
              <a:rPr lang="en-US" dirty="0"/>
              <a:t> &gt; 5</a:t>
            </a:r>
          </a:p>
          <a:p>
            <a:pPr marL="365760" lvl="1" indent="0">
              <a:buNone/>
            </a:pPr>
            <a:r>
              <a:rPr lang="ru-RU" dirty="0"/>
              <a:t>        </a:t>
            </a:r>
            <a:r>
              <a:rPr lang="en-US" dirty="0"/>
              <a:t>                                             select </a:t>
            </a:r>
            <a:r>
              <a:rPr lang="en-US" dirty="0" err="1"/>
              <a:t>complex.Re</a:t>
            </a:r>
            <a:r>
              <a:rPr lang="en-US" dirty="0"/>
              <a:t>;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Получение подмножества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185944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521296"/>
            <a:ext cx="8496944" cy="5076056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Возвращаемые набор данных может быть перечислением анонимного типа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result = from complex in </a:t>
            </a:r>
            <a:r>
              <a:rPr lang="en-US" dirty="0" err="1"/>
              <a:t>listOfComplex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select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{ </a:t>
            </a:r>
            <a:r>
              <a:rPr lang="en-US" dirty="0" err="1"/>
              <a:t>complex.</a:t>
            </a:r>
            <a:r>
              <a:rPr lang="en-US" dirty="0" err="1">
                <a:solidFill>
                  <a:srgbClr val="FFFF00"/>
                </a:solidFill>
              </a:rPr>
              <a:t>Re</a:t>
            </a:r>
            <a:r>
              <a:rPr lang="en-US" dirty="0"/>
              <a:t>,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		      </a:t>
            </a:r>
            <a:r>
              <a:rPr lang="en-US" dirty="0" err="1">
                <a:solidFill>
                  <a:srgbClr val="FFFF00"/>
                </a:solidFill>
              </a:rPr>
              <a:t>Modul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complex.Abs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			      </a:t>
            </a:r>
            <a:r>
              <a:rPr lang="en-US" dirty="0">
                <a:solidFill>
                  <a:srgbClr val="FFFF00"/>
                </a:solidFill>
              </a:rPr>
              <a:t>Sign</a:t>
            </a:r>
            <a:r>
              <a:rPr lang="en-US" dirty="0"/>
              <a:t> = complex.re &gt; 0 }</a:t>
            </a:r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item in result)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("Re = {0}, Module = {1}, Sign = {2}", 				  </a:t>
            </a:r>
            <a:r>
              <a:rPr lang="en-US" dirty="0" err="1"/>
              <a:t>item.</a:t>
            </a:r>
            <a:r>
              <a:rPr lang="en-US" dirty="0" err="1">
                <a:solidFill>
                  <a:srgbClr val="FFFF00"/>
                </a:solidFill>
              </a:rPr>
              <a:t>Re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		  </a:t>
            </a:r>
            <a:r>
              <a:rPr lang="en-US" dirty="0" err="1"/>
              <a:t>item.</a:t>
            </a:r>
            <a:r>
              <a:rPr lang="en-US" dirty="0" err="1">
                <a:solidFill>
                  <a:srgbClr val="FFFF00"/>
                </a:solidFill>
              </a:rPr>
              <a:t>Modul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			  </a:t>
            </a:r>
            <a:r>
              <a:rPr lang="en-US" dirty="0" err="1"/>
              <a:t>item.</a:t>
            </a:r>
            <a:r>
              <a:rPr lang="en-US" dirty="0" err="1">
                <a:solidFill>
                  <a:srgbClr val="FFFF00"/>
                </a:solidFill>
              </a:rPr>
              <a:t>Sign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Возвращение анонимных типов</a:t>
            </a:r>
          </a:p>
        </p:txBody>
      </p:sp>
    </p:spTree>
    <p:extLst>
      <p:ext uri="{BB962C8B-B14F-4D97-AF65-F5344CB8AC3E}">
        <p14:creationId xmlns:p14="http://schemas.microsoft.com/office/powerpoint/2010/main" val="1673344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521296"/>
            <a:ext cx="8496944" cy="4572000"/>
          </a:xfrm>
        </p:spPr>
        <p:txBody>
          <a:bodyPr>
            <a:normAutofit lnSpcReduction="10000"/>
          </a:bodyPr>
          <a:lstStyle/>
          <a:p>
            <a:pPr marL="365760" lvl="1" indent="0">
              <a:buNone/>
            </a:pP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/>
              <a:t>результат =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элемент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контейнер</a:t>
            </a:r>
          </a:p>
          <a:p>
            <a:pPr marL="365760" lvl="1" indent="0">
              <a:buNone/>
            </a:pPr>
            <a:r>
              <a:rPr lang="ru-RU" dirty="0"/>
              <a:t> 		        </a:t>
            </a:r>
            <a:r>
              <a:rPr lang="en-US" b="1" u="sng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orderby</a:t>
            </a:r>
            <a:r>
              <a:rPr lang="en-US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u="sng" dirty="0"/>
              <a:t>поле </a:t>
            </a:r>
            <a:r>
              <a:rPr lang="en-US" b="1" u="sng" dirty="0"/>
              <a:t>[descending][ascending]</a:t>
            </a:r>
            <a:endParaRPr lang="ru-RU" b="1" u="sng" dirty="0"/>
          </a:p>
          <a:p>
            <a:pPr marL="365760" lvl="1" indent="0">
              <a:buNone/>
            </a:pPr>
            <a:r>
              <a:rPr lang="ru-RU" dirty="0"/>
              <a:t>                          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ru-RU" dirty="0"/>
              <a:t>возвращаемые данные</a:t>
            </a:r>
          </a:p>
          <a:p>
            <a:endParaRPr lang="en-US" dirty="0"/>
          </a:p>
          <a:p>
            <a:r>
              <a:rPr lang="ru-RU" dirty="0"/>
              <a:t>Примеры:</a:t>
            </a:r>
          </a:p>
          <a:p>
            <a:pPr marL="365760" lvl="1" indent="0">
              <a:buNone/>
            </a:pPr>
            <a:r>
              <a:rPr lang="en-US" sz="2000" dirty="0" err="1"/>
              <a:t>IEnumerable</a:t>
            </a:r>
            <a:r>
              <a:rPr lang="en-US" sz="2000" dirty="0"/>
              <a:t>&lt;double&gt; result = from complex in </a:t>
            </a:r>
            <a:r>
              <a:rPr lang="en-US" sz="2000" dirty="0" err="1"/>
              <a:t>comlexList</a:t>
            </a:r>
            <a:endParaRPr lang="ru-RU" sz="2000" dirty="0"/>
          </a:p>
          <a:p>
            <a:pPr marL="365760" lvl="1" indent="0">
              <a:buNone/>
            </a:pPr>
            <a:r>
              <a:rPr lang="en-US" sz="2000" dirty="0"/>
              <a:t>				  </a:t>
            </a:r>
            <a:r>
              <a:rPr lang="en-US" sz="2000" dirty="0" err="1"/>
              <a:t>orderby</a:t>
            </a:r>
            <a:r>
              <a:rPr lang="en-US" sz="2000" dirty="0"/>
              <a:t> </a:t>
            </a:r>
            <a:r>
              <a:rPr lang="en-US" sz="2000" dirty="0" err="1"/>
              <a:t>complex.Re</a:t>
            </a:r>
            <a:endParaRPr lang="en-US" sz="2000" dirty="0"/>
          </a:p>
          <a:p>
            <a:pPr marL="365760" lvl="1" indent="0">
              <a:buNone/>
            </a:pPr>
            <a:r>
              <a:rPr lang="ru-RU" sz="2000" dirty="0"/>
              <a:t>        </a:t>
            </a:r>
            <a:r>
              <a:rPr lang="en-US" sz="2000" dirty="0"/>
              <a:t>                                             select </a:t>
            </a:r>
            <a:r>
              <a:rPr lang="en-US" sz="2000" dirty="0" err="1"/>
              <a:t>complex.Re</a:t>
            </a:r>
            <a:r>
              <a:rPr lang="en-US" sz="2000" dirty="0"/>
              <a:t>;</a:t>
            </a:r>
            <a:endParaRPr lang="ru-RU" sz="2000" dirty="0"/>
          </a:p>
          <a:p>
            <a:pPr marL="365760" lvl="1" indent="0">
              <a:buNone/>
            </a:pPr>
            <a:r>
              <a:rPr lang="en-US" sz="2000" dirty="0" err="1"/>
              <a:t>IEnumerable</a:t>
            </a:r>
            <a:r>
              <a:rPr lang="en-US" sz="2000" dirty="0"/>
              <a:t>&lt;Complex&gt; result = from complex in </a:t>
            </a:r>
            <a:r>
              <a:rPr lang="en-US" sz="2000" dirty="0" err="1"/>
              <a:t>comlexList</a:t>
            </a:r>
            <a:endParaRPr lang="en-US" sz="2000" dirty="0"/>
          </a:p>
          <a:p>
            <a:pPr marL="365760" lvl="1" indent="0">
              <a:buNone/>
            </a:pPr>
            <a:r>
              <a:rPr lang="en-US" sz="2000" dirty="0"/>
              <a:t>				     where </a:t>
            </a:r>
            <a:r>
              <a:rPr lang="en-US" sz="2000" dirty="0" err="1"/>
              <a:t>complex.Re</a:t>
            </a:r>
            <a:r>
              <a:rPr lang="en-US" sz="2000" dirty="0"/>
              <a:t> &gt; 0</a:t>
            </a:r>
            <a:endParaRPr lang="ru-RU" sz="2000" dirty="0"/>
          </a:p>
          <a:p>
            <a:pPr marL="365760" lvl="1" indent="0">
              <a:buNone/>
            </a:pPr>
            <a:r>
              <a:rPr lang="en-US" sz="2000" dirty="0"/>
              <a:t>				     </a:t>
            </a:r>
            <a:r>
              <a:rPr lang="en-US" sz="2000" dirty="0" err="1"/>
              <a:t>orderby</a:t>
            </a:r>
            <a:r>
              <a:rPr lang="en-US" sz="2000" dirty="0"/>
              <a:t> </a:t>
            </a:r>
            <a:r>
              <a:rPr lang="en-US" sz="2000" dirty="0" err="1"/>
              <a:t>complex.Abs</a:t>
            </a:r>
            <a:r>
              <a:rPr lang="en-US" sz="2000" dirty="0"/>
              <a:t> </a:t>
            </a:r>
            <a:r>
              <a:rPr lang="en-US" sz="2000" dirty="0" err="1"/>
              <a:t>descanding</a:t>
            </a:r>
            <a:endParaRPr lang="en-US" sz="2000" dirty="0"/>
          </a:p>
          <a:p>
            <a:pPr marL="365760" lvl="1" indent="0">
              <a:buNone/>
            </a:pPr>
            <a:r>
              <a:rPr lang="ru-RU" sz="2000" dirty="0"/>
              <a:t>        </a:t>
            </a:r>
            <a:r>
              <a:rPr lang="en-US" sz="2000" dirty="0"/>
              <a:t>                                                select complex;</a:t>
            </a:r>
          </a:p>
          <a:p>
            <a:pPr marL="365760" lvl="1" indent="0">
              <a:buNone/>
            </a:pPr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Сортировка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6110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LINQ to Object</a:t>
            </a:r>
          </a:p>
          <a:p>
            <a:r>
              <a:rPr lang="ru-RU" dirty="0"/>
              <a:t>Выражения запросов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Демонстрации</a:t>
            </a:r>
          </a:p>
        </p:txBody>
      </p:sp>
    </p:spTree>
    <p:extLst>
      <p:ext uri="{BB962C8B-B14F-4D97-AF65-F5344CB8AC3E}">
        <p14:creationId xmlns:p14="http://schemas.microsoft.com/office/powerpoint/2010/main" val="3339807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521296"/>
            <a:ext cx="8496944" cy="4572000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r>
              <a:rPr lang="ru-RU" dirty="0">
                <a:solidFill>
                  <a:schemeClr val="tx1"/>
                </a:solidFill>
              </a:rPr>
              <a:t>Объединение двух последовательностей</a:t>
            </a:r>
          </a:p>
          <a:p>
            <a:pPr marL="365760" lvl="1" indent="0">
              <a:buNone/>
            </a:pP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/>
              <a:t>результат =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элемент</a:t>
            </a:r>
            <a:r>
              <a:rPr lang="en-US" dirty="0"/>
              <a:t>1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контейнер</a:t>
            </a:r>
            <a:r>
              <a:rPr lang="en-US" dirty="0"/>
              <a:t>1</a:t>
            </a:r>
            <a:endParaRPr lang="ru-RU" dirty="0"/>
          </a:p>
          <a:p>
            <a:pPr marL="365760" lvl="1" indent="0">
              <a:buNone/>
            </a:pPr>
            <a:r>
              <a:rPr lang="ru-RU" dirty="0"/>
              <a:t> 		        </a:t>
            </a:r>
            <a:r>
              <a:rPr lang="en-US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</a:t>
            </a:r>
            <a:r>
              <a:rPr lang="ru-RU" dirty="0"/>
              <a:t>элемент</a:t>
            </a:r>
            <a:r>
              <a:rPr lang="en-US" dirty="0"/>
              <a:t>2 </a:t>
            </a:r>
            <a:r>
              <a:rPr lang="en-US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контейнер</a:t>
            </a:r>
            <a:r>
              <a:rPr lang="en-US" dirty="0"/>
              <a:t>2 </a:t>
            </a:r>
          </a:p>
          <a:p>
            <a:pPr marL="365760" lvl="1" indent="0">
              <a:buNone/>
            </a:pPr>
            <a:r>
              <a:rPr lang="en-US" dirty="0"/>
              <a:t>			</a:t>
            </a:r>
            <a:r>
              <a:rPr lang="en-US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что-</a:t>
            </a:r>
            <a:r>
              <a:rPr lang="ru-RU" dirty="0" err="1"/>
              <a:t>то_от_элемент</a:t>
            </a:r>
            <a:r>
              <a:rPr lang="en-US" dirty="0"/>
              <a:t>1 </a:t>
            </a:r>
            <a:r>
              <a:rPr lang="en-US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equals</a:t>
            </a:r>
            <a:r>
              <a:rPr lang="ru-RU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b="1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65760" lvl="1" indent="0">
              <a:buNone/>
            </a:pPr>
            <a:r>
              <a:rPr lang="en-US" dirty="0"/>
              <a:t>			      </a:t>
            </a:r>
            <a:r>
              <a:rPr lang="ru-RU" dirty="0"/>
              <a:t>что-то_от_элемент2</a:t>
            </a:r>
            <a:endParaRPr lang="ru-RU" u="sng" dirty="0"/>
          </a:p>
          <a:p>
            <a:pPr marL="365760" lvl="1" indent="0">
              <a:buNone/>
            </a:pPr>
            <a:r>
              <a:rPr lang="ru-RU" dirty="0"/>
              <a:t>                          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ru-RU" dirty="0"/>
              <a:t>возвращаемые данные</a:t>
            </a:r>
          </a:p>
          <a:p>
            <a:r>
              <a:rPr lang="ru-RU" dirty="0"/>
              <a:t>Пример:</a:t>
            </a:r>
          </a:p>
          <a:p>
            <a:pPr marL="365760" lvl="1" indent="0">
              <a:buNone/>
            </a:pPr>
            <a:r>
              <a:rPr lang="en-US" dirty="0" err="1"/>
              <a:t>var</a:t>
            </a:r>
            <a:r>
              <a:rPr lang="en-US" dirty="0"/>
              <a:t> result = from c1 in comlexList1</a:t>
            </a:r>
            <a:endParaRPr lang="ru-RU" dirty="0"/>
          </a:p>
          <a:p>
            <a:pPr marL="365760" lvl="1" indent="0">
              <a:buNone/>
            </a:pPr>
            <a:r>
              <a:rPr lang="ru-RU" dirty="0"/>
              <a:t>		</a:t>
            </a:r>
            <a:r>
              <a:rPr lang="en-US" dirty="0"/>
              <a:t> join c2 in comlexList2 on c1.Re equals c2.Re</a:t>
            </a:r>
            <a:endParaRPr lang="ru-RU" dirty="0"/>
          </a:p>
          <a:p>
            <a:pPr marL="365760" lvl="1" indent="0">
              <a:buNone/>
            </a:pPr>
            <a:r>
              <a:rPr lang="en-US" dirty="0"/>
              <a:t>  	             select new { c1, c2 };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37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Расширяющие методы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490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593304"/>
            <a:ext cx="8496944" cy="4572000"/>
          </a:xfrm>
        </p:spPr>
        <p:txBody>
          <a:bodyPr>
            <a:normAutofit fontScale="77500" lnSpcReduction="20000"/>
          </a:bodyPr>
          <a:lstStyle/>
          <a:p>
            <a:pPr marL="365760" lvl="1" indent="0">
              <a:buNone/>
            </a:pPr>
            <a:r>
              <a:rPr lang="ru-RU" dirty="0">
                <a:solidFill>
                  <a:schemeClr val="tx1"/>
                </a:solidFill>
              </a:rPr>
              <a:t>Группировка данных</a:t>
            </a:r>
          </a:p>
          <a:p>
            <a:pPr marL="365760" lvl="1" indent="0">
              <a:buNone/>
            </a:pP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/>
              <a:t>результат =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элемент</a:t>
            </a:r>
            <a:r>
              <a:rPr lang="en-US" dirty="0"/>
              <a:t>1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контейнер</a:t>
            </a:r>
            <a:r>
              <a:rPr lang="en-US" dirty="0"/>
              <a:t>1</a:t>
            </a:r>
            <a:endParaRPr lang="ru-RU" dirty="0"/>
          </a:p>
          <a:p>
            <a:pPr marL="365760" lvl="1" indent="0">
              <a:buNone/>
            </a:pPr>
            <a:r>
              <a:rPr lang="ru-RU" dirty="0"/>
              <a:t>		        </a:t>
            </a:r>
            <a:r>
              <a:rPr lang="en-US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</a:t>
            </a:r>
            <a:r>
              <a:rPr lang="ru-RU" dirty="0" err="1"/>
              <a:t>что_группируем</a:t>
            </a:r>
            <a:r>
              <a:rPr lang="en-US" dirty="0"/>
              <a:t> </a:t>
            </a:r>
            <a:r>
              <a:rPr lang="en-US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/>
              <a:t>по_чему</a:t>
            </a:r>
            <a:r>
              <a:rPr lang="ru-RU" dirty="0"/>
              <a:t> группируем</a:t>
            </a:r>
            <a:r>
              <a:rPr lang="en-US" dirty="0"/>
              <a:t> </a:t>
            </a:r>
          </a:p>
          <a:p>
            <a:pPr marL="365760" lvl="1" indent="0">
              <a:buNone/>
            </a:pPr>
            <a:r>
              <a:rPr lang="en-US" dirty="0"/>
              <a:t>			</a:t>
            </a:r>
            <a:r>
              <a:rPr lang="en-US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</a:t>
            </a:r>
            <a:r>
              <a:rPr lang="ru-RU" dirty="0" err="1"/>
              <a:t>рупповая_переменная</a:t>
            </a:r>
            <a:endParaRPr lang="ru-RU" u="sng" dirty="0"/>
          </a:p>
          <a:p>
            <a:pPr marL="365760" lvl="1" indent="0">
              <a:buNone/>
            </a:pPr>
            <a:r>
              <a:rPr lang="ru-RU" dirty="0"/>
              <a:t>                          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ru-RU" dirty="0"/>
              <a:t>возвращаемые данные</a:t>
            </a:r>
          </a:p>
          <a:p>
            <a:r>
              <a:rPr lang="ru-RU" dirty="0"/>
              <a:t>Пример:</a:t>
            </a:r>
          </a:p>
          <a:p>
            <a:pPr marL="365760" lvl="1" indent="0">
              <a:buNone/>
            </a:pPr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IGrouping</a:t>
            </a:r>
            <a:r>
              <a:rPr lang="en-US" dirty="0"/>
              <a:t>&lt;double, Complex&gt;&gt;</a:t>
            </a:r>
            <a:r>
              <a:rPr lang="ru-RU" dirty="0"/>
              <a:t> </a:t>
            </a:r>
            <a:r>
              <a:rPr lang="en-US" dirty="0" err="1"/>
              <a:t>complexGroup</a:t>
            </a:r>
            <a:r>
              <a:rPr lang="en-US" dirty="0"/>
              <a:t> = </a:t>
            </a:r>
          </a:p>
          <a:p>
            <a:pPr marL="365760" lvl="1" indent="0">
              <a:buNone/>
            </a:pPr>
            <a:r>
              <a:rPr lang="en-US" dirty="0"/>
              <a:t>	from c in </a:t>
            </a:r>
            <a:r>
              <a:rPr lang="en-US" dirty="0" err="1"/>
              <a:t>complexList</a:t>
            </a:r>
            <a:endParaRPr lang="en-US" dirty="0"/>
          </a:p>
          <a:p>
            <a:pPr marL="365760" lvl="1" indent="0">
              <a:buNone/>
            </a:pPr>
            <a:r>
              <a:rPr lang="en-US" dirty="0"/>
              <a:t>         group c by </a:t>
            </a:r>
            <a:r>
              <a:rPr lang="en-US" dirty="0" err="1"/>
              <a:t>c.Re</a:t>
            </a:r>
            <a:r>
              <a:rPr lang="en-US" dirty="0"/>
              <a:t> into g</a:t>
            </a:r>
          </a:p>
          <a:p>
            <a:pPr marL="365760" lvl="1" indent="0">
              <a:buNone/>
            </a:pPr>
            <a:r>
              <a:rPr lang="en-US" dirty="0"/>
              <a:t>         select g;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IGrouping</a:t>
            </a:r>
            <a:r>
              <a:rPr lang="en-US" dirty="0"/>
              <a:t>&lt;double, Complex&gt; item in </a:t>
            </a:r>
            <a:r>
              <a:rPr lang="en-US" dirty="0" err="1"/>
              <a:t>complexGroup</a:t>
            </a:r>
            <a:r>
              <a:rPr lang="en-US" dirty="0"/>
              <a:t>)</a:t>
            </a:r>
          </a:p>
          <a:p>
            <a:pPr marL="365760" lvl="1" indent="0">
              <a:buNone/>
            </a:pPr>
            <a:r>
              <a:rPr lang="en-US" dirty="0"/>
              <a:t>{</a:t>
            </a:r>
          </a:p>
          <a:p>
            <a:pPr marL="365760" lvl="1" indent="0">
              <a:buNone/>
            </a:pPr>
            <a:r>
              <a:rPr lang="en-US" dirty="0"/>
              <a:t>      </a:t>
            </a:r>
            <a:r>
              <a:rPr lang="en-US" dirty="0" err="1"/>
              <a:t>Console.WriteLine</a:t>
            </a:r>
            <a:r>
              <a:rPr lang="en-US" dirty="0"/>
              <a:t>("Key {0}, value: {1}", </a:t>
            </a:r>
            <a:r>
              <a:rPr lang="en-US" dirty="0" err="1"/>
              <a:t>item.Key</a:t>
            </a:r>
            <a:r>
              <a:rPr lang="en-US" dirty="0"/>
              <a:t>, </a:t>
            </a:r>
            <a:r>
              <a:rPr lang="en-US" dirty="0" err="1"/>
              <a:t>string.Join</a:t>
            </a:r>
            <a:r>
              <a:rPr lang="en-US" dirty="0"/>
              <a:t>(", ", item));</a:t>
            </a:r>
          </a:p>
          <a:p>
            <a:pPr marL="365760" lvl="1" indent="0">
              <a:buNone/>
            </a:pPr>
            <a:r>
              <a:rPr lang="en-US" dirty="0"/>
              <a:t>}</a:t>
            </a:r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Группировка</a:t>
            </a:r>
          </a:p>
        </p:txBody>
      </p:sp>
    </p:spTree>
    <p:extLst>
      <p:ext uri="{BB962C8B-B14F-4D97-AF65-F5344CB8AC3E}">
        <p14:creationId xmlns:p14="http://schemas.microsoft.com/office/powerpoint/2010/main" val="3057548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6" y="1556792"/>
            <a:ext cx="8496944" cy="4572000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/>
              <a:t>результат =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элемент</a:t>
            </a:r>
            <a:r>
              <a:rPr lang="en-US" dirty="0"/>
              <a:t>1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контейнер</a:t>
            </a:r>
            <a:r>
              <a:rPr lang="en-US" dirty="0"/>
              <a:t>1</a:t>
            </a:r>
            <a:endParaRPr lang="ru-RU" dirty="0"/>
          </a:p>
          <a:p>
            <a:pPr marL="365760" lvl="1" indent="0">
              <a:buNone/>
            </a:pPr>
            <a:r>
              <a:rPr lang="ru-RU" dirty="0"/>
              <a:t>		        </a:t>
            </a:r>
            <a:r>
              <a:rPr lang="en-US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</a:t>
            </a:r>
            <a:r>
              <a:rPr lang="ru-RU" dirty="0"/>
              <a:t>переменная</a:t>
            </a:r>
            <a:r>
              <a:rPr lang="en-US" dirty="0"/>
              <a:t> = </a:t>
            </a:r>
            <a:r>
              <a:rPr lang="ru-RU" dirty="0"/>
              <a:t>выражение</a:t>
            </a:r>
            <a:endParaRPr lang="ru-RU" u="sng" dirty="0"/>
          </a:p>
          <a:p>
            <a:pPr marL="365760" lvl="1" indent="0">
              <a:buNone/>
            </a:pPr>
            <a:r>
              <a:rPr lang="ru-RU" dirty="0"/>
              <a:t>                          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ru-RU" dirty="0"/>
              <a:t>возвращаемые данные</a:t>
            </a:r>
          </a:p>
          <a:p>
            <a:pPr marL="365760" lvl="1" indent="0">
              <a:buNone/>
            </a:pPr>
            <a:r>
              <a:rPr lang="ru-RU" dirty="0">
                <a:solidFill>
                  <a:schemeClr val="tx1"/>
                </a:solidFill>
              </a:rPr>
              <a:t>Заведенную переменную можно использовать только внутри выражения</a:t>
            </a:r>
          </a:p>
          <a:p>
            <a:r>
              <a:rPr lang="ru-RU" dirty="0"/>
              <a:t>Пример:</a:t>
            </a:r>
          </a:p>
          <a:p>
            <a:pPr marL="365760" lvl="1" indent="0">
              <a:buNone/>
            </a:pPr>
            <a:r>
              <a:rPr lang="en-US" dirty="0"/>
              <a:t> </a:t>
            </a:r>
            <a:r>
              <a:rPr lang="en-US" dirty="0" err="1"/>
              <a:t>IEnumerable</a:t>
            </a:r>
            <a:r>
              <a:rPr lang="en-US" dirty="0"/>
              <a:t>&lt;Complex&gt; </a:t>
            </a:r>
            <a:r>
              <a:rPr lang="en-US" dirty="0" err="1"/>
              <a:t>cs</a:t>
            </a:r>
            <a:r>
              <a:rPr lang="en-US" dirty="0"/>
              <a:t> = from c in </a:t>
            </a:r>
            <a:r>
              <a:rPr lang="en-US" dirty="0" err="1"/>
              <a:t>complexList</a:t>
            </a:r>
            <a:endParaRPr lang="en-US" dirty="0"/>
          </a:p>
          <a:p>
            <a:pPr marL="365760" lvl="1" indent="0">
              <a:buNone/>
            </a:pPr>
            <a:r>
              <a:rPr lang="en-US" dirty="0"/>
              <a:t>                                      let max = </a:t>
            </a:r>
            <a:r>
              <a:rPr lang="en-US" dirty="0" err="1"/>
              <a:t>Math.Max</a:t>
            </a:r>
            <a:r>
              <a:rPr lang="en-US" dirty="0"/>
              <a:t>(</a:t>
            </a:r>
            <a:r>
              <a:rPr lang="en-US" dirty="0" err="1"/>
              <a:t>c.Re</a:t>
            </a:r>
            <a:r>
              <a:rPr lang="en-US" dirty="0"/>
              <a:t>, </a:t>
            </a:r>
            <a:r>
              <a:rPr lang="en-US" dirty="0" err="1"/>
              <a:t>c.Im</a:t>
            </a:r>
            <a:r>
              <a:rPr lang="en-US" dirty="0"/>
              <a:t>) * 0.9</a:t>
            </a:r>
          </a:p>
          <a:p>
            <a:pPr marL="365760" lvl="1" indent="0">
              <a:buNone/>
            </a:pPr>
            <a:r>
              <a:rPr lang="en-US" dirty="0"/>
              <a:t>                                      where </a:t>
            </a:r>
            <a:r>
              <a:rPr lang="en-US" dirty="0" err="1"/>
              <a:t>c.Re</a:t>
            </a:r>
            <a:r>
              <a:rPr lang="en-US" dirty="0"/>
              <a:t> &gt; max</a:t>
            </a:r>
          </a:p>
          <a:p>
            <a:pPr marL="365760" lvl="1" indent="0">
              <a:buNone/>
            </a:pPr>
            <a:r>
              <a:rPr lang="en-US" dirty="0"/>
              <a:t>                                      select c;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временной переменной</a:t>
            </a:r>
          </a:p>
        </p:txBody>
      </p:sp>
    </p:spTree>
    <p:extLst>
      <p:ext uri="{BB962C8B-B14F-4D97-AF65-F5344CB8AC3E}">
        <p14:creationId xmlns:p14="http://schemas.microsoft.com/office/powerpoint/2010/main" val="2220729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1296"/>
            <a:ext cx="8229600" cy="5004048"/>
          </a:xfrm>
        </p:spPr>
        <p:txBody>
          <a:bodyPr>
            <a:normAutofit fontScale="85000" lnSpcReduction="20000"/>
          </a:bodyPr>
          <a:lstStyle/>
          <a:p>
            <a:r>
              <a:rPr lang="ru-RU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Запрос не выполняется до тех пор, пока не будет начата итерация по последовательности</a:t>
            </a:r>
          </a:p>
          <a:p>
            <a:r>
              <a:rPr lang="ru-RU" dirty="0"/>
              <a:t>Это позволяет применять один и тот же запрос многократно к одному и тому же контейнеру с гарантией получения свежих результатов</a:t>
            </a:r>
          </a:p>
          <a:p>
            <a:r>
              <a:rPr lang="ru-RU" dirty="0"/>
              <a:t>Позволяет использовать итераторы по бесконечным коллекциям</a:t>
            </a:r>
          </a:p>
          <a:p>
            <a:r>
              <a:rPr lang="ru-RU" dirty="0"/>
              <a:t>Внимание! Ошибки в запросе не проявятся пока не начнется итерация по последовательности</a:t>
            </a:r>
          </a:p>
          <a:p>
            <a:endParaRPr lang="ru-RU" dirty="0"/>
          </a:p>
          <a:p>
            <a:r>
              <a:rPr lang="ru-RU" dirty="0"/>
              <a:t>Некоторые методы вызывают немедленное полное выполнение </a:t>
            </a:r>
            <a:r>
              <a:rPr lang="en-US" dirty="0"/>
              <a:t>LINQ </a:t>
            </a:r>
            <a:r>
              <a:rPr lang="ru-RU" dirty="0"/>
              <a:t>запроса.</a:t>
            </a:r>
          </a:p>
          <a:p>
            <a:pPr lvl="1"/>
            <a:r>
              <a:rPr lang="en-US" dirty="0" err="1"/>
              <a:t>ToArray</a:t>
            </a:r>
            <a:r>
              <a:rPr lang="en-US" dirty="0"/>
              <a:t>(), </a:t>
            </a:r>
            <a:r>
              <a:rPr lang="en-US" dirty="0" err="1"/>
              <a:t>ToList</a:t>
            </a:r>
            <a:r>
              <a:rPr lang="en-US" dirty="0"/>
              <a:t>() </a:t>
            </a:r>
            <a:r>
              <a:rPr lang="ru-RU" dirty="0"/>
              <a:t>и др.</a:t>
            </a:r>
          </a:p>
          <a:p>
            <a:pPr lvl="1"/>
            <a:r>
              <a:rPr lang="en-US" dirty="0"/>
              <a:t>Count(), </a:t>
            </a:r>
            <a:r>
              <a:rPr lang="en-US" dirty="0" err="1"/>
              <a:t>OrderBy</a:t>
            </a:r>
            <a:r>
              <a:rPr lang="en-US" dirty="0"/>
              <a:t>()</a:t>
            </a:r>
            <a:r>
              <a:rPr lang="ru-RU" dirty="0"/>
              <a:t>*</a:t>
            </a:r>
            <a:r>
              <a:rPr lang="en-US" dirty="0"/>
              <a:t> </a:t>
            </a:r>
            <a:r>
              <a:rPr lang="ru-RU" dirty="0"/>
              <a:t>и т.п. </a:t>
            </a:r>
          </a:p>
          <a:p>
            <a:pPr lvl="1"/>
            <a:r>
              <a:rPr lang="ru-RU" dirty="0"/>
              <a:t>Т.е. методы для работы которых нужен сразу весь результат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Отложенное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6329814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Отложенные запросы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Демонстрации</a:t>
            </a:r>
          </a:p>
        </p:txBody>
      </p:sp>
    </p:spTree>
    <p:extLst>
      <p:ext uri="{BB962C8B-B14F-4D97-AF65-F5344CB8AC3E}">
        <p14:creationId xmlns:p14="http://schemas.microsoft.com/office/powerpoint/2010/main" val="1545803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Точечная нотация</a:t>
            </a:r>
          </a:p>
        </p:txBody>
      </p:sp>
    </p:spTree>
    <p:extLst>
      <p:ext uri="{BB962C8B-B14F-4D97-AF65-F5344CB8AC3E}">
        <p14:creationId xmlns:p14="http://schemas.microsoft.com/office/powerpoint/2010/main" val="2741423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1296"/>
            <a:ext cx="8229600" cy="500404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Выражения запросов преобразуются в вызов расширяющих методов</a:t>
            </a:r>
            <a:endParaRPr lang="en-US" dirty="0"/>
          </a:p>
          <a:p>
            <a:r>
              <a:rPr lang="ru-RU" dirty="0"/>
              <a:t>Например:</a:t>
            </a:r>
            <a:endParaRPr lang="en-US" dirty="0"/>
          </a:p>
          <a:p>
            <a:pPr marL="365760" lvl="1" indent="0">
              <a:buNone/>
            </a:pPr>
            <a:r>
              <a:rPr lang="en-US" dirty="0" err="1"/>
              <a:t>IEnumerable</a:t>
            </a:r>
            <a:r>
              <a:rPr lang="en-US" dirty="0"/>
              <a:t>&lt;double&gt; </a:t>
            </a:r>
            <a:r>
              <a:rPr lang="en-US" dirty="0" err="1"/>
              <a:t>cs</a:t>
            </a:r>
            <a:r>
              <a:rPr lang="en-US" dirty="0"/>
              <a:t> = from c in </a:t>
            </a:r>
            <a:r>
              <a:rPr lang="en-US" dirty="0" err="1"/>
              <a:t>complexList</a:t>
            </a:r>
            <a:endParaRPr lang="ru-RU" dirty="0"/>
          </a:p>
          <a:p>
            <a:pPr marL="365760" lvl="1" indent="0">
              <a:buNone/>
            </a:pPr>
            <a:r>
              <a:rPr lang="en-US" dirty="0"/>
              <a:t>                                     </a:t>
            </a:r>
            <a:r>
              <a:rPr lang="ru-RU" dirty="0"/>
              <a:t>	       </a:t>
            </a:r>
            <a:r>
              <a:rPr lang="en-US" dirty="0"/>
              <a:t>   where </a:t>
            </a:r>
            <a:r>
              <a:rPr lang="en-US" dirty="0" err="1"/>
              <a:t>c.Re</a:t>
            </a:r>
            <a:r>
              <a:rPr lang="en-US" dirty="0"/>
              <a:t> &gt; 0</a:t>
            </a:r>
            <a:endParaRPr lang="ru-RU" dirty="0"/>
          </a:p>
          <a:p>
            <a:pPr marL="365760" lvl="1" indent="0">
              <a:buNone/>
            </a:pPr>
            <a:r>
              <a:rPr lang="ru-RU" dirty="0"/>
              <a:t>            </a:t>
            </a:r>
            <a:r>
              <a:rPr lang="en-US" dirty="0"/>
              <a:t>                                    select </a:t>
            </a:r>
            <a:r>
              <a:rPr lang="en-US" dirty="0" err="1"/>
              <a:t>c.Abs</a:t>
            </a:r>
            <a:r>
              <a:rPr lang="en-US" dirty="0"/>
              <a:t>;</a:t>
            </a:r>
            <a:endParaRPr lang="ru-RU" dirty="0"/>
          </a:p>
          <a:p>
            <a:pPr marL="365760" lvl="1" indent="0">
              <a:buNone/>
            </a:pPr>
            <a:r>
              <a:rPr lang="ru-RU" dirty="0">
                <a:solidFill>
                  <a:schemeClr val="tx1"/>
                </a:solidFill>
              </a:rPr>
              <a:t>Преобразуется в цепочку вызовов</a:t>
            </a:r>
          </a:p>
          <a:p>
            <a:pPr marL="365760" lvl="1" indent="0">
              <a:buNone/>
            </a:pPr>
            <a:r>
              <a:rPr lang="en-US" dirty="0" err="1"/>
              <a:t>IEnumerable</a:t>
            </a:r>
            <a:r>
              <a:rPr lang="en-US" dirty="0"/>
              <a:t>&lt;double&gt; </a:t>
            </a:r>
            <a:r>
              <a:rPr lang="en-US" dirty="0" err="1"/>
              <a:t>cs</a:t>
            </a:r>
            <a:r>
              <a:rPr lang="en-US" dirty="0"/>
              <a:t> = </a:t>
            </a:r>
            <a:r>
              <a:rPr lang="en-US" dirty="0" err="1"/>
              <a:t>complexList</a:t>
            </a:r>
            <a:endParaRPr lang="ru-RU" dirty="0"/>
          </a:p>
          <a:p>
            <a:pPr marL="365760" lvl="1" indent="0">
              <a:buNone/>
            </a:pPr>
            <a:r>
              <a:rPr lang="ru-RU" dirty="0"/>
              <a:t>			   </a:t>
            </a:r>
            <a:r>
              <a:rPr lang="en-US" dirty="0"/>
              <a:t>      .Where(c =&gt; </a:t>
            </a:r>
            <a:r>
              <a:rPr lang="en-US" dirty="0" err="1"/>
              <a:t>c.Re</a:t>
            </a:r>
            <a:r>
              <a:rPr lang="en-US" dirty="0"/>
              <a:t> &gt;0)</a:t>
            </a:r>
            <a:endParaRPr lang="ru-RU" dirty="0"/>
          </a:p>
          <a:p>
            <a:pPr marL="365760" lvl="1" indent="0">
              <a:buNone/>
            </a:pPr>
            <a:r>
              <a:rPr lang="ru-RU" dirty="0"/>
              <a:t>			         </a:t>
            </a:r>
            <a:r>
              <a:rPr lang="en-US" dirty="0"/>
              <a:t>.Select(c =&gt; </a:t>
            </a:r>
            <a:r>
              <a:rPr lang="en-US" dirty="0" err="1"/>
              <a:t>c.Abs</a:t>
            </a:r>
            <a:r>
              <a:rPr lang="en-US" dirty="0"/>
              <a:t>);</a:t>
            </a:r>
          </a:p>
          <a:p>
            <a:r>
              <a:rPr lang="en-US" dirty="0"/>
              <a:t>Fluent interface </a:t>
            </a:r>
            <a:r>
              <a:rPr lang="ru-RU" dirty="0"/>
              <a:t>(цепочка вызовов)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result = </a:t>
            </a:r>
            <a:r>
              <a:rPr lang="en-US" dirty="0" err="1"/>
              <a:t>list.Where</a:t>
            </a:r>
            <a:r>
              <a:rPr lang="en-US" dirty="0"/>
              <a:t>(..).Distinct().</a:t>
            </a:r>
            <a:r>
              <a:rPr lang="en-US" dirty="0" err="1"/>
              <a:t>OrderBy</a:t>
            </a:r>
            <a:r>
              <a:rPr lang="en-US" dirty="0"/>
              <a:t>(…).Select(…)</a:t>
            </a:r>
          </a:p>
          <a:p>
            <a:r>
              <a:rPr lang="ru-RU" dirty="0"/>
              <a:t>Выражения запросов очень ограничены</a:t>
            </a:r>
          </a:p>
          <a:p>
            <a:r>
              <a:rPr lang="ru-RU" dirty="0"/>
              <a:t>Возможно совмещать выражения запросов с точечной нотацией</a:t>
            </a:r>
          </a:p>
          <a:p>
            <a:r>
              <a:rPr lang="en-US" dirty="0"/>
              <a:t>LINQ </a:t>
            </a:r>
            <a:r>
              <a:rPr lang="ru-RU" dirty="0"/>
              <a:t>плохо относится к </a:t>
            </a:r>
            <a:r>
              <a:rPr lang="en-US" dirty="0"/>
              <a:t>null </a:t>
            </a:r>
            <a:r>
              <a:rPr lang="ru-RU" dirty="0"/>
              <a:t>последовательностям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Цепочка вызовов</a:t>
            </a:r>
          </a:p>
        </p:txBody>
      </p:sp>
    </p:spTree>
    <p:extLst>
      <p:ext uri="{BB962C8B-B14F-4D97-AF65-F5344CB8AC3E}">
        <p14:creationId xmlns:p14="http://schemas.microsoft.com/office/powerpoint/2010/main" val="40650219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Ограничение: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Where() </a:t>
            </a:r>
            <a:r>
              <a:rPr lang="en-US" dirty="0"/>
              <a:t>– </a:t>
            </a:r>
            <a:r>
              <a:rPr lang="ru-RU" dirty="0"/>
              <a:t>фильтрация последовательности</a:t>
            </a:r>
            <a:endParaRPr lang="en-US" dirty="0"/>
          </a:p>
          <a:p>
            <a:pPr lvl="1"/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&gt; Where&lt;</a:t>
            </a:r>
            <a:r>
              <a:rPr lang="en-US" dirty="0" err="1"/>
              <a:t>TSource</a:t>
            </a:r>
            <a:r>
              <a:rPr lang="en-US" dirty="0"/>
              <a:t>&gt;( this </a:t>
            </a:r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&gt; source, 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 </a:t>
            </a:r>
            <a:r>
              <a:rPr lang="en-US" dirty="0" err="1"/>
              <a:t>bool</a:t>
            </a:r>
            <a:r>
              <a:rPr lang="en-US" dirty="0"/>
              <a:t>&gt; predicate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var</a:t>
            </a:r>
            <a:r>
              <a:rPr lang="en-US" dirty="0">
                <a:solidFill>
                  <a:srgbClr val="FFFF00"/>
                </a:solidFill>
              </a:rPr>
              <a:t> res = </a:t>
            </a:r>
            <a:r>
              <a:rPr lang="en-US" dirty="0" err="1">
                <a:solidFill>
                  <a:srgbClr val="FFFF00"/>
                </a:solidFill>
              </a:rPr>
              <a:t>complexList.Where</a:t>
            </a:r>
            <a:r>
              <a:rPr lang="en-US" dirty="0">
                <a:solidFill>
                  <a:srgbClr val="FFFF00"/>
                </a:solidFill>
              </a:rPr>
              <a:t>(c =&gt; </a:t>
            </a:r>
            <a:r>
              <a:rPr lang="en-US" dirty="0" err="1">
                <a:solidFill>
                  <a:srgbClr val="FFFF00"/>
                </a:solidFill>
              </a:rPr>
              <a:t>c.Re</a:t>
            </a:r>
            <a:r>
              <a:rPr lang="en-US" dirty="0">
                <a:solidFill>
                  <a:srgbClr val="FFFF00"/>
                </a:solidFill>
              </a:rPr>
              <a:t> &gt; 0);</a:t>
            </a:r>
            <a:endParaRPr lang="ru-RU" dirty="0">
              <a:solidFill>
                <a:srgbClr val="FFFF00"/>
              </a:solidFill>
            </a:endParaRPr>
          </a:p>
          <a:p>
            <a:pPr lvl="1"/>
            <a:endParaRPr lang="ru-RU" dirty="0"/>
          </a:p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Проекция: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Select() </a:t>
            </a:r>
            <a:r>
              <a:rPr lang="en-US" dirty="0"/>
              <a:t>–</a:t>
            </a:r>
            <a:r>
              <a:rPr lang="ru-RU" dirty="0"/>
              <a:t>возврат новых элементов на основе входной </a:t>
            </a:r>
            <a:r>
              <a:rPr lang="ru-RU" dirty="0" err="1"/>
              <a:t>последователности</a:t>
            </a:r>
            <a:endParaRPr lang="ru-RU" dirty="0"/>
          </a:p>
          <a:p>
            <a:pPr lvl="1"/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TResult</a:t>
            </a:r>
            <a:r>
              <a:rPr lang="en-US" dirty="0"/>
              <a:t>&gt; Select&lt;</a:t>
            </a:r>
            <a:r>
              <a:rPr lang="en-US" dirty="0" err="1"/>
              <a:t>TSource</a:t>
            </a:r>
            <a:r>
              <a:rPr lang="en-US" dirty="0"/>
              <a:t>, </a:t>
            </a:r>
            <a:r>
              <a:rPr lang="en-US" dirty="0" err="1"/>
              <a:t>TResult</a:t>
            </a:r>
            <a:r>
              <a:rPr lang="en-US" dirty="0"/>
              <a:t>&gt;(this </a:t>
            </a:r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&gt; source, 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 </a:t>
            </a:r>
            <a:r>
              <a:rPr lang="en-US" dirty="0" err="1"/>
              <a:t>TResult</a:t>
            </a:r>
            <a:r>
              <a:rPr lang="en-US" dirty="0"/>
              <a:t>&gt; selector)</a:t>
            </a:r>
            <a:endParaRPr lang="ru-RU" dirty="0"/>
          </a:p>
          <a:p>
            <a:pPr lvl="1"/>
            <a:r>
              <a:rPr lang="en-US" dirty="0" err="1">
                <a:solidFill>
                  <a:srgbClr val="FFFF00"/>
                </a:solidFill>
              </a:rPr>
              <a:t>IEnumerable</a:t>
            </a:r>
            <a:r>
              <a:rPr lang="en-US" dirty="0">
                <a:solidFill>
                  <a:srgbClr val="FFFF00"/>
                </a:solidFill>
              </a:rPr>
              <a:t>&lt;double&gt; res = </a:t>
            </a:r>
            <a:r>
              <a:rPr lang="en-US" dirty="0" err="1">
                <a:solidFill>
                  <a:srgbClr val="FFFF00"/>
                </a:solidFill>
              </a:rPr>
              <a:t>complexList.Select</a:t>
            </a:r>
            <a:r>
              <a:rPr lang="en-US" dirty="0">
                <a:solidFill>
                  <a:srgbClr val="FFFF00"/>
                </a:solidFill>
              </a:rPr>
              <a:t>(c =&gt; </a:t>
            </a:r>
            <a:r>
              <a:rPr lang="en-US" dirty="0" err="1">
                <a:solidFill>
                  <a:srgbClr val="FFFF00"/>
                </a:solidFill>
              </a:rPr>
              <a:t>c.Re</a:t>
            </a:r>
            <a:r>
              <a:rPr lang="en-US" dirty="0">
                <a:solidFill>
                  <a:srgbClr val="FFFF00"/>
                </a:solidFill>
              </a:rPr>
              <a:t>);</a:t>
            </a:r>
          </a:p>
          <a:p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SelectMany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dirty="0"/>
              <a:t>– </a:t>
            </a:r>
            <a:r>
              <a:rPr lang="ru-RU" dirty="0"/>
              <a:t>создание выходной последовательности с проекцией один ко многим из входной последовательности</a:t>
            </a:r>
          </a:p>
          <a:p>
            <a:pPr lvl="1"/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TResult</a:t>
            </a:r>
            <a:r>
              <a:rPr lang="en-US" dirty="0"/>
              <a:t>&gt; </a:t>
            </a:r>
            <a:r>
              <a:rPr lang="en-US" dirty="0" err="1"/>
              <a:t>SelectMany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 </a:t>
            </a:r>
            <a:r>
              <a:rPr lang="en-US" dirty="0" err="1"/>
              <a:t>TResult</a:t>
            </a:r>
            <a:r>
              <a:rPr lang="en-US" dirty="0"/>
              <a:t>&gt;(this </a:t>
            </a:r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&gt; source, 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 </a:t>
            </a:r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TResult</a:t>
            </a:r>
            <a:r>
              <a:rPr lang="en-US" dirty="0"/>
              <a:t>&gt;&gt; selector) </a:t>
            </a:r>
            <a:endParaRPr lang="ru-RU" dirty="0"/>
          </a:p>
          <a:p>
            <a:pPr lvl="1"/>
            <a:r>
              <a:rPr lang="en-US" dirty="0" err="1">
                <a:solidFill>
                  <a:srgbClr val="FFFF00"/>
                </a:solidFill>
              </a:rPr>
              <a:t>IEnumerable</a:t>
            </a:r>
            <a:r>
              <a:rPr lang="en-US" dirty="0">
                <a:solidFill>
                  <a:srgbClr val="FFFF00"/>
                </a:solidFill>
              </a:rPr>
              <a:t>&lt;City&gt; res = </a:t>
            </a:r>
            <a:r>
              <a:rPr lang="en-US" dirty="0" err="1">
                <a:solidFill>
                  <a:srgbClr val="FFFF00"/>
                </a:solidFill>
              </a:rPr>
              <a:t>countries.SelectMany</a:t>
            </a:r>
            <a:r>
              <a:rPr lang="en-US" dirty="0">
                <a:solidFill>
                  <a:srgbClr val="FFFF00"/>
                </a:solidFill>
              </a:rPr>
              <a:t>(c =&gt; </a:t>
            </a:r>
            <a:r>
              <a:rPr lang="en-US" dirty="0" err="1">
                <a:solidFill>
                  <a:srgbClr val="FFFF00"/>
                </a:solidFill>
              </a:rPr>
              <a:t>c.Cities</a:t>
            </a:r>
            <a:r>
              <a:rPr lang="en-US" dirty="0">
                <a:solidFill>
                  <a:srgbClr val="FFFF00"/>
                </a:solidFill>
              </a:rPr>
              <a:t>);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40324657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57328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Разбиение: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Take() </a:t>
            </a:r>
            <a:r>
              <a:rPr lang="en-US" dirty="0"/>
              <a:t>– </a:t>
            </a:r>
            <a:r>
              <a:rPr lang="ru-RU" dirty="0"/>
              <a:t>возвращает первые</a:t>
            </a:r>
            <a:r>
              <a:rPr lang="en-US" dirty="0"/>
              <a:t> N</a:t>
            </a:r>
            <a:r>
              <a:rPr lang="ru-RU" dirty="0"/>
              <a:t> элементов последовательности</a:t>
            </a:r>
            <a:endParaRPr lang="en-US" dirty="0"/>
          </a:p>
          <a:p>
            <a:pPr lvl="1"/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&gt; Take&lt;</a:t>
            </a:r>
            <a:r>
              <a:rPr lang="en-US" dirty="0" err="1"/>
              <a:t>TSource</a:t>
            </a:r>
            <a:r>
              <a:rPr lang="en-US" dirty="0"/>
              <a:t>&gt;(this </a:t>
            </a:r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&gt; source, </a:t>
            </a:r>
            <a:r>
              <a:rPr lang="en-US" dirty="0" err="1"/>
              <a:t>int</a:t>
            </a:r>
            <a:r>
              <a:rPr lang="en-US" dirty="0"/>
              <a:t> count) </a:t>
            </a:r>
            <a:endParaRPr lang="ru-RU" dirty="0"/>
          </a:p>
          <a:p>
            <a:pPr lvl="1"/>
            <a:r>
              <a:rPr lang="en-US" dirty="0" err="1">
                <a:solidFill>
                  <a:srgbClr val="FFFF00"/>
                </a:solidFill>
              </a:rPr>
              <a:t>var</a:t>
            </a:r>
            <a:r>
              <a:rPr lang="en-US" dirty="0">
                <a:solidFill>
                  <a:srgbClr val="FFFF00"/>
                </a:solidFill>
              </a:rPr>
              <a:t> res = </a:t>
            </a:r>
            <a:r>
              <a:rPr lang="en-US" dirty="0" err="1">
                <a:solidFill>
                  <a:srgbClr val="FFFF00"/>
                </a:solidFill>
              </a:rPr>
              <a:t>complexList.Take</a:t>
            </a:r>
            <a:r>
              <a:rPr lang="en-US" dirty="0">
                <a:solidFill>
                  <a:srgbClr val="FFFF00"/>
                </a:solidFill>
              </a:rPr>
              <a:t>(5);</a:t>
            </a:r>
          </a:p>
          <a:p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TakeWhile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dirty="0"/>
              <a:t>– </a:t>
            </a:r>
            <a:r>
              <a:rPr lang="ru-RU" dirty="0"/>
              <a:t>возвращает первые</a:t>
            </a:r>
            <a:r>
              <a:rPr lang="en-US" dirty="0"/>
              <a:t> </a:t>
            </a:r>
            <a:r>
              <a:rPr lang="ru-RU" dirty="0"/>
              <a:t>элементы последовательности пока выполняется условие</a:t>
            </a:r>
          </a:p>
          <a:p>
            <a:pPr lvl="1"/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&gt; </a:t>
            </a:r>
            <a:r>
              <a:rPr lang="en-US" dirty="0" err="1"/>
              <a:t>TakeWhile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&gt;( this </a:t>
            </a:r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&gt; source, 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 </a:t>
            </a:r>
            <a:r>
              <a:rPr lang="en-US" dirty="0" err="1"/>
              <a:t>bool</a:t>
            </a:r>
            <a:r>
              <a:rPr lang="en-US" dirty="0"/>
              <a:t>&gt; predicate )</a:t>
            </a:r>
            <a:endParaRPr lang="ru-RU" dirty="0"/>
          </a:p>
          <a:p>
            <a:pPr lvl="1"/>
            <a:r>
              <a:rPr lang="en-US" dirty="0" err="1">
                <a:solidFill>
                  <a:srgbClr val="FFFF00"/>
                </a:solidFill>
              </a:rPr>
              <a:t>var</a:t>
            </a:r>
            <a:r>
              <a:rPr lang="en-US" dirty="0">
                <a:solidFill>
                  <a:srgbClr val="FFFF00"/>
                </a:solidFill>
              </a:rPr>
              <a:t> res = </a:t>
            </a:r>
            <a:r>
              <a:rPr lang="en-US" dirty="0" err="1">
                <a:solidFill>
                  <a:srgbClr val="FFFF00"/>
                </a:solidFill>
              </a:rPr>
              <a:t>complexList.TakeWhile</a:t>
            </a:r>
            <a:r>
              <a:rPr lang="en-US" dirty="0">
                <a:solidFill>
                  <a:srgbClr val="FFFF00"/>
                </a:solidFill>
              </a:rPr>
              <a:t>(c =&gt; </a:t>
            </a:r>
            <a:r>
              <a:rPr lang="en-US" dirty="0" err="1">
                <a:solidFill>
                  <a:srgbClr val="FFFF00"/>
                </a:solidFill>
              </a:rPr>
              <a:t>c.Re</a:t>
            </a:r>
            <a:r>
              <a:rPr lang="en-US" dirty="0">
                <a:solidFill>
                  <a:srgbClr val="FFFF00"/>
                </a:solidFill>
              </a:rPr>
              <a:t> &gt; 0);</a:t>
            </a:r>
          </a:p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Skip() </a:t>
            </a:r>
            <a:r>
              <a:rPr lang="en-US" dirty="0"/>
              <a:t>– </a:t>
            </a:r>
            <a:r>
              <a:rPr lang="ru-RU" dirty="0"/>
              <a:t>возвращает входную последовательность пропустив </a:t>
            </a:r>
            <a:r>
              <a:rPr lang="en-US" dirty="0"/>
              <a:t>N </a:t>
            </a:r>
            <a:r>
              <a:rPr lang="ru-RU" dirty="0"/>
              <a:t>первых</a:t>
            </a:r>
          </a:p>
          <a:p>
            <a:pPr lvl="1"/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&gt; Skip&lt;</a:t>
            </a:r>
            <a:r>
              <a:rPr lang="en-US" dirty="0" err="1"/>
              <a:t>TSource</a:t>
            </a:r>
            <a:r>
              <a:rPr lang="en-US" dirty="0"/>
              <a:t>&gt;(this </a:t>
            </a:r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&gt; source, </a:t>
            </a:r>
            <a:r>
              <a:rPr lang="en-US" dirty="0" err="1"/>
              <a:t>int</a:t>
            </a:r>
            <a:r>
              <a:rPr lang="en-US" dirty="0"/>
              <a:t> count) </a:t>
            </a:r>
            <a:endParaRPr lang="ru-RU" dirty="0"/>
          </a:p>
          <a:p>
            <a:pPr lvl="1"/>
            <a:r>
              <a:rPr lang="en-US" dirty="0" err="1">
                <a:solidFill>
                  <a:srgbClr val="FFFF00"/>
                </a:solidFill>
              </a:rPr>
              <a:t>var</a:t>
            </a:r>
            <a:r>
              <a:rPr lang="en-US" dirty="0">
                <a:solidFill>
                  <a:srgbClr val="FFFF00"/>
                </a:solidFill>
              </a:rPr>
              <a:t> res = </a:t>
            </a:r>
            <a:r>
              <a:rPr lang="en-US" dirty="0" err="1">
                <a:solidFill>
                  <a:srgbClr val="FFFF00"/>
                </a:solidFill>
              </a:rPr>
              <a:t>complexList.Skip</a:t>
            </a:r>
            <a:r>
              <a:rPr lang="en-US" dirty="0">
                <a:solidFill>
                  <a:srgbClr val="FFFF00"/>
                </a:solidFill>
              </a:rPr>
              <a:t>(5);</a:t>
            </a:r>
          </a:p>
          <a:p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SkipWhile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dirty="0"/>
              <a:t>– </a:t>
            </a:r>
            <a:r>
              <a:rPr lang="ru-RU" dirty="0"/>
              <a:t>пропускает первые</a:t>
            </a:r>
            <a:r>
              <a:rPr lang="en-US" dirty="0"/>
              <a:t> </a:t>
            </a:r>
            <a:r>
              <a:rPr lang="ru-RU" dirty="0"/>
              <a:t>элементы последовательности пока выполняется условие, возвращая остальные</a:t>
            </a:r>
          </a:p>
          <a:p>
            <a:pPr lvl="1"/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&gt; </a:t>
            </a:r>
            <a:r>
              <a:rPr lang="en-US" dirty="0" err="1"/>
              <a:t>SkipWhile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&gt;( this </a:t>
            </a:r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&gt; source, 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 </a:t>
            </a:r>
            <a:r>
              <a:rPr lang="en-US" dirty="0" err="1"/>
              <a:t>bool</a:t>
            </a:r>
            <a:r>
              <a:rPr lang="en-US" dirty="0"/>
              <a:t>&gt; predicate )</a:t>
            </a:r>
            <a:endParaRPr lang="ru-RU" dirty="0"/>
          </a:p>
          <a:p>
            <a:pPr lvl="1"/>
            <a:r>
              <a:rPr lang="en-US" dirty="0" err="1">
                <a:solidFill>
                  <a:srgbClr val="FFFF00"/>
                </a:solidFill>
              </a:rPr>
              <a:t>var</a:t>
            </a:r>
            <a:r>
              <a:rPr lang="en-US" dirty="0">
                <a:solidFill>
                  <a:srgbClr val="FFFF00"/>
                </a:solidFill>
              </a:rPr>
              <a:t> res = </a:t>
            </a:r>
            <a:r>
              <a:rPr lang="en-US" dirty="0" err="1">
                <a:solidFill>
                  <a:srgbClr val="FFFF00"/>
                </a:solidFill>
              </a:rPr>
              <a:t>complexList.SkipWhile</a:t>
            </a:r>
            <a:r>
              <a:rPr lang="en-US" dirty="0">
                <a:solidFill>
                  <a:srgbClr val="FFFF00"/>
                </a:solidFill>
              </a:rPr>
              <a:t>(c =&gt; </a:t>
            </a:r>
            <a:r>
              <a:rPr lang="en-US" dirty="0" err="1">
                <a:solidFill>
                  <a:srgbClr val="FFFF00"/>
                </a:solidFill>
              </a:rPr>
              <a:t>c.Re</a:t>
            </a:r>
            <a:r>
              <a:rPr lang="en-US" dirty="0">
                <a:solidFill>
                  <a:srgbClr val="FFFF00"/>
                </a:solidFill>
              </a:rPr>
              <a:t> &gt; 0);</a:t>
            </a:r>
          </a:p>
          <a:p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Разбиение последовательности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16454497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Сортировка последовательности: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OrderBy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OrderByDescending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dirty="0"/>
              <a:t>– </a:t>
            </a:r>
            <a:r>
              <a:rPr lang="ru-RU" dirty="0"/>
              <a:t>возвращает отсортированную последовательность</a:t>
            </a:r>
          </a:p>
          <a:p>
            <a:pPr lvl="1"/>
            <a:r>
              <a:rPr lang="en-US" dirty="0" err="1"/>
              <a:t>IOrderedEnumerable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&gt; </a:t>
            </a:r>
            <a:r>
              <a:rPr lang="en-US" dirty="0" err="1"/>
              <a:t>OrderBy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 </a:t>
            </a:r>
            <a:r>
              <a:rPr lang="en-US" dirty="0" err="1"/>
              <a:t>TKey</a:t>
            </a:r>
            <a:r>
              <a:rPr lang="en-US" dirty="0"/>
              <a:t>&gt;( this </a:t>
            </a:r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&gt; source, 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 </a:t>
            </a:r>
            <a:r>
              <a:rPr lang="en-US" dirty="0" err="1"/>
              <a:t>TKey</a:t>
            </a:r>
            <a:r>
              <a:rPr lang="en-US" dirty="0"/>
              <a:t>&gt; </a:t>
            </a:r>
            <a:r>
              <a:rPr lang="en-US" dirty="0" err="1"/>
              <a:t>keySelector</a:t>
            </a:r>
            <a:r>
              <a:rPr lang="en-US" dirty="0"/>
              <a:t> ) </a:t>
            </a:r>
          </a:p>
          <a:p>
            <a:pPr lvl="1"/>
            <a:r>
              <a:rPr lang="en-US" dirty="0" err="1">
                <a:solidFill>
                  <a:srgbClr val="FFFF00"/>
                </a:solidFill>
              </a:rPr>
              <a:t>var</a:t>
            </a:r>
            <a:r>
              <a:rPr lang="en-US" dirty="0">
                <a:solidFill>
                  <a:srgbClr val="FFFF00"/>
                </a:solidFill>
              </a:rPr>
              <a:t> res = </a:t>
            </a:r>
            <a:r>
              <a:rPr lang="en-US" dirty="0" err="1">
                <a:solidFill>
                  <a:srgbClr val="FFFF00"/>
                </a:solidFill>
              </a:rPr>
              <a:t>complexList</a:t>
            </a:r>
            <a:r>
              <a:rPr lang="en-US" dirty="0">
                <a:solidFill>
                  <a:srgbClr val="FFFF00"/>
                </a:solidFill>
              </a:rPr>
              <a:t>. </a:t>
            </a:r>
            <a:r>
              <a:rPr lang="en-US" dirty="0" err="1">
                <a:solidFill>
                  <a:srgbClr val="FFFF00"/>
                </a:solidFill>
              </a:rPr>
              <a:t>OrderBy</a:t>
            </a:r>
            <a:r>
              <a:rPr lang="en-US" dirty="0">
                <a:solidFill>
                  <a:srgbClr val="FFFF00"/>
                </a:solidFill>
              </a:rPr>
              <a:t>(c =&gt; </a:t>
            </a:r>
            <a:r>
              <a:rPr lang="en-US" dirty="0" err="1">
                <a:solidFill>
                  <a:srgbClr val="FFFF00"/>
                </a:solidFill>
              </a:rPr>
              <a:t>c.Re</a:t>
            </a:r>
            <a:r>
              <a:rPr lang="en-US" dirty="0">
                <a:solidFill>
                  <a:srgbClr val="FFFF00"/>
                </a:solidFill>
              </a:rPr>
              <a:t>);</a:t>
            </a:r>
          </a:p>
          <a:p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ThenBy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ThenByDescending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dirty="0"/>
              <a:t>– </a:t>
            </a:r>
            <a:r>
              <a:rPr lang="ru-RU" dirty="0"/>
              <a:t>возвращает отсортированную последовательность после </a:t>
            </a:r>
            <a:r>
              <a:rPr lang="en-US" dirty="0" err="1"/>
              <a:t>OrderBy</a:t>
            </a:r>
            <a:r>
              <a:rPr lang="en-US" dirty="0"/>
              <a:t>()</a:t>
            </a:r>
            <a:endParaRPr lang="ru-RU" dirty="0"/>
          </a:p>
          <a:p>
            <a:pPr lvl="1"/>
            <a:r>
              <a:rPr lang="en-US" dirty="0" err="1"/>
              <a:t>IOrderedEnumerable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&gt; </a:t>
            </a:r>
            <a:r>
              <a:rPr lang="en-US" dirty="0" err="1"/>
              <a:t>ThenBy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 </a:t>
            </a:r>
            <a:r>
              <a:rPr lang="en-US" dirty="0" err="1"/>
              <a:t>TKey</a:t>
            </a:r>
            <a:r>
              <a:rPr lang="en-US" dirty="0"/>
              <a:t>&gt;( this </a:t>
            </a:r>
            <a:r>
              <a:rPr lang="en-US" dirty="0" err="1"/>
              <a:t>IOrderedEnumerable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&gt; source, 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 </a:t>
            </a:r>
            <a:r>
              <a:rPr lang="en-US" dirty="0" err="1"/>
              <a:t>TKey</a:t>
            </a:r>
            <a:r>
              <a:rPr lang="en-US" dirty="0"/>
              <a:t>&gt; </a:t>
            </a:r>
            <a:r>
              <a:rPr lang="en-US" dirty="0" err="1"/>
              <a:t>keySelector</a:t>
            </a:r>
            <a:r>
              <a:rPr lang="en-US" dirty="0"/>
              <a:t> ) </a:t>
            </a:r>
          </a:p>
          <a:p>
            <a:pPr lvl="1"/>
            <a:r>
              <a:rPr lang="en-US" dirty="0" err="1">
                <a:solidFill>
                  <a:srgbClr val="FFFF00"/>
                </a:solidFill>
              </a:rPr>
              <a:t>var</a:t>
            </a:r>
            <a:r>
              <a:rPr lang="en-US" dirty="0">
                <a:solidFill>
                  <a:srgbClr val="FFFF00"/>
                </a:solidFill>
              </a:rPr>
              <a:t> res = </a:t>
            </a:r>
            <a:r>
              <a:rPr lang="en-US" dirty="0" err="1">
                <a:solidFill>
                  <a:srgbClr val="FFFF00"/>
                </a:solidFill>
              </a:rPr>
              <a:t>complexList.OrderBy</a:t>
            </a:r>
            <a:r>
              <a:rPr lang="en-US" dirty="0">
                <a:solidFill>
                  <a:srgbClr val="FFFF00"/>
                </a:solidFill>
              </a:rPr>
              <a:t>(c =&gt; </a:t>
            </a:r>
            <a:r>
              <a:rPr lang="en-US" dirty="0" err="1">
                <a:solidFill>
                  <a:srgbClr val="FFFF00"/>
                </a:solidFill>
              </a:rPr>
              <a:t>c.Re</a:t>
            </a:r>
            <a:r>
              <a:rPr lang="en-US" dirty="0">
                <a:solidFill>
                  <a:srgbClr val="FFFF00"/>
                </a:solidFill>
              </a:rPr>
              <a:t>).</a:t>
            </a:r>
            <a:r>
              <a:rPr lang="en-US" dirty="0" err="1">
                <a:solidFill>
                  <a:srgbClr val="FFFF00"/>
                </a:solidFill>
              </a:rPr>
              <a:t>ThenBy</a:t>
            </a:r>
            <a:r>
              <a:rPr lang="en-US" dirty="0">
                <a:solidFill>
                  <a:srgbClr val="FFFF00"/>
                </a:solidFill>
              </a:rPr>
              <a:t>(c =&gt; </a:t>
            </a:r>
            <a:r>
              <a:rPr lang="en-US" dirty="0" err="1">
                <a:solidFill>
                  <a:srgbClr val="FFFF00"/>
                </a:solidFill>
              </a:rPr>
              <a:t>c.Im</a:t>
            </a:r>
            <a:r>
              <a:rPr lang="en-US" dirty="0">
                <a:solidFill>
                  <a:srgbClr val="FFFF00"/>
                </a:solidFill>
              </a:rPr>
              <a:t>);</a:t>
            </a:r>
            <a:endParaRPr lang="ru-RU" dirty="0">
              <a:solidFill>
                <a:srgbClr val="FFFF00"/>
              </a:solidFill>
            </a:endParaRPr>
          </a:p>
          <a:p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Перечисление в обратном порядке: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Reverse() </a:t>
            </a:r>
            <a:r>
              <a:rPr lang="en-US" dirty="0"/>
              <a:t>– </a:t>
            </a:r>
            <a:r>
              <a:rPr lang="ru-RU" dirty="0"/>
              <a:t>перечисление в обратном порядке</a:t>
            </a:r>
            <a:endParaRPr lang="en-US" dirty="0"/>
          </a:p>
          <a:p>
            <a:pPr lvl="1"/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&gt; Reverse&lt;</a:t>
            </a:r>
            <a:r>
              <a:rPr lang="en-US" dirty="0" err="1"/>
              <a:t>TSource</a:t>
            </a:r>
            <a:r>
              <a:rPr lang="en-US" dirty="0"/>
              <a:t>&gt;(this </a:t>
            </a:r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&gt; source) </a:t>
            </a:r>
            <a:endParaRPr lang="ru-RU" dirty="0"/>
          </a:p>
          <a:p>
            <a:pPr lvl="1"/>
            <a:r>
              <a:rPr lang="en-US" dirty="0" err="1">
                <a:solidFill>
                  <a:srgbClr val="FFFF00"/>
                </a:solidFill>
              </a:rPr>
              <a:t>var</a:t>
            </a:r>
            <a:r>
              <a:rPr lang="en-US" dirty="0">
                <a:solidFill>
                  <a:srgbClr val="FFFF00"/>
                </a:solidFill>
              </a:rPr>
              <a:t> res = </a:t>
            </a:r>
            <a:r>
              <a:rPr lang="en-US" dirty="0" err="1">
                <a:solidFill>
                  <a:srgbClr val="FFFF00"/>
                </a:solidFill>
              </a:rPr>
              <a:t>complexList.Reverse</a:t>
            </a:r>
            <a:r>
              <a:rPr lang="en-US" dirty="0">
                <a:solidFill>
                  <a:srgbClr val="FFFF00"/>
                </a:solidFill>
              </a:rPr>
              <a:t>();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Упорядочивание</a:t>
            </a:r>
          </a:p>
        </p:txBody>
      </p:sp>
    </p:spTree>
    <p:extLst>
      <p:ext uri="{BB962C8B-B14F-4D97-AF65-F5344CB8AC3E}">
        <p14:creationId xmlns:p14="http://schemas.microsoft.com/office/powerpoint/2010/main" val="2958634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524000"/>
            <a:ext cx="8712968" cy="5217368"/>
          </a:xfrm>
        </p:spPr>
        <p:txBody>
          <a:bodyPr>
            <a:normAutofit fontScale="47500" lnSpcReduction="20000"/>
          </a:bodyPr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Объединение последовательностей: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dirty="0"/>
              <a:t>– </a:t>
            </a:r>
            <a:r>
              <a:rPr lang="ru-RU" dirty="0"/>
              <a:t>объединяет 2 последовательности. Возвращает сначала все элементы первой последовательности, а затем второй</a:t>
            </a:r>
            <a:endParaRPr lang="en-US" dirty="0"/>
          </a:p>
          <a:p>
            <a:pPr lvl="1"/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&gt; </a:t>
            </a:r>
            <a:r>
              <a:rPr lang="en-US" dirty="0" err="1"/>
              <a:t>Concat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&gt;( this </a:t>
            </a:r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&gt; first, </a:t>
            </a:r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&gt; second ) </a:t>
            </a:r>
            <a:endParaRPr lang="ru-RU" dirty="0"/>
          </a:p>
          <a:p>
            <a:pPr lvl="1"/>
            <a:r>
              <a:rPr lang="en-US" dirty="0" err="1">
                <a:solidFill>
                  <a:srgbClr val="FFFF00"/>
                </a:solidFill>
              </a:rPr>
              <a:t>var</a:t>
            </a:r>
            <a:r>
              <a:rPr lang="en-US" dirty="0">
                <a:solidFill>
                  <a:srgbClr val="FFFF00"/>
                </a:solidFill>
              </a:rPr>
              <a:t> result = </a:t>
            </a:r>
            <a:r>
              <a:rPr lang="en-US" dirty="0" err="1">
                <a:solidFill>
                  <a:srgbClr val="FFFF00"/>
                </a:solidFill>
              </a:rPr>
              <a:t>complexList.Concat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otherComplexList</a:t>
            </a:r>
            <a:r>
              <a:rPr lang="en-US" dirty="0">
                <a:solidFill>
                  <a:srgbClr val="FFFF00"/>
                </a:solidFill>
              </a:rPr>
              <a:t>);</a:t>
            </a:r>
          </a:p>
          <a:p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Соединение: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Join() </a:t>
            </a:r>
            <a:r>
              <a:rPr lang="en-US" dirty="0"/>
              <a:t>– </a:t>
            </a:r>
            <a:r>
              <a:rPr lang="ru-RU" dirty="0"/>
              <a:t>возвращает объединенную последовательность</a:t>
            </a:r>
          </a:p>
          <a:p>
            <a:pPr lvl="1"/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TResult</a:t>
            </a:r>
            <a:r>
              <a:rPr lang="en-US" dirty="0"/>
              <a:t>&gt; Join&lt;</a:t>
            </a:r>
            <a:r>
              <a:rPr lang="en-US" dirty="0" err="1"/>
              <a:t>TOuter</a:t>
            </a:r>
            <a:r>
              <a:rPr lang="en-US" dirty="0"/>
              <a:t>, </a:t>
            </a:r>
            <a:r>
              <a:rPr lang="en-US" dirty="0" err="1"/>
              <a:t>TInner</a:t>
            </a:r>
            <a:r>
              <a:rPr lang="en-US" dirty="0"/>
              <a:t>, </a:t>
            </a:r>
            <a:r>
              <a:rPr lang="en-US" dirty="0" err="1"/>
              <a:t>TKey</a:t>
            </a:r>
            <a:r>
              <a:rPr lang="en-US" dirty="0"/>
              <a:t>, </a:t>
            </a:r>
            <a:r>
              <a:rPr lang="en-US" dirty="0" err="1"/>
              <a:t>TResult</a:t>
            </a:r>
            <a:r>
              <a:rPr lang="en-US" dirty="0"/>
              <a:t>&gt;</a:t>
            </a:r>
            <a:endParaRPr lang="ru-RU" dirty="0"/>
          </a:p>
          <a:p>
            <a:pPr marL="365760" lvl="1" indent="0">
              <a:buNone/>
            </a:pPr>
            <a:r>
              <a:rPr lang="ru-RU" dirty="0"/>
              <a:t>	</a:t>
            </a:r>
            <a:r>
              <a:rPr lang="en-US" dirty="0"/>
              <a:t>(this </a:t>
            </a:r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TOuter</a:t>
            </a:r>
            <a:r>
              <a:rPr lang="en-US" dirty="0"/>
              <a:t>&gt; outer, </a:t>
            </a:r>
            <a:endParaRPr lang="ru-RU" dirty="0"/>
          </a:p>
          <a:p>
            <a:pPr marL="365760" lvl="1" indent="0">
              <a:buNone/>
            </a:pPr>
            <a:r>
              <a:rPr lang="ru-RU" dirty="0"/>
              <a:t>	</a:t>
            </a:r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TInner</a:t>
            </a:r>
            <a:r>
              <a:rPr lang="en-US" dirty="0"/>
              <a:t>&gt; inner, </a:t>
            </a:r>
            <a:endParaRPr lang="ru-RU" dirty="0"/>
          </a:p>
          <a:p>
            <a:pPr marL="365760" lvl="1" indent="0">
              <a:buNone/>
            </a:pPr>
            <a:r>
              <a:rPr lang="ru-RU" dirty="0"/>
              <a:t>	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TOuter</a:t>
            </a:r>
            <a:r>
              <a:rPr lang="en-US" dirty="0"/>
              <a:t>, </a:t>
            </a:r>
            <a:r>
              <a:rPr lang="en-US" dirty="0" err="1"/>
              <a:t>TKey</a:t>
            </a:r>
            <a:r>
              <a:rPr lang="en-US" dirty="0"/>
              <a:t>&gt; </a:t>
            </a:r>
            <a:r>
              <a:rPr lang="en-US" dirty="0" err="1"/>
              <a:t>outerKeySelector</a:t>
            </a:r>
            <a:r>
              <a:rPr lang="en-US" dirty="0"/>
              <a:t>, </a:t>
            </a:r>
            <a:endParaRPr lang="ru-RU" dirty="0"/>
          </a:p>
          <a:p>
            <a:pPr marL="365760" lvl="1" indent="0">
              <a:buNone/>
            </a:pPr>
            <a:r>
              <a:rPr lang="ru-RU" dirty="0"/>
              <a:t>	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TInner</a:t>
            </a:r>
            <a:r>
              <a:rPr lang="en-US" dirty="0"/>
              <a:t>, </a:t>
            </a:r>
            <a:r>
              <a:rPr lang="en-US" dirty="0" err="1"/>
              <a:t>TKey</a:t>
            </a:r>
            <a:r>
              <a:rPr lang="en-US" dirty="0"/>
              <a:t>&gt; </a:t>
            </a:r>
            <a:r>
              <a:rPr lang="en-US" dirty="0" err="1"/>
              <a:t>innerKeySelector</a:t>
            </a:r>
            <a:r>
              <a:rPr lang="en-US" dirty="0"/>
              <a:t>, </a:t>
            </a:r>
            <a:endParaRPr lang="ru-RU" dirty="0"/>
          </a:p>
          <a:p>
            <a:pPr marL="365760" lvl="1" indent="0">
              <a:buNone/>
            </a:pPr>
            <a:r>
              <a:rPr lang="ru-RU" dirty="0"/>
              <a:t>	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TOuter</a:t>
            </a:r>
            <a:r>
              <a:rPr lang="en-US" dirty="0"/>
              <a:t>, </a:t>
            </a:r>
            <a:r>
              <a:rPr lang="en-US" dirty="0" err="1"/>
              <a:t>TInner</a:t>
            </a:r>
            <a:r>
              <a:rPr lang="en-US" dirty="0"/>
              <a:t>, </a:t>
            </a:r>
            <a:r>
              <a:rPr lang="en-US" dirty="0" err="1"/>
              <a:t>TResult</a:t>
            </a:r>
            <a:r>
              <a:rPr lang="en-US" dirty="0"/>
              <a:t>&gt; </a:t>
            </a:r>
            <a:r>
              <a:rPr lang="en-US" dirty="0" err="1"/>
              <a:t>resultSelector</a:t>
            </a:r>
            <a:r>
              <a:rPr lang="en-US" dirty="0"/>
              <a:t> ) </a:t>
            </a:r>
          </a:p>
          <a:p>
            <a:pPr lvl="1"/>
            <a:r>
              <a:rPr lang="en-US" dirty="0" err="1">
                <a:solidFill>
                  <a:srgbClr val="FFFF00"/>
                </a:solidFill>
              </a:rPr>
              <a:t>var</a:t>
            </a:r>
            <a:r>
              <a:rPr lang="en-US" dirty="0">
                <a:solidFill>
                  <a:srgbClr val="FFFF00"/>
                </a:solidFill>
              </a:rPr>
              <a:t> result = </a:t>
            </a:r>
            <a:r>
              <a:rPr lang="en-US" dirty="0" err="1">
                <a:solidFill>
                  <a:srgbClr val="FFFF00"/>
                </a:solidFill>
              </a:rPr>
              <a:t>complexList.Join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otherComplexList</a:t>
            </a:r>
            <a:r>
              <a:rPr lang="en-US" dirty="0">
                <a:solidFill>
                  <a:srgbClr val="FFFF00"/>
                </a:solidFill>
              </a:rPr>
              <a:t>, c =&gt; </a:t>
            </a:r>
            <a:r>
              <a:rPr lang="en-US" dirty="0" err="1">
                <a:solidFill>
                  <a:srgbClr val="FFFF00"/>
                </a:solidFill>
              </a:rPr>
              <a:t>c.Re</a:t>
            </a:r>
            <a:r>
              <a:rPr lang="en-US" dirty="0">
                <a:solidFill>
                  <a:srgbClr val="FFFF00"/>
                </a:solidFill>
              </a:rPr>
              <a:t>, c =&gt; </a:t>
            </a:r>
            <a:r>
              <a:rPr lang="en-US" dirty="0" err="1">
                <a:solidFill>
                  <a:srgbClr val="FFFF00"/>
                </a:solidFill>
              </a:rPr>
              <a:t>c.Re</a:t>
            </a:r>
            <a:r>
              <a:rPr lang="en-US" dirty="0">
                <a:solidFill>
                  <a:srgbClr val="FFFF00"/>
                </a:solidFill>
              </a:rPr>
              <a:t>, (c1, c2) =&gt; new { c1, c2 });</a:t>
            </a:r>
          </a:p>
          <a:p>
            <a:pPr lvl="1"/>
            <a:endParaRPr lang="en-US" dirty="0"/>
          </a:p>
          <a:p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GroupJoin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dirty="0"/>
              <a:t>– </a:t>
            </a:r>
            <a:r>
              <a:rPr lang="ru-RU" dirty="0"/>
              <a:t>возвращает объединенную последовательность</a:t>
            </a:r>
            <a:r>
              <a:rPr lang="en-US" dirty="0"/>
              <a:t>. </a:t>
            </a:r>
            <a:r>
              <a:rPr lang="ru-RU" dirty="0"/>
              <a:t>В отличии от </a:t>
            </a:r>
            <a:r>
              <a:rPr lang="en-US" dirty="0"/>
              <a:t>Join </a:t>
            </a:r>
            <a:r>
              <a:rPr lang="ru-RU" dirty="0"/>
              <a:t>возвращает каждый элемент первой последовательности не более раза. При этом каждому элементу первой последовательности соответствует </a:t>
            </a:r>
            <a:r>
              <a:rPr lang="ru-RU" i="1" dirty="0"/>
              <a:t>коллекция</a:t>
            </a:r>
            <a:r>
              <a:rPr lang="ru-RU" dirty="0"/>
              <a:t> элементов второй последовательности</a:t>
            </a:r>
          </a:p>
          <a:p>
            <a:pPr lvl="1"/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TResult</a:t>
            </a:r>
            <a:r>
              <a:rPr lang="en-US" dirty="0"/>
              <a:t>&gt; </a:t>
            </a:r>
            <a:r>
              <a:rPr lang="en-US" dirty="0" err="1"/>
              <a:t>GroupJoin</a:t>
            </a:r>
            <a:r>
              <a:rPr lang="en-US" dirty="0"/>
              <a:t>&lt;</a:t>
            </a:r>
            <a:r>
              <a:rPr lang="en-US" dirty="0" err="1"/>
              <a:t>TOuter</a:t>
            </a:r>
            <a:r>
              <a:rPr lang="en-US" dirty="0"/>
              <a:t>, </a:t>
            </a:r>
            <a:r>
              <a:rPr lang="en-US" dirty="0" err="1"/>
              <a:t>TInner</a:t>
            </a:r>
            <a:r>
              <a:rPr lang="en-US" dirty="0"/>
              <a:t>, </a:t>
            </a:r>
            <a:r>
              <a:rPr lang="en-US" dirty="0" err="1"/>
              <a:t>TKey</a:t>
            </a:r>
            <a:r>
              <a:rPr lang="en-US" dirty="0"/>
              <a:t>, </a:t>
            </a:r>
            <a:r>
              <a:rPr lang="en-US" dirty="0" err="1"/>
              <a:t>TResult</a:t>
            </a:r>
            <a:r>
              <a:rPr lang="en-US" dirty="0"/>
              <a:t>&gt;</a:t>
            </a:r>
          </a:p>
          <a:p>
            <a:pPr marL="365760" lvl="1" indent="0">
              <a:buNone/>
            </a:pPr>
            <a:r>
              <a:rPr lang="en-US" dirty="0"/>
              <a:t>	( this </a:t>
            </a:r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TOuter</a:t>
            </a:r>
            <a:r>
              <a:rPr lang="en-US" dirty="0"/>
              <a:t>&gt; outer, 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TInner</a:t>
            </a:r>
            <a:r>
              <a:rPr lang="en-US" dirty="0"/>
              <a:t>&gt; inner, 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TOuter</a:t>
            </a:r>
            <a:r>
              <a:rPr lang="en-US" dirty="0"/>
              <a:t>, </a:t>
            </a:r>
            <a:r>
              <a:rPr lang="en-US" dirty="0" err="1"/>
              <a:t>TKey</a:t>
            </a:r>
            <a:r>
              <a:rPr lang="en-US" dirty="0"/>
              <a:t>&gt; </a:t>
            </a:r>
            <a:r>
              <a:rPr lang="en-US" dirty="0" err="1"/>
              <a:t>outerKeySelector</a:t>
            </a:r>
            <a:r>
              <a:rPr lang="en-US" dirty="0"/>
              <a:t>, 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TInner</a:t>
            </a:r>
            <a:r>
              <a:rPr lang="en-US" dirty="0"/>
              <a:t>, </a:t>
            </a:r>
            <a:r>
              <a:rPr lang="en-US" dirty="0" err="1"/>
              <a:t>TKey</a:t>
            </a:r>
            <a:r>
              <a:rPr lang="en-US" dirty="0"/>
              <a:t>&gt; </a:t>
            </a:r>
            <a:r>
              <a:rPr lang="en-US" dirty="0" err="1"/>
              <a:t>innerKeySelector</a:t>
            </a:r>
            <a:r>
              <a:rPr lang="en-US" dirty="0"/>
              <a:t>, 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TOuter</a:t>
            </a:r>
            <a:r>
              <a:rPr lang="en-US" dirty="0"/>
              <a:t>, </a:t>
            </a:r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TInner</a:t>
            </a:r>
            <a:r>
              <a:rPr lang="en-US" dirty="0"/>
              <a:t>&gt;, </a:t>
            </a:r>
            <a:r>
              <a:rPr lang="en-US" dirty="0" err="1"/>
              <a:t>TResult</a:t>
            </a:r>
            <a:r>
              <a:rPr lang="en-US" dirty="0"/>
              <a:t>&gt; </a:t>
            </a:r>
            <a:r>
              <a:rPr lang="en-US" dirty="0" err="1"/>
              <a:t>resultSelector</a:t>
            </a:r>
            <a:r>
              <a:rPr lang="en-US" dirty="0"/>
              <a:t> )</a:t>
            </a:r>
          </a:p>
          <a:p>
            <a:pPr lvl="1"/>
            <a:r>
              <a:rPr lang="en-US" dirty="0" err="1">
                <a:solidFill>
                  <a:srgbClr val="FFFF00"/>
                </a:solidFill>
              </a:rPr>
              <a:t>var</a:t>
            </a:r>
            <a:r>
              <a:rPr lang="en-US" dirty="0">
                <a:solidFill>
                  <a:srgbClr val="FFFF00"/>
                </a:solidFill>
              </a:rPr>
              <a:t> result = </a:t>
            </a:r>
            <a:r>
              <a:rPr lang="en-US" dirty="0" err="1">
                <a:solidFill>
                  <a:srgbClr val="FFFF00"/>
                </a:solidFill>
              </a:rPr>
              <a:t>complexList.GroupJoin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complexList</a:t>
            </a:r>
            <a:r>
              <a:rPr lang="en-US" dirty="0">
                <a:solidFill>
                  <a:srgbClr val="FFFF00"/>
                </a:solidFill>
              </a:rPr>
              <a:t>, c =&gt; </a:t>
            </a:r>
            <a:r>
              <a:rPr lang="en-US" dirty="0" err="1">
                <a:solidFill>
                  <a:srgbClr val="FFFF00"/>
                </a:solidFill>
              </a:rPr>
              <a:t>c.Re</a:t>
            </a:r>
            <a:r>
              <a:rPr lang="en-US" dirty="0">
                <a:solidFill>
                  <a:srgbClr val="FFFF00"/>
                </a:solidFill>
              </a:rPr>
              <a:t>, c =&gt; </a:t>
            </a:r>
            <a:r>
              <a:rPr lang="en-US" dirty="0" err="1">
                <a:solidFill>
                  <a:srgbClr val="FFFF00"/>
                </a:solidFill>
              </a:rPr>
              <a:t>c.Re</a:t>
            </a:r>
            <a:r>
              <a:rPr lang="en-US" dirty="0">
                <a:solidFill>
                  <a:srgbClr val="FFFF00"/>
                </a:solidFill>
              </a:rPr>
              <a:t>, (c1, c2) =&gt; new { c1, c2 });</a:t>
            </a:r>
          </a:p>
          <a:p>
            <a:pPr lvl="1"/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5280" cy="12192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Объединение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последовательностей</a:t>
            </a:r>
          </a:p>
        </p:txBody>
      </p:sp>
    </p:spTree>
    <p:extLst>
      <p:ext uri="{BB962C8B-B14F-4D97-AF65-F5344CB8AC3E}">
        <p14:creationId xmlns:p14="http://schemas.microsoft.com/office/powerpoint/2010/main" val="40652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Расширяющие методы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2616676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29336"/>
          </a:xfrm>
        </p:spPr>
        <p:txBody>
          <a:bodyPr>
            <a:normAutofit/>
          </a:bodyPr>
          <a:lstStyle/>
          <a:p>
            <a:r>
              <a:rPr lang="en-US" sz="2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GroupBy</a:t>
            </a:r>
            <a:r>
              <a:rPr 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sz="2000" dirty="0"/>
              <a:t>– </a:t>
            </a:r>
            <a:r>
              <a:rPr lang="ru-RU" sz="2000" dirty="0"/>
              <a:t>группируют последовательность по параметру</a:t>
            </a:r>
            <a:endParaRPr lang="en-US" sz="2000" dirty="0"/>
          </a:p>
          <a:p>
            <a:pPr lvl="1"/>
            <a:r>
              <a:rPr lang="en-US" sz="1800" dirty="0" err="1"/>
              <a:t>IEnumerable</a:t>
            </a:r>
            <a:r>
              <a:rPr lang="en-US" sz="1800" dirty="0"/>
              <a:t>&lt;</a:t>
            </a:r>
            <a:r>
              <a:rPr lang="en-US" sz="1800" dirty="0" err="1"/>
              <a:t>IGrouping</a:t>
            </a:r>
            <a:r>
              <a:rPr lang="en-US" sz="1800" dirty="0"/>
              <a:t>&lt;</a:t>
            </a:r>
            <a:r>
              <a:rPr lang="en-US" sz="1800" dirty="0" err="1"/>
              <a:t>TKey</a:t>
            </a:r>
            <a:r>
              <a:rPr lang="en-US" sz="1800" dirty="0"/>
              <a:t>, </a:t>
            </a:r>
            <a:r>
              <a:rPr lang="en-US" sz="1800" dirty="0" err="1"/>
              <a:t>TSource</a:t>
            </a:r>
            <a:r>
              <a:rPr lang="en-US" sz="1800" dirty="0"/>
              <a:t>&gt;&gt; </a:t>
            </a:r>
            <a:r>
              <a:rPr lang="en-US" sz="1800" dirty="0" err="1"/>
              <a:t>GroupBy</a:t>
            </a:r>
            <a:r>
              <a:rPr lang="en-US" sz="1800" dirty="0"/>
              <a:t>&lt;</a:t>
            </a:r>
            <a:r>
              <a:rPr lang="en-US" sz="1800" dirty="0" err="1"/>
              <a:t>TSource</a:t>
            </a:r>
            <a:r>
              <a:rPr lang="en-US" sz="1800" dirty="0"/>
              <a:t>, </a:t>
            </a:r>
            <a:r>
              <a:rPr lang="en-US" sz="1800" dirty="0" err="1"/>
              <a:t>TKey</a:t>
            </a:r>
            <a:r>
              <a:rPr lang="en-US" sz="1800" dirty="0"/>
              <a:t>&gt;</a:t>
            </a:r>
            <a:endParaRPr lang="ru-RU" sz="1800" dirty="0"/>
          </a:p>
          <a:p>
            <a:pPr marL="365760" lvl="1" indent="0">
              <a:buNone/>
            </a:pPr>
            <a:r>
              <a:rPr lang="ru-RU" sz="1800" dirty="0"/>
              <a:t>	</a:t>
            </a:r>
            <a:r>
              <a:rPr lang="en-US" sz="1800" dirty="0"/>
              <a:t>(this </a:t>
            </a:r>
            <a:r>
              <a:rPr lang="en-US" sz="1800" dirty="0" err="1"/>
              <a:t>IEnumerable</a:t>
            </a:r>
            <a:r>
              <a:rPr lang="en-US" sz="1800" dirty="0"/>
              <a:t>&lt;</a:t>
            </a:r>
            <a:r>
              <a:rPr lang="en-US" sz="1800" dirty="0" err="1"/>
              <a:t>TSource</a:t>
            </a:r>
            <a:r>
              <a:rPr lang="en-US" sz="1800" dirty="0"/>
              <a:t>&gt; source, </a:t>
            </a:r>
            <a:endParaRPr lang="ru-RU" sz="1800" dirty="0"/>
          </a:p>
          <a:p>
            <a:pPr marL="365760" lvl="1" indent="0">
              <a:buNone/>
            </a:pPr>
            <a:r>
              <a:rPr lang="ru-RU" sz="1800" dirty="0"/>
              <a:t>	</a:t>
            </a:r>
            <a:r>
              <a:rPr lang="en-US" sz="1800" dirty="0" err="1"/>
              <a:t>Func</a:t>
            </a:r>
            <a:r>
              <a:rPr lang="en-US" sz="1800" dirty="0"/>
              <a:t>&lt;</a:t>
            </a:r>
            <a:r>
              <a:rPr lang="en-US" sz="1800" dirty="0" err="1"/>
              <a:t>TSource</a:t>
            </a:r>
            <a:r>
              <a:rPr lang="en-US" sz="1800" dirty="0"/>
              <a:t>, </a:t>
            </a:r>
            <a:r>
              <a:rPr lang="en-US" sz="1800" dirty="0" err="1"/>
              <a:t>TKey</a:t>
            </a:r>
            <a:r>
              <a:rPr lang="en-US" sz="1800" dirty="0"/>
              <a:t>&gt; </a:t>
            </a:r>
            <a:r>
              <a:rPr lang="en-US" sz="1800" dirty="0" err="1"/>
              <a:t>keySelector</a:t>
            </a:r>
            <a:r>
              <a:rPr lang="en-US" sz="1800" dirty="0"/>
              <a:t>)</a:t>
            </a:r>
          </a:p>
          <a:p>
            <a:pPr marL="365760" lvl="1" indent="0">
              <a:buNone/>
            </a:pPr>
            <a:endParaRPr lang="ru-RU" sz="1800" dirty="0"/>
          </a:p>
          <a:p>
            <a:pPr lvl="1"/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 err="1">
                <a:solidFill>
                  <a:srgbClr val="FFFF00"/>
                </a:solidFill>
              </a:rPr>
              <a:t>IEnumerable</a:t>
            </a:r>
            <a:r>
              <a:rPr lang="en-US" sz="1800" dirty="0">
                <a:solidFill>
                  <a:srgbClr val="FFFF00"/>
                </a:solidFill>
              </a:rPr>
              <a:t>&lt;</a:t>
            </a:r>
            <a:r>
              <a:rPr lang="en-US" sz="1800" dirty="0" err="1">
                <a:solidFill>
                  <a:srgbClr val="FFFF00"/>
                </a:solidFill>
              </a:rPr>
              <a:t>IGrouping</a:t>
            </a:r>
            <a:r>
              <a:rPr lang="en-US" sz="1800" dirty="0">
                <a:solidFill>
                  <a:srgbClr val="FFFF00"/>
                </a:solidFill>
              </a:rPr>
              <a:t>&lt;double, Complex&gt;&gt; result = </a:t>
            </a:r>
            <a:r>
              <a:rPr lang="en-US" sz="1800" dirty="0" err="1">
                <a:solidFill>
                  <a:srgbClr val="FFFF00"/>
                </a:solidFill>
              </a:rPr>
              <a:t>complexList.GroupBy</a:t>
            </a:r>
            <a:r>
              <a:rPr lang="en-US" sz="1800" dirty="0">
                <a:solidFill>
                  <a:srgbClr val="FFFF00"/>
                </a:solidFill>
              </a:rPr>
              <a:t>(c =&gt; </a:t>
            </a:r>
            <a:r>
              <a:rPr lang="en-US" sz="1800" dirty="0" err="1">
                <a:solidFill>
                  <a:srgbClr val="FFFF00"/>
                </a:solidFill>
              </a:rPr>
              <a:t>c.Re</a:t>
            </a:r>
            <a:r>
              <a:rPr lang="en-US" sz="1800" dirty="0">
                <a:solidFill>
                  <a:srgbClr val="FFFF00"/>
                </a:solidFill>
              </a:rPr>
              <a:t>);</a:t>
            </a:r>
          </a:p>
          <a:p>
            <a:pPr marL="365760" lvl="1" indent="0">
              <a:buNone/>
            </a:pPr>
            <a:r>
              <a:rPr lang="en-US" sz="1800" dirty="0">
                <a:solidFill>
                  <a:srgbClr val="FFFF00"/>
                </a:solidFill>
              </a:rPr>
              <a:t>       </a:t>
            </a:r>
            <a:r>
              <a:rPr lang="en-US" sz="1800" dirty="0" err="1">
                <a:solidFill>
                  <a:srgbClr val="FFFF00"/>
                </a:solidFill>
              </a:rPr>
              <a:t>foreach</a:t>
            </a:r>
            <a:r>
              <a:rPr lang="en-US" sz="1800" dirty="0">
                <a:solidFill>
                  <a:srgbClr val="FFFF00"/>
                </a:solidFill>
              </a:rPr>
              <a:t> (</a:t>
            </a:r>
            <a:r>
              <a:rPr lang="en-US" sz="1800" dirty="0" err="1">
                <a:solidFill>
                  <a:srgbClr val="FFFF00"/>
                </a:solidFill>
              </a:rPr>
              <a:t>IGrouping</a:t>
            </a:r>
            <a:r>
              <a:rPr lang="en-US" sz="1800" dirty="0">
                <a:solidFill>
                  <a:srgbClr val="FFFF00"/>
                </a:solidFill>
              </a:rPr>
              <a:t>&lt;double, Complex&gt; group in result)</a:t>
            </a:r>
          </a:p>
          <a:p>
            <a:pPr marL="365760" lvl="1" indent="0">
              <a:buNone/>
            </a:pPr>
            <a:r>
              <a:rPr lang="en-US" sz="1800" dirty="0">
                <a:solidFill>
                  <a:srgbClr val="FFFF00"/>
                </a:solidFill>
              </a:rPr>
              <a:t>       {</a:t>
            </a:r>
          </a:p>
          <a:p>
            <a:pPr marL="365760" lvl="1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</a:t>
            </a:r>
            <a:r>
              <a:rPr lang="en-US" sz="1800" dirty="0">
                <a:solidFill>
                  <a:srgbClr val="FFFF00"/>
                </a:solidFill>
              </a:rPr>
              <a:t>           </a:t>
            </a:r>
            <a:r>
              <a:rPr lang="en-US" sz="1800" dirty="0" err="1">
                <a:solidFill>
                  <a:srgbClr val="FFFF00"/>
                </a:solidFill>
              </a:rPr>
              <a:t>Console.WriteLine</a:t>
            </a:r>
            <a:r>
              <a:rPr lang="en-US" sz="1800" dirty="0">
                <a:solidFill>
                  <a:srgbClr val="FFFF00"/>
                </a:solidFill>
              </a:rPr>
              <a:t>("</a:t>
            </a:r>
            <a:r>
              <a:rPr lang="ru-RU" sz="1800" dirty="0">
                <a:solidFill>
                  <a:srgbClr val="FFFF00"/>
                </a:solidFill>
              </a:rPr>
              <a:t>Группа: ", </a:t>
            </a:r>
            <a:r>
              <a:rPr lang="en-US" sz="1800" dirty="0" err="1">
                <a:solidFill>
                  <a:srgbClr val="FFFF00"/>
                </a:solidFill>
              </a:rPr>
              <a:t>group.Key</a:t>
            </a:r>
            <a:r>
              <a:rPr lang="en-US" sz="1800" dirty="0">
                <a:solidFill>
                  <a:srgbClr val="FFFF00"/>
                </a:solidFill>
              </a:rPr>
              <a:t>);</a:t>
            </a:r>
          </a:p>
          <a:p>
            <a:pPr marL="365760" lvl="1" indent="0">
              <a:buNone/>
            </a:pPr>
            <a:r>
              <a:rPr lang="en-US" sz="1800" dirty="0">
                <a:solidFill>
                  <a:srgbClr val="FFFF00"/>
                </a:solidFill>
              </a:rPr>
              <a:t>            </a:t>
            </a:r>
            <a:r>
              <a:rPr lang="en-US" sz="1800" dirty="0" err="1">
                <a:solidFill>
                  <a:srgbClr val="FFFF00"/>
                </a:solidFill>
              </a:rPr>
              <a:t>foreach</a:t>
            </a:r>
            <a:r>
              <a:rPr lang="en-US" sz="1800" dirty="0">
                <a:solidFill>
                  <a:srgbClr val="FFFF00"/>
                </a:solidFill>
              </a:rPr>
              <a:t> (Complex item in group)</a:t>
            </a:r>
          </a:p>
          <a:p>
            <a:pPr marL="365760" lvl="1" indent="0">
              <a:buNone/>
            </a:pPr>
            <a:r>
              <a:rPr lang="en-US" sz="1800" dirty="0">
                <a:solidFill>
                  <a:srgbClr val="FFFF00"/>
                </a:solidFill>
              </a:rPr>
              <a:t>            {</a:t>
            </a:r>
          </a:p>
          <a:p>
            <a:pPr marL="365760" lvl="1" indent="0">
              <a:buNone/>
            </a:pPr>
            <a:r>
              <a:rPr lang="en-US" sz="1800" dirty="0">
                <a:solidFill>
                  <a:srgbClr val="FFFF00"/>
                </a:solidFill>
              </a:rPr>
              <a:t>                </a:t>
            </a:r>
            <a:r>
              <a:rPr lang="en-US" sz="1800" dirty="0" err="1">
                <a:solidFill>
                  <a:srgbClr val="FFFF00"/>
                </a:solidFill>
              </a:rPr>
              <a:t>Console.WriteLine</a:t>
            </a:r>
            <a:r>
              <a:rPr lang="en-US" sz="1800" dirty="0">
                <a:solidFill>
                  <a:srgbClr val="FFFF00"/>
                </a:solidFill>
              </a:rPr>
              <a:t>(item);</a:t>
            </a:r>
          </a:p>
          <a:p>
            <a:pPr marL="365760" lvl="1" indent="0">
              <a:buNone/>
            </a:pPr>
            <a:r>
              <a:rPr lang="en-US" sz="1800" dirty="0">
                <a:solidFill>
                  <a:srgbClr val="FFFF00"/>
                </a:solidFill>
              </a:rPr>
              <a:t>            }</a:t>
            </a:r>
          </a:p>
          <a:p>
            <a:pPr marL="365760" lvl="1" indent="0">
              <a:buNone/>
            </a:pPr>
            <a:r>
              <a:rPr lang="en-US" sz="1800" dirty="0">
                <a:solidFill>
                  <a:srgbClr val="FFFF00"/>
                </a:solidFill>
              </a:rPr>
              <a:t>       }</a:t>
            </a:r>
          </a:p>
          <a:p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5280" cy="121920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Группировка</a:t>
            </a:r>
          </a:p>
        </p:txBody>
      </p:sp>
    </p:spTree>
    <p:extLst>
      <p:ext uri="{BB962C8B-B14F-4D97-AF65-F5344CB8AC3E}">
        <p14:creationId xmlns:p14="http://schemas.microsoft.com/office/powerpoint/2010/main" val="15319964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7335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Distinct() </a:t>
            </a:r>
            <a:r>
              <a:rPr lang="en-US" dirty="0"/>
              <a:t>– </a:t>
            </a:r>
            <a:r>
              <a:rPr lang="ru-RU" dirty="0"/>
              <a:t>удаляет повторяющиеся элементы</a:t>
            </a:r>
          </a:p>
          <a:p>
            <a:pPr lvl="1"/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&gt; Distinct&lt;</a:t>
            </a:r>
            <a:r>
              <a:rPr lang="en-US" dirty="0" err="1"/>
              <a:t>TSource</a:t>
            </a:r>
            <a:r>
              <a:rPr lang="en-US" dirty="0"/>
              <a:t>&gt;(this </a:t>
            </a:r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&gt; source) </a:t>
            </a:r>
            <a:endParaRPr lang="ru-RU" dirty="0"/>
          </a:p>
          <a:p>
            <a:pPr lvl="1"/>
            <a:r>
              <a:rPr lang="en-US" dirty="0" err="1">
                <a:solidFill>
                  <a:srgbClr val="FFFF00"/>
                </a:solidFill>
              </a:rPr>
              <a:t>IEnumerable</a:t>
            </a:r>
            <a:r>
              <a:rPr lang="en-US" dirty="0">
                <a:solidFill>
                  <a:srgbClr val="FFFF00"/>
                </a:solidFill>
              </a:rPr>
              <a:t>&lt;Complex&gt; result = </a:t>
            </a:r>
            <a:r>
              <a:rPr lang="en-US" dirty="0" err="1">
                <a:solidFill>
                  <a:srgbClr val="FFFF00"/>
                </a:solidFill>
              </a:rPr>
              <a:t>complexList.Distinct</a:t>
            </a:r>
            <a:r>
              <a:rPr lang="en-US" dirty="0">
                <a:solidFill>
                  <a:srgbClr val="FFFF00"/>
                </a:solidFill>
              </a:rPr>
              <a:t>();</a:t>
            </a:r>
          </a:p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Union() </a:t>
            </a:r>
            <a:r>
              <a:rPr lang="en-US" dirty="0"/>
              <a:t>– </a:t>
            </a:r>
            <a:r>
              <a:rPr lang="ru-RU" dirty="0"/>
              <a:t>возвращает объединение двух последовательностей как объединение двух множеств (удаляются одинаковые записи)</a:t>
            </a:r>
          </a:p>
          <a:p>
            <a:pPr lvl="1"/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&gt; Union&lt;</a:t>
            </a:r>
            <a:r>
              <a:rPr lang="en-US" dirty="0" err="1"/>
              <a:t>TSource</a:t>
            </a:r>
            <a:r>
              <a:rPr lang="en-US" dirty="0"/>
              <a:t>&gt;(this </a:t>
            </a:r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&gt; first, </a:t>
            </a:r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&gt; second)</a:t>
            </a:r>
            <a:endParaRPr lang="ru-RU" dirty="0"/>
          </a:p>
          <a:p>
            <a:pPr lvl="1"/>
            <a:r>
              <a:rPr lang="en-US" dirty="0" err="1">
                <a:solidFill>
                  <a:srgbClr val="FFFF00"/>
                </a:solidFill>
              </a:rPr>
              <a:t>IEnumerable</a:t>
            </a:r>
            <a:r>
              <a:rPr lang="en-US" dirty="0">
                <a:solidFill>
                  <a:srgbClr val="FFFF00"/>
                </a:solidFill>
              </a:rPr>
              <a:t>&lt;Complex&gt; result = </a:t>
            </a:r>
            <a:r>
              <a:rPr lang="en-US" dirty="0" err="1">
                <a:solidFill>
                  <a:srgbClr val="FFFF00"/>
                </a:solidFill>
              </a:rPr>
              <a:t>complexList.Union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otherComplexList</a:t>
            </a:r>
            <a:r>
              <a:rPr lang="en-US" dirty="0">
                <a:solidFill>
                  <a:srgbClr val="FFFF00"/>
                </a:solidFill>
              </a:rPr>
              <a:t>);</a:t>
            </a:r>
            <a:endParaRPr lang="ru-RU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Intersect() </a:t>
            </a:r>
            <a:r>
              <a:rPr lang="en-US" dirty="0"/>
              <a:t>– </a:t>
            </a:r>
            <a:r>
              <a:rPr lang="ru-RU" dirty="0"/>
              <a:t>возвращает пересечение двух последовательностей как двух множеств</a:t>
            </a:r>
          </a:p>
          <a:p>
            <a:pPr lvl="1"/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&gt; Intersect&lt;</a:t>
            </a:r>
            <a:r>
              <a:rPr lang="en-US" dirty="0" err="1"/>
              <a:t>TSource</a:t>
            </a:r>
            <a:r>
              <a:rPr lang="en-US" dirty="0"/>
              <a:t>&gt;( this </a:t>
            </a:r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&gt; first, </a:t>
            </a:r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&gt; second ) </a:t>
            </a:r>
            <a:endParaRPr lang="ru-RU" dirty="0"/>
          </a:p>
          <a:p>
            <a:pPr lvl="1"/>
            <a:r>
              <a:rPr lang="en-US" dirty="0" err="1">
                <a:solidFill>
                  <a:srgbClr val="FFFF00"/>
                </a:solidFill>
              </a:rPr>
              <a:t>IEnumerable</a:t>
            </a:r>
            <a:r>
              <a:rPr lang="en-US" dirty="0">
                <a:solidFill>
                  <a:srgbClr val="FFFF00"/>
                </a:solidFill>
              </a:rPr>
              <a:t>&lt;Complex&gt; result = </a:t>
            </a:r>
            <a:r>
              <a:rPr lang="en-US" dirty="0" err="1">
                <a:solidFill>
                  <a:srgbClr val="FFFF00"/>
                </a:solidFill>
              </a:rPr>
              <a:t>complexList.Intersect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otherComplexList</a:t>
            </a:r>
            <a:r>
              <a:rPr lang="en-US" dirty="0">
                <a:solidFill>
                  <a:srgbClr val="FFFF00"/>
                </a:solidFill>
              </a:rPr>
              <a:t>);</a:t>
            </a:r>
          </a:p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Except() </a:t>
            </a:r>
            <a:r>
              <a:rPr lang="en-US" dirty="0"/>
              <a:t>–</a:t>
            </a:r>
            <a:r>
              <a:rPr lang="ru-RU" dirty="0"/>
              <a:t> возвращает все элементы первой последовательности, которых нет во второй последовательности (вычитание множеств)</a:t>
            </a:r>
          </a:p>
          <a:p>
            <a:pPr lvl="1"/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&gt; Except&lt;</a:t>
            </a:r>
            <a:r>
              <a:rPr lang="en-US" dirty="0" err="1"/>
              <a:t>TSource</a:t>
            </a:r>
            <a:r>
              <a:rPr lang="en-US" dirty="0"/>
              <a:t>&gt;( this </a:t>
            </a:r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&gt; first, </a:t>
            </a:r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&gt; second )</a:t>
            </a:r>
            <a:endParaRPr lang="ru-RU" dirty="0"/>
          </a:p>
          <a:p>
            <a:pPr lvl="1"/>
            <a:r>
              <a:rPr lang="en-US" dirty="0" err="1">
                <a:solidFill>
                  <a:srgbClr val="FFFF00"/>
                </a:solidFill>
              </a:rPr>
              <a:t>IEnumerable</a:t>
            </a:r>
            <a:r>
              <a:rPr lang="en-US" dirty="0">
                <a:solidFill>
                  <a:srgbClr val="FFFF00"/>
                </a:solidFill>
              </a:rPr>
              <a:t>&lt;Complex&gt; result = </a:t>
            </a:r>
            <a:r>
              <a:rPr lang="en-US" dirty="0" err="1">
                <a:solidFill>
                  <a:srgbClr val="FFFF00"/>
                </a:solidFill>
              </a:rPr>
              <a:t>complexList.Except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otherComplexList</a:t>
            </a:r>
            <a:r>
              <a:rPr lang="en-US" dirty="0">
                <a:solidFill>
                  <a:srgbClr val="FFFF00"/>
                </a:solidFill>
              </a:rPr>
              <a:t>);</a:t>
            </a:r>
            <a:endParaRPr lang="ru-RU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Множественные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36488316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1331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Применимы к более общему интерфейсу </a:t>
            </a:r>
            <a:r>
              <a:rPr lang="en-US" dirty="0" err="1"/>
              <a:t>IEnumerable</a:t>
            </a:r>
            <a:r>
              <a:rPr lang="ru-RU" dirty="0"/>
              <a:t>. Таким образом любой тип реализующий не обобщенный интерфейс </a:t>
            </a:r>
            <a:r>
              <a:rPr lang="en-US" dirty="0" err="1"/>
              <a:t>IEnumerable</a:t>
            </a:r>
            <a:r>
              <a:rPr lang="ru-RU" dirty="0"/>
              <a:t> может использоваться в </a:t>
            </a:r>
            <a:r>
              <a:rPr lang="en-US" dirty="0"/>
              <a:t>LINQ</a:t>
            </a:r>
          </a:p>
          <a:p>
            <a:endParaRPr lang="en-US" dirty="0"/>
          </a:p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Cast&lt;T&gt;() </a:t>
            </a:r>
            <a:r>
              <a:rPr lang="en-US" dirty="0"/>
              <a:t>– </a:t>
            </a:r>
            <a:r>
              <a:rPr lang="ru-RU" dirty="0"/>
              <a:t>Преобразует каждый элемент последовательности к указанному типу. Если какой-то элемент не удалось преобразовать, то сгенерируется исключение </a:t>
            </a:r>
            <a:r>
              <a:rPr lang="en-US" dirty="0" err="1"/>
              <a:t>InvalidCastException</a:t>
            </a:r>
            <a:r>
              <a:rPr lang="ru-RU" dirty="0"/>
              <a:t>.</a:t>
            </a:r>
          </a:p>
          <a:p>
            <a:pPr lvl="1"/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TResult</a:t>
            </a:r>
            <a:r>
              <a:rPr lang="en-US" dirty="0"/>
              <a:t>&gt; Cast&lt;</a:t>
            </a:r>
            <a:r>
              <a:rPr lang="en-US" dirty="0" err="1"/>
              <a:t>TResult</a:t>
            </a:r>
            <a:r>
              <a:rPr lang="en-US" dirty="0"/>
              <a:t>&gt;( this </a:t>
            </a:r>
            <a:r>
              <a:rPr lang="en-US" dirty="0" err="1"/>
              <a:t>IEnumerable</a:t>
            </a:r>
            <a:r>
              <a:rPr lang="en-US" dirty="0"/>
              <a:t> source )</a:t>
            </a:r>
          </a:p>
          <a:p>
            <a:pPr lvl="1"/>
            <a:r>
              <a:rPr lang="en-US" dirty="0" err="1">
                <a:solidFill>
                  <a:srgbClr val="FFFF00"/>
                </a:solidFill>
              </a:rPr>
              <a:t>IEnumerable</a:t>
            </a:r>
            <a:r>
              <a:rPr lang="en-US" dirty="0">
                <a:solidFill>
                  <a:srgbClr val="FFFF00"/>
                </a:solidFill>
              </a:rPr>
              <a:t>&lt;Complex&gt; result = </a:t>
            </a:r>
            <a:r>
              <a:rPr lang="en-US" dirty="0" err="1">
                <a:solidFill>
                  <a:srgbClr val="FFFF00"/>
                </a:solidFill>
              </a:rPr>
              <a:t>arrayList.Cast</a:t>
            </a:r>
            <a:r>
              <a:rPr lang="en-US" dirty="0">
                <a:solidFill>
                  <a:srgbClr val="FFFF00"/>
                </a:solidFill>
              </a:rPr>
              <a:t>&lt;Complex&gt;();</a:t>
            </a:r>
          </a:p>
          <a:p>
            <a:pPr lvl="1"/>
            <a:endParaRPr lang="en-US" dirty="0"/>
          </a:p>
          <a:p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OfType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&lt;T&gt;() </a:t>
            </a:r>
            <a:r>
              <a:rPr lang="en-US" dirty="0"/>
              <a:t>– </a:t>
            </a:r>
            <a:r>
              <a:rPr lang="ru-RU" dirty="0"/>
              <a:t>Преобразует каждый элемент последовательности к указанному типу. Если какой-то элемент не удалось преобразовать, он пропускается. Исключение не сгенерируется.</a:t>
            </a:r>
          </a:p>
          <a:p>
            <a:pPr lvl="1"/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TResult</a:t>
            </a:r>
            <a:r>
              <a:rPr lang="en-US" dirty="0"/>
              <a:t>&gt; </a:t>
            </a:r>
            <a:r>
              <a:rPr lang="en-US" dirty="0" err="1"/>
              <a:t>OfType</a:t>
            </a:r>
            <a:r>
              <a:rPr lang="en-US" dirty="0"/>
              <a:t>&lt;</a:t>
            </a:r>
            <a:r>
              <a:rPr lang="en-US" dirty="0" err="1"/>
              <a:t>TResult</a:t>
            </a:r>
            <a:r>
              <a:rPr lang="en-US" dirty="0"/>
              <a:t>&gt;(this </a:t>
            </a:r>
            <a:r>
              <a:rPr lang="en-US" dirty="0" err="1"/>
              <a:t>IEnumerable</a:t>
            </a:r>
            <a:r>
              <a:rPr lang="en-US" dirty="0"/>
              <a:t> source)</a:t>
            </a:r>
          </a:p>
          <a:p>
            <a:pPr lvl="1"/>
            <a:r>
              <a:rPr lang="en-US" dirty="0" err="1">
                <a:solidFill>
                  <a:srgbClr val="FFFF00"/>
                </a:solidFill>
              </a:rPr>
              <a:t>IEnumerable</a:t>
            </a:r>
            <a:r>
              <a:rPr lang="en-US" dirty="0">
                <a:solidFill>
                  <a:srgbClr val="FFFF00"/>
                </a:solidFill>
              </a:rPr>
              <a:t>&lt;Complex&gt; result = </a:t>
            </a:r>
            <a:r>
              <a:rPr lang="en-US" dirty="0" err="1">
                <a:solidFill>
                  <a:srgbClr val="FFFF00"/>
                </a:solidFill>
              </a:rPr>
              <a:t>arrayList.OfType</a:t>
            </a:r>
            <a:r>
              <a:rPr lang="en-US" dirty="0">
                <a:solidFill>
                  <a:srgbClr val="FFFF00"/>
                </a:solidFill>
              </a:rPr>
              <a:t>&lt;Complex&gt;();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Преобразование типов</a:t>
            </a:r>
          </a:p>
        </p:txBody>
      </p:sp>
    </p:spTree>
    <p:extLst>
      <p:ext uri="{BB962C8B-B14F-4D97-AF65-F5344CB8AC3E}">
        <p14:creationId xmlns:p14="http://schemas.microsoft.com/office/powerpoint/2010/main" val="22344351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17368"/>
          </a:xfrm>
        </p:spPr>
        <p:txBody>
          <a:bodyPr>
            <a:normAutofit fontScale="55000" lnSpcReduction="20000"/>
          </a:bodyPr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Выполняются сразу (не отложенные операции)</a:t>
            </a:r>
          </a:p>
          <a:p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ToArray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dirty="0"/>
              <a:t>– </a:t>
            </a:r>
            <a:r>
              <a:rPr lang="ru-RU" dirty="0"/>
              <a:t>преобразует последовательность в массив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Complex[] result = </a:t>
            </a:r>
            <a:r>
              <a:rPr lang="en-US" dirty="0" err="1">
                <a:solidFill>
                  <a:srgbClr val="FFFF00"/>
                </a:solidFill>
              </a:rPr>
              <a:t>complexList.ToArray</a:t>
            </a:r>
            <a:r>
              <a:rPr lang="en-US" dirty="0">
                <a:solidFill>
                  <a:srgbClr val="FFFF00"/>
                </a:solidFill>
              </a:rPr>
              <a:t>();</a:t>
            </a:r>
            <a:endParaRPr lang="ru-RU" dirty="0">
              <a:solidFill>
                <a:srgbClr val="FFFF00"/>
              </a:solidFill>
            </a:endParaRPr>
          </a:p>
          <a:p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ToList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dirty="0"/>
              <a:t>– </a:t>
            </a:r>
            <a:r>
              <a:rPr lang="ru-RU" dirty="0"/>
              <a:t>преобразует последовательность в список.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List&lt;Complex&gt; result = </a:t>
            </a:r>
            <a:r>
              <a:rPr lang="en-US" dirty="0" err="1">
                <a:solidFill>
                  <a:srgbClr val="FFFF00"/>
                </a:solidFill>
              </a:rPr>
              <a:t>complexList.ToList</a:t>
            </a:r>
            <a:r>
              <a:rPr lang="en-US" dirty="0">
                <a:solidFill>
                  <a:srgbClr val="FFFF00"/>
                </a:solidFill>
              </a:rPr>
              <a:t>();</a:t>
            </a:r>
          </a:p>
          <a:p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ToDictionary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dirty="0"/>
              <a:t>– </a:t>
            </a:r>
            <a:r>
              <a:rPr lang="ru-RU" dirty="0"/>
              <a:t>преобразует последовательность в словарь</a:t>
            </a:r>
            <a:endParaRPr lang="en-US" dirty="0"/>
          </a:p>
          <a:p>
            <a:pPr lvl="1"/>
            <a:r>
              <a:rPr lang="en-US" dirty="0"/>
              <a:t>Dictionary&lt;</a:t>
            </a:r>
            <a:r>
              <a:rPr lang="en-US" dirty="0" err="1"/>
              <a:t>TKey</a:t>
            </a:r>
            <a:r>
              <a:rPr lang="en-US" dirty="0"/>
              <a:t>, </a:t>
            </a:r>
            <a:r>
              <a:rPr lang="en-US" dirty="0" err="1"/>
              <a:t>TSource</a:t>
            </a:r>
            <a:r>
              <a:rPr lang="en-US" dirty="0"/>
              <a:t>&gt; </a:t>
            </a:r>
            <a:r>
              <a:rPr lang="en-US" dirty="0" err="1"/>
              <a:t>ToDictionary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 </a:t>
            </a:r>
            <a:r>
              <a:rPr lang="en-US" dirty="0" err="1"/>
              <a:t>TKey</a:t>
            </a:r>
            <a:r>
              <a:rPr lang="en-US" dirty="0"/>
              <a:t>&gt;</a:t>
            </a:r>
          </a:p>
          <a:p>
            <a:pPr marL="365760" lvl="1" indent="0">
              <a:buNone/>
            </a:pPr>
            <a:r>
              <a:rPr lang="en-US" dirty="0"/>
              <a:t>	(this </a:t>
            </a:r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&gt; source, 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 </a:t>
            </a:r>
            <a:r>
              <a:rPr lang="en-US" dirty="0" err="1"/>
              <a:t>TKey</a:t>
            </a:r>
            <a:r>
              <a:rPr lang="en-US" dirty="0"/>
              <a:t>&gt; </a:t>
            </a:r>
            <a:r>
              <a:rPr lang="en-US" dirty="0" err="1"/>
              <a:t>keySelector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Dictionary&lt;</a:t>
            </a:r>
            <a:r>
              <a:rPr lang="en-US" dirty="0" err="1"/>
              <a:t>TKey</a:t>
            </a:r>
            <a:r>
              <a:rPr lang="en-US" dirty="0"/>
              <a:t>, </a:t>
            </a:r>
            <a:r>
              <a:rPr lang="en-US" dirty="0" err="1"/>
              <a:t>TElement</a:t>
            </a:r>
            <a:r>
              <a:rPr lang="en-US" dirty="0"/>
              <a:t>&gt; </a:t>
            </a:r>
            <a:r>
              <a:rPr lang="en-US" dirty="0" err="1"/>
              <a:t>ToDictionary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 </a:t>
            </a:r>
            <a:r>
              <a:rPr lang="en-US" dirty="0" err="1"/>
              <a:t>TKey</a:t>
            </a:r>
            <a:r>
              <a:rPr lang="en-US" dirty="0"/>
              <a:t>, </a:t>
            </a:r>
            <a:r>
              <a:rPr lang="en-US" dirty="0" err="1"/>
              <a:t>TElement</a:t>
            </a:r>
            <a:r>
              <a:rPr lang="en-US" dirty="0"/>
              <a:t>&gt;</a:t>
            </a:r>
          </a:p>
          <a:p>
            <a:pPr marL="365760" lvl="1" indent="0">
              <a:buNone/>
            </a:pPr>
            <a:r>
              <a:rPr lang="en-US" dirty="0"/>
              <a:t>	(this </a:t>
            </a:r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&gt; source, 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 </a:t>
            </a:r>
            <a:r>
              <a:rPr lang="en-US" dirty="0" err="1"/>
              <a:t>TKey</a:t>
            </a:r>
            <a:r>
              <a:rPr lang="en-US" dirty="0"/>
              <a:t>&gt; </a:t>
            </a:r>
            <a:r>
              <a:rPr lang="en-US" dirty="0" err="1"/>
              <a:t>keySelector</a:t>
            </a:r>
            <a:r>
              <a:rPr lang="en-US" dirty="0"/>
              <a:t>, 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 </a:t>
            </a:r>
            <a:r>
              <a:rPr lang="en-US" dirty="0" err="1"/>
              <a:t>TElement</a:t>
            </a:r>
            <a:r>
              <a:rPr lang="en-US" dirty="0"/>
              <a:t>&gt; </a:t>
            </a:r>
            <a:r>
              <a:rPr lang="en-US" dirty="0" err="1"/>
              <a:t>elementSelector</a:t>
            </a:r>
            <a:r>
              <a:rPr lang="en-US" dirty="0"/>
              <a:t>)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Dictionary&lt;double, Complex&gt; result = </a:t>
            </a:r>
            <a:r>
              <a:rPr lang="en-US" dirty="0" err="1">
                <a:solidFill>
                  <a:srgbClr val="FFFF00"/>
                </a:solidFill>
              </a:rPr>
              <a:t>complexList.ToDictionary</a:t>
            </a:r>
            <a:r>
              <a:rPr lang="en-US" dirty="0">
                <a:solidFill>
                  <a:srgbClr val="FFFF00"/>
                </a:solidFill>
              </a:rPr>
              <a:t>(c =&gt; </a:t>
            </a:r>
            <a:r>
              <a:rPr lang="en-US" dirty="0" err="1">
                <a:solidFill>
                  <a:srgbClr val="FFFF00"/>
                </a:solidFill>
              </a:rPr>
              <a:t>c.Re</a:t>
            </a:r>
            <a:r>
              <a:rPr lang="en-US" dirty="0">
                <a:solidFill>
                  <a:srgbClr val="FFFF00"/>
                </a:solidFill>
              </a:rPr>
              <a:t>);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Dictionary&lt;double, double&gt; result = </a:t>
            </a:r>
            <a:r>
              <a:rPr lang="en-US" dirty="0" err="1">
                <a:solidFill>
                  <a:srgbClr val="FFFF00"/>
                </a:solidFill>
              </a:rPr>
              <a:t>complexList.ToDictionary</a:t>
            </a:r>
            <a:r>
              <a:rPr lang="en-US" dirty="0">
                <a:solidFill>
                  <a:srgbClr val="FFFF00"/>
                </a:solidFill>
              </a:rPr>
              <a:t>(c =&gt; </a:t>
            </a:r>
            <a:r>
              <a:rPr lang="en-US" dirty="0" err="1">
                <a:solidFill>
                  <a:srgbClr val="FFFF00"/>
                </a:solidFill>
              </a:rPr>
              <a:t>c.Re</a:t>
            </a:r>
            <a:r>
              <a:rPr lang="en-US" dirty="0">
                <a:solidFill>
                  <a:srgbClr val="FFFF00"/>
                </a:solidFill>
              </a:rPr>
              <a:t>, c =&gt; </a:t>
            </a:r>
            <a:r>
              <a:rPr lang="en-US" dirty="0" err="1">
                <a:solidFill>
                  <a:srgbClr val="FFFF00"/>
                </a:solidFill>
              </a:rPr>
              <a:t>c.Abs</a:t>
            </a:r>
            <a:r>
              <a:rPr lang="en-US" dirty="0">
                <a:solidFill>
                  <a:srgbClr val="FFFF00"/>
                </a:solidFill>
              </a:rPr>
              <a:t>);</a:t>
            </a:r>
          </a:p>
          <a:p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ToLookup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dirty="0"/>
              <a:t>– </a:t>
            </a:r>
            <a:r>
              <a:rPr lang="ru-RU" dirty="0"/>
              <a:t>преобразует последовательность в словарь</a:t>
            </a:r>
            <a:r>
              <a:rPr lang="en-US" dirty="0"/>
              <a:t> (</a:t>
            </a:r>
            <a:r>
              <a:rPr lang="ru-RU" dirty="0"/>
              <a:t>ключи могут повторяться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ILookup</a:t>
            </a:r>
            <a:r>
              <a:rPr lang="en-US" dirty="0"/>
              <a:t>&lt;</a:t>
            </a:r>
            <a:r>
              <a:rPr lang="en-US" dirty="0" err="1"/>
              <a:t>TKey</a:t>
            </a:r>
            <a:r>
              <a:rPr lang="en-US" dirty="0"/>
              <a:t>, </a:t>
            </a:r>
            <a:r>
              <a:rPr lang="en-US" dirty="0" err="1"/>
              <a:t>TSource</a:t>
            </a:r>
            <a:r>
              <a:rPr lang="en-US" dirty="0"/>
              <a:t>&gt; </a:t>
            </a:r>
            <a:r>
              <a:rPr lang="en-US" dirty="0" err="1"/>
              <a:t>ToLookup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 </a:t>
            </a:r>
            <a:r>
              <a:rPr lang="en-US" dirty="0" err="1"/>
              <a:t>TKey</a:t>
            </a:r>
            <a:r>
              <a:rPr lang="en-US" dirty="0"/>
              <a:t>&gt;</a:t>
            </a:r>
            <a:endParaRPr lang="ru-RU" dirty="0"/>
          </a:p>
          <a:p>
            <a:pPr marL="365760" lvl="1" indent="0">
              <a:buNone/>
            </a:pPr>
            <a:r>
              <a:rPr lang="ru-RU" dirty="0"/>
              <a:t>	</a:t>
            </a:r>
            <a:r>
              <a:rPr lang="en-US" dirty="0"/>
              <a:t>(this </a:t>
            </a:r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&gt; source, </a:t>
            </a:r>
            <a:endParaRPr lang="ru-RU" dirty="0"/>
          </a:p>
          <a:p>
            <a:pPr marL="365760" lvl="1" indent="0">
              <a:buNone/>
            </a:pPr>
            <a:r>
              <a:rPr lang="ru-RU" dirty="0"/>
              <a:t>	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 </a:t>
            </a:r>
            <a:r>
              <a:rPr lang="en-US" dirty="0" err="1"/>
              <a:t>TKey</a:t>
            </a:r>
            <a:r>
              <a:rPr lang="en-US" dirty="0"/>
              <a:t>&gt; </a:t>
            </a:r>
            <a:r>
              <a:rPr lang="en-US" dirty="0" err="1"/>
              <a:t>keySelector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ILookup</a:t>
            </a:r>
            <a:r>
              <a:rPr lang="en-US" dirty="0"/>
              <a:t>&lt;</a:t>
            </a:r>
            <a:r>
              <a:rPr lang="en-US" dirty="0" err="1"/>
              <a:t>TKey</a:t>
            </a:r>
            <a:r>
              <a:rPr lang="en-US" dirty="0"/>
              <a:t>, </a:t>
            </a:r>
            <a:r>
              <a:rPr lang="en-US" dirty="0" err="1"/>
              <a:t>TElement</a:t>
            </a:r>
            <a:r>
              <a:rPr lang="en-US" dirty="0"/>
              <a:t>&gt; </a:t>
            </a:r>
            <a:r>
              <a:rPr lang="en-US" dirty="0" err="1"/>
              <a:t>ToLookup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 </a:t>
            </a:r>
            <a:r>
              <a:rPr lang="en-US" dirty="0" err="1"/>
              <a:t>TKey</a:t>
            </a:r>
            <a:r>
              <a:rPr lang="en-US" dirty="0"/>
              <a:t>, </a:t>
            </a:r>
            <a:r>
              <a:rPr lang="en-US" dirty="0" err="1"/>
              <a:t>TElement</a:t>
            </a:r>
            <a:r>
              <a:rPr lang="en-US" dirty="0"/>
              <a:t>&gt;</a:t>
            </a:r>
            <a:endParaRPr lang="ru-RU" dirty="0"/>
          </a:p>
          <a:p>
            <a:pPr marL="365760" lvl="1" indent="0">
              <a:buNone/>
            </a:pPr>
            <a:r>
              <a:rPr lang="ru-RU" dirty="0"/>
              <a:t>	</a:t>
            </a:r>
            <a:r>
              <a:rPr lang="en-US" dirty="0"/>
              <a:t>(this </a:t>
            </a:r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&gt; source, </a:t>
            </a:r>
            <a:endParaRPr lang="ru-RU" dirty="0"/>
          </a:p>
          <a:p>
            <a:pPr marL="365760" lvl="1" indent="0">
              <a:buNone/>
            </a:pPr>
            <a:r>
              <a:rPr lang="ru-RU" dirty="0"/>
              <a:t>	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 </a:t>
            </a:r>
            <a:r>
              <a:rPr lang="en-US" dirty="0" err="1"/>
              <a:t>TKey</a:t>
            </a:r>
            <a:r>
              <a:rPr lang="en-US" dirty="0"/>
              <a:t>&gt; </a:t>
            </a:r>
            <a:r>
              <a:rPr lang="en-US" dirty="0" err="1"/>
              <a:t>keySelector</a:t>
            </a:r>
            <a:r>
              <a:rPr lang="en-US" dirty="0"/>
              <a:t>, </a:t>
            </a:r>
            <a:endParaRPr lang="ru-RU" dirty="0"/>
          </a:p>
          <a:p>
            <a:pPr marL="365760" lvl="1" indent="0">
              <a:buNone/>
            </a:pPr>
            <a:r>
              <a:rPr lang="ru-RU" dirty="0"/>
              <a:t>	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 </a:t>
            </a:r>
            <a:r>
              <a:rPr lang="en-US" dirty="0" err="1"/>
              <a:t>TElement</a:t>
            </a:r>
            <a:r>
              <a:rPr lang="en-US" dirty="0"/>
              <a:t>&gt; </a:t>
            </a:r>
            <a:r>
              <a:rPr lang="en-US" dirty="0" err="1"/>
              <a:t>elementSelector</a:t>
            </a:r>
            <a:r>
              <a:rPr lang="en-US" dirty="0"/>
              <a:t> ) </a:t>
            </a:r>
          </a:p>
          <a:p>
            <a:pPr lvl="1"/>
            <a:r>
              <a:rPr lang="en-US" dirty="0" err="1">
                <a:solidFill>
                  <a:srgbClr val="FFFF00"/>
                </a:solidFill>
              </a:rPr>
              <a:t>ILookup</a:t>
            </a:r>
            <a:r>
              <a:rPr lang="en-US" dirty="0">
                <a:solidFill>
                  <a:srgbClr val="FFFF00"/>
                </a:solidFill>
              </a:rPr>
              <a:t>&lt;double, Complex&gt; result = </a:t>
            </a:r>
            <a:r>
              <a:rPr lang="en-US" dirty="0" err="1">
                <a:solidFill>
                  <a:srgbClr val="FFFF00"/>
                </a:solidFill>
              </a:rPr>
              <a:t>complexList.ToLookup</a:t>
            </a:r>
            <a:r>
              <a:rPr lang="en-US" dirty="0">
                <a:solidFill>
                  <a:srgbClr val="FFFF00"/>
                </a:solidFill>
              </a:rPr>
              <a:t>(c =&gt; </a:t>
            </a:r>
            <a:r>
              <a:rPr lang="en-US" dirty="0" err="1">
                <a:solidFill>
                  <a:srgbClr val="FFFF00"/>
                </a:solidFill>
              </a:rPr>
              <a:t>c.Re</a:t>
            </a:r>
            <a:r>
              <a:rPr lang="en-US" dirty="0">
                <a:solidFill>
                  <a:srgbClr val="FFFF00"/>
                </a:solidFill>
              </a:rPr>
              <a:t>);</a:t>
            </a:r>
          </a:p>
          <a:p>
            <a:pPr lvl="1"/>
            <a:r>
              <a:rPr lang="en-US" dirty="0" err="1">
                <a:solidFill>
                  <a:srgbClr val="FFFF00"/>
                </a:solidFill>
              </a:rPr>
              <a:t>ILookup</a:t>
            </a:r>
            <a:r>
              <a:rPr lang="en-US" dirty="0">
                <a:solidFill>
                  <a:srgbClr val="FFFF00"/>
                </a:solidFill>
              </a:rPr>
              <a:t>&lt;double, double&gt; result = </a:t>
            </a:r>
            <a:r>
              <a:rPr lang="en-US" dirty="0" err="1">
                <a:solidFill>
                  <a:srgbClr val="FFFF00"/>
                </a:solidFill>
              </a:rPr>
              <a:t>complexList.ToLookup</a:t>
            </a:r>
            <a:r>
              <a:rPr lang="en-US" dirty="0">
                <a:solidFill>
                  <a:srgbClr val="FFFF00"/>
                </a:solidFill>
              </a:rPr>
              <a:t>(c =&gt; </a:t>
            </a:r>
            <a:r>
              <a:rPr lang="en-US" dirty="0" err="1">
                <a:solidFill>
                  <a:srgbClr val="FFFF00"/>
                </a:solidFill>
              </a:rPr>
              <a:t>c.Re</a:t>
            </a:r>
            <a:r>
              <a:rPr lang="en-US" dirty="0">
                <a:solidFill>
                  <a:srgbClr val="FFFF00"/>
                </a:solidFill>
              </a:rPr>
              <a:t>, c =&gt; </a:t>
            </a:r>
            <a:r>
              <a:rPr lang="en-US" dirty="0" err="1">
                <a:solidFill>
                  <a:srgbClr val="FFFF00"/>
                </a:solidFill>
              </a:rPr>
              <a:t>c.Abs</a:t>
            </a:r>
            <a:r>
              <a:rPr lang="en-US" dirty="0">
                <a:solidFill>
                  <a:srgbClr val="FFFF00"/>
                </a:solidFill>
              </a:rPr>
              <a:t>);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Преобразование в коллекции</a:t>
            </a:r>
          </a:p>
        </p:txBody>
      </p:sp>
    </p:spTree>
    <p:extLst>
      <p:ext uri="{BB962C8B-B14F-4D97-AF65-F5344CB8AC3E}">
        <p14:creationId xmlns:p14="http://schemas.microsoft.com/office/powerpoint/2010/main" val="6932720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84576"/>
          </a:xfrm>
        </p:spPr>
        <p:txBody>
          <a:bodyPr>
            <a:normAutofit fontScale="47500" lnSpcReduction="20000"/>
          </a:bodyPr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Выполняются сразу (не отложенные операции)</a:t>
            </a:r>
          </a:p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First() </a:t>
            </a:r>
            <a:r>
              <a:rPr lang="en-US" dirty="0"/>
              <a:t>– </a:t>
            </a:r>
            <a:r>
              <a:rPr lang="ru-RU" dirty="0"/>
              <a:t>первый элемент последовательности </a:t>
            </a:r>
            <a:r>
              <a:rPr lang="en-US" dirty="0"/>
              <a:t>(</a:t>
            </a:r>
            <a:r>
              <a:rPr lang="ru-RU" dirty="0"/>
              <a:t>или первый элемент последовательности удовлетворяющий предикату</a:t>
            </a:r>
            <a:r>
              <a:rPr lang="en-US" dirty="0"/>
              <a:t>)</a:t>
            </a:r>
            <a:r>
              <a:rPr lang="ru-RU" dirty="0"/>
              <a:t>. Если последовательность пустая, то сгенерируется исключение</a:t>
            </a:r>
          </a:p>
          <a:p>
            <a:pPr lvl="1"/>
            <a:r>
              <a:rPr lang="en-US" dirty="0"/>
              <a:t>Complex result = </a:t>
            </a:r>
            <a:r>
              <a:rPr lang="en-US" dirty="0" err="1"/>
              <a:t>complexList.First</a:t>
            </a:r>
            <a:r>
              <a:rPr lang="en-US" dirty="0"/>
              <a:t>();</a:t>
            </a:r>
          </a:p>
          <a:p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FirstOrDefault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dirty="0"/>
              <a:t>– </a:t>
            </a:r>
            <a:r>
              <a:rPr lang="ru-RU" dirty="0"/>
              <a:t>первый элемент последовательности (или первый элемент последовательности удовлетворяющий предикату). Если последовательность пустая, то вернется элемент по умолчанию</a:t>
            </a:r>
          </a:p>
          <a:p>
            <a:pPr lvl="1"/>
            <a:r>
              <a:rPr lang="en-US" dirty="0"/>
              <a:t>Complex result = </a:t>
            </a:r>
            <a:r>
              <a:rPr lang="en-US" dirty="0" err="1"/>
              <a:t>complexList.FirstOrDefault</a:t>
            </a:r>
            <a:r>
              <a:rPr lang="en-US" dirty="0"/>
              <a:t>();</a:t>
            </a:r>
            <a:endParaRPr lang="ru-RU" dirty="0"/>
          </a:p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Last() </a:t>
            </a:r>
            <a:r>
              <a:rPr lang="en-US" dirty="0"/>
              <a:t>– </a:t>
            </a:r>
            <a:r>
              <a:rPr lang="ru-RU" dirty="0"/>
              <a:t>последний элемент последовательности </a:t>
            </a:r>
            <a:r>
              <a:rPr lang="en-US" dirty="0"/>
              <a:t>(</a:t>
            </a:r>
            <a:r>
              <a:rPr lang="ru-RU" dirty="0"/>
              <a:t>или последний элемент последовательности удовлетворяющий предикату</a:t>
            </a:r>
            <a:r>
              <a:rPr lang="en-US" dirty="0"/>
              <a:t>)</a:t>
            </a:r>
            <a:r>
              <a:rPr lang="ru-RU" dirty="0"/>
              <a:t>. Если последовательность пустая, то сгенерируется исключение</a:t>
            </a:r>
          </a:p>
          <a:p>
            <a:pPr lvl="1"/>
            <a:r>
              <a:rPr lang="en-US" dirty="0"/>
              <a:t>Complex result = </a:t>
            </a:r>
            <a:r>
              <a:rPr lang="en-US" dirty="0" err="1"/>
              <a:t>complexList.Last</a:t>
            </a:r>
            <a:r>
              <a:rPr lang="en-US" dirty="0"/>
              <a:t>();</a:t>
            </a:r>
          </a:p>
          <a:p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LastOrDefault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dirty="0"/>
              <a:t>– </a:t>
            </a:r>
            <a:r>
              <a:rPr lang="ru-RU" dirty="0"/>
              <a:t>последний элемент последовательности (или последний элемент последовательности удовлетворяющий предикату). Если последовательность пустая, то вернется элемент по умолчанию</a:t>
            </a:r>
          </a:p>
          <a:p>
            <a:pPr lvl="1"/>
            <a:r>
              <a:rPr lang="en-US" dirty="0"/>
              <a:t>Complex result = </a:t>
            </a:r>
            <a:r>
              <a:rPr lang="en-US" dirty="0" err="1"/>
              <a:t>complexList.LastOrDefault</a:t>
            </a:r>
            <a:r>
              <a:rPr lang="en-US" dirty="0"/>
              <a:t>();</a:t>
            </a:r>
            <a:endParaRPr lang="ru-RU" dirty="0"/>
          </a:p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Single() </a:t>
            </a:r>
            <a:r>
              <a:rPr lang="en-US" dirty="0"/>
              <a:t>– </a:t>
            </a:r>
            <a:r>
              <a:rPr lang="ru-RU" dirty="0"/>
              <a:t>первый</a:t>
            </a:r>
            <a:r>
              <a:rPr lang="en-US" dirty="0"/>
              <a:t> </a:t>
            </a:r>
            <a:r>
              <a:rPr lang="ru-RU" dirty="0"/>
              <a:t>и единственный элемент последовательности </a:t>
            </a:r>
            <a:r>
              <a:rPr lang="en-US" dirty="0"/>
              <a:t>(</a:t>
            </a:r>
            <a:r>
              <a:rPr lang="ru-RU" dirty="0"/>
              <a:t>или первый элемент последовательности удовлетворяющий предикату</a:t>
            </a:r>
            <a:r>
              <a:rPr lang="en-US" dirty="0"/>
              <a:t>)</a:t>
            </a:r>
            <a:r>
              <a:rPr lang="ru-RU" dirty="0"/>
              <a:t>. Если последовательность пустая или в последовательности более одного элемента сгенерируется исключение</a:t>
            </a:r>
          </a:p>
          <a:p>
            <a:pPr lvl="1"/>
            <a:r>
              <a:rPr lang="en-US" dirty="0"/>
              <a:t>Complex result = </a:t>
            </a:r>
            <a:r>
              <a:rPr lang="en-US" dirty="0" err="1"/>
              <a:t>complexList.Single</a:t>
            </a:r>
            <a:r>
              <a:rPr lang="en-US" dirty="0"/>
              <a:t>();</a:t>
            </a:r>
            <a:endParaRPr lang="ru-RU" dirty="0"/>
          </a:p>
          <a:p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SingleOrDefault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dirty="0"/>
              <a:t>– </a:t>
            </a:r>
            <a:r>
              <a:rPr lang="ru-RU" dirty="0"/>
              <a:t>первый</a:t>
            </a:r>
            <a:r>
              <a:rPr lang="en-US" dirty="0"/>
              <a:t> </a:t>
            </a:r>
            <a:r>
              <a:rPr lang="ru-RU" dirty="0"/>
              <a:t>и единственный элемент последовательности </a:t>
            </a:r>
            <a:r>
              <a:rPr lang="en-US" dirty="0"/>
              <a:t>(</a:t>
            </a:r>
            <a:r>
              <a:rPr lang="ru-RU" dirty="0"/>
              <a:t>или первый элемент последовательности удовлетворяющий предикату</a:t>
            </a:r>
            <a:r>
              <a:rPr lang="en-US" dirty="0"/>
              <a:t>)</a:t>
            </a:r>
            <a:r>
              <a:rPr lang="ru-RU" dirty="0"/>
              <a:t>. Если последовательность пустая, то вернется элемент по умолчанию</a:t>
            </a:r>
            <a:r>
              <a:rPr lang="en-US" dirty="0"/>
              <a:t>. </a:t>
            </a:r>
            <a:r>
              <a:rPr lang="ru-RU" dirty="0"/>
              <a:t>Если в последовательности более одного элемента сгенерируется исключение</a:t>
            </a:r>
          </a:p>
          <a:p>
            <a:pPr lvl="1"/>
            <a:r>
              <a:rPr lang="en-US" dirty="0"/>
              <a:t>Complex result = </a:t>
            </a:r>
            <a:r>
              <a:rPr lang="en-US" dirty="0" err="1"/>
              <a:t>complexList.SingleOrDefault</a:t>
            </a:r>
            <a:r>
              <a:rPr lang="en-US" dirty="0"/>
              <a:t>();</a:t>
            </a:r>
          </a:p>
          <a:p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ElementAt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dirty="0"/>
              <a:t>– </a:t>
            </a:r>
            <a:r>
              <a:rPr lang="ru-RU" dirty="0"/>
              <a:t>Возвращает элемент из последовательности по указанному индексу. Если в последовательности нет такого элемента, то сгенерируется исключение</a:t>
            </a:r>
          </a:p>
          <a:p>
            <a:pPr lvl="1"/>
            <a:r>
              <a:rPr lang="en-US" dirty="0"/>
              <a:t>Complex result = </a:t>
            </a:r>
            <a:r>
              <a:rPr lang="en-US" dirty="0" err="1"/>
              <a:t>complexList.ElementAt</a:t>
            </a:r>
            <a:r>
              <a:rPr lang="en-US" dirty="0"/>
              <a:t>(5);</a:t>
            </a:r>
          </a:p>
          <a:p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ElementAtOrDefault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dirty="0"/>
              <a:t>– </a:t>
            </a:r>
            <a:r>
              <a:rPr lang="ru-RU" dirty="0"/>
              <a:t>Возвращает элемент из последовательности по указанному индексу. Если в последовательности нет такого элемента, то вернется значение по умолчанию</a:t>
            </a:r>
          </a:p>
          <a:p>
            <a:pPr lvl="1"/>
            <a:r>
              <a:rPr lang="en-US" dirty="0"/>
              <a:t>Complex result = </a:t>
            </a:r>
            <a:r>
              <a:rPr lang="en-US" dirty="0" err="1"/>
              <a:t>complexList.ElementAtOrDefault</a:t>
            </a:r>
            <a:r>
              <a:rPr lang="en-US" dirty="0"/>
              <a:t>(5);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Отдельные элементы</a:t>
            </a:r>
          </a:p>
        </p:txBody>
      </p:sp>
    </p:spTree>
    <p:extLst>
      <p:ext uri="{BB962C8B-B14F-4D97-AF65-F5344CB8AC3E}">
        <p14:creationId xmlns:p14="http://schemas.microsoft.com/office/powerpoint/2010/main" val="1311808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80520"/>
          </a:xfrm>
        </p:spPr>
        <p:txBody>
          <a:bodyPr>
            <a:normAutofit lnSpcReduction="10000"/>
          </a:bodyPr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Выполняются сразу (не отложенные операции)</a:t>
            </a:r>
          </a:p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Any() </a:t>
            </a:r>
            <a:r>
              <a:rPr lang="en-US" dirty="0"/>
              <a:t>– </a:t>
            </a:r>
            <a:r>
              <a:rPr lang="ru-RU" dirty="0"/>
              <a:t>возвращает </a:t>
            </a:r>
            <a:r>
              <a:rPr lang="en-US" dirty="0"/>
              <a:t>true</a:t>
            </a:r>
            <a:r>
              <a:rPr lang="ru-RU" dirty="0"/>
              <a:t>, если последовательность имеет хотя бы один элемент или если любой из элементов удовлетворяет условию</a:t>
            </a:r>
          </a:p>
          <a:p>
            <a:pPr lvl="1"/>
            <a:r>
              <a:rPr lang="en-US" dirty="0" err="1"/>
              <a:t>bool</a:t>
            </a:r>
            <a:r>
              <a:rPr lang="en-US" dirty="0"/>
              <a:t> result = </a:t>
            </a:r>
            <a:r>
              <a:rPr lang="en-US" dirty="0" err="1"/>
              <a:t>complexList.Any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bool</a:t>
            </a:r>
            <a:r>
              <a:rPr lang="en-US" dirty="0"/>
              <a:t> result = </a:t>
            </a:r>
            <a:r>
              <a:rPr lang="en-US" dirty="0" err="1"/>
              <a:t>complexList.Any</a:t>
            </a:r>
            <a:r>
              <a:rPr lang="en-US" dirty="0"/>
              <a:t>(c =&gt; </a:t>
            </a:r>
            <a:r>
              <a:rPr lang="en-US" dirty="0" err="1"/>
              <a:t>c.Re</a:t>
            </a:r>
            <a:r>
              <a:rPr lang="en-US" dirty="0"/>
              <a:t> &gt; 0);</a:t>
            </a:r>
          </a:p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All() </a:t>
            </a:r>
            <a:r>
              <a:rPr lang="en-US" dirty="0"/>
              <a:t>– </a:t>
            </a:r>
            <a:r>
              <a:rPr lang="ru-RU" dirty="0"/>
              <a:t>возвращает </a:t>
            </a:r>
            <a:r>
              <a:rPr lang="en-US" dirty="0"/>
              <a:t>true</a:t>
            </a:r>
            <a:r>
              <a:rPr lang="ru-RU" dirty="0"/>
              <a:t>, если все элементы удовлетворяют условию</a:t>
            </a:r>
          </a:p>
          <a:p>
            <a:pPr lvl="1"/>
            <a:r>
              <a:rPr lang="en-US" dirty="0" err="1"/>
              <a:t>bool</a:t>
            </a:r>
            <a:r>
              <a:rPr lang="en-US" dirty="0"/>
              <a:t> result = </a:t>
            </a:r>
            <a:r>
              <a:rPr lang="en-US" dirty="0" err="1"/>
              <a:t>complexList.All</a:t>
            </a:r>
            <a:r>
              <a:rPr lang="en-US" dirty="0"/>
              <a:t>(c =&gt; </a:t>
            </a:r>
            <a:r>
              <a:rPr lang="en-US" dirty="0" err="1"/>
              <a:t>c.Re</a:t>
            </a:r>
            <a:r>
              <a:rPr lang="en-US" dirty="0"/>
              <a:t> &gt; 0);</a:t>
            </a:r>
          </a:p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Contains() </a:t>
            </a:r>
            <a:r>
              <a:rPr lang="en-US" dirty="0"/>
              <a:t>– </a:t>
            </a:r>
            <a:r>
              <a:rPr lang="ru-RU" dirty="0"/>
              <a:t>возвращает </a:t>
            </a:r>
            <a:r>
              <a:rPr lang="en-US" dirty="0"/>
              <a:t>true</a:t>
            </a:r>
            <a:r>
              <a:rPr lang="ru-RU" dirty="0"/>
              <a:t>, если последовательность содержит указанный элемент</a:t>
            </a:r>
          </a:p>
          <a:p>
            <a:pPr lvl="1"/>
            <a:r>
              <a:rPr lang="en-US" dirty="0" err="1"/>
              <a:t>bool</a:t>
            </a:r>
            <a:r>
              <a:rPr lang="en-US" dirty="0"/>
              <a:t> result = </a:t>
            </a:r>
            <a:r>
              <a:rPr lang="en-US" dirty="0" err="1"/>
              <a:t>complexList.Contains</a:t>
            </a:r>
            <a:r>
              <a:rPr lang="en-US" dirty="0"/>
              <a:t>(</a:t>
            </a:r>
            <a:r>
              <a:rPr lang="en-US" dirty="0" err="1"/>
              <a:t>comlex</a:t>
            </a:r>
            <a:r>
              <a:rPr lang="en-US" dirty="0"/>
              <a:t>);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Квантификаторы</a:t>
            </a:r>
          </a:p>
        </p:txBody>
      </p:sp>
    </p:spTree>
    <p:extLst>
      <p:ext uri="{BB962C8B-B14F-4D97-AF65-F5344CB8AC3E}">
        <p14:creationId xmlns:p14="http://schemas.microsoft.com/office/powerpoint/2010/main" val="17547389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84576"/>
          </a:xfrm>
        </p:spPr>
        <p:txBody>
          <a:bodyPr>
            <a:normAutofit fontScale="55000" lnSpcReduction="20000"/>
          </a:bodyPr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Выполняются сразу (не отложенные операции)</a:t>
            </a:r>
          </a:p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Count(), </a:t>
            </a:r>
            <a:r>
              <a:rPr lang="en-US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LongCount</a:t>
            </a: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dirty="0"/>
              <a:t>– </a:t>
            </a:r>
            <a:r>
              <a:rPr lang="ru-RU" dirty="0"/>
              <a:t>возвращает количество элементов в последовательности (если последовательность реализует </a:t>
            </a:r>
            <a:r>
              <a:rPr lang="en-US" dirty="0" err="1"/>
              <a:t>IList</a:t>
            </a:r>
            <a:r>
              <a:rPr lang="ru-RU" dirty="0"/>
              <a:t>, то возьмется свойство </a:t>
            </a:r>
            <a:r>
              <a:rPr lang="en-US" dirty="0" err="1"/>
              <a:t>IList.Count</a:t>
            </a:r>
            <a:r>
              <a:rPr lang="ru-RU" dirty="0"/>
              <a:t>)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result = </a:t>
            </a:r>
            <a:r>
              <a:rPr lang="en-US" dirty="0" err="1"/>
              <a:t>complexList.Count</a:t>
            </a:r>
            <a:r>
              <a:rPr lang="en-US" dirty="0"/>
              <a:t>();</a:t>
            </a:r>
          </a:p>
          <a:p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Sum() </a:t>
            </a:r>
            <a:r>
              <a:rPr lang="en-US" dirty="0"/>
              <a:t>– </a:t>
            </a:r>
            <a:r>
              <a:rPr lang="ru-RU" dirty="0"/>
              <a:t>возвращает сумму числовых значений последовательности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result = </a:t>
            </a:r>
            <a:r>
              <a:rPr lang="en-US" dirty="0" err="1"/>
              <a:t>intList.Sum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double result = </a:t>
            </a:r>
            <a:r>
              <a:rPr lang="en-US" dirty="0" err="1"/>
              <a:t>complexList.Sum</a:t>
            </a:r>
            <a:r>
              <a:rPr lang="en-US" dirty="0"/>
              <a:t>(c =&gt; </a:t>
            </a:r>
            <a:r>
              <a:rPr lang="en-US" dirty="0" err="1"/>
              <a:t>c.Re</a:t>
            </a:r>
            <a:r>
              <a:rPr lang="en-US" dirty="0"/>
              <a:t>);</a:t>
            </a:r>
          </a:p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Min(), Max(), Average() </a:t>
            </a:r>
            <a:r>
              <a:rPr lang="en-US" dirty="0"/>
              <a:t>– </a:t>
            </a:r>
            <a:r>
              <a:rPr lang="ru-RU" dirty="0"/>
              <a:t>возвращает минимум, максимум или среднее арифметическое значение числовых значений последовательности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result = </a:t>
            </a:r>
            <a:r>
              <a:rPr lang="en-US" dirty="0" err="1"/>
              <a:t>intList.Min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double result = </a:t>
            </a:r>
            <a:r>
              <a:rPr lang="en-US" dirty="0" err="1"/>
              <a:t>complexList.Min</a:t>
            </a:r>
            <a:r>
              <a:rPr lang="en-US" dirty="0"/>
              <a:t>(c =&gt; </a:t>
            </a:r>
            <a:r>
              <a:rPr lang="en-US" dirty="0" err="1"/>
              <a:t>c.Re</a:t>
            </a:r>
            <a:r>
              <a:rPr lang="en-US" dirty="0"/>
              <a:t>);</a:t>
            </a:r>
          </a:p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Aggregate() </a:t>
            </a:r>
            <a:r>
              <a:rPr lang="en-US" dirty="0"/>
              <a:t>– </a:t>
            </a:r>
            <a:r>
              <a:rPr lang="ru-RU" dirty="0"/>
              <a:t>агрегирует последовательность с использованием пользовательской функции</a:t>
            </a:r>
          </a:p>
          <a:p>
            <a:pPr lvl="1"/>
            <a:r>
              <a:rPr lang="en-US" dirty="0" err="1"/>
              <a:t>TSource</a:t>
            </a:r>
            <a:r>
              <a:rPr lang="en-US" dirty="0"/>
              <a:t> Aggregate&lt;</a:t>
            </a:r>
            <a:r>
              <a:rPr lang="en-US" dirty="0" err="1"/>
              <a:t>TSource</a:t>
            </a:r>
            <a:r>
              <a:rPr lang="en-US" dirty="0"/>
              <a:t>&gt;</a:t>
            </a:r>
            <a:endParaRPr lang="ru-RU" dirty="0"/>
          </a:p>
          <a:p>
            <a:pPr marL="365760" lvl="1" indent="0">
              <a:buNone/>
            </a:pPr>
            <a:r>
              <a:rPr lang="ru-RU" dirty="0"/>
              <a:t>	</a:t>
            </a:r>
            <a:r>
              <a:rPr lang="en-US" dirty="0"/>
              <a:t>(this </a:t>
            </a:r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&gt; source, </a:t>
            </a:r>
            <a:endParaRPr lang="ru-RU" dirty="0"/>
          </a:p>
          <a:p>
            <a:pPr marL="365760" lvl="1" indent="0">
              <a:buNone/>
            </a:pPr>
            <a:r>
              <a:rPr lang="ru-RU" dirty="0"/>
              <a:t>	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 </a:t>
            </a:r>
            <a:r>
              <a:rPr lang="en-US" dirty="0" err="1"/>
              <a:t>TSource</a:t>
            </a:r>
            <a:r>
              <a:rPr lang="en-US" dirty="0"/>
              <a:t>, </a:t>
            </a:r>
            <a:endParaRPr lang="ru-RU" dirty="0"/>
          </a:p>
          <a:p>
            <a:pPr marL="365760" lvl="1" indent="0">
              <a:buNone/>
            </a:pPr>
            <a:r>
              <a:rPr lang="ru-RU" dirty="0"/>
              <a:t>	</a:t>
            </a:r>
            <a:r>
              <a:rPr lang="en-US" dirty="0" err="1"/>
              <a:t>TSource</a:t>
            </a:r>
            <a:r>
              <a:rPr lang="en-US" dirty="0"/>
              <a:t>&gt; </a:t>
            </a:r>
            <a:r>
              <a:rPr lang="en-US" dirty="0" err="1"/>
              <a:t>func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 err="1"/>
              <a:t>TResult</a:t>
            </a:r>
            <a:r>
              <a:rPr lang="en-US" dirty="0"/>
              <a:t> Aggregate&lt;</a:t>
            </a:r>
            <a:r>
              <a:rPr lang="en-US" dirty="0" err="1"/>
              <a:t>TSource</a:t>
            </a:r>
            <a:r>
              <a:rPr lang="en-US" dirty="0"/>
              <a:t>, </a:t>
            </a:r>
            <a:r>
              <a:rPr lang="en-US" dirty="0" err="1"/>
              <a:t>TAccumulate</a:t>
            </a:r>
            <a:r>
              <a:rPr lang="en-US" dirty="0"/>
              <a:t>, </a:t>
            </a:r>
            <a:r>
              <a:rPr lang="en-US" dirty="0" err="1"/>
              <a:t>TResult</a:t>
            </a:r>
            <a:r>
              <a:rPr lang="en-US" dirty="0"/>
              <a:t>&gt;</a:t>
            </a:r>
            <a:endParaRPr lang="ru-RU" dirty="0"/>
          </a:p>
          <a:p>
            <a:pPr marL="365760" lvl="1" indent="0">
              <a:buNone/>
            </a:pPr>
            <a:r>
              <a:rPr lang="ru-RU" dirty="0"/>
              <a:t>	</a:t>
            </a:r>
            <a:r>
              <a:rPr lang="en-US" dirty="0"/>
              <a:t>(this </a:t>
            </a:r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&gt; source,</a:t>
            </a:r>
            <a:endParaRPr lang="ru-RU" dirty="0"/>
          </a:p>
          <a:p>
            <a:pPr marL="365760" lvl="1" indent="0">
              <a:buNone/>
            </a:pPr>
            <a:r>
              <a:rPr lang="ru-RU" dirty="0"/>
              <a:t>	</a:t>
            </a:r>
            <a:r>
              <a:rPr lang="en-US" dirty="0" err="1"/>
              <a:t>TAccumulate</a:t>
            </a:r>
            <a:r>
              <a:rPr lang="en-US" dirty="0"/>
              <a:t> seed, </a:t>
            </a:r>
            <a:endParaRPr lang="ru-RU" dirty="0"/>
          </a:p>
          <a:p>
            <a:pPr marL="365760" lvl="1" indent="0">
              <a:buNone/>
            </a:pPr>
            <a:r>
              <a:rPr lang="ru-RU" dirty="0"/>
              <a:t>	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TAccumulate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 err="1"/>
              <a:t>TSource</a:t>
            </a:r>
            <a:r>
              <a:rPr lang="en-US" dirty="0"/>
              <a:t>, </a:t>
            </a:r>
            <a:r>
              <a:rPr lang="en-US" dirty="0" err="1"/>
              <a:t>TAccumulate</a:t>
            </a:r>
            <a:r>
              <a:rPr lang="en-US" dirty="0"/>
              <a:t>&gt; </a:t>
            </a:r>
            <a:r>
              <a:rPr lang="en-US" dirty="0" err="1"/>
              <a:t>func</a:t>
            </a:r>
            <a:r>
              <a:rPr lang="en-US" dirty="0"/>
              <a:t>,</a:t>
            </a:r>
            <a:endParaRPr lang="ru-RU" dirty="0"/>
          </a:p>
          <a:p>
            <a:pPr marL="365760" lvl="1" indent="0">
              <a:buNone/>
            </a:pPr>
            <a:r>
              <a:rPr lang="ru-RU" dirty="0"/>
              <a:t>	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TAccumulate</a:t>
            </a:r>
            <a:r>
              <a:rPr lang="en-US" dirty="0"/>
              <a:t>, </a:t>
            </a:r>
            <a:r>
              <a:rPr lang="en-US" dirty="0" err="1"/>
              <a:t>TResult</a:t>
            </a:r>
            <a:r>
              <a:rPr lang="en-US" dirty="0"/>
              <a:t>&gt; </a:t>
            </a:r>
            <a:r>
              <a:rPr lang="en-US" dirty="0" err="1"/>
              <a:t>resultSelector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/>
              <a:t>double result = </a:t>
            </a:r>
            <a:r>
              <a:rPr lang="en-US" dirty="0" err="1"/>
              <a:t>complexList.Aggregate</a:t>
            </a:r>
            <a:r>
              <a:rPr lang="en-US" dirty="0"/>
              <a:t>(1.0, (accumulation, </a:t>
            </a:r>
            <a:r>
              <a:rPr lang="en-US" dirty="0" err="1"/>
              <a:t>currntElement</a:t>
            </a:r>
            <a:r>
              <a:rPr lang="en-US" dirty="0"/>
              <a:t>) =&gt; accumulation * </a:t>
            </a:r>
            <a:r>
              <a:rPr lang="en-US" dirty="0" err="1"/>
              <a:t>currntElement.Re</a:t>
            </a:r>
            <a:r>
              <a:rPr lang="en-US" dirty="0"/>
              <a:t>);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Агрегация</a:t>
            </a:r>
          </a:p>
        </p:txBody>
      </p:sp>
    </p:spTree>
    <p:extLst>
      <p:ext uri="{BB962C8B-B14F-4D97-AF65-F5344CB8AC3E}">
        <p14:creationId xmlns:p14="http://schemas.microsoft.com/office/powerpoint/2010/main" val="13311057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LINQ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Демонстрации</a:t>
            </a:r>
          </a:p>
        </p:txBody>
      </p:sp>
    </p:spTree>
    <p:extLst>
      <p:ext uri="{BB962C8B-B14F-4D97-AF65-F5344CB8AC3E}">
        <p14:creationId xmlns:p14="http://schemas.microsoft.com/office/powerpoint/2010/main" val="1553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1296"/>
            <a:ext cx="8229600" cy="4572000"/>
          </a:xfrm>
        </p:spPr>
        <p:txBody>
          <a:bodyPr/>
          <a:lstStyle/>
          <a:p>
            <a:r>
              <a:rPr lang="ru-RU" dirty="0"/>
              <a:t>Расширяющие методы (</a:t>
            </a:r>
            <a:r>
              <a:rPr lang="en-US" dirty="0"/>
              <a:t>Extension Method</a:t>
            </a:r>
            <a:r>
              <a:rPr lang="ru-RU" dirty="0"/>
              <a:t>) появились в </a:t>
            </a:r>
            <a:r>
              <a:rPr lang="en-US" dirty="0"/>
              <a:t>NET </a:t>
            </a:r>
            <a:r>
              <a:rPr lang="ru-RU" dirty="0">
                <a:latin typeface="Arial" pitchFamily="34" charset="0"/>
                <a:cs typeface="Arial" pitchFamily="34" charset="0"/>
              </a:rPr>
              <a:t>3.5</a:t>
            </a:r>
            <a:endParaRPr lang="ru-RU" dirty="0"/>
          </a:p>
          <a:p>
            <a:r>
              <a:rPr lang="ru-RU" dirty="0"/>
              <a:t>Расширяют общедоступный интерфейс типа</a:t>
            </a:r>
          </a:p>
          <a:p>
            <a:r>
              <a:rPr lang="ru-RU" dirty="0"/>
              <a:t>Может расширять уже существующие, откомпилированные типы</a:t>
            </a:r>
          </a:p>
          <a:p>
            <a:r>
              <a:rPr lang="ru-RU" dirty="0"/>
              <a:t>Добавляет новую функциональность</a:t>
            </a:r>
          </a:p>
          <a:p>
            <a:r>
              <a:rPr lang="ru-RU" dirty="0"/>
              <a:t>Не могут нарушить инкапсуляцию</a:t>
            </a:r>
          </a:p>
          <a:p>
            <a:r>
              <a:rPr lang="ru-RU" dirty="0"/>
              <a:t>Не являются методами экземпляра класса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Расширяющие методы</a:t>
            </a:r>
          </a:p>
        </p:txBody>
      </p:sp>
    </p:spTree>
    <p:extLst>
      <p:ext uri="{BB962C8B-B14F-4D97-AF65-F5344CB8AC3E}">
        <p14:creationId xmlns:p14="http://schemas.microsoft.com/office/powerpoint/2010/main" val="294341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9552" y="980728"/>
            <a:ext cx="8229600" cy="4572000"/>
          </a:xfrm>
        </p:spPr>
        <p:txBody>
          <a:bodyPr>
            <a:noAutofit/>
          </a:bodyPr>
          <a:lstStyle/>
          <a:p>
            <a:r>
              <a:rPr lang="ru-RU" sz="2000" dirty="0"/>
              <a:t>Определение</a:t>
            </a:r>
          </a:p>
          <a:p>
            <a:pPr lvl="1"/>
            <a:r>
              <a:rPr lang="ru-RU" sz="1800" dirty="0"/>
              <a:t>Должен определяться в статическом классе (и сам быть статическим)</a:t>
            </a:r>
          </a:p>
          <a:p>
            <a:pPr lvl="1"/>
            <a:r>
              <a:rPr lang="ru-RU" sz="1800" dirty="0"/>
              <a:t>Ключевое слово </a:t>
            </a:r>
            <a:r>
              <a:rPr lang="en-US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/>
              <a:t>перед </a:t>
            </a:r>
            <a:r>
              <a:rPr lang="ru-RU" sz="1800" u="sng" dirty="0"/>
              <a:t>первым</a:t>
            </a:r>
            <a:r>
              <a:rPr lang="ru-RU" sz="1800" dirty="0"/>
              <a:t> параметром</a:t>
            </a:r>
          </a:p>
          <a:p>
            <a:pPr lvl="1"/>
            <a:r>
              <a:rPr lang="ru-RU" sz="1800" dirty="0"/>
              <a:t>Первый параметр – тип для которого создается расширяющий метод</a:t>
            </a:r>
          </a:p>
          <a:p>
            <a:pPr marL="731520" lvl="2" indent="0">
              <a:buNone/>
            </a:pPr>
            <a:r>
              <a:rPr lang="en-US" sz="1800" dirty="0"/>
              <a:t>public </a:t>
            </a:r>
            <a:r>
              <a:rPr lang="en-US" sz="1800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/>
              <a:t>class </a:t>
            </a:r>
            <a:r>
              <a:rPr lang="en-US" sz="1800" dirty="0" err="1"/>
              <a:t>StringExtension</a:t>
            </a:r>
            <a:endParaRPr lang="en-US" sz="1800" dirty="0"/>
          </a:p>
          <a:p>
            <a:pPr marL="731520" lvl="2" indent="0">
              <a:buNone/>
            </a:pPr>
            <a:r>
              <a:rPr lang="en-US" sz="1800" dirty="0"/>
              <a:t>    {</a:t>
            </a:r>
          </a:p>
          <a:p>
            <a:pPr marL="731520" lvl="2" indent="0">
              <a:buNone/>
            </a:pPr>
            <a:r>
              <a:rPr lang="en-US" sz="1800" dirty="0"/>
              <a:t>        public </a:t>
            </a:r>
            <a:r>
              <a:rPr lang="en-US" sz="1800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/>
              <a:t>void Print(</a:t>
            </a:r>
            <a:r>
              <a:rPr lang="en-US" sz="1800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en-US" sz="1800" dirty="0"/>
              <a:t> </a:t>
            </a:r>
            <a:r>
              <a:rPr lang="en-US" sz="1800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/>
              <a:t>s, </a:t>
            </a:r>
            <a:r>
              <a:rPr lang="en-US" sz="1800" dirty="0" err="1"/>
              <a:t>int</a:t>
            </a:r>
            <a:r>
              <a:rPr lang="en-US" sz="1800" dirty="0"/>
              <a:t> count)</a:t>
            </a:r>
          </a:p>
          <a:p>
            <a:pPr marL="731520" lvl="2" indent="0">
              <a:buNone/>
            </a:pPr>
            <a:r>
              <a:rPr lang="en-US" sz="1800" dirty="0"/>
              <a:t>        {</a:t>
            </a:r>
            <a:r>
              <a:rPr lang="ru-RU" sz="1800" dirty="0"/>
              <a:t> </a:t>
            </a:r>
            <a:r>
              <a:rPr lang="en-US" sz="1800" dirty="0"/>
              <a:t>     </a:t>
            </a:r>
            <a:r>
              <a:rPr lang="en-US" sz="1800" dirty="0" err="1"/>
              <a:t>Console.WriteLine</a:t>
            </a:r>
            <a:r>
              <a:rPr lang="en-US" sz="1800" dirty="0"/>
              <a:t>(s);    }</a:t>
            </a:r>
          </a:p>
          <a:p>
            <a:pPr marL="731520" lvl="2" indent="0">
              <a:buNone/>
            </a:pPr>
            <a:r>
              <a:rPr lang="en-US" sz="1800" dirty="0"/>
              <a:t>    }</a:t>
            </a:r>
            <a:endParaRPr lang="ru-RU" sz="1800" dirty="0"/>
          </a:p>
          <a:p>
            <a:r>
              <a:rPr lang="ru-RU" sz="2000" dirty="0"/>
              <a:t>Использование</a:t>
            </a:r>
          </a:p>
          <a:p>
            <a:pPr marL="0" indent="0">
              <a:buNone/>
            </a:pPr>
            <a:r>
              <a:rPr lang="ru-RU" sz="1800" dirty="0"/>
              <a:t>	</a:t>
            </a:r>
            <a:r>
              <a:rPr lang="en-US" sz="1800" dirty="0"/>
              <a:t> string s = "</a:t>
            </a:r>
            <a:r>
              <a:rPr lang="en-US" sz="1800" dirty="0" err="1"/>
              <a:t>Привет</a:t>
            </a:r>
            <a:r>
              <a:rPr lang="en-US" sz="1800" dirty="0"/>
              <a:t>";</a:t>
            </a:r>
          </a:p>
          <a:p>
            <a:pPr lvl="1"/>
            <a:r>
              <a:rPr lang="ru-RU" sz="1800" dirty="0"/>
              <a:t>Вызов метода экземпляра</a:t>
            </a:r>
          </a:p>
          <a:p>
            <a:pPr marL="0" indent="0">
              <a:buNone/>
            </a:pPr>
            <a:r>
              <a:rPr lang="ru-RU" sz="1800" dirty="0"/>
              <a:t>	</a:t>
            </a:r>
            <a:r>
              <a:rPr lang="en-US" sz="1800" dirty="0" err="1"/>
              <a:t>s.Print</a:t>
            </a:r>
            <a:r>
              <a:rPr lang="en-US" sz="1800" dirty="0"/>
              <a:t>(5);</a:t>
            </a:r>
            <a:endParaRPr lang="ru-RU" sz="1800" dirty="0"/>
          </a:p>
          <a:p>
            <a:pPr lvl="1"/>
            <a:r>
              <a:rPr lang="ru-RU" sz="1800" dirty="0"/>
              <a:t>Вызов статического метода статического класса</a:t>
            </a:r>
          </a:p>
          <a:p>
            <a:pPr marL="0" indent="0">
              <a:buNone/>
            </a:pPr>
            <a:r>
              <a:rPr lang="ru-RU" sz="1800" dirty="0"/>
              <a:t>	</a:t>
            </a:r>
            <a:r>
              <a:rPr lang="en-US" sz="1800" dirty="0" err="1"/>
              <a:t>StringExtension.Print</a:t>
            </a:r>
            <a:r>
              <a:rPr lang="en-US" sz="1800" dirty="0"/>
              <a:t>(s, 5);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36921"/>
          </a:xfrm>
        </p:spPr>
        <p:txBody>
          <a:bodyPr/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Расширяющие методы</a:t>
            </a:r>
          </a:p>
        </p:txBody>
      </p:sp>
    </p:spTree>
    <p:extLst>
      <p:ext uri="{BB962C8B-B14F-4D97-AF65-F5344CB8AC3E}">
        <p14:creationId xmlns:p14="http://schemas.microsoft.com/office/powerpoint/2010/main" val="345164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1296"/>
            <a:ext cx="8229600" cy="4572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По сути Расширяющие методы – это </a:t>
            </a:r>
            <a:r>
              <a:rPr lang="en-US" dirty="0"/>
              <a:t>“</a:t>
            </a:r>
            <a:r>
              <a:rPr lang="ru-RU" dirty="0"/>
              <a:t>синтаксический сахар</a:t>
            </a:r>
            <a:r>
              <a:rPr lang="en-US" dirty="0"/>
              <a:t>”</a:t>
            </a:r>
            <a:r>
              <a:rPr lang="ru-RU" dirty="0"/>
              <a:t> вызовов статических методов</a:t>
            </a:r>
          </a:p>
          <a:p>
            <a:pPr>
              <a:lnSpc>
                <a:spcPct val="120000"/>
              </a:lnSpc>
            </a:pPr>
            <a:r>
              <a:rPr lang="ru-RU" dirty="0"/>
              <a:t>В отличии от обычных методов не имеет прямого доступа к членам типа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private </a:t>
            </a:r>
            <a:r>
              <a:rPr lang="ru-RU" dirty="0"/>
              <a:t>и </a:t>
            </a:r>
            <a:r>
              <a:rPr lang="en-US" dirty="0"/>
              <a:t>protected </a:t>
            </a:r>
            <a:r>
              <a:rPr lang="ru-RU" dirty="0"/>
              <a:t>члены недоступны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Для использования вызова метода экземпляра необходимо импортировать пространство имен, в котором определен расширяющий метод</a:t>
            </a:r>
          </a:p>
          <a:p>
            <a:pPr>
              <a:lnSpc>
                <a:spcPct val="120000"/>
              </a:lnSpc>
            </a:pPr>
            <a:r>
              <a:rPr lang="ru-RU" dirty="0"/>
              <a:t>Использовать вызов расширяющего метода как статический метод расширяющего класса можно и с указанием полного имени без импорта пространства имен.</a:t>
            </a:r>
          </a:p>
          <a:p>
            <a:pPr>
              <a:lnSpc>
                <a:spcPct val="120000"/>
              </a:lnSpc>
            </a:pPr>
            <a:r>
              <a:rPr lang="ru-RU" dirty="0"/>
              <a:t>Использование </a:t>
            </a:r>
            <a:r>
              <a:rPr lang="en-US" dirty="0"/>
              <a:t>using</a:t>
            </a:r>
            <a:r>
              <a:rPr lang="ru-RU" dirty="0"/>
              <a:t> имеет побочный эффект. Добавление расширяющих методов.</a:t>
            </a:r>
          </a:p>
          <a:p>
            <a:pPr>
              <a:lnSpc>
                <a:spcPct val="120000"/>
              </a:lnSpc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Расширяющие методы</a:t>
            </a:r>
          </a:p>
        </p:txBody>
      </p:sp>
    </p:spTree>
    <p:extLst>
      <p:ext uri="{BB962C8B-B14F-4D97-AF65-F5344CB8AC3E}">
        <p14:creationId xmlns:p14="http://schemas.microsoft.com/office/powerpoint/2010/main" val="3514681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521296"/>
            <a:ext cx="8229600" cy="4572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В текущем типе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 родительских типах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Поиск расширений в текущем пространстве имен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Поиск расширений в импортированных пространствах имен (</a:t>
            </a:r>
            <a:r>
              <a:rPr lang="en-US" dirty="0"/>
              <a:t>using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dirty="0"/>
              <a:t>Ограничения</a:t>
            </a:r>
          </a:p>
          <a:p>
            <a:pPr lvl="1"/>
            <a:r>
              <a:rPr lang="ru-RU" dirty="0"/>
              <a:t>Если в импортированных пространствах имен найдено несколько расширяющих методов с одной сигнатурой, то – ошибка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Поиск нужного метода</a:t>
            </a:r>
          </a:p>
        </p:txBody>
      </p:sp>
    </p:spTree>
    <p:extLst>
      <p:ext uri="{BB962C8B-B14F-4D97-AF65-F5344CB8AC3E}">
        <p14:creationId xmlns:p14="http://schemas.microsoft.com/office/powerpoint/2010/main" val="3027988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Неявная типизация</a:t>
            </a:r>
            <a:endParaRPr lang="ru-RU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9441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1483</TotalTime>
  <Words>2662</Words>
  <Application>Microsoft Office PowerPoint</Application>
  <PresentationFormat>Экран (4:3)</PresentationFormat>
  <Paragraphs>445</Paragraphs>
  <Slides>47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1" baseType="lpstr">
      <vt:lpstr>Arial</vt:lpstr>
      <vt:lpstr>Constantia</vt:lpstr>
      <vt:lpstr>Wingdings 2</vt:lpstr>
      <vt:lpstr>Бумажная</vt:lpstr>
      <vt:lpstr>Разработка приложений на платформе .NET</vt:lpstr>
      <vt:lpstr>Сегодня</vt:lpstr>
      <vt:lpstr>Расширяющие методы</vt:lpstr>
      <vt:lpstr>Демонстрация</vt:lpstr>
      <vt:lpstr>Расширяющие методы</vt:lpstr>
      <vt:lpstr>Расширяющие методы</vt:lpstr>
      <vt:lpstr>Расширяющие методы</vt:lpstr>
      <vt:lpstr>Поиск нужного метода</vt:lpstr>
      <vt:lpstr>Неявная типизация</vt:lpstr>
      <vt:lpstr>Ключевое слово var</vt:lpstr>
      <vt:lpstr>Анонимные типы</vt:lpstr>
      <vt:lpstr>Анонимные типы</vt:lpstr>
      <vt:lpstr>Использование анонимных типов</vt:lpstr>
      <vt:lpstr>Сравнение анонимных типов</vt:lpstr>
      <vt:lpstr>Демонстрация</vt:lpstr>
      <vt:lpstr>Вспомним</vt:lpstr>
      <vt:lpstr>Language Integrated Query (LINQ)</vt:lpstr>
      <vt:lpstr>LINQ</vt:lpstr>
      <vt:lpstr>Виды LINQ</vt:lpstr>
      <vt:lpstr>LINQ</vt:lpstr>
      <vt:lpstr>LINQ</vt:lpstr>
      <vt:lpstr>Расширение IEnumerable&lt;T&gt;</vt:lpstr>
      <vt:lpstr>Выражения запросов</vt:lpstr>
      <vt:lpstr>Основные операции</vt:lpstr>
      <vt:lpstr>Получение подмножества данных</vt:lpstr>
      <vt:lpstr>Возвращение анонимных типов</vt:lpstr>
      <vt:lpstr>Сортировка данных</vt:lpstr>
      <vt:lpstr>Демонстрации</vt:lpstr>
      <vt:lpstr>Join</vt:lpstr>
      <vt:lpstr>Группировка</vt:lpstr>
      <vt:lpstr>Задание временной переменной</vt:lpstr>
      <vt:lpstr>Отложенное выполнение</vt:lpstr>
      <vt:lpstr>Демонстрации</vt:lpstr>
      <vt:lpstr>Точечная нотация</vt:lpstr>
      <vt:lpstr>Цепочка вызовов</vt:lpstr>
      <vt:lpstr>Операции</vt:lpstr>
      <vt:lpstr>Разбиение последовательности</vt:lpstr>
      <vt:lpstr>Упорядочивание</vt:lpstr>
      <vt:lpstr>Объединение последовательностей</vt:lpstr>
      <vt:lpstr>Группировка</vt:lpstr>
      <vt:lpstr>Множественные операции</vt:lpstr>
      <vt:lpstr>Преобразование типов</vt:lpstr>
      <vt:lpstr>Преобразование в коллекции</vt:lpstr>
      <vt:lpstr>Отдельные элементы</vt:lpstr>
      <vt:lpstr>Квантификаторы</vt:lpstr>
      <vt:lpstr>Агрегация</vt:lpstr>
      <vt:lpstr>Демонстрации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приложений на платформе .NET</dc:title>
  <dc:creator>Шаталов Юрий</dc:creator>
  <cp:lastModifiedBy>Yura</cp:lastModifiedBy>
  <cp:revision>142</cp:revision>
  <dcterms:created xsi:type="dcterms:W3CDTF">2011-02-25T20:39:57Z</dcterms:created>
  <dcterms:modified xsi:type="dcterms:W3CDTF">2019-04-29T20:36:17Z</dcterms:modified>
</cp:coreProperties>
</file>