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C504B-715D-46E5-AF3E-02814311FE8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0102E-203C-4D1C-A218-956015FF8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78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0102E-203C-4D1C-A218-956015FF84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77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0102E-203C-4D1C-A218-956015FF84E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4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0102E-203C-4D1C-A218-956015FF84E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0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0102E-203C-4D1C-A218-956015FF84E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0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0102E-203C-4D1C-A218-956015FF84E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0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0102E-203C-4D1C-A218-956015FF84E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0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0102E-203C-4D1C-A218-956015FF84E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0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CF33D73-9CA5-4ACD-A062-E961F19B402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MyWCFServic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приложений на платформе .NET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</a:t>
            </a:r>
            <a:r>
              <a:rPr lang="ru-RU" dirty="0"/>
              <a:t>4. </a:t>
            </a:r>
            <a:r>
              <a:rPr lang="en-US" dirty="0"/>
              <a:t>Windows Communication Foundation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00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6336" cy="914400"/>
          </a:xfrm>
        </p:spPr>
        <p:txBody>
          <a:bodyPr/>
          <a:lstStyle/>
          <a:p>
            <a:r>
              <a:rPr lang="ru-RU" dirty="0"/>
              <a:t>Контракт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24744"/>
            <a:ext cx="7772400" cy="5256584"/>
          </a:xfrm>
        </p:spPr>
        <p:txBody>
          <a:bodyPr>
            <a:noAutofit/>
          </a:bodyPr>
          <a:lstStyle/>
          <a:p>
            <a:r>
              <a:rPr lang="ru-RU" sz="2400" dirty="0"/>
              <a:t>Интерфейсы</a:t>
            </a:r>
            <a:r>
              <a:rPr lang="en-US" sz="2400" dirty="0"/>
              <a:t> – </a:t>
            </a:r>
            <a:r>
              <a:rPr lang="ru-RU" sz="2400" dirty="0"/>
              <a:t>контракты служб </a:t>
            </a:r>
            <a:r>
              <a:rPr lang="en-US" sz="2400" dirty="0"/>
              <a:t>WCF</a:t>
            </a:r>
          </a:p>
          <a:p>
            <a:r>
              <a:rPr lang="ru-RU" sz="2400" dirty="0"/>
              <a:t>Интерфейсы для работы с </a:t>
            </a:r>
            <a:r>
              <a:rPr lang="en-US" sz="2400" dirty="0"/>
              <a:t>WCF </a:t>
            </a:r>
            <a:r>
              <a:rPr lang="ru-RU" sz="2400" dirty="0"/>
              <a:t>помечаются атрибутом </a:t>
            </a:r>
            <a:r>
              <a:rPr lang="en-US" sz="2400" dirty="0">
                <a:solidFill>
                  <a:srgbClr val="FFC000"/>
                </a:solidFill>
              </a:rPr>
              <a:t>[</a:t>
            </a:r>
            <a:r>
              <a:rPr lang="en-US" sz="2400" dirty="0" err="1">
                <a:solidFill>
                  <a:srgbClr val="FFC000"/>
                </a:solidFill>
              </a:rPr>
              <a:t>ServiceContract</a:t>
            </a:r>
            <a:r>
              <a:rPr lang="en-US" sz="2400" dirty="0">
                <a:solidFill>
                  <a:srgbClr val="FFC000"/>
                </a:solidFill>
              </a:rPr>
              <a:t>]</a:t>
            </a:r>
          </a:p>
          <a:p>
            <a:r>
              <a:rPr lang="ru-RU" sz="2400" dirty="0"/>
              <a:t>Каждый метод в интерфейсе помечается атрибутом </a:t>
            </a:r>
            <a:r>
              <a:rPr lang="en-US" sz="2400" dirty="0">
                <a:solidFill>
                  <a:srgbClr val="FFC000"/>
                </a:solidFill>
              </a:rPr>
              <a:t>[</a:t>
            </a:r>
            <a:r>
              <a:rPr lang="en-US" sz="2400" dirty="0" err="1">
                <a:solidFill>
                  <a:srgbClr val="FFC000"/>
                </a:solidFill>
              </a:rPr>
              <a:t>OperationContract</a:t>
            </a:r>
            <a:r>
              <a:rPr lang="en-US" sz="2400" dirty="0">
                <a:solidFill>
                  <a:srgbClr val="FFC000"/>
                </a:solidFill>
              </a:rPr>
              <a:t>]</a:t>
            </a:r>
          </a:p>
          <a:p>
            <a:r>
              <a:rPr lang="ru-RU" sz="2400" dirty="0"/>
              <a:t>Классы, реализующий контракты служб – типы служб</a:t>
            </a:r>
            <a:endParaRPr lang="en-US" sz="2400" dirty="0"/>
          </a:p>
          <a:p>
            <a:endParaRPr lang="ru-RU" sz="2400" dirty="0"/>
          </a:p>
          <a:p>
            <a:pPr marL="39776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[</a:t>
            </a:r>
            <a:r>
              <a:rPr lang="en-US" sz="2400" dirty="0" err="1">
                <a:solidFill>
                  <a:srgbClr val="FFFF00"/>
                </a:solidFill>
              </a:rPr>
              <a:t>ServiceContract</a:t>
            </a:r>
            <a:r>
              <a:rPr lang="en-US" sz="2400" dirty="0">
                <a:solidFill>
                  <a:srgbClr val="FFFF00"/>
                </a:solidFill>
              </a:rPr>
              <a:t>]</a:t>
            </a:r>
          </a:p>
          <a:p>
            <a:pPr marL="397764" lvl="1" indent="0">
              <a:buNone/>
            </a:pPr>
            <a:r>
              <a:rPr lang="en-US" sz="2400" dirty="0"/>
              <a:t>public interface </a:t>
            </a:r>
            <a:r>
              <a:rPr lang="en-US" sz="2400" dirty="0" err="1"/>
              <a:t>ICalculator</a:t>
            </a:r>
            <a:endParaRPr lang="en-US" sz="2400" dirty="0"/>
          </a:p>
          <a:p>
            <a:pPr marL="397764" lvl="1" indent="0">
              <a:buNone/>
            </a:pPr>
            <a:r>
              <a:rPr lang="en-US" sz="2400" dirty="0"/>
              <a:t>{</a:t>
            </a:r>
          </a:p>
          <a:p>
            <a:pPr marL="39776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  [</a:t>
            </a:r>
            <a:r>
              <a:rPr lang="en-US" sz="2400" dirty="0" err="1">
                <a:solidFill>
                  <a:srgbClr val="FFFF00"/>
                </a:solidFill>
              </a:rPr>
              <a:t>OperationContract</a:t>
            </a:r>
            <a:r>
              <a:rPr lang="en-US" sz="2400" dirty="0">
                <a:solidFill>
                  <a:srgbClr val="FFFF00"/>
                </a:solidFill>
              </a:rPr>
              <a:t>]</a:t>
            </a:r>
          </a:p>
          <a:p>
            <a:pPr marL="397764" lvl="1" indent="0">
              <a:buNone/>
            </a:pPr>
            <a:r>
              <a:rPr lang="en-US" sz="2400" dirty="0"/>
              <a:t>    Result </a:t>
            </a:r>
            <a:r>
              <a:rPr lang="en-US" sz="2400" dirty="0" err="1"/>
              <a:t>SolveProblem</a:t>
            </a:r>
            <a:r>
              <a:rPr lang="en-US" sz="2400" dirty="0"/>
              <a:t> (</a:t>
            </a:r>
            <a:r>
              <a:rPr lang="en-US" sz="2400" dirty="0" err="1"/>
              <a:t>ComplexProblem</a:t>
            </a:r>
            <a:r>
              <a:rPr lang="en-US" sz="2400" dirty="0"/>
              <a:t> p);</a:t>
            </a:r>
          </a:p>
          <a:p>
            <a:pPr marL="397764" lvl="1" indent="0">
              <a:buNone/>
            </a:pPr>
            <a:r>
              <a:rPr lang="en-US" sz="2400" dirty="0"/>
              <a:t>}</a:t>
            </a:r>
          </a:p>
        </p:txBody>
      </p:sp>
      <p:pic>
        <p:nvPicPr>
          <p:cNvPr id="4" name="Picture 44" descr="Metallic edge Turquoise Square Sm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4" y="116632"/>
            <a:ext cx="949524" cy="93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29546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1542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3" descr="Metallic edge Gold Square Sm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7" y="116632"/>
            <a:ext cx="964278" cy="94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6336" cy="914400"/>
          </a:xfrm>
        </p:spPr>
        <p:txBody>
          <a:bodyPr/>
          <a:lstStyle/>
          <a:p>
            <a:r>
              <a:rPr lang="ru-RU" dirty="0"/>
              <a:t>Привязка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036" y="1064855"/>
            <a:ext cx="7772400" cy="5256584"/>
          </a:xfrm>
        </p:spPr>
        <p:txBody>
          <a:bodyPr>
            <a:noAutofit/>
          </a:bodyPr>
          <a:lstStyle/>
          <a:p>
            <a:r>
              <a:rPr lang="ru-RU" sz="2800" dirty="0"/>
              <a:t>Описывает</a:t>
            </a:r>
          </a:p>
          <a:p>
            <a:pPr lvl="1"/>
            <a:r>
              <a:rPr lang="ru-RU" sz="2400" dirty="0"/>
              <a:t>Транспортный уровень. Протокол передачи данных </a:t>
            </a:r>
            <a:r>
              <a:rPr lang="en-US" sz="2400" dirty="0"/>
              <a:t>(HTTP, MSMQ, </a:t>
            </a:r>
            <a:r>
              <a:rPr lang="ru-RU" sz="2400" dirty="0"/>
              <a:t>именованный каналы, </a:t>
            </a:r>
            <a:r>
              <a:rPr lang="en-US" sz="2400" dirty="0"/>
              <a:t>TCP/IP)</a:t>
            </a:r>
          </a:p>
          <a:p>
            <a:pPr lvl="1"/>
            <a:r>
              <a:rPr lang="ru-RU" sz="2400" dirty="0"/>
              <a:t>Тип канала (однонаправленный, запрос-ответ, дуплексный)</a:t>
            </a:r>
          </a:p>
          <a:p>
            <a:pPr lvl="1"/>
            <a:r>
              <a:rPr lang="ru-RU" sz="2400" dirty="0"/>
              <a:t>Механизм кодирования (двоичный, </a:t>
            </a:r>
            <a:r>
              <a:rPr lang="en-US" sz="2400" dirty="0"/>
              <a:t>XML, SOAP)</a:t>
            </a:r>
          </a:p>
          <a:p>
            <a:pPr lvl="1"/>
            <a:r>
              <a:rPr lang="ru-RU" sz="2400" dirty="0"/>
              <a:t>Поддерживаемые протоколы </a:t>
            </a:r>
            <a:r>
              <a:rPr lang="en-US" sz="2400" dirty="0"/>
              <a:t>Web</a:t>
            </a:r>
            <a:r>
              <a:rPr lang="ru-RU" sz="2400" dirty="0"/>
              <a:t>-служб, если разрешены (</a:t>
            </a:r>
            <a:r>
              <a:rPr lang="en-US" sz="2400" dirty="0"/>
              <a:t>WS-Security, WS-Transaction, </a:t>
            </a:r>
            <a:r>
              <a:rPr lang="ru-RU" sz="2400" dirty="0"/>
              <a:t>и т.д.)</a:t>
            </a:r>
            <a:endParaRPr lang="en-US" sz="2400" dirty="0"/>
          </a:p>
          <a:p>
            <a:pPr lvl="1"/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9129" y="236800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2064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3" descr="Metallic edge Gold Square Sm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7" y="116632"/>
            <a:ext cx="964278" cy="94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6336" cy="914400"/>
          </a:xfrm>
        </p:spPr>
        <p:txBody>
          <a:bodyPr/>
          <a:lstStyle/>
          <a:p>
            <a:r>
              <a:rPr lang="ru-RU" dirty="0"/>
              <a:t>Привязка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29" y="236800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B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7899" y="2985294"/>
            <a:ext cx="2641600" cy="286861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63529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r>
              <a:rPr lang="ru-RU" sz="2400">
                <a:latin typeface="Franklin Gothic Medium" pitchFamily="34" charset="0"/>
              </a:rPr>
              <a:t>Транспортные</a:t>
            </a:r>
            <a:br>
              <a:rPr lang="ru-RU" sz="2400">
                <a:latin typeface="Franklin Gothic Medium" pitchFamily="34" charset="0"/>
              </a:rPr>
            </a:br>
            <a:r>
              <a:rPr lang="ru-RU" sz="2400">
                <a:latin typeface="Franklin Gothic Medium" pitchFamily="34" charset="0"/>
              </a:rPr>
              <a:t>протоколы</a:t>
            </a: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514599" y="4372769"/>
            <a:ext cx="914400" cy="600075"/>
          </a:xfrm>
          <a:prstGeom prst="rightArrow">
            <a:avLst>
              <a:gd name="adj1" fmla="val 71426"/>
              <a:gd name="adj2" fmla="val 38095"/>
            </a:avLst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 dirty="0">
                <a:solidFill>
                  <a:schemeClr val="bg1"/>
                </a:solidFill>
                <a:latin typeface="Franklin Gothic Medium" pitchFamily="34" charset="0"/>
              </a:rPr>
              <a:t>IPC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168399" y="4372769"/>
            <a:ext cx="914400" cy="600075"/>
          </a:xfrm>
          <a:prstGeom prst="rightArrow">
            <a:avLst>
              <a:gd name="adj1" fmla="val 71426"/>
              <a:gd name="adj2" fmla="val 38095"/>
            </a:avLst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>
                <a:solidFill>
                  <a:schemeClr val="bg1"/>
                </a:solidFill>
                <a:latin typeface="Franklin Gothic Medium" pitchFamily="34" charset="0"/>
              </a:rPr>
              <a:t>MSMQ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841499" y="5156994"/>
            <a:ext cx="914400" cy="600075"/>
          </a:xfrm>
          <a:prstGeom prst="rightArrow">
            <a:avLst>
              <a:gd name="adj1" fmla="val 71426"/>
              <a:gd name="adj2" fmla="val 38095"/>
            </a:avLst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ru-RU" sz="1600" b="1">
                <a:solidFill>
                  <a:schemeClr val="bg1"/>
                </a:solidFill>
                <a:latin typeface="Franklin Gothic Medium" pitchFamily="34" charset="0"/>
              </a:rPr>
              <a:t>?</a:t>
            </a:r>
            <a:endParaRPr lang="en-US" sz="1600" b="1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1168399" y="3588544"/>
            <a:ext cx="914400" cy="600075"/>
          </a:xfrm>
          <a:prstGeom prst="rightArrow">
            <a:avLst>
              <a:gd name="adj1" fmla="val 71426"/>
              <a:gd name="adj2" fmla="val 38095"/>
            </a:avLst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>
                <a:solidFill>
                  <a:schemeClr val="bg1"/>
                </a:solidFill>
                <a:latin typeface="Franklin Gothic Medium" pitchFamily="34" charset="0"/>
              </a:rPr>
              <a:t>TCP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514599" y="3588544"/>
            <a:ext cx="914400" cy="600075"/>
          </a:xfrm>
          <a:prstGeom prst="rightArrow">
            <a:avLst>
              <a:gd name="adj1" fmla="val 71426"/>
              <a:gd name="adj2" fmla="val 38095"/>
            </a:avLst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>
                <a:solidFill>
                  <a:schemeClr val="bg1"/>
                </a:solidFill>
                <a:latin typeface="Franklin Gothic Medium" pitchFamily="34" charset="0"/>
              </a:rPr>
              <a:t>HTTP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095999" y="3023394"/>
            <a:ext cx="2641600" cy="286861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63529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r>
              <a:rPr lang="ru-RU" sz="2400">
                <a:latin typeface="Franklin Gothic Medium" pitchFamily="34" charset="0"/>
              </a:rPr>
              <a:t>Дополнительные</a:t>
            </a:r>
            <a:br>
              <a:rPr lang="ru-RU" sz="2400">
                <a:latin typeface="Franklin Gothic Medium" pitchFamily="34" charset="0"/>
              </a:rPr>
            </a:br>
            <a:r>
              <a:rPr lang="ru-RU" sz="2400">
                <a:latin typeface="Franklin Gothic Medium" pitchFamily="34" charset="0"/>
              </a:rPr>
              <a:t>Протоколы</a:t>
            </a: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089399" y="3036094"/>
            <a:ext cx="1485900" cy="286861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63529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r>
              <a:rPr lang="ru-RU" sz="2400">
                <a:latin typeface="Franklin Gothic Medium" pitchFamily="34" charset="0"/>
              </a:rPr>
              <a:t>Кодировки</a:t>
            </a: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  <a:defRPr/>
            </a:pPr>
            <a:endParaRPr lang="en-US" sz="2400">
              <a:latin typeface="Franklin Gothic Medium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467224" y="4475956"/>
            <a:ext cx="728662" cy="3937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Franklin Gothic Medium" pitchFamily="34" charset="0"/>
              </a:rPr>
              <a:t>Binary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467224" y="3691731"/>
            <a:ext cx="728662" cy="3937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Franklin Gothic Medium" pitchFamily="34" charset="0"/>
              </a:rPr>
              <a:t>Text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67224" y="5260181"/>
            <a:ext cx="728662" cy="3937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>
                <a:solidFill>
                  <a:schemeClr val="bg1"/>
                </a:solidFill>
                <a:latin typeface="Franklin Gothic Medium" pitchFamily="34" charset="0"/>
              </a:rPr>
              <a:t>?</a:t>
            </a:r>
            <a:endParaRPr lang="en-US" sz="1600" b="1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7632699" y="4372769"/>
            <a:ext cx="914400" cy="600075"/>
          </a:xfrm>
          <a:prstGeom prst="rightArrow">
            <a:avLst>
              <a:gd name="adj1" fmla="val 71426"/>
              <a:gd name="adj2" fmla="val 38095"/>
            </a:avLst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>
                <a:solidFill>
                  <a:schemeClr val="bg1"/>
                </a:solidFill>
                <a:latin typeface="Franklin Gothic Medium" pitchFamily="34" charset="0"/>
              </a:rPr>
              <a:t>.NET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6286499" y="4372769"/>
            <a:ext cx="914400" cy="600075"/>
          </a:xfrm>
          <a:prstGeom prst="rightArrow">
            <a:avLst>
              <a:gd name="adj1" fmla="val 71426"/>
              <a:gd name="adj2" fmla="val 38095"/>
            </a:avLst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>
                <a:solidFill>
                  <a:schemeClr val="bg1"/>
                </a:solidFill>
                <a:latin typeface="Franklin Gothic Medium" pitchFamily="34" charset="0"/>
              </a:rPr>
              <a:t>TX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6959599" y="5156994"/>
            <a:ext cx="914400" cy="600075"/>
          </a:xfrm>
          <a:prstGeom prst="rightArrow">
            <a:avLst>
              <a:gd name="adj1" fmla="val 71426"/>
              <a:gd name="adj2" fmla="val 38095"/>
            </a:avLst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ru-RU" sz="1600" b="1">
                <a:solidFill>
                  <a:schemeClr val="bg1"/>
                </a:solidFill>
                <a:latin typeface="Franklin Gothic Medium" pitchFamily="34" charset="0"/>
              </a:rPr>
              <a:t>?</a:t>
            </a:r>
            <a:endParaRPr lang="en-US" sz="1600" b="1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286499" y="3588544"/>
            <a:ext cx="914400" cy="600075"/>
          </a:xfrm>
          <a:prstGeom prst="rightArrow">
            <a:avLst>
              <a:gd name="adj1" fmla="val 71426"/>
              <a:gd name="adj2" fmla="val 38095"/>
            </a:avLst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>
                <a:solidFill>
                  <a:schemeClr val="bg1"/>
                </a:solidFill>
                <a:latin typeface="Franklin Gothic Medium" pitchFamily="34" charset="0"/>
              </a:rPr>
              <a:t>Security</a:t>
            </a:r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632699" y="3588544"/>
            <a:ext cx="914400" cy="600075"/>
          </a:xfrm>
          <a:prstGeom prst="rightArrow">
            <a:avLst>
              <a:gd name="adj1" fmla="val 71426"/>
              <a:gd name="adj2" fmla="val 38095"/>
            </a:avLst>
          </a:prstGeom>
          <a:solidFill>
            <a:schemeClr val="tx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>
                <a:solidFill>
                  <a:schemeClr val="bg1"/>
                </a:solidFill>
                <a:latin typeface="Franklin Gothic Medium" pitchFamily="34" charset="0"/>
              </a:rPr>
              <a:t>RM</a:t>
            </a:r>
          </a:p>
        </p:txBody>
      </p: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2449511" y="1488281"/>
            <a:ext cx="4851400" cy="1143000"/>
            <a:chOff x="680" y="1108"/>
            <a:chExt cx="3056" cy="720"/>
          </a:xfrm>
        </p:grpSpPr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680" y="1108"/>
              <a:ext cx="3056" cy="7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spcBef>
                  <a:spcPct val="20000"/>
                </a:spcBef>
                <a:defRPr/>
              </a:pPr>
              <a:r>
                <a:rPr lang="ru-RU" sz="2400">
                  <a:latin typeface="Franklin Gothic Medium" pitchFamily="34" charset="0"/>
                </a:rPr>
                <a:t>Привязка</a:t>
              </a:r>
              <a:endParaRPr lang="en-US" sz="2400">
                <a:latin typeface="Franklin Gothic Medium" pitchFamily="34" charset="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n-US" sz="2400">
                <a:latin typeface="Franklin Gothic Medium" pitchFamily="34" charset="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n-US" sz="2400">
                <a:latin typeface="Franklin Gothic Medium" pitchFamily="34" charset="0"/>
              </a:endParaRPr>
            </a:p>
          </p:txBody>
        </p:sp>
        <p:grpSp>
          <p:nvGrpSpPr>
            <p:cNvPr id="26" name="Group 22"/>
            <p:cNvGrpSpPr>
              <a:grpSpLocks/>
            </p:cNvGrpSpPr>
            <p:nvPr/>
          </p:nvGrpSpPr>
          <p:grpSpPr bwMode="auto">
            <a:xfrm>
              <a:off x="852" y="1279"/>
              <a:ext cx="2768" cy="378"/>
              <a:chOff x="537" y="1295"/>
              <a:chExt cx="2768" cy="378"/>
            </a:xfrm>
          </p:grpSpPr>
          <p:sp>
            <p:nvSpPr>
              <p:cNvPr id="27" name="AutoShape 23"/>
              <p:cNvSpPr>
                <a:spLocks noChangeArrowheads="1"/>
              </p:cNvSpPr>
              <p:nvPr/>
            </p:nvSpPr>
            <p:spPr bwMode="auto">
              <a:xfrm>
                <a:off x="537" y="1295"/>
                <a:ext cx="576" cy="378"/>
              </a:xfrm>
              <a:prstGeom prst="rightArrow">
                <a:avLst>
                  <a:gd name="adj1" fmla="val 71426"/>
                  <a:gd name="adj2" fmla="val 38095"/>
                </a:avLst>
              </a:prstGeom>
              <a:solidFill>
                <a:schemeClr val="tx1"/>
              </a:solidFill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20000"/>
                  </a:spcBef>
                </a:pPr>
                <a:r>
                  <a:rPr lang="en-US" sz="1600" b="1">
                    <a:solidFill>
                      <a:schemeClr val="bg1"/>
                    </a:solidFill>
                    <a:latin typeface="Franklin Gothic Medium" pitchFamily="34" charset="0"/>
                  </a:rPr>
                  <a:t>HTTP</a:t>
                </a: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114" y="1360"/>
                <a:ext cx="459" cy="248"/>
              </a:xfrm>
              <a:prstGeom prst="rect">
                <a:avLst/>
              </a:prstGeom>
              <a:solidFill>
                <a:schemeClr val="tx1"/>
              </a:solidFill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Franklin Gothic Medium" pitchFamily="34" charset="0"/>
                  </a:rPr>
                  <a:t>Text</a:t>
                </a:r>
              </a:p>
            </p:txBody>
          </p:sp>
          <p:sp>
            <p:nvSpPr>
              <p:cNvPr id="29" name="AutoShape 25"/>
              <p:cNvSpPr>
                <a:spLocks noChangeArrowheads="1"/>
              </p:cNvSpPr>
              <p:nvPr/>
            </p:nvSpPr>
            <p:spPr bwMode="auto">
              <a:xfrm>
                <a:off x="2729" y="1295"/>
                <a:ext cx="576" cy="378"/>
              </a:xfrm>
              <a:prstGeom prst="rightArrow">
                <a:avLst>
                  <a:gd name="adj1" fmla="val 71426"/>
                  <a:gd name="adj2" fmla="val 38095"/>
                </a:avLst>
              </a:prstGeom>
              <a:solidFill>
                <a:schemeClr val="tx1"/>
              </a:solidFill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20000"/>
                  </a:spcBef>
                </a:pPr>
                <a:r>
                  <a:rPr lang="en-US" sz="1600" b="1">
                    <a:solidFill>
                      <a:schemeClr val="bg1"/>
                    </a:solidFill>
                    <a:latin typeface="Franklin Gothic Medium" pitchFamily="34" charset="0"/>
                  </a:rPr>
                  <a:t>TX</a:t>
                </a:r>
              </a:p>
            </p:txBody>
          </p:sp>
          <p:sp>
            <p:nvSpPr>
              <p:cNvPr id="30" name="AutoShape 26"/>
              <p:cNvSpPr>
                <a:spLocks noChangeArrowheads="1"/>
              </p:cNvSpPr>
              <p:nvPr/>
            </p:nvSpPr>
            <p:spPr bwMode="auto">
              <a:xfrm>
                <a:off x="1574" y="1295"/>
                <a:ext cx="576" cy="378"/>
              </a:xfrm>
              <a:prstGeom prst="rightArrow">
                <a:avLst>
                  <a:gd name="adj1" fmla="val 71426"/>
                  <a:gd name="adj2" fmla="val 38095"/>
                </a:avLst>
              </a:prstGeom>
              <a:solidFill>
                <a:schemeClr val="tx1"/>
              </a:solidFill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20000"/>
                  </a:spcBef>
                </a:pPr>
                <a:r>
                  <a:rPr lang="en-US" sz="1600" b="1">
                    <a:solidFill>
                      <a:schemeClr val="bg1"/>
                    </a:solidFill>
                    <a:latin typeface="Franklin Gothic Medium" pitchFamily="34" charset="0"/>
                  </a:rPr>
                  <a:t>Security</a:t>
                </a:r>
              </a:p>
            </p:txBody>
          </p:sp>
          <p:sp>
            <p:nvSpPr>
              <p:cNvPr id="31" name="AutoShape 27"/>
              <p:cNvSpPr>
                <a:spLocks noChangeArrowheads="1"/>
              </p:cNvSpPr>
              <p:nvPr/>
            </p:nvSpPr>
            <p:spPr bwMode="auto">
              <a:xfrm>
                <a:off x="2151" y="1295"/>
                <a:ext cx="576" cy="378"/>
              </a:xfrm>
              <a:prstGeom prst="rightArrow">
                <a:avLst>
                  <a:gd name="adj1" fmla="val 71426"/>
                  <a:gd name="adj2" fmla="val 38095"/>
                </a:avLst>
              </a:prstGeom>
              <a:solidFill>
                <a:schemeClr val="tx1"/>
              </a:solidFill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20000"/>
                  </a:spcBef>
                </a:pPr>
                <a:r>
                  <a:rPr lang="en-US" sz="1600" b="1">
                    <a:solidFill>
                      <a:schemeClr val="bg1"/>
                    </a:solidFill>
                    <a:latin typeface="Franklin Gothic Medium" pitchFamily="34" charset="0"/>
                  </a:rPr>
                  <a:t>RM</a:t>
                </a:r>
              </a:p>
            </p:txBody>
          </p:sp>
        </p:grpSp>
      </p:grpSp>
      <p:sp>
        <p:nvSpPr>
          <p:cNvPr id="32" name="AutoShape 28"/>
          <p:cNvSpPr>
            <a:spLocks/>
          </p:cNvSpPr>
          <p:nvPr/>
        </p:nvSpPr>
        <p:spPr bwMode="auto">
          <a:xfrm rot="16200000">
            <a:off x="5599111" y="1075531"/>
            <a:ext cx="215900" cy="2616200"/>
          </a:xfrm>
          <a:prstGeom prst="leftBrace">
            <a:avLst>
              <a:gd name="adj1" fmla="val 10098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29"/>
          <p:cNvSpPr>
            <a:spLocks/>
          </p:cNvSpPr>
          <p:nvPr/>
        </p:nvSpPr>
        <p:spPr bwMode="auto">
          <a:xfrm rot="16200000">
            <a:off x="3859211" y="2047081"/>
            <a:ext cx="279400" cy="673100"/>
          </a:xfrm>
          <a:prstGeom prst="leftBrace">
            <a:avLst>
              <a:gd name="adj1" fmla="val 2007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0"/>
          <p:cNvSpPr>
            <a:spLocks/>
          </p:cNvSpPr>
          <p:nvPr/>
        </p:nvSpPr>
        <p:spPr bwMode="auto">
          <a:xfrm rot="16200000">
            <a:off x="2944811" y="2047081"/>
            <a:ext cx="279400" cy="673100"/>
          </a:xfrm>
          <a:prstGeom prst="leftBrace">
            <a:avLst>
              <a:gd name="adj1" fmla="val 2007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31"/>
          <p:cNvCxnSpPr>
            <a:cxnSpLocks noChangeShapeType="1"/>
            <a:stCxn id="8" idx="0"/>
            <a:endCxn id="34" idx="1"/>
          </p:cNvCxnSpPr>
          <p:nvPr/>
        </p:nvCxnSpPr>
        <p:spPr bwMode="auto">
          <a:xfrm rot="16200000">
            <a:off x="2470148" y="2370932"/>
            <a:ext cx="442913" cy="785812"/>
          </a:xfrm>
          <a:prstGeom prst="curvedConnector3">
            <a:avLst>
              <a:gd name="adj1" fmla="val 51972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2"/>
          <p:cNvCxnSpPr>
            <a:cxnSpLocks noChangeShapeType="1"/>
            <a:stCxn id="15" idx="0"/>
            <a:endCxn id="33" idx="1"/>
          </p:cNvCxnSpPr>
          <p:nvPr/>
        </p:nvCxnSpPr>
        <p:spPr bwMode="auto">
          <a:xfrm rot="5400000" flipH="1">
            <a:off x="4168773" y="2372519"/>
            <a:ext cx="493713" cy="833438"/>
          </a:xfrm>
          <a:prstGeom prst="curvedConnector3">
            <a:avLst>
              <a:gd name="adj1" fmla="val 5176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3"/>
          <p:cNvCxnSpPr>
            <a:cxnSpLocks noChangeShapeType="1"/>
            <a:stCxn id="14" idx="0"/>
            <a:endCxn id="32" idx="1"/>
          </p:cNvCxnSpPr>
          <p:nvPr/>
        </p:nvCxnSpPr>
        <p:spPr bwMode="auto">
          <a:xfrm rot="5400000" flipH="1">
            <a:off x="6305548" y="1912144"/>
            <a:ext cx="512763" cy="1709738"/>
          </a:xfrm>
          <a:prstGeom prst="curvedConnector3">
            <a:avLst>
              <a:gd name="adj1" fmla="val 5170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708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3" descr="Metallic edge Gold Square Sm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7" y="116632"/>
            <a:ext cx="964278" cy="94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6336" cy="914400"/>
          </a:xfrm>
        </p:spPr>
        <p:txBody>
          <a:bodyPr/>
          <a:lstStyle/>
          <a:p>
            <a:r>
              <a:rPr lang="ru-RU" dirty="0"/>
              <a:t>Основные привязки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036" y="1064855"/>
            <a:ext cx="7772400" cy="5256584"/>
          </a:xfrm>
        </p:spPr>
        <p:txBody>
          <a:bodyPr>
            <a:noAutofit/>
          </a:bodyPr>
          <a:lstStyle/>
          <a:p>
            <a:r>
              <a:rPr lang="ru-RU" sz="2400" dirty="0"/>
              <a:t>Привязки на основе </a:t>
            </a:r>
            <a:r>
              <a:rPr lang="en-US" sz="2400" dirty="0"/>
              <a:t>HTTP. </a:t>
            </a:r>
            <a:r>
              <a:rPr lang="ru-RU" sz="2400" dirty="0"/>
              <a:t>Веб службы </a:t>
            </a:r>
            <a:r>
              <a:rPr lang="en-US" sz="2400" dirty="0"/>
              <a:t>XML</a:t>
            </a:r>
            <a:endParaRPr lang="ru-RU" sz="2400" dirty="0"/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BasicHttpBinding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соответствует спецификациям </a:t>
            </a:r>
            <a:r>
              <a:rPr lang="en-US" sz="2400" dirty="0"/>
              <a:t>WS-I Basic Profile 1.1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WSHttpBinding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поддержка множества стандартов </a:t>
            </a:r>
            <a:r>
              <a:rPr lang="en-US" sz="2400" dirty="0"/>
              <a:t>WS-* (</a:t>
            </a:r>
            <a:r>
              <a:rPr lang="ru-RU" sz="2400" dirty="0"/>
              <a:t>безопасность, транзакции и др.)</a:t>
            </a:r>
            <a:endParaRPr lang="en-US" sz="2400" dirty="0"/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WSDualHttpBinding</a:t>
            </a:r>
            <a:r>
              <a:rPr lang="ru-RU" sz="2400" dirty="0">
                <a:solidFill>
                  <a:srgbClr val="FFFF00"/>
                </a:solidFill>
              </a:rPr>
              <a:t> </a:t>
            </a:r>
            <a:r>
              <a:rPr lang="ru-RU" sz="2400" dirty="0"/>
              <a:t>– двухсторонний обмен сообщениями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WSFederationBinding</a:t>
            </a:r>
            <a:r>
              <a:rPr lang="ru-RU" sz="2400" dirty="0">
                <a:solidFill>
                  <a:srgbClr val="FFFF00"/>
                </a:solidFill>
              </a:rPr>
              <a:t> </a:t>
            </a:r>
            <a:r>
              <a:rPr lang="ru-RU" sz="2400" dirty="0"/>
              <a:t>– главное безопасность. Поддержка </a:t>
            </a:r>
            <a:r>
              <a:rPr lang="en-US" sz="2400" dirty="0"/>
              <a:t>WS-Trust, WS-Security, WS-Federation</a:t>
            </a:r>
            <a:endParaRPr lang="ru-RU" sz="2400" dirty="0"/>
          </a:p>
          <a:p>
            <a:r>
              <a:rPr lang="ru-RU" sz="2400" dirty="0"/>
              <a:t>Привязки на основе именованных каналов</a:t>
            </a:r>
            <a:r>
              <a:rPr lang="en-US" sz="2400" dirty="0"/>
              <a:t>. </a:t>
            </a:r>
            <a:r>
              <a:rPr lang="ru-RU" sz="2400" dirty="0"/>
              <a:t>Передача данных в двоичном виде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NetNamedPipeBinding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взаимодействие между приложениями на одном компьютере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29" y="236800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408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3" descr="Metallic edge Gold Square Sm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7" y="116632"/>
            <a:ext cx="964278" cy="94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6336" cy="914400"/>
          </a:xfrm>
        </p:spPr>
        <p:txBody>
          <a:bodyPr/>
          <a:lstStyle/>
          <a:p>
            <a:r>
              <a:rPr lang="ru-RU" dirty="0"/>
              <a:t>Основные привязки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036" y="1064855"/>
            <a:ext cx="7772400" cy="5256584"/>
          </a:xfrm>
        </p:spPr>
        <p:txBody>
          <a:bodyPr>
            <a:noAutofit/>
          </a:bodyPr>
          <a:lstStyle/>
          <a:p>
            <a:r>
              <a:rPr lang="ru-RU" sz="2400" dirty="0"/>
              <a:t>Привязки на основе </a:t>
            </a:r>
            <a:r>
              <a:rPr lang="en-US" sz="2400" dirty="0"/>
              <a:t>TCP. </a:t>
            </a:r>
            <a:r>
              <a:rPr lang="ru-RU" sz="2400" dirty="0"/>
              <a:t>Передача данных в двоичном виде</a:t>
            </a:r>
          </a:p>
          <a:p>
            <a:pPr lvl="1"/>
            <a:r>
              <a:rPr lang="en-US" sz="2000" dirty="0" err="1">
                <a:solidFill>
                  <a:srgbClr val="FFFF00"/>
                </a:solidFill>
              </a:rPr>
              <a:t>NetTcpBinding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оптимизированная передача параметров между </a:t>
            </a:r>
            <a:r>
              <a:rPr lang="en-US" sz="2000" dirty="0"/>
              <a:t>.NET</a:t>
            </a:r>
            <a:r>
              <a:rPr lang="ru-RU" sz="2000" dirty="0"/>
              <a:t> приложениями на разных компьютерах</a:t>
            </a:r>
          </a:p>
          <a:p>
            <a:pPr lvl="1"/>
            <a:r>
              <a:rPr lang="en-US" sz="2000" dirty="0" err="1">
                <a:solidFill>
                  <a:srgbClr val="FFFF00"/>
                </a:solidFill>
              </a:rPr>
              <a:t>NetPeerTcpBinding</a:t>
            </a:r>
            <a:r>
              <a:rPr lang="ru-RU" sz="2000" dirty="0">
                <a:solidFill>
                  <a:srgbClr val="FFFF00"/>
                </a:solidFill>
              </a:rPr>
              <a:t> </a:t>
            </a:r>
            <a:r>
              <a:rPr lang="ru-RU" sz="2000" dirty="0"/>
              <a:t>– безопасная привязка на основе </a:t>
            </a:r>
            <a:r>
              <a:rPr lang="en-US" sz="2000" dirty="0"/>
              <a:t>P2P</a:t>
            </a:r>
            <a:endParaRPr lang="ru-RU" sz="2000" dirty="0"/>
          </a:p>
          <a:p>
            <a:r>
              <a:rPr lang="ru-RU" sz="2400" dirty="0"/>
              <a:t>Привязки на основе </a:t>
            </a:r>
            <a:r>
              <a:rPr lang="en-US" sz="2400" dirty="0"/>
              <a:t>MSMQ. </a:t>
            </a:r>
            <a:r>
              <a:rPr lang="ru-RU" sz="2400" dirty="0"/>
              <a:t>Передача данных используя очереди сообщений </a:t>
            </a:r>
            <a:r>
              <a:rPr lang="en-US" sz="2400" dirty="0"/>
              <a:t>Microsoft.</a:t>
            </a:r>
            <a:endParaRPr lang="ru-RU" sz="2400" dirty="0"/>
          </a:p>
          <a:p>
            <a:pPr lvl="1"/>
            <a:r>
              <a:rPr lang="en-US" sz="2000" dirty="0" err="1">
                <a:solidFill>
                  <a:srgbClr val="FFFF00"/>
                </a:solidFill>
              </a:rPr>
              <a:t>NetMsmqBinding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передача сообщений между </a:t>
            </a:r>
            <a:r>
              <a:rPr lang="en-US" sz="2000" dirty="0"/>
              <a:t>.NET</a:t>
            </a:r>
            <a:r>
              <a:rPr lang="ru-RU" sz="2000" dirty="0"/>
              <a:t> приложениями на разных компьютерах</a:t>
            </a:r>
          </a:p>
          <a:p>
            <a:pPr lvl="1"/>
            <a:r>
              <a:rPr lang="en-US" sz="2000" dirty="0" err="1">
                <a:solidFill>
                  <a:srgbClr val="FFFF00"/>
                </a:solidFill>
              </a:rPr>
              <a:t>MsmqIntegrationTcpBinding</a:t>
            </a:r>
            <a:r>
              <a:rPr lang="ru-RU" sz="2000" dirty="0">
                <a:solidFill>
                  <a:srgbClr val="FFFF00"/>
                </a:solidFill>
              </a:rPr>
              <a:t> </a:t>
            </a:r>
            <a:r>
              <a:rPr lang="ru-RU" sz="2000" dirty="0"/>
              <a:t>– передача сообщений между приложениями  использующих разные технологии (</a:t>
            </a:r>
            <a:r>
              <a:rPr lang="en-US" sz="2000" dirty="0"/>
              <a:t>COM, C++ </a:t>
            </a:r>
            <a:r>
              <a:rPr lang="ru-RU" sz="2000" dirty="0"/>
              <a:t>и т.д.</a:t>
            </a:r>
            <a:r>
              <a:rPr lang="en-US" sz="2000" dirty="0"/>
              <a:t>) </a:t>
            </a:r>
            <a:r>
              <a:rPr lang="ru-RU" sz="2000" dirty="0"/>
              <a:t> на разных компьютерах</a:t>
            </a:r>
          </a:p>
          <a:p>
            <a:pPr lvl="1"/>
            <a:endParaRPr lang="ru-RU" sz="1800" dirty="0"/>
          </a:p>
          <a:p>
            <a:endParaRPr lang="ru-RU" sz="2400" dirty="0"/>
          </a:p>
          <a:p>
            <a:endParaRPr lang="en-US" sz="2400" dirty="0"/>
          </a:p>
          <a:p>
            <a:pPr lvl="1"/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9129" y="236800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0298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3" descr="Metallic edge Gold Square Sm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7" y="116632"/>
            <a:ext cx="964278" cy="94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6336" cy="914400"/>
          </a:xfrm>
        </p:spPr>
        <p:txBody>
          <a:bodyPr/>
          <a:lstStyle/>
          <a:p>
            <a:r>
              <a:rPr lang="ru-RU" dirty="0"/>
              <a:t>Стандартные привязки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29" y="236800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B</a:t>
            </a:r>
          </a:p>
        </p:txBody>
      </p:sp>
      <p:sp>
        <p:nvSpPr>
          <p:cNvPr id="112" name="Rectangle 3"/>
          <p:cNvSpPr txBox="1">
            <a:spLocks noChangeArrowheads="1"/>
          </p:cNvSpPr>
          <p:nvPr/>
        </p:nvSpPr>
        <p:spPr bwMode="auto">
          <a:xfrm>
            <a:off x="352425" y="6237288"/>
            <a:ext cx="8410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 = </a:t>
            </a:r>
            <a:r>
              <a: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Защита на транспорте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| S = WS-Security | O = One-Way Only</a:t>
            </a:r>
          </a:p>
        </p:txBody>
      </p:sp>
      <p:pic>
        <p:nvPicPr>
          <p:cNvPr id="113" name="Picture 4" descr="Metallic edge Sapphire Rounded Bar faded color l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65400"/>
            <a:ext cx="84963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 Box 5"/>
          <p:cNvSpPr txBox="1">
            <a:spLocks noChangeArrowheads="1"/>
          </p:cNvSpPr>
          <p:nvPr/>
        </p:nvSpPr>
        <p:spPr bwMode="auto">
          <a:xfrm rot="19999506">
            <a:off x="5076825" y="1052513"/>
            <a:ext cx="5492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Интероп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5" name="Text Box 6"/>
          <p:cNvSpPr txBox="1">
            <a:spLocks noChangeArrowheads="1"/>
          </p:cNvSpPr>
          <p:nvPr/>
        </p:nvSpPr>
        <p:spPr bwMode="auto">
          <a:xfrm rot="19999506">
            <a:off x="5543550" y="1052513"/>
            <a:ext cx="5492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Защита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6" name="Text Box 7"/>
          <p:cNvSpPr txBox="1">
            <a:spLocks noChangeArrowheads="1"/>
          </p:cNvSpPr>
          <p:nvPr/>
        </p:nvSpPr>
        <p:spPr bwMode="auto">
          <a:xfrm rot="19999506">
            <a:off x="6084888" y="1052513"/>
            <a:ext cx="5492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Сессия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7" name="Text Box 8"/>
          <p:cNvSpPr txBox="1">
            <a:spLocks noChangeArrowheads="1"/>
          </p:cNvSpPr>
          <p:nvPr/>
        </p:nvSpPr>
        <p:spPr bwMode="auto">
          <a:xfrm rot="19999506">
            <a:off x="6561138" y="1052513"/>
            <a:ext cx="5492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Транзакции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8" name="Text Box 9"/>
          <p:cNvSpPr txBox="1">
            <a:spLocks noChangeArrowheads="1"/>
          </p:cNvSpPr>
          <p:nvPr/>
        </p:nvSpPr>
        <p:spPr bwMode="auto">
          <a:xfrm rot="19999506">
            <a:off x="7046913" y="1052513"/>
            <a:ext cx="5492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Дуплекс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9" name="Text Box 10"/>
          <p:cNvSpPr txBox="1">
            <a:spLocks noChangeArrowheads="1"/>
          </p:cNvSpPr>
          <p:nvPr/>
        </p:nvSpPr>
        <p:spPr bwMode="auto">
          <a:xfrm rot="19999506">
            <a:off x="7659688" y="1052513"/>
            <a:ext cx="5492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Поток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0" name="Text Box 11"/>
          <p:cNvSpPr txBox="1">
            <a:spLocks noChangeArrowheads="1"/>
          </p:cNvSpPr>
          <p:nvPr/>
        </p:nvSpPr>
        <p:spPr bwMode="auto">
          <a:xfrm>
            <a:off x="900113" y="26114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BasicHttpBinding</a:t>
            </a:r>
          </a:p>
        </p:txBody>
      </p:sp>
      <p:sp>
        <p:nvSpPr>
          <p:cNvPr id="121" name="Line 12"/>
          <p:cNvSpPr>
            <a:spLocks noChangeShapeType="1"/>
          </p:cNvSpPr>
          <p:nvPr/>
        </p:nvSpPr>
        <p:spPr bwMode="auto">
          <a:xfrm rot="19992587">
            <a:off x="5553075" y="1557338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Line 13"/>
          <p:cNvSpPr>
            <a:spLocks noChangeShapeType="1"/>
          </p:cNvSpPr>
          <p:nvPr/>
        </p:nvSpPr>
        <p:spPr bwMode="auto">
          <a:xfrm rot="19992587">
            <a:off x="6119813" y="1557338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Line 14"/>
          <p:cNvSpPr>
            <a:spLocks noChangeShapeType="1"/>
          </p:cNvSpPr>
          <p:nvPr/>
        </p:nvSpPr>
        <p:spPr bwMode="auto">
          <a:xfrm rot="19992587">
            <a:off x="6588125" y="1557338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4" name="Line 15"/>
          <p:cNvSpPr>
            <a:spLocks noChangeShapeType="1"/>
          </p:cNvSpPr>
          <p:nvPr/>
        </p:nvSpPr>
        <p:spPr bwMode="auto">
          <a:xfrm rot="19992587">
            <a:off x="7056438" y="1557338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5" name="Picture 16" descr="Metallic edge Sapphire Rounded Bar faded color l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84963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 Box 17"/>
          <p:cNvSpPr txBox="1">
            <a:spLocks noChangeArrowheads="1"/>
          </p:cNvSpPr>
          <p:nvPr/>
        </p:nvSpPr>
        <p:spPr bwMode="auto">
          <a:xfrm>
            <a:off x="900113" y="3114675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WsHttpBinding</a:t>
            </a:r>
          </a:p>
        </p:txBody>
      </p:sp>
      <p:pic>
        <p:nvPicPr>
          <p:cNvPr id="127" name="Picture 18" descr="Metallic edge Sapphire Rounded Bar faded color l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73463"/>
            <a:ext cx="84963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 Box 19"/>
          <p:cNvSpPr txBox="1">
            <a:spLocks noChangeArrowheads="1"/>
          </p:cNvSpPr>
          <p:nvPr/>
        </p:nvSpPr>
        <p:spPr bwMode="auto">
          <a:xfrm>
            <a:off x="900113" y="3619500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WsDualHttpBinding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charset="0"/>
            </a:endParaRPr>
          </a:p>
        </p:txBody>
      </p:sp>
      <p:pic>
        <p:nvPicPr>
          <p:cNvPr id="129" name="Picture 20" descr="Metallic edge Sapphire Rounded Bar faded color l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149725"/>
            <a:ext cx="84963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 Box 21"/>
          <p:cNvSpPr txBox="1">
            <a:spLocks noChangeArrowheads="1"/>
          </p:cNvSpPr>
          <p:nvPr/>
        </p:nvSpPr>
        <p:spPr bwMode="auto">
          <a:xfrm>
            <a:off x="900113" y="4195763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NetTcpBinding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charset="0"/>
            </a:endParaRPr>
          </a:p>
        </p:txBody>
      </p:sp>
      <p:pic>
        <p:nvPicPr>
          <p:cNvPr id="131" name="Picture 22" descr="Metallic edge Sapphire Rounded Bar faded color l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652963"/>
            <a:ext cx="84963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 Box 23"/>
          <p:cNvSpPr txBox="1">
            <a:spLocks noChangeArrowheads="1"/>
          </p:cNvSpPr>
          <p:nvPr/>
        </p:nvSpPr>
        <p:spPr bwMode="auto">
          <a:xfrm>
            <a:off x="900113" y="4699000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NetNamedPipesBinding</a:t>
            </a:r>
          </a:p>
        </p:txBody>
      </p:sp>
      <p:pic>
        <p:nvPicPr>
          <p:cNvPr id="133" name="Picture 24" descr="Metallic edge Sapphire Rounded Bar faded color l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157788"/>
            <a:ext cx="84963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 Box 25"/>
          <p:cNvSpPr txBox="1">
            <a:spLocks noChangeArrowheads="1"/>
          </p:cNvSpPr>
          <p:nvPr/>
        </p:nvSpPr>
        <p:spPr bwMode="auto">
          <a:xfrm>
            <a:off x="900113" y="5203825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NetMsmqBinding</a:t>
            </a:r>
          </a:p>
        </p:txBody>
      </p:sp>
      <p:sp>
        <p:nvSpPr>
          <p:cNvPr id="135" name="Text Box 26"/>
          <p:cNvSpPr txBox="1">
            <a:spLocks noChangeArrowheads="1"/>
          </p:cNvSpPr>
          <p:nvPr/>
        </p:nvSpPr>
        <p:spPr bwMode="auto">
          <a:xfrm>
            <a:off x="5148263" y="261143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BP</a:t>
            </a:r>
          </a:p>
        </p:txBody>
      </p:sp>
      <p:sp>
        <p:nvSpPr>
          <p:cNvPr id="136" name="Text Box 27"/>
          <p:cNvSpPr txBox="1">
            <a:spLocks noChangeArrowheads="1"/>
          </p:cNvSpPr>
          <p:nvPr/>
        </p:nvSpPr>
        <p:spPr bwMode="auto">
          <a:xfrm>
            <a:off x="5076825" y="31416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WS</a:t>
            </a:r>
          </a:p>
        </p:txBody>
      </p:sp>
      <p:sp>
        <p:nvSpPr>
          <p:cNvPr id="137" name="Text Box 28"/>
          <p:cNvSpPr txBox="1">
            <a:spLocks noChangeArrowheads="1"/>
          </p:cNvSpPr>
          <p:nvPr/>
        </p:nvSpPr>
        <p:spPr bwMode="auto">
          <a:xfrm>
            <a:off x="5076825" y="36449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WS</a:t>
            </a:r>
          </a:p>
        </p:txBody>
      </p:sp>
      <p:sp>
        <p:nvSpPr>
          <p:cNvPr id="138" name="Line 29"/>
          <p:cNvSpPr>
            <a:spLocks noChangeShapeType="1"/>
          </p:cNvSpPr>
          <p:nvPr/>
        </p:nvSpPr>
        <p:spPr bwMode="auto">
          <a:xfrm rot="19992587">
            <a:off x="7659688" y="1557338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Text Box 30"/>
          <p:cNvSpPr txBox="1">
            <a:spLocks noChangeArrowheads="1"/>
          </p:cNvSpPr>
          <p:nvPr/>
        </p:nvSpPr>
        <p:spPr bwMode="auto">
          <a:xfrm>
            <a:off x="5830888" y="261143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T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5759450" y="31416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TS</a:t>
            </a:r>
          </a:p>
        </p:txBody>
      </p:sp>
      <p:sp>
        <p:nvSpPr>
          <p:cNvPr id="141" name="Text Box 32"/>
          <p:cNvSpPr txBox="1">
            <a:spLocks noChangeArrowheads="1"/>
          </p:cNvSpPr>
          <p:nvPr/>
        </p:nvSpPr>
        <p:spPr bwMode="auto">
          <a:xfrm>
            <a:off x="5759450" y="36449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TS</a:t>
            </a:r>
          </a:p>
        </p:txBody>
      </p:sp>
      <p:sp>
        <p:nvSpPr>
          <p:cNvPr id="142" name="Text Box 33"/>
          <p:cNvSpPr txBox="1">
            <a:spLocks noChangeArrowheads="1"/>
          </p:cNvSpPr>
          <p:nvPr/>
        </p:nvSpPr>
        <p:spPr bwMode="auto">
          <a:xfrm>
            <a:off x="5759450" y="41957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TS</a:t>
            </a:r>
          </a:p>
        </p:txBody>
      </p:sp>
      <p:sp>
        <p:nvSpPr>
          <p:cNvPr id="143" name="Text Box 34"/>
          <p:cNvSpPr txBox="1">
            <a:spLocks noChangeArrowheads="1"/>
          </p:cNvSpPr>
          <p:nvPr/>
        </p:nvSpPr>
        <p:spPr bwMode="auto">
          <a:xfrm>
            <a:off x="5759450" y="46990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TS</a:t>
            </a:r>
          </a:p>
        </p:txBody>
      </p:sp>
      <p:sp>
        <p:nvSpPr>
          <p:cNvPr id="144" name="Text Box 35"/>
          <p:cNvSpPr txBox="1">
            <a:spLocks noChangeArrowheads="1"/>
          </p:cNvSpPr>
          <p:nvPr/>
        </p:nvSpPr>
        <p:spPr bwMode="auto">
          <a:xfrm>
            <a:off x="5759450" y="520382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TS</a:t>
            </a:r>
          </a:p>
        </p:txBody>
      </p:sp>
      <p:pic>
        <p:nvPicPr>
          <p:cNvPr id="145" name="Picture 36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6480175" y="4221163"/>
            <a:ext cx="3841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37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6480175" y="4725988"/>
            <a:ext cx="3841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38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6480175" y="5229225"/>
            <a:ext cx="3841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39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6480175" y="3644900"/>
            <a:ext cx="3841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40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6480175" y="3141663"/>
            <a:ext cx="3841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41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6918325" y="4221163"/>
            <a:ext cx="3841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42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6918325" y="4725988"/>
            <a:ext cx="3841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43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6918325" y="5229225"/>
            <a:ext cx="3841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44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6918325" y="3644900"/>
            <a:ext cx="3841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45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6918325" y="3141663"/>
            <a:ext cx="3841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46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404100" y="4221163"/>
            <a:ext cx="3841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Picture 47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404100" y="4725988"/>
            <a:ext cx="3841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48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404100" y="3644900"/>
            <a:ext cx="3841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 Box 49"/>
          <p:cNvSpPr txBox="1">
            <a:spLocks noChangeArrowheads="1"/>
          </p:cNvSpPr>
          <p:nvPr/>
        </p:nvSpPr>
        <p:spPr bwMode="auto">
          <a:xfrm>
            <a:off x="7704138" y="41957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O</a:t>
            </a:r>
          </a:p>
        </p:txBody>
      </p:sp>
      <p:sp>
        <p:nvSpPr>
          <p:cNvPr id="159" name="Text Box 50"/>
          <p:cNvSpPr txBox="1">
            <a:spLocks noChangeArrowheads="1"/>
          </p:cNvSpPr>
          <p:nvPr/>
        </p:nvSpPr>
        <p:spPr bwMode="auto">
          <a:xfrm>
            <a:off x="7704138" y="46990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O</a:t>
            </a:r>
          </a:p>
        </p:txBody>
      </p:sp>
      <p:pic>
        <p:nvPicPr>
          <p:cNvPr id="160" name="Picture 51" descr="Metallic edge Sapphire Rounded Bar faded color l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602288"/>
            <a:ext cx="84963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 Box 52"/>
          <p:cNvSpPr txBox="1">
            <a:spLocks noChangeArrowheads="1"/>
          </p:cNvSpPr>
          <p:nvPr/>
        </p:nvSpPr>
        <p:spPr bwMode="auto">
          <a:xfrm>
            <a:off x="900113" y="5721350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NetPeerTcpBinding</a:t>
            </a:r>
          </a:p>
        </p:txBody>
      </p:sp>
      <p:sp>
        <p:nvSpPr>
          <p:cNvPr id="162" name="Text Box 53"/>
          <p:cNvSpPr txBox="1">
            <a:spLocks noChangeArrowheads="1"/>
          </p:cNvSpPr>
          <p:nvPr/>
        </p:nvSpPr>
        <p:spPr bwMode="auto">
          <a:xfrm>
            <a:off x="5724525" y="573405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charset="0"/>
              </a:rPr>
              <a:t>TS</a:t>
            </a:r>
          </a:p>
        </p:txBody>
      </p:sp>
      <p:pic>
        <p:nvPicPr>
          <p:cNvPr id="163" name="Picture 54" descr="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467600" y="5781675"/>
            <a:ext cx="3841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05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2" descr="Metallic edge Cinnamon Square 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6" y="116632"/>
            <a:ext cx="964278" cy="94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6336" cy="914400"/>
          </a:xfrm>
        </p:spPr>
        <p:txBody>
          <a:bodyPr/>
          <a:lstStyle/>
          <a:p>
            <a:r>
              <a:rPr lang="ru-RU" dirty="0"/>
              <a:t>Адрес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036" y="1064855"/>
            <a:ext cx="7772400" cy="5256584"/>
          </a:xfrm>
        </p:spPr>
        <p:txBody>
          <a:bodyPr>
            <a:noAutofit/>
          </a:bodyPr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2000" dirty="0"/>
              <a:t>Задается типом </a:t>
            </a:r>
            <a:r>
              <a:rPr lang="en-US" sz="2000" dirty="0" err="1"/>
              <a:t>System.Uri</a:t>
            </a:r>
            <a:r>
              <a:rPr lang="ru-RU" sz="2000" dirty="0"/>
              <a:t> или в </a:t>
            </a:r>
            <a:r>
              <a:rPr lang="en-US" sz="2000" dirty="0"/>
              <a:t>*.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ru-RU" sz="2000" dirty="0"/>
              <a:t>файле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2000" dirty="0"/>
              <a:t>Зависит от выбранной привязки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2000" dirty="0"/>
              <a:t>В общем случае должны быть заданы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1800" dirty="0">
                <a:solidFill>
                  <a:srgbClr val="FFFF00"/>
                </a:solidFill>
              </a:rPr>
              <a:t>scheme://MachineName[:port]/Path</a:t>
            </a:r>
            <a:endParaRPr lang="ru-RU" sz="1800" dirty="0">
              <a:solidFill>
                <a:srgbClr val="FFFF00"/>
              </a:solidFill>
            </a:endParaRP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1800" dirty="0"/>
              <a:t>Схема</a:t>
            </a:r>
            <a:r>
              <a:rPr lang="en-US" sz="1800" dirty="0"/>
              <a:t>. </a:t>
            </a:r>
            <a:r>
              <a:rPr lang="ru-RU" sz="1800" dirty="0"/>
              <a:t>Транспортный протокол. </a:t>
            </a:r>
            <a:r>
              <a:rPr lang="en-US" sz="1800" dirty="0"/>
              <a:t>HPPP, TCP </a:t>
            </a:r>
            <a:r>
              <a:rPr lang="ru-RU" sz="1800" dirty="0"/>
              <a:t>и т.д.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1800" dirty="0"/>
              <a:t>Имя машины.</a:t>
            </a:r>
            <a:r>
              <a:rPr lang="en-US" sz="1800" dirty="0"/>
              <a:t>DNS </a:t>
            </a:r>
            <a:r>
              <a:rPr lang="ru-RU" sz="1800" dirty="0"/>
              <a:t>имя или </a:t>
            </a:r>
            <a:r>
              <a:rPr lang="en-US" sz="1800" dirty="0"/>
              <a:t>IP </a:t>
            </a:r>
            <a:r>
              <a:rPr lang="ru-RU" sz="1800" dirty="0"/>
              <a:t>адрес или др. в зависимость от схемы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1800" dirty="0"/>
              <a:t>Порт. Номер порта. Некоторый протоколы имеют порт по умолчанию и он может быть опущен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1800" dirty="0"/>
              <a:t>Путь. Путь к службе </a:t>
            </a:r>
            <a:r>
              <a:rPr lang="en-US" sz="1800" dirty="0"/>
              <a:t>WCF</a:t>
            </a:r>
            <a:endParaRPr lang="ru-RU" sz="1800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2000" dirty="0"/>
              <a:t>Примеры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000" u="sng" dirty="0">
                <a:solidFill>
                  <a:srgbClr val="FFC000"/>
                </a:solidFill>
                <a:hlinkClick r:id="rId4"/>
              </a:rPr>
              <a:t>http://localhost:8080/MyWCFService</a:t>
            </a:r>
            <a:endParaRPr lang="en-US" sz="2000" u="sng" dirty="0">
              <a:solidFill>
                <a:srgbClr val="FFC000"/>
              </a:solidFill>
            </a:endParaRP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000" u="sng" dirty="0" err="1">
                <a:solidFill>
                  <a:srgbClr val="FFC000"/>
                </a:solidFill>
              </a:rPr>
              <a:t>net.tcp</a:t>
            </a:r>
            <a:r>
              <a:rPr lang="en-US" sz="2000" u="sng" dirty="0">
                <a:solidFill>
                  <a:srgbClr val="FFC000"/>
                </a:solidFill>
              </a:rPr>
              <a:t>://localhost:8080/</a:t>
            </a:r>
            <a:r>
              <a:rPr lang="en-US" sz="2000" u="sng" dirty="0" err="1">
                <a:solidFill>
                  <a:srgbClr val="FFC000"/>
                </a:solidFill>
              </a:rPr>
              <a:t>MyWCFService</a:t>
            </a:r>
            <a:endParaRPr lang="en-US" sz="2000" u="sng" dirty="0">
              <a:solidFill>
                <a:srgbClr val="FFC000"/>
              </a:solidFill>
            </a:endParaRP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000" u="sng" dirty="0" err="1">
                <a:solidFill>
                  <a:srgbClr val="FFC000"/>
                </a:solidFill>
              </a:rPr>
              <a:t>net.pipe</a:t>
            </a:r>
            <a:r>
              <a:rPr lang="en-US" sz="2000" u="sng" dirty="0">
                <a:solidFill>
                  <a:srgbClr val="FFC000"/>
                </a:solidFill>
              </a:rPr>
              <a:t>://</a:t>
            </a:r>
            <a:r>
              <a:rPr lang="en-US" sz="2000" u="sng" dirty="0" err="1">
                <a:solidFill>
                  <a:srgbClr val="FFC000"/>
                </a:solidFill>
              </a:rPr>
              <a:t>localhost</a:t>
            </a:r>
            <a:r>
              <a:rPr lang="en-US" sz="2000" u="sng" dirty="0">
                <a:solidFill>
                  <a:srgbClr val="FFC000"/>
                </a:solidFill>
              </a:rPr>
              <a:t>/</a:t>
            </a:r>
            <a:r>
              <a:rPr lang="en-US" sz="2000" u="sng" dirty="0" err="1">
                <a:solidFill>
                  <a:srgbClr val="FFC000"/>
                </a:solidFill>
              </a:rPr>
              <a:t>MyWCFService</a:t>
            </a:r>
            <a:endParaRPr lang="en-US" sz="2000" u="sng" dirty="0">
              <a:solidFill>
                <a:srgbClr val="FFC000"/>
              </a:solidFill>
            </a:endParaRP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000" u="sng" dirty="0" err="1">
                <a:solidFill>
                  <a:srgbClr val="FFC000"/>
                </a:solidFill>
              </a:rPr>
              <a:t>net.msmq</a:t>
            </a:r>
            <a:r>
              <a:rPr lang="en-US" sz="2000" u="sng" dirty="0">
                <a:solidFill>
                  <a:srgbClr val="FFC000"/>
                </a:solidFill>
              </a:rPr>
              <a:t>://</a:t>
            </a:r>
            <a:r>
              <a:rPr lang="en-US" sz="2000" u="sng" dirty="0" err="1">
                <a:solidFill>
                  <a:srgbClr val="FFC000"/>
                </a:solidFill>
              </a:rPr>
              <a:t>localhost</a:t>
            </a:r>
            <a:r>
              <a:rPr lang="en-US" sz="2000" u="sng" dirty="0">
                <a:solidFill>
                  <a:srgbClr val="FFC000"/>
                </a:solidFill>
              </a:rPr>
              <a:t>/private$/</a:t>
            </a:r>
            <a:r>
              <a:rPr lang="en-US" sz="2000" u="sng" dirty="0" err="1">
                <a:solidFill>
                  <a:srgbClr val="FFC000"/>
                </a:solidFill>
              </a:rPr>
              <a:t>MyPrivateQuery</a:t>
            </a:r>
            <a:endParaRPr lang="en-US" sz="2000" u="sng" dirty="0">
              <a:solidFill>
                <a:srgbClr val="FFC000"/>
              </a:solidFill>
            </a:endParaRP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US" sz="2000" dirty="0"/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ru-RU" sz="2000" dirty="0"/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9129" y="236800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3320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службы </a:t>
            </a:r>
            <a:r>
              <a:rPr lang="en-US" dirty="0"/>
              <a:t>WCF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rmAutofit/>
          </a:bodyPr>
          <a:lstStyle/>
          <a:p>
            <a:r>
              <a:rPr lang="ru-RU" dirty="0"/>
              <a:t>Публикует службу </a:t>
            </a:r>
            <a:r>
              <a:rPr lang="en-US" dirty="0"/>
              <a:t>WCF, </a:t>
            </a:r>
            <a:r>
              <a:rPr lang="ru-RU" dirty="0"/>
              <a:t>организует взаимодействие. </a:t>
            </a:r>
            <a:endParaRPr lang="en-US" dirty="0"/>
          </a:p>
          <a:p>
            <a:r>
              <a:rPr lang="ru-RU" dirty="0"/>
              <a:t>В роли хоста может выступать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любой тип приложения (консольное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WinForms</a:t>
            </a:r>
            <a:r>
              <a:rPr lang="en-US" dirty="0"/>
              <a:t>, WPF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Служба </a:t>
            </a:r>
            <a:r>
              <a:rPr lang="en-US" dirty="0"/>
              <a:t>Windows</a:t>
            </a:r>
          </a:p>
          <a:p>
            <a:pPr lvl="1"/>
            <a:r>
              <a:rPr lang="en-US" dirty="0"/>
              <a:t>IIS (Internet Information Service)</a:t>
            </a:r>
          </a:p>
        </p:txBody>
      </p:sp>
    </p:spTree>
    <p:extLst>
      <p:ext uri="{BB962C8B-B14F-4D97-AF65-F5344CB8AC3E}">
        <p14:creationId xmlns:p14="http://schemas.microsoft.com/office/powerpoint/2010/main" val="220169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</a:t>
            </a:r>
            <a:r>
              <a:rPr lang="en-US" dirty="0"/>
              <a:t> </a:t>
            </a:r>
            <a:r>
              <a:rPr lang="ru-RU" dirty="0"/>
              <a:t>службы </a:t>
            </a:r>
            <a:r>
              <a:rPr lang="en-US" dirty="0"/>
              <a:t>WCF – </a:t>
            </a:r>
            <a:r>
              <a:rPr lang="ru-RU" dirty="0"/>
              <a:t>приложение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Необходимы сборка </a:t>
            </a:r>
            <a:r>
              <a:rPr lang="en-US" dirty="0" err="1"/>
              <a:t>System.ServiceModel</a:t>
            </a:r>
            <a:r>
              <a:rPr lang="en-US" dirty="0"/>
              <a:t> </a:t>
            </a:r>
            <a:r>
              <a:rPr lang="ru-RU" dirty="0"/>
              <a:t>и такое же пространство имен.</a:t>
            </a:r>
          </a:p>
          <a:p>
            <a:pPr marL="68580" indent="0">
              <a:buNone/>
            </a:pPr>
            <a:r>
              <a:rPr lang="ru-RU" dirty="0"/>
              <a:t>Хост службы </a:t>
            </a:r>
            <a:r>
              <a:rPr lang="en-US" dirty="0"/>
              <a:t>WCF </a:t>
            </a:r>
            <a:r>
              <a:rPr lang="ru-RU" dirty="0"/>
              <a:t>– всегда класс </a:t>
            </a:r>
            <a:r>
              <a:rPr lang="en-US" dirty="0" err="1">
                <a:solidFill>
                  <a:srgbClr val="FFFF00"/>
                </a:solidFill>
              </a:rPr>
              <a:t>ServiceHost</a:t>
            </a:r>
            <a:endParaRPr lang="en-US" dirty="0">
              <a:solidFill>
                <a:srgbClr val="FFFF00"/>
              </a:solidFill>
            </a:endParaRPr>
          </a:p>
          <a:p>
            <a:pPr marL="68580" indent="0">
              <a:buNone/>
            </a:pPr>
            <a:r>
              <a:rPr lang="en-US" dirty="0" err="1">
                <a:solidFill>
                  <a:srgbClr val="FFFFCC"/>
                </a:solidFill>
              </a:rPr>
              <a:t>ServiceHost</a:t>
            </a:r>
            <a:r>
              <a:rPr lang="en-US" dirty="0">
                <a:solidFill>
                  <a:srgbClr val="FFFFCC"/>
                </a:solidFill>
              </a:rPr>
              <a:t> host = </a:t>
            </a:r>
          </a:p>
          <a:p>
            <a:pPr marL="68580" indent="0">
              <a:buNone/>
            </a:pPr>
            <a:r>
              <a:rPr lang="en-US" dirty="0">
                <a:solidFill>
                  <a:srgbClr val="FFFFCC"/>
                </a:solidFill>
              </a:rPr>
              <a:t>      new </a:t>
            </a:r>
            <a:r>
              <a:rPr lang="en-US" dirty="0" err="1">
                <a:solidFill>
                  <a:srgbClr val="FFFFCC"/>
                </a:solidFill>
              </a:rPr>
              <a:t>ServiceHost</a:t>
            </a:r>
            <a:r>
              <a:rPr lang="en-US" dirty="0">
                <a:solidFill>
                  <a:srgbClr val="FFFFCC"/>
                </a:solidFill>
              </a:rPr>
              <a:t>(</a:t>
            </a:r>
            <a:r>
              <a:rPr lang="en-US" dirty="0" err="1">
                <a:solidFill>
                  <a:srgbClr val="FFFFCC"/>
                </a:solidFill>
              </a:rPr>
              <a:t>typeof</a:t>
            </a:r>
            <a:r>
              <a:rPr lang="en-US" dirty="0">
                <a:solidFill>
                  <a:srgbClr val="FFFFCC"/>
                </a:solidFill>
              </a:rPr>
              <a:t>(</a:t>
            </a:r>
            <a:r>
              <a:rPr lang="en-US" dirty="0" err="1">
                <a:solidFill>
                  <a:srgbClr val="FFFFCC"/>
                </a:solidFill>
              </a:rPr>
              <a:t>MyWCFService</a:t>
            </a:r>
            <a:r>
              <a:rPr lang="en-US" dirty="0">
                <a:solidFill>
                  <a:srgbClr val="FFFFCC"/>
                </a:solidFill>
              </a:rPr>
              <a:t>));</a:t>
            </a:r>
          </a:p>
          <a:p>
            <a:pPr marL="68580" indent="0">
              <a:buNone/>
            </a:pPr>
            <a:r>
              <a:rPr lang="en-US" dirty="0" err="1">
                <a:solidFill>
                  <a:srgbClr val="FFFFCC"/>
                </a:solidFill>
              </a:rPr>
              <a:t>host.Open</a:t>
            </a:r>
            <a:r>
              <a:rPr lang="en-US" dirty="0">
                <a:solidFill>
                  <a:srgbClr val="FFFFCC"/>
                </a:solidFill>
              </a:rPr>
              <a:t>();</a:t>
            </a:r>
          </a:p>
          <a:p>
            <a:pPr marL="68580" indent="0">
              <a:buNone/>
            </a:pPr>
            <a:r>
              <a:rPr lang="en-US" dirty="0">
                <a:solidFill>
                  <a:srgbClr val="FFFFCC"/>
                </a:solidFill>
              </a:rPr>
              <a:t>…..</a:t>
            </a:r>
          </a:p>
          <a:p>
            <a:pPr marL="68580" indent="0">
              <a:buNone/>
            </a:pPr>
            <a:r>
              <a:rPr lang="en-US" dirty="0" err="1">
                <a:solidFill>
                  <a:srgbClr val="FFFFCC"/>
                </a:solidFill>
              </a:rPr>
              <a:t>host.Close</a:t>
            </a:r>
            <a:r>
              <a:rPr lang="en-US" dirty="0">
                <a:solidFill>
                  <a:srgbClr val="FFFFCC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1819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конечных точек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noProof="1">
                <a:latin typeface="Lucida Console" pitchFamily="49" charset="0"/>
              </a:rPr>
              <a:t>&lt;configuration&gt;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noProof="1">
                <a:latin typeface="Lucida Console" pitchFamily="49" charset="0"/>
              </a:rPr>
              <a:t>  &lt;system.serviceModel&gt;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noProof="1">
                <a:latin typeface="Lucida Console" pitchFamily="49" charset="0"/>
              </a:rPr>
              <a:t>    &lt;services&gt;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noProof="1">
                <a:latin typeface="Lucida Console" pitchFamily="49" charset="0"/>
              </a:rPr>
              <a:t>      &lt;service </a:t>
            </a:r>
            <a:r>
              <a:rPr lang="en-US" sz="1800" dirty="0">
                <a:latin typeface="Lucida Console" pitchFamily="49" charset="0"/>
              </a:rPr>
              <a:t>t</a:t>
            </a:r>
            <a:r>
              <a:rPr lang="en-US" sz="1800" noProof="1">
                <a:latin typeface="Lucida Console" pitchFamily="49" charset="0"/>
              </a:rPr>
              <a:t>ype="CalculatorService"&gt;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noProof="1">
                <a:solidFill>
                  <a:srgbClr val="000000"/>
                </a:solidFill>
                <a:latin typeface="Lucida Console" pitchFamily="49" charset="0"/>
              </a:rPr>
              <a:t>        </a:t>
            </a:r>
            <a:r>
              <a:rPr lang="en-US" sz="1800" b="1" noProof="1">
                <a:solidFill>
                  <a:srgbClr val="FFFF00"/>
                </a:solidFill>
                <a:latin typeface="Lucida Console" pitchFamily="49" charset="0"/>
              </a:rPr>
              <a:t>&lt;endpoint address=“</a:t>
            </a:r>
            <a:r>
              <a:rPr lang="en-US" sz="1800" b="1" dirty="0">
                <a:solidFill>
                  <a:srgbClr val="FFFF00"/>
                </a:solidFill>
                <a:latin typeface="Lucida Console" pitchFamily="49" charset="0"/>
              </a:rPr>
              <a:t>http://localhost/c</a:t>
            </a:r>
            <a:r>
              <a:rPr lang="en-US" sz="1800" b="1" noProof="1">
                <a:solidFill>
                  <a:srgbClr val="FFFF00"/>
                </a:solidFill>
                <a:latin typeface="Lucida Console" pitchFamily="49" charset="0"/>
              </a:rPr>
              <a:t>alculator"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noProof="1">
                <a:solidFill>
                  <a:srgbClr val="FFFF00"/>
                </a:solidFill>
                <a:latin typeface="Lucida Console" pitchFamily="49" charset="0"/>
              </a:rPr>
              <a:t>                  binding="basic</a:t>
            </a:r>
            <a:r>
              <a:rPr lang="en-US" sz="1800" b="1" dirty="0">
                <a:solidFill>
                  <a:srgbClr val="FFFF00"/>
                </a:solidFill>
                <a:latin typeface="Lucida Console" pitchFamily="49" charset="0"/>
              </a:rPr>
              <a:t>Http</a:t>
            </a:r>
            <a:r>
              <a:rPr lang="en-US" sz="1800" b="1" noProof="1">
                <a:solidFill>
                  <a:srgbClr val="FFFF00"/>
                </a:solidFill>
                <a:latin typeface="Lucida Console" pitchFamily="49" charset="0"/>
              </a:rPr>
              <a:t>Binding"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noProof="1">
                <a:solidFill>
                  <a:srgbClr val="FFFF00"/>
                </a:solidFill>
                <a:latin typeface="Lucida Console" pitchFamily="49" charset="0"/>
              </a:rPr>
              <a:t>                  contractType="ICalculator" /&gt;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noProof="1">
                <a:latin typeface="Lucida Console" pitchFamily="49" charset="0"/>
              </a:rPr>
              <a:t>      &lt;/service&gt;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noProof="1">
                <a:latin typeface="Lucida Console" pitchFamily="49" charset="0"/>
              </a:rPr>
              <a:t>    &lt;/services&gt;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noProof="1">
                <a:latin typeface="Lucida Console" pitchFamily="49" charset="0"/>
              </a:rPr>
              <a:t>  &lt;/system.serviceModel&gt;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noProof="1">
                <a:latin typeface="Lucida Console" pitchFamily="49" charset="0"/>
              </a:rPr>
              <a:t>&lt;/configuration&gt;</a:t>
            </a:r>
            <a:endParaRPr lang="en-US" sz="1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1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914400"/>
          </a:xfrm>
        </p:spPr>
        <p:txBody>
          <a:bodyPr/>
          <a:lstStyle/>
          <a:p>
            <a:r>
              <a:rPr lang="en-US" dirty="0"/>
              <a:t>API </a:t>
            </a:r>
            <a:r>
              <a:rPr lang="ru-RU" dirty="0"/>
              <a:t>распределенных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24744"/>
            <a:ext cx="7772400" cy="525658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DCOM</a:t>
            </a:r>
            <a:r>
              <a:rPr lang="en-US" sz="1800" dirty="0"/>
              <a:t> – Distributed COM. </a:t>
            </a:r>
            <a:r>
              <a:rPr lang="ru-RU" sz="1800" dirty="0"/>
              <a:t>Вызов </a:t>
            </a:r>
            <a:r>
              <a:rPr lang="en-US" sz="1800" dirty="0"/>
              <a:t>COM </a:t>
            </a:r>
            <a:r>
              <a:rPr lang="ru-RU" sz="1800" dirty="0"/>
              <a:t>объектов на удаленной машине. </a:t>
            </a:r>
            <a:endParaRPr lang="en-US" sz="1800" dirty="0"/>
          </a:p>
          <a:p>
            <a:pPr lvl="1"/>
            <a:r>
              <a:rPr lang="ru-RU" sz="1600" dirty="0"/>
              <a:t>Используется реестр </a:t>
            </a:r>
            <a:r>
              <a:rPr lang="en-US" sz="1600" dirty="0"/>
              <a:t>Window</a:t>
            </a:r>
            <a:r>
              <a:rPr lang="ru-RU" sz="1600" dirty="0"/>
              <a:t>. </a:t>
            </a:r>
            <a:endParaRPr lang="en-US" sz="1600" dirty="0"/>
          </a:p>
          <a:p>
            <a:pPr lvl="1"/>
            <a:r>
              <a:rPr lang="en-US" sz="1600" dirty="0"/>
              <a:t>Windows</a:t>
            </a:r>
            <a:r>
              <a:rPr lang="ru-RU" sz="1600" dirty="0"/>
              <a:t>-зависимая архитектура.</a:t>
            </a:r>
          </a:p>
          <a:p>
            <a:r>
              <a:rPr lang="en-US" sz="1800" dirty="0">
                <a:solidFill>
                  <a:srgbClr val="FFC000"/>
                </a:solidFill>
              </a:rPr>
              <a:t>COM+ </a:t>
            </a:r>
            <a:r>
              <a:rPr lang="en-US" sz="1800" dirty="0"/>
              <a:t>– </a:t>
            </a:r>
            <a:r>
              <a:rPr lang="ru-RU" sz="1800" dirty="0"/>
              <a:t>добавлен способ управления транзакциями.</a:t>
            </a:r>
            <a:r>
              <a:rPr lang="en-US" sz="1800" dirty="0"/>
              <a:t> </a:t>
            </a:r>
          </a:p>
          <a:p>
            <a:pPr lvl="1"/>
            <a:r>
              <a:rPr lang="en-US" sz="1600" dirty="0"/>
              <a:t>Windows</a:t>
            </a:r>
            <a:r>
              <a:rPr lang="ru-RU" sz="1600" dirty="0"/>
              <a:t>-зависимая архитектура. </a:t>
            </a:r>
            <a:endParaRPr lang="en-US" sz="1600" dirty="0"/>
          </a:p>
          <a:p>
            <a:pPr lvl="1"/>
            <a:r>
              <a:rPr lang="ru-RU" sz="1600" dirty="0"/>
              <a:t>В .</a:t>
            </a:r>
            <a:r>
              <a:rPr lang="en-US" sz="1600" dirty="0"/>
              <a:t>NET</a:t>
            </a:r>
            <a:r>
              <a:rPr lang="ru-RU" sz="1600" dirty="0"/>
              <a:t> можно взаимодействовать с </a:t>
            </a:r>
            <a:r>
              <a:rPr lang="en-US" sz="1600" dirty="0"/>
              <a:t>COM+</a:t>
            </a:r>
            <a:r>
              <a:rPr lang="ru-RU" sz="1600" dirty="0"/>
              <a:t> с помощью библиотеки </a:t>
            </a:r>
            <a:r>
              <a:rPr lang="en-US" sz="1600" dirty="0" err="1"/>
              <a:t>System.EnterpriseServices</a:t>
            </a:r>
            <a:endParaRPr lang="en-US" sz="1600" dirty="0"/>
          </a:p>
          <a:p>
            <a:r>
              <a:rPr lang="en-US" sz="1800" dirty="0">
                <a:solidFill>
                  <a:srgbClr val="FFC000"/>
                </a:solidFill>
              </a:rPr>
              <a:t>MSMQ</a:t>
            </a:r>
            <a:r>
              <a:rPr lang="en-US" sz="1800" dirty="0"/>
              <a:t> – Microsoft Message Queuing – </a:t>
            </a:r>
            <a:r>
              <a:rPr lang="ru-RU" sz="1800" dirty="0"/>
              <a:t>очередь сообщения </a:t>
            </a:r>
            <a:r>
              <a:rPr lang="en-US" sz="1800" dirty="0"/>
              <a:t>Microsoft</a:t>
            </a:r>
            <a:r>
              <a:rPr lang="ru-RU" sz="1800" dirty="0"/>
              <a:t>. </a:t>
            </a:r>
          </a:p>
          <a:p>
            <a:pPr lvl="1"/>
            <a:r>
              <a:rPr lang="ru-RU" sz="1600" dirty="0"/>
              <a:t>Отказоустойчивый механизм взаимодействия</a:t>
            </a:r>
          </a:p>
          <a:p>
            <a:pPr lvl="1"/>
            <a:r>
              <a:rPr lang="ru-RU" sz="1600" dirty="0"/>
              <a:t>В .</a:t>
            </a:r>
            <a:r>
              <a:rPr lang="en-US" sz="1600" dirty="0"/>
              <a:t>NET</a:t>
            </a:r>
            <a:r>
              <a:rPr lang="ru-RU" sz="1600" dirty="0"/>
              <a:t> можно взаимодействовать с </a:t>
            </a:r>
            <a:r>
              <a:rPr lang="en-US" sz="1600" dirty="0"/>
              <a:t>MSMQ </a:t>
            </a:r>
            <a:r>
              <a:rPr lang="ru-RU" sz="1600" dirty="0"/>
              <a:t> с помощью библиотеки </a:t>
            </a:r>
            <a:r>
              <a:rPr lang="en-US" sz="1600" dirty="0" err="1"/>
              <a:t>System.EnterpriseServices</a:t>
            </a:r>
            <a:endParaRPr lang="ru-RU" sz="1600" dirty="0"/>
          </a:p>
          <a:p>
            <a:r>
              <a:rPr lang="en-US" sz="1800" dirty="0">
                <a:solidFill>
                  <a:srgbClr val="FFC000"/>
                </a:solidFill>
              </a:rPr>
              <a:t>.NET </a:t>
            </a:r>
            <a:r>
              <a:rPr lang="en-US" sz="1800" dirty="0" err="1">
                <a:solidFill>
                  <a:srgbClr val="FFC000"/>
                </a:solidFill>
              </a:rPr>
              <a:t>Remoting</a:t>
            </a:r>
            <a:endParaRPr lang="ru-RU" sz="1800" dirty="0">
              <a:solidFill>
                <a:srgbClr val="FFC000"/>
              </a:solidFill>
            </a:endParaRPr>
          </a:p>
          <a:p>
            <a:pPr lvl="1"/>
            <a:r>
              <a:rPr lang="ru-RU" sz="1600" dirty="0"/>
              <a:t>Взаимодействие </a:t>
            </a:r>
            <a:r>
              <a:rPr lang="en-US" sz="1600" dirty="0"/>
              <a:t>.NET </a:t>
            </a:r>
            <a:r>
              <a:rPr lang="ru-RU" sz="1600" dirty="0"/>
              <a:t>приложений на разных компьютерах</a:t>
            </a:r>
          </a:p>
          <a:p>
            <a:pPr lvl="1"/>
            <a:r>
              <a:rPr lang="ru-RU" sz="1600" dirty="0"/>
              <a:t>Возможность передавать данные в двоичном виде</a:t>
            </a:r>
          </a:p>
          <a:p>
            <a:pPr lvl="1"/>
            <a:r>
              <a:rPr lang="ru-RU" sz="1600" dirty="0"/>
              <a:t>Единая система типов – </a:t>
            </a:r>
            <a:r>
              <a:rPr lang="en-US" sz="1600" dirty="0"/>
              <a:t>CTS</a:t>
            </a:r>
            <a:endParaRPr lang="ru-RU" sz="1600" dirty="0"/>
          </a:p>
          <a:p>
            <a:pPr lvl="1"/>
            <a:r>
              <a:rPr lang="ru-RU" sz="1600" dirty="0"/>
              <a:t>Частично кроссплатформенная (</a:t>
            </a:r>
            <a:r>
              <a:rPr lang="en-US" sz="1600" dirty="0"/>
              <a:t>Mono – </a:t>
            </a:r>
            <a:r>
              <a:rPr lang="ru-RU" sz="1600" dirty="0"/>
              <a:t>на </a:t>
            </a:r>
            <a:r>
              <a:rPr lang="en-US" sz="1600" dirty="0"/>
              <a:t>Unix</a:t>
            </a:r>
            <a:r>
              <a:rPr lang="ru-RU" sz="1600" dirty="0"/>
              <a:t>)</a:t>
            </a:r>
          </a:p>
          <a:p>
            <a:pPr lvl="1"/>
            <a:r>
              <a:rPr lang="ru-RU" sz="1600" dirty="0"/>
              <a:t>Использование конфигурационных файлов для настройки сервиса</a:t>
            </a:r>
            <a:endParaRPr lang="en-US" sz="1600" dirty="0"/>
          </a:p>
          <a:p>
            <a:pPr lvl="1"/>
            <a:r>
              <a:rPr lang="ru-RU" sz="1600" dirty="0"/>
              <a:t>В </a:t>
            </a:r>
            <a:r>
              <a:rPr lang="en-US" sz="1600" dirty="0"/>
              <a:t>.NET </a:t>
            </a:r>
            <a:r>
              <a:rPr lang="ru-RU" sz="1600" dirty="0"/>
              <a:t>это пространство имен - </a:t>
            </a:r>
            <a:r>
              <a:rPr lang="en-US" sz="1600" dirty="0" err="1"/>
              <a:t>System.Runtime.Remoting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759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конечных точек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Autofit/>
          </a:bodyPr>
          <a:lstStyle/>
          <a:p>
            <a:pPr marL="68580" indent="0">
              <a:lnSpc>
                <a:spcPct val="85000"/>
              </a:lnSpc>
              <a:buNone/>
            </a:pPr>
            <a:r>
              <a:rPr lang="ru-RU" sz="1800" dirty="0">
                <a:latin typeface="Lucida Console" pitchFamily="49" charset="0"/>
              </a:rPr>
              <a:t>Можно задать базовый адрес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noProof="1">
                <a:latin typeface="Lucida Console" pitchFamily="49" charset="0"/>
              </a:rPr>
              <a:t>&lt;configuration&gt;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noProof="1">
                <a:latin typeface="Lucida Console" pitchFamily="49" charset="0"/>
              </a:rPr>
              <a:t>  &lt;system.serviceModel&gt;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noProof="1">
                <a:latin typeface="Lucida Console" pitchFamily="49" charset="0"/>
              </a:rPr>
              <a:t>    &lt;services&gt;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noProof="1">
                <a:latin typeface="Lucida Console" pitchFamily="49" charset="0"/>
              </a:rPr>
              <a:t>      &lt;service 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en-US" sz="1400" noProof="1">
                <a:latin typeface="Lucida Console" pitchFamily="49" charset="0"/>
              </a:rPr>
              <a:t>ype="CalculatorService"&gt;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noProof="1">
                <a:solidFill>
                  <a:srgbClr val="FFC000"/>
                </a:solidFill>
                <a:latin typeface="Lucida Console" pitchFamily="49" charset="0"/>
              </a:rPr>
              <a:t>        </a:t>
            </a:r>
            <a:r>
              <a:rPr lang="en-US" sz="1400" b="1" noProof="1">
                <a:solidFill>
                  <a:srgbClr val="FFC000"/>
                </a:solidFill>
                <a:latin typeface="Lucida Console" pitchFamily="49" charset="0"/>
              </a:rPr>
              <a:t>&lt;endpoint </a:t>
            </a:r>
            <a:r>
              <a:rPr lang="en-US" sz="1400" b="1" noProof="1">
                <a:solidFill>
                  <a:srgbClr val="FFFF00"/>
                </a:solidFill>
                <a:latin typeface="Lucida Console" pitchFamily="49" charset="0"/>
              </a:rPr>
              <a:t>address=“"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noProof="1">
                <a:solidFill>
                  <a:srgbClr val="FFC000"/>
                </a:solidFill>
                <a:latin typeface="Lucida Console" pitchFamily="49" charset="0"/>
              </a:rPr>
              <a:t>                  binding="basic</a:t>
            </a:r>
            <a:r>
              <a:rPr lang="en-US" sz="1400" b="1" dirty="0">
                <a:solidFill>
                  <a:srgbClr val="FFC000"/>
                </a:solidFill>
                <a:latin typeface="Lucida Console" pitchFamily="49" charset="0"/>
              </a:rPr>
              <a:t>Http</a:t>
            </a:r>
            <a:r>
              <a:rPr lang="en-US" sz="1400" b="1" noProof="1">
                <a:solidFill>
                  <a:srgbClr val="FFC000"/>
                </a:solidFill>
                <a:latin typeface="Lucida Console" pitchFamily="49" charset="0"/>
              </a:rPr>
              <a:t>Binding"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noProof="1">
                <a:solidFill>
                  <a:srgbClr val="FFC000"/>
                </a:solidFill>
                <a:latin typeface="Lucida Console" pitchFamily="49" charset="0"/>
              </a:rPr>
              <a:t>                  contractType="ICalculator" /&gt;</a:t>
            </a:r>
            <a:endParaRPr lang="ru-RU" sz="1400" b="1" noProof="1">
              <a:solidFill>
                <a:srgbClr val="FFC000"/>
              </a:solidFill>
              <a:latin typeface="Lucida Console" pitchFamily="49" charset="0"/>
            </a:endParaRP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ru-RU" sz="1400" b="1" noProof="1">
                <a:solidFill>
                  <a:srgbClr val="FFFF00"/>
                </a:solidFill>
                <a:latin typeface="Lucida Console" pitchFamily="49" charset="0"/>
              </a:rPr>
              <a:t>        </a:t>
            </a:r>
            <a:r>
              <a:rPr lang="en-US" sz="1400" b="1" noProof="1">
                <a:solidFill>
                  <a:srgbClr val="FFFF00"/>
                </a:solidFill>
                <a:latin typeface="Lucida Console" pitchFamily="49" charset="0"/>
              </a:rPr>
              <a:t>&lt;host&gt;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noProof="1">
                <a:solidFill>
                  <a:srgbClr val="FFFF00"/>
                </a:solidFill>
                <a:latin typeface="Lucida Console" pitchFamily="49" charset="0"/>
              </a:rPr>
              <a:t>          &lt;baseAddresses&gt;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noProof="1">
                <a:solidFill>
                  <a:srgbClr val="FFFF00"/>
                </a:solidFill>
                <a:latin typeface="Lucida Console" pitchFamily="49" charset="0"/>
              </a:rPr>
              <a:t>            &lt;add baseAddress="http://localhost:8732/</a:t>
            </a:r>
            <a:r>
              <a:rPr lang="en-US" sz="1400" b="1" dirty="0">
                <a:solidFill>
                  <a:srgbClr val="FFFF00"/>
                </a:solidFill>
                <a:latin typeface="Lucida Console" pitchFamily="49" charset="0"/>
              </a:rPr>
              <a:t>c</a:t>
            </a:r>
            <a:r>
              <a:rPr lang="en-US" sz="1400" b="1" noProof="1">
                <a:solidFill>
                  <a:srgbClr val="FFFF00"/>
                </a:solidFill>
                <a:latin typeface="Lucida Console" pitchFamily="49" charset="0"/>
              </a:rPr>
              <a:t>alculator/" /&gt;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noProof="1">
                <a:solidFill>
                  <a:srgbClr val="FFFF00"/>
                </a:solidFill>
                <a:latin typeface="Lucida Console" pitchFamily="49" charset="0"/>
              </a:rPr>
              <a:t>          &lt;/baseAddresses&gt;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noProof="1">
                <a:solidFill>
                  <a:srgbClr val="FFFF00"/>
                </a:solidFill>
                <a:latin typeface="Lucida Console" pitchFamily="49" charset="0"/>
              </a:rPr>
              <a:t>        &lt;/host&gt;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ru-RU" sz="1400" noProof="1">
                <a:latin typeface="Lucida Console" pitchFamily="49" charset="0"/>
              </a:rPr>
              <a:t>      </a:t>
            </a:r>
            <a:r>
              <a:rPr lang="en-US" sz="1400" noProof="1">
                <a:latin typeface="Lucida Console" pitchFamily="49" charset="0"/>
              </a:rPr>
              <a:t>&lt;/service&gt;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noProof="1">
                <a:latin typeface="Lucida Console" pitchFamily="49" charset="0"/>
              </a:rPr>
              <a:t>    &lt;/services&gt;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noProof="1">
                <a:latin typeface="Lucida Console" pitchFamily="49" charset="0"/>
              </a:rPr>
              <a:t>  &lt;/system.serviceModel&gt;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noProof="1">
                <a:latin typeface="Lucida Console" pitchFamily="49" charset="0"/>
              </a:rPr>
              <a:t>&lt;/configuration&gt;</a:t>
            </a:r>
            <a:endParaRPr 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6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привязок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noProof="1">
                <a:latin typeface="Lucida Console" pitchFamily="49" charset="0"/>
              </a:rPr>
              <a:t>&lt;configuration&gt;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noProof="1">
                <a:latin typeface="Lucida Console" pitchFamily="49" charset="0"/>
              </a:rPr>
              <a:t>  &lt;system.serviceModel&gt;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noProof="1">
                <a:latin typeface="Lucida Console" pitchFamily="49" charset="0"/>
              </a:rPr>
              <a:t>    &lt;services&gt;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noProof="1">
                <a:latin typeface="Lucida Console" pitchFamily="49" charset="0"/>
              </a:rPr>
              <a:t>      &lt;service </a:t>
            </a:r>
            <a:r>
              <a:rPr lang="en-US" sz="1600" dirty="0">
                <a:latin typeface="Lucida Console" pitchFamily="49" charset="0"/>
              </a:rPr>
              <a:t>t</a:t>
            </a:r>
            <a:r>
              <a:rPr lang="en-US" sz="1600" noProof="1">
                <a:latin typeface="Lucida Console" pitchFamily="49" charset="0"/>
              </a:rPr>
              <a:t>ype="CalculatorService"&gt;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ru-RU" sz="1600" noProof="1">
                <a:latin typeface="Lucida Console" pitchFamily="49" charset="0"/>
              </a:rPr>
              <a:t>	  </a:t>
            </a:r>
            <a:r>
              <a:rPr lang="en-US" sz="1600" noProof="1">
                <a:latin typeface="Lucida Console" pitchFamily="49" charset="0"/>
              </a:rPr>
              <a:t>&lt;endpoint address=“</a:t>
            </a:r>
            <a:r>
              <a:rPr lang="en-US" sz="1600" dirty="0">
                <a:latin typeface="Lucida Console" pitchFamily="49" charset="0"/>
              </a:rPr>
              <a:t>http://localhost/c</a:t>
            </a:r>
            <a:r>
              <a:rPr lang="en-US" sz="1600" noProof="1">
                <a:latin typeface="Lucida Console" pitchFamily="49" charset="0"/>
              </a:rPr>
              <a:t>alculator"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noProof="1">
                <a:latin typeface="Lucida Console" pitchFamily="49" charset="0"/>
              </a:rPr>
              <a:t>          </a:t>
            </a:r>
            <a:r>
              <a:rPr lang="ru-RU" sz="1600" noProof="1">
                <a:latin typeface="Lucida Console" pitchFamily="49" charset="0"/>
              </a:rPr>
              <a:t>        </a:t>
            </a:r>
            <a:r>
              <a:rPr lang="en-US" sz="1600" noProof="1">
                <a:latin typeface="Lucida Console" pitchFamily="49" charset="0"/>
              </a:rPr>
              <a:t>binding="basic</a:t>
            </a:r>
            <a:r>
              <a:rPr lang="en-US" sz="1600" dirty="0">
                <a:latin typeface="Lucida Console" pitchFamily="49" charset="0"/>
              </a:rPr>
              <a:t>Http</a:t>
            </a:r>
            <a:r>
              <a:rPr lang="en-US" sz="1600" noProof="1">
                <a:latin typeface="Lucida Console" pitchFamily="49" charset="0"/>
              </a:rPr>
              <a:t>Binding"</a:t>
            </a:r>
            <a:br>
              <a:rPr lang="en-US" sz="1600" dirty="0">
                <a:latin typeface="Lucida Console" pitchFamily="49" charset="0"/>
              </a:rPr>
            </a:br>
            <a:r>
              <a:rPr lang="ru-RU" sz="1600" dirty="0">
                <a:latin typeface="Lucida Console" pitchFamily="49" charset="0"/>
              </a:rPr>
              <a:t>    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     bindingConfiguration="Binding1"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noProof="1">
                <a:latin typeface="Lucida Console" pitchFamily="49" charset="0"/>
              </a:rPr>
              <a:t>        </a:t>
            </a:r>
            <a:r>
              <a:rPr lang="ru-RU" sz="1600" noProof="1">
                <a:latin typeface="Lucida Console" pitchFamily="49" charset="0"/>
              </a:rPr>
              <a:t>        </a:t>
            </a:r>
            <a:r>
              <a:rPr lang="en-US" sz="1600" noProof="1">
                <a:latin typeface="Lucida Console" pitchFamily="49" charset="0"/>
              </a:rPr>
              <a:t>  contractType="ICalculator" /&gt;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noProof="1">
                <a:latin typeface="Lucida Console" pitchFamily="49" charset="0"/>
              </a:rPr>
              <a:t>      &lt;/service&gt;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noProof="1">
                <a:latin typeface="Lucida Console" pitchFamily="49" charset="0"/>
              </a:rPr>
              <a:t>    &lt;/services&gt;</a:t>
            </a:r>
            <a:endParaRPr lang="ru-RU" sz="1600" noProof="1">
              <a:latin typeface="Lucida Console" pitchFamily="49" charset="0"/>
            </a:endParaRPr>
          </a:p>
          <a:p>
            <a:pPr mar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noProof="1">
                <a:latin typeface="Lucida Console" pitchFamily="49" charset="0"/>
              </a:rPr>
              <a:t>    </a:t>
            </a:r>
            <a:r>
              <a:rPr lang="en-US" sz="1600" noProof="1">
                <a:latin typeface="Lucida Console" pitchFamily="49" charset="0"/>
              </a:rPr>
              <a:t>&lt;bindings&gt;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noProof="1">
                <a:latin typeface="Lucida Console" pitchFamily="49" charset="0"/>
              </a:rPr>
              <a:t>  </a:t>
            </a:r>
            <a:r>
              <a:rPr lang="ru-RU" sz="1600" noProof="1">
                <a:latin typeface="Lucida Console" pitchFamily="49" charset="0"/>
              </a:rPr>
              <a:t>    </a:t>
            </a:r>
            <a:r>
              <a:rPr lang="en-US" sz="1600" noProof="1">
                <a:latin typeface="Lucida Console" pitchFamily="49" charset="0"/>
              </a:rPr>
              <a:t>&lt;basic</a:t>
            </a:r>
            <a:r>
              <a:rPr lang="en-US" sz="1600" dirty="0">
                <a:latin typeface="Lucida Console" pitchFamily="49" charset="0"/>
              </a:rPr>
              <a:t>Http</a:t>
            </a:r>
            <a:r>
              <a:rPr lang="en-US" sz="1600" noProof="1">
                <a:latin typeface="Lucida Console" pitchFamily="49" charset="0"/>
              </a:rPr>
              <a:t>Binding&gt;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</a:t>
            </a:r>
            <a:r>
              <a:rPr lang="ru-RU" sz="1600" b="1" noProof="1">
                <a:solidFill>
                  <a:srgbClr val="FFFF00"/>
                </a:solidFill>
                <a:latin typeface="Lucida Console" pitchFamily="49" charset="0"/>
              </a:rPr>
              <a:t>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&lt;binding configurationName="Binding1"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  </a:t>
            </a:r>
            <a:r>
              <a:rPr lang="ru-RU" sz="1600" b="1" noProof="1">
                <a:solidFill>
                  <a:srgbClr val="FFFF00"/>
                </a:solidFill>
                <a:latin typeface="Lucida Console" pitchFamily="49" charset="0"/>
              </a:rPr>
              <a:t> 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host</a:t>
            </a: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N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ameComparisonMode="StrongWildcard"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       </a:t>
            </a:r>
            <a:r>
              <a:rPr lang="ru-RU" sz="1600" b="1" noProof="1">
                <a:solidFill>
                  <a:srgbClr val="FFFF00"/>
                </a:solidFill>
                <a:latin typeface="Lucida Console" pitchFamily="49" charset="0"/>
              </a:rPr>
              <a:t>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send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Timeout="00:10:00"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ru-RU" sz="1600" b="1" dirty="0">
                <a:solidFill>
                  <a:srgbClr val="FFFF00"/>
                </a:solidFill>
                <a:latin typeface="Lucida Console" pitchFamily="49" charset="0"/>
              </a:rPr>
              <a:t>    </a:t>
            </a: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       maxMessageSize="65536"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</a:t>
            </a:r>
            <a:r>
              <a:rPr lang="ru-RU" sz="1600" b="1" noProof="1">
                <a:solidFill>
                  <a:srgbClr val="FFFF00"/>
                </a:solidFill>
                <a:latin typeface="Lucida Console" pitchFamily="49" charset="0"/>
              </a:rPr>
              <a:t>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    messageEncoding="Text"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   </a:t>
            </a:r>
            <a:r>
              <a:rPr lang="ru-RU" sz="1600" b="1" noProof="1">
                <a:solidFill>
                  <a:srgbClr val="FFFF00"/>
                </a:solidFill>
                <a:latin typeface="Lucida Console" pitchFamily="49" charset="0"/>
              </a:rPr>
              <a:t>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textEncoding="utf-8"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ru-RU" sz="1600" b="1" dirty="0">
                <a:solidFill>
                  <a:srgbClr val="FFFF00"/>
                </a:solidFill>
                <a:latin typeface="Lucida Console" pitchFamily="49" charset="0"/>
              </a:rPr>
              <a:t>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</a:t>
            </a: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&lt;/binding&gt;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ru-RU" sz="1600" b="1" dirty="0">
                <a:solidFill>
                  <a:srgbClr val="FFFF00"/>
                </a:solidFill>
                <a:latin typeface="Lucida Console" pitchFamily="49" charset="0"/>
              </a:rPr>
              <a:t>    </a:t>
            </a:r>
            <a:r>
              <a:rPr lang="en-US" sz="1600" noProof="1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noProof="1">
                <a:latin typeface="Lucida Console" pitchFamily="49" charset="0"/>
              </a:rPr>
              <a:t>&lt;/basic</a:t>
            </a:r>
            <a:r>
              <a:rPr lang="en-US" sz="1600" dirty="0">
                <a:latin typeface="Lucida Console" pitchFamily="49" charset="0"/>
              </a:rPr>
              <a:t>Http</a:t>
            </a:r>
            <a:r>
              <a:rPr lang="en-US" sz="1600" noProof="1">
                <a:latin typeface="Lucida Console" pitchFamily="49" charset="0"/>
              </a:rPr>
              <a:t>Binding&gt;</a:t>
            </a:r>
            <a:br>
              <a:rPr lang="en-US" sz="1600" dirty="0">
                <a:latin typeface="Lucida Console" pitchFamily="49" charset="0"/>
              </a:rPr>
            </a:br>
            <a:r>
              <a:rPr lang="ru-RU" sz="1600" dirty="0">
                <a:latin typeface="Lucida Console" pitchFamily="49" charset="0"/>
              </a:rPr>
              <a:t>    </a:t>
            </a:r>
            <a:r>
              <a:rPr lang="en-US" sz="1600" dirty="0">
                <a:latin typeface="Lucida Console" pitchFamily="49" charset="0"/>
              </a:rPr>
              <a:t>&lt;</a:t>
            </a:r>
            <a:r>
              <a:rPr lang="en-US" sz="1600" noProof="1">
                <a:latin typeface="Lucida Console" pitchFamily="49" charset="0"/>
              </a:rPr>
              <a:t>/bindings&gt;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noProof="1">
                <a:latin typeface="Lucida Console" pitchFamily="49" charset="0"/>
              </a:rPr>
              <a:t>  &lt;/system.serviceModel&gt;</a:t>
            </a:r>
          </a:p>
          <a:p>
            <a:pPr marL="0" lvl="0" indent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noProof="1">
                <a:latin typeface="Lucida Console" pitchFamily="49" charset="0"/>
              </a:rPr>
              <a:t>&lt;/configuration&gt;</a:t>
            </a:r>
            <a:endParaRPr lang="en-US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0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привязки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Autofit/>
          </a:bodyPr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noProof="1">
                <a:latin typeface="Lucida Console" pitchFamily="49" charset="0"/>
              </a:rPr>
              <a:t>&lt;bindings&gt;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noProof="1">
                <a:latin typeface="Lucida Console" pitchFamily="49" charset="0"/>
              </a:rPr>
              <a:t>    &lt;customBinding&gt;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noProof="1">
                <a:latin typeface="Lucida Console" pitchFamily="49" charset="0"/>
              </a:rPr>
              <a:t>  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&lt;binding configurationName="Binding1"&gt;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       &lt;reliableSession bufferedMessagesQuota="32"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           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inactivityTimeout="00:10:00" 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           maxRetryCount="8"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            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ordered="true" /&gt;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ru-RU" sz="1600" dirty="0">
                <a:latin typeface="Lucida Console" pitchFamily="49" charset="0"/>
              </a:rPr>
              <a:t>	</a:t>
            </a:r>
            <a:r>
              <a:rPr lang="ru-RU" sz="1600" noProof="1">
                <a:latin typeface="Lucida Console" pitchFamily="49" charset="0"/>
              </a:rPr>
              <a:t> </a:t>
            </a:r>
            <a:r>
              <a:rPr lang="ru-RU" sz="1600" dirty="0">
                <a:latin typeface="Lucida Console" pitchFamily="49" charset="0"/>
              </a:rPr>
              <a:t>	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&lt;textMessageEncoding maxReadPoolSize="64"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                </a:t>
            </a:r>
            <a:r>
              <a:rPr lang="ru-RU" sz="1600" b="1" dirty="0">
                <a:solidFill>
                  <a:srgbClr val="FFFF00"/>
                </a:solidFill>
                <a:latin typeface="Lucida Console" pitchFamily="49" charset="0"/>
              </a:rPr>
              <a:t>		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maxWritePoolSize="16"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                </a:t>
            </a:r>
            <a:r>
              <a:rPr lang="ru-RU" sz="1600" b="1" dirty="0">
                <a:solidFill>
                  <a:srgbClr val="FFFF00"/>
                </a:solidFill>
                <a:latin typeface="Lucida Console" pitchFamily="49" charset="0"/>
              </a:rPr>
              <a:t>		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messageVersion="Default"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                </a:t>
            </a:r>
            <a:r>
              <a:rPr lang="ru-RU" sz="1600" b="1" dirty="0">
                <a:solidFill>
                  <a:srgbClr val="FFFF00"/>
                </a:solidFill>
                <a:latin typeface="Lucida Console" pitchFamily="49" charset="0"/>
              </a:rPr>
              <a:t>		</a:t>
            </a:r>
            <a:r>
              <a:rPr lang="en-US" sz="1600" b="1" dirty="0" err="1">
                <a:solidFill>
                  <a:srgbClr val="FFFF00"/>
                </a:solidFill>
                <a:latin typeface="Lucida Console" pitchFamily="49" charset="0"/>
              </a:rPr>
              <a:t>writeE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ncoding="utf-8" /&gt;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       &lt;http</a:t>
            </a: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s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Transport manualAddressing="false" 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            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maxMessageSize="65536"</a:t>
            </a:r>
            <a:b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</a:b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             host</a:t>
            </a: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N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ameComparisonMode="StrongWildcard"/&gt;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ru-RU" sz="1600" b="1" dirty="0">
                <a:solidFill>
                  <a:srgbClr val="FFFF00"/>
                </a:solidFill>
                <a:latin typeface="Lucida Console" pitchFamily="49" charset="0"/>
              </a:rPr>
              <a:t>	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&lt;/binding&gt;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noProof="1">
                <a:latin typeface="Lucida Console" pitchFamily="49" charset="0"/>
              </a:rPr>
              <a:t>    &lt;/customBinding&gt;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noProof="1">
                <a:latin typeface="Lucida Console" pitchFamily="49" charset="0"/>
              </a:rPr>
              <a:t>&lt;/bindings&gt;</a:t>
            </a:r>
            <a:endParaRPr lang="en-US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8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ServiceHost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Конструктор принимает набор адресов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Свойства и методы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BaseAddresses</a:t>
            </a:r>
            <a:r>
              <a:rPr lang="en-US" dirty="0"/>
              <a:t> – </a:t>
            </a:r>
            <a:r>
              <a:rPr lang="ru-RU" dirty="0"/>
              <a:t>зарегистрированные адреса для службы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AddServiceEndpoint</a:t>
            </a:r>
            <a:r>
              <a:rPr lang="en-US" dirty="0"/>
              <a:t>() – </a:t>
            </a:r>
            <a:r>
              <a:rPr lang="ru-RU" dirty="0"/>
              <a:t>программное добавление конечной точки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AddDefaultEndpoints</a:t>
            </a:r>
            <a:r>
              <a:rPr lang="en-US" dirty="0"/>
              <a:t>() – </a:t>
            </a:r>
            <a:r>
              <a:rPr lang="ru-RU" dirty="0"/>
              <a:t>программное управление конечными точками </a:t>
            </a:r>
            <a:r>
              <a:rPr lang="ru-RU"/>
              <a:t>по умолчанию</a:t>
            </a:r>
            <a:endParaRPr lang="ru-RU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Open(), </a:t>
            </a:r>
            <a:r>
              <a:rPr lang="en-US" dirty="0" err="1"/>
              <a:t>BeginOpen</a:t>
            </a:r>
            <a:r>
              <a:rPr lang="en-US" dirty="0"/>
              <a:t>(), </a:t>
            </a:r>
            <a:r>
              <a:rPr lang="en-US" dirty="0" err="1"/>
              <a:t>EndOpen</a:t>
            </a:r>
            <a:r>
              <a:rPr lang="en-US" dirty="0"/>
              <a:t>() – </a:t>
            </a:r>
            <a:r>
              <a:rPr lang="ru-RU" dirty="0"/>
              <a:t>синхронное, асинхронное открытие сервиса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Close(), </a:t>
            </a:r>
            <a:r>
              <a:rPr lang="en-US" dirty="0" err="1"/>
              <a:t>BeginClose</a:t>
            </a:r>
            <a:r>
              <a:rPr lang="en-US" dirty="0"/>
              <a:t>(), </a:t>
            </a:r>
            <a:r>
              <a:rPr lang="en-US" dirty="0" err="1"/>
              <a:t>EndClose</a:t>
            </a:r>
            <a:r>
              <a:rPr lang="en-US" dirty="0"/>
              <a:t>() – </a:t>
            </a:r>
            <a:r>
              <a:rPr lang="ru-RU" dirty="0"/>
              <a:t>синхронное, асинхронное закрытие сервиса</a:t>
            </a:r>
            <a:r>
              <a:rPr lang="en-US" dirty="0"/>
              <a:t> </a:t>
            </a:r>
            <a:endParaRPr lang="ru-RU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State – </a:t>
            </a:r>
            <a:r>
              <a:rPr lang="ru-RU" dirty="0"/>
              <a:t>состояние сервиса (открыт, закрыт, создан)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клиента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Необходимы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общий контракт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привязка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адрес</a:t>
            </a:r>
          </a:p>
          <a:p>
            <a:r>
              <a:rPr lang="ru-RU" dirty="0"/>
              <a:t>Статический импорт метаданных</a:t>
            </a:r>
          </a:p>
          <a:p>
            <a:pPr lvl="1"/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Reference</a:t>
            </a:r>
            <a:r>
              <a:rPr lang="ru-RU" dirty="0"/>
              <a:t> в </a:t>
            </a:r>
            <a:r>
              <a:rPr lang="en-US" dirty="0"/>
              <a:t>Visual Studio</a:t>
            </a:r>
            <a:endParaRPr lang="ru-RU" dirty="0"/>
          </a:p>
          <a:p>
            <a:pPr lvl="1"/>
            <a:r>
              <a:rPr lang="ru-RU" dirty="0"/>
              <a:t>Утилита </a:t>
            </a:r>
            <a:r>
              <a:rPr lang="ru-RU" dirty="0" err="1"/>
              <a:t>SvcUtil</a:t>
            </a:r>
            <a:endParaRPr lang="ru-RU" dirty="0"/>
          </a:p>
          <a:p>
            <a:pPr lvl="1"/>
            <a:r>
              <a:rPr lang="ru-RU" dirty="0"/>
              <a:t>Настроить руками. Сложно, но возможно</a:t>
            </a:r>
          </a:p>
          <a:p>
            <a:r>
              <a:rPr lang="ru-RU" dirty="0"/>
              <a:t>Динамический импорт метаданных</a:t>
            </a:r>
            <a:endParaRPr lang="en-US" dirty="0"/>
          </a:p>
          <a:p>
            <a:pPr lvl="1"/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Reference</a:t>
            </a:r>
            <a:r>
              <a:rPr lang="ru-RU" dirty="0"/>
              <a:t> в </a:t>
            </a:r>
            <a:r>
              <a:rPr lang="en-US" dirty="0"/>
              <a:t>Visual Studio </a:t>
            </a:r>
            <a:r>
              <a:rPr lang="ru-RU" dirty="0"/>
              <a:t>для запущенного сервиса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7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914400"/>
          </a:xfrm>
        </p:spPr>
        <p:txBody>
          <a:bodyPr/>
          <a:lstStyle/>
          <a:p>
            <a:r>
              <a:rPr lang="ru-RU" dirty="0"/>
              <a:t>Автоматическая генерация контракта</a:t>
            </a: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4040482" y="3119341"/>
            <a:ext cx="534988" cy="188912"/>
          </a:xfrm>
          <a:prstGeom prst="rightArrow">
            <a:avLst>
              <a:gd name="adj1" fmla="val 50000"/>
              <a:gd name="adj2" fmla="val 70799"/>
            </a:avLst>
          </a:prstGeom>
          <a:solidFill>
            <a:schemeClr val="tx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97207" y="2930428"/>
            <a:ext cx="3308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b="1" dirty="0"/>
              <a:t>Сборка веб-сервиса</a:t>
            </a:r>
            <a:br>
              <a:rPr lang="ru-RU" b="1" dirty="0"/>
            </a:br>
            <a:r>
              <a:rPr lang="en-US" b="1" dirty="0"/>
              <a:t>(DLL</a:t>
            </a:r>
            <a:r>
              <a:rPr lang="ru-RU" b="1" dirty="0"/>
              <a:t>/</a:t>
            </a:r>
            <a:r>
              <a:rPr lang="en-US" b="1" dirty="0"/>
              <a:t>EXE</a:t>
            </a:r>
            <a:r>
              <a:rPr lang="ru-RU" b="1" dirty="0"/>
              <a:t> </a:t>
            </a:r>
            <a:r>
              <a:rPr lang="en-US" b="1" dirty="0"/>
              <a:t>+ </a:t>
            </a:r>
            <a:r>
              <a:rPr lang="ru-RU" b="1" dirty="0"/>
              <a:t>конфигурация</a:t>
            </a:r>
            <a:r>
              <a:rPr lang="en-US" b="1" dirty="0"/>
              <a:t>)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656432" y="3033616"/>
            <a:ext cx="16843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SvcUtil.exe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 rot="1867036">
            <a:off x="6463007" y="3384453"/>
            <a:ext cx="534988" cy="188913"/>
          </a:xfrm>
          <a:prstGeom prst="rightArrow">
            <a:avLst>
              <a:gd name="adj1" fmla="val 50000"/>
              <a:gd name="adj2" fmla="val 70798"/>
            </a:avLst>
          </a:prstGeom>
          <a:solidFill>
            <a:schemeClr val="tx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7008953" y="3162448"/>
            <a:ext cx="193516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/>
              <a:t>WSDL</a:t>
            </a:r>
            <a:br>
              <a:rPr lang="en-US" b="1" dirty="0"/>
            </a:br>
            <a:r>
              <a:rPr lang="en-US" b="1" dirty="0"/>
              <a:t>XSD</a:t>
            </a:r>
            <a:br>
              <a:rPr lang="en-US" b="1" dirty="0"/>
            </a:br>
            <a:r>
              <a:rPr lang="ru-RU" b="1" dirty="0"/>
              <a:t>Прокси</a:t>
            </a:r>
            <a:br>
              <a:rPr lang="ru-RU" b="1" dirty="0"/>
            </a:br>
            <a:r>
              <a:rPr lang="ru-RU" b="1" dirty="0"/>
              <a:t>Конфигурация</a:t>
            </a:r>
            <a:endParaRPr lang="en-US" b="1" dirty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849607" y="2249391"/>
            <a:ext cx="338874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Во время разработки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4065882" y="4227416"/>
            <a:ext cx="534988" cy="188912"/>
          </a:xfrm>
          <a:prstGeom prst="rightArrow">
            <a:avLst>
              <a:gd name="adj1" fmla="val 50000"/>
              <a:gd name="adj2" fmla="val 70799"/>
            </a:avLst>
          </a:prstGeom>
          <a:solidFill>
            <a:schemeClr val="tx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22607" y="4170266"/>
            <a:ext cx="3308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b="1"/>
              <a:t>Запущенный веб-сервис</a:t>
            </a:r>
            <a:endParaRPr lang="en-US" b="1"/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681832" y="4141691"/>
            <a:ext cx="16843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/>
              <a:t>SvcUtil.exe</a:t>
            </a: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 rot="19886600">
            <a:off x="6463007" y="3952778"/>
            <a:ext cx="534988" cy="188913"/>
          </a:xfrm>
          <a:prstGeom prst="rightArrow">
            <a:avLst>
              <a:gd name="adj1" fmla="val 50000"/>
              <a:gd name="adj2" fmla="val 70798"/>
            </a:avLst>
          </a:prstGeom>
          <a:solidFill>
            <a:schemeClr val="tx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22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914400"/>
          </a:xfrm>
        </p:spPr>
        <p:txBody>
          <a:bodyPr/>
          <a:lstStyle/>
          <a:p>
            <a:r>
              <a:rPr lang="ru-RU" dirty="0"/>
              <a:t>Автоматическая генерация контракта</a:t>
            </a:r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1149350" y="3994150"/>
            <a:ext cx="1522413" cy="1889125"/>
          </a:xfrm>
          <a:prstGeom prst="roundRect">
            <a:avLst>
              <a:gd name="adj" fmla="val 10171"/>
            </a:avLst>
          </a:prstGeom>
          <a:solidFill>
            <a:schemeClr val="folHlink">
              <a:alpha val="6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/>
            <a:r>
              <a:rPr lang="ru-RU"/>
              <a:t>Клиент</a:t>
            </a:r>
            <a:endParaRPr lang="en-US"/>
          </a:p>
        </p:txBody>
      </p:sp>
      <p:cxnSp>
        <p:nvCxnSpPr>
          <p:cNvPr id="14" name="AutoShape 3"/>
          <p:cNvCxnSpPr>
            <a:cxnSpLocks noChangeShapeType="1"/>
          </p:cNvCxnSpPr>
          <p:nvPr/>
        </p:nvCxnSpPr>
        <p:spPr bwMode="auto">
          <a:xfrm>
            <a:off x="2695575" y="4516438"/>
            <a:ext cx="1944688" cy="3175"/>
          </a:xfrm>
          <a:prstGeom prst="straightConnector1">
            <a:avLst/>
          </a:prstGeom>
          <a:noFill/>
          <a:ln w="57150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Picture 4" descr="PC Running XML Web Service 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4510088"/>
            <a:ext cx="1001712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545138" y="3913188"/>
            <a:ext cx="2660650" cy="2243137"/>
          </a:xfrm>
          <a:prstGeom prst="roundRect">
            <a:avLst>
              <a:gd name="adj" fmla="val 10171"/>
            </a:avLst>
          </a:prstGeom>
          <a:solidFill>
            <a:schemeClr val="folHlink">
              <a:alpha val="6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/>
            <a:r>
              <a:rPr lang="ru-RU"/>
              <a:t>Сервис</a:t>
            </a:r>
            <a:endParaRPr lang="en-US"/>
          </a:p>
        </p:txBody>
      </p:sp>
      <p:pic>
        <p:nvPicPr>
          <p:cNvPr id="17" name="Picture 6" descr="Server and XML Web Service 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4349750"/>
            <a:ext cx="6683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 descr="Folders s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14850"/>
            <a:ext cx="879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2944813" y="4054475"/>
            <a:ext cx="16494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000">
                <a:latin typeface="Segoe" pitchFamily="34" charset="0"/>
              </a:rPr>
              <a:t>GetMetadata</a:t>
            </a:r>
          </a:p>
        </p:txBody>
      </p:sp>
      <p:cxnSp>
        <p:nvCxnSpPr>
          <p:cNvPr id="20" name="AutoShape 10"/>
          <p:cNvCxnSpPr>
            <a:cxnSpLocks noChangeShapeType="1"/>
          </p:cNvCxnSpPr>
          <p:nvPr/>
        </p:nvCxnSpPr>
        <p:spPr bwMode="auto">
          <a:xfrm>
            <a:off x="2670175" y="5349875"/>
            <a:ext cx="2874963" cy="14288"/>
          </a:xfrm>
          <a:prstGeom prst="straightConnector1">
            <a:avLst/>
          </a:prstGeom>
          <a:noFill/>
          <a:ln w="57150">
            <a:solidFill>
              <a:srgbClr val="DDDDDD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4714875" y="4387850"/>
            <a:ext cx="1117600" cy="385763"/>
          </a:xfrm>
          <a:prstGeom prst="roundRect">
            <a:avLst>
              <a:gd name="adj" fmla="val 1017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b"/>
          <a:lstStyle/>
          <a:p>
            <a:pPr algn="ctr"/>
            <a:r>
              <a:rPr lang="ru-RU" b="1"/>
              <a:t>МЕХ</a:t>
            </a:r>
            <a:endParaRPr lang="en-US" b="1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846388" y="4924425"/>
            <a:ext cx="1935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WSDL+XSD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5267" y="206084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Во время выполнения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b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ru-RU" sz="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WS-</a:t>
            </a:r>
            <a:r>
              <a:rPr lang="en-US" sz="24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MetaDataExchange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(MEX)</a:t>
            </a:r>
          </a:p>
        </p:txBody>
      </p:sp>
    </p:spTree>
    <p:extLst>
      <p:ext uri="{BB962C8B-B14F-4D97-AF65-F5344CB8AC3E}">
        <p14:creationId xmlns:p14="http://schemas.microsoft.com/office/powerpoint/2010/main" val="2523736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Обнаружение </a:t>
            </a:r>
            <a:r>
              <a:rPr lang="en-US" dirty="0"/>
              <a:t>WCF-</a:t>
            </a:r>
            <a:r>
              <a:rPr lang="ru-RU" dirty="0"/>
              <a:t>сервисов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55576" y="1268760"/>
            <a:ext cx="7772400" cy="4572000"/>
          </a:xfrm>
        </p:spPr>
        <p:txBody>
          <a:bodyPr>
            <a:noAutofit/>
          </a:bodyPr>
          <a:lstStyle/>
          <a:p>
            <a:r>
              <a:rPr lang="ru-RU" sz="2400" dirty="0"/>
              <a:t>Должно быть настроено в конфигурации</a:t>
            </a:r>
          </a:p>
          <a:p>
            <a:pPr marL="68580" indent="0">
              <a:buNone/>
            </a:pPr>
            <a:r>
              <a:rPr lang="en-US" sz="2400" dirty="0"/>
              <a:t>&lt;endpoint address="</a:t>
            </a:r>
            <a:r>
              <a:rPr lang="en-US" sz="2400" dirty="0" err="1"/>
              <a:t>mex</a:t>
            </a:r>
            <a:r>
              <a:rPr lang="en-US" sz="2400" dirty="0"/>
              <a:t>" </a:t>
            </a:r>
            <a:endParaRPr lang="ru-RU" sz="2400" dirty="0"/>
          </a:p>
          <a:p>
            <a:pPr marL="454914" lvl="1" indent="0">
              <a:buNone/>
            </a:pPr>
            <a:r>
              <a:rPr lang="ru-RU" sz="2400" dirty="0"/>
              <a:t>                </a:t>
            </a:r>
            <a:r>
              <a:rPr lang="en-US" sz="2400" dirty="0"/>
              <a:t>binding="</a:t>
            </a:r>
            <a:r>
              <a:rPr lang="en-US" sz="2400" dirty="0" err="1"/>
              <a:t>mexHttpBinding</a:t>
            </a:r>
            <a:r>
              <a:rPr lang="en-US" sz="2400" dirty="0"/>
              <a:t>"</a:t>
            </a:r>
            <a:endParaRPr lang="ru-RU" sz="2400" dirty="0"/>
          </a:p>
          <a:p>
            <a:pPr marL="454914" lvl="1" indent="0">
              <a:buNone/>
            </a:pPr>
            <a:r>
              <a:rPr lang="ru-RU" sz="2400" dirty="0"/>
              <a:t>                </a:t>
            </a:r>
            <a:r>
              <a:rPr lang="en-US" sz="2400" dirty="0"/>
              <a:t>contract="</a:t>
            </a:r>
            <a:r>
              <a:rPr lang="en-US" sz="2400" dirty="0" err="1"/>
              <a:t>IMetadataExchange</a:t>
            </a:r>
            <a:r>
              <a:rPr lang="en-US" sz="2400" dirty="0"/>
              <a:t>" /&gt;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en-US" sz="2400" dirty="0"/>
              <a:t>&lt;service </a:t>
            </a:r>
            <a:r>
              <a:rPr lang="en-US" sz="2400" dirty="0" err="1"/>
              <a:t>behaviorConfiguration</a:t>
            </a:r>
            <a:r>
              <a:rPr lang="en-US" sz="2400" dirty="0"/>
              <a:t>=“</a:t>
            </a:r>
            <a:r>
              <a:rPr lang="en-US" sz="2400" dirty="0" err="1"/>
              <a:t>mybeh</a:t>
            </a:r>
            <a:r>
              <a:rPr lang="en-US" sz="2400" dirty="0"/>
              <a:t>“ …&gt;</a:t>
            </a:r>
          </a:p>
          <a:p>
            <a:pPr marL="68580" indent="0">
              <a:buNone/>
            </a:pPr>
            <a:r>
              <a:rPr lang="en-US" sz="2400" dirty="0"/>
              <a:t>…</a:t>
            </a:r>
          </a:p>
          <a:p>
            <a:pPr marL="68580" indent="0">
              <a:buNone/>
            </a:pPr>
            <a:r>
              <a:rPr lang="en-US" sz="2400" dirty="0"/>
              <a:t>&lt;behavior name=“</a:t>
            </a:r>
            <a:r>
              <a:rPr lang="en-US" sz="2400" dirty="0" err="1"/>
              <a:t>mybeh</a:t>
            </a:r>
            <a:r>
              <a:rPr lang="en-US" sz="2400" dirty="0"/>
              <a:t>" &gt;</a:t>
            </a:r>
          </a:p>
          <a:p>
            <a:pPr marL="68580" indent="0">
              <a:buNone/>
            </a:pPr>
            <a:r>
              <a:rPr lang="en-US" sz="2400" dirty="0"/>
              <a:t>	&lt;</a:t>
            </a:r>
            <a:r>
              <a:rPr lang="en-US" sz="2400" dirty="0" err="1"/>
              <a:t>serviceMetadata</a:t>
            </a:r>
            <a:r>
              <a:rPr lang="en-US" sz="2400" dirty="0"/>
              <a:t> </a:t>
            </a:r>
            <a:r>
              <a:rPr lang="en-US" sz="2400" dirty="0" err="1"/>
              <a:t>httpGetEnabled</a:t>
            </a:r>
            <a:r>
              <a:rPr lang="en-US" sz="2400" dirty="0"/>
              <a:t>="true" /&gt;</a:t>
            </a:r>
          </a:p>
          <a:p>
            <a:pPr marL="68580" indent="0">
              <a:buNone/>
            </a:pPr>
            <a:r>
              <a:rPr lang="en-US" sz="2400" dirty="0"/>
              <a:t>&lt;/behavior&gt;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5805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на клиенте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55576" y="1268760"/>
            <a:ext cx="7772400" cy="4572000"/>
          </a:xfrm>
        </p:spPr>
        <p:txBody>
          <a:bodyPr>
            <a:noAutofit/>
          </a:bodyPr>
          <a:lstStyle/>
          <a:p>
            <a:r>
              <a:rPr lang="ru-RU" sz="2400" dirty="0"/>
              <a:t>Создан класс прокси </a:t>
            </a:r>
            <a:r>
              <a:rPr lang="en-US" sz="2400" dirty="0" err="1"/>
              <a:t>MyService</a:t>
            </a:r>
            <a:r>
              <a:rPr lang="en-US" sz="2400" dirty="0" err="1">
                <a:solidFill>
                  <a:srgbClr val="FFC000"/>
                </a:solidFill>
              </a:rPr>
              <a:t>Client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Класс прокси можно использовать как обычный класс. Но выполняться будет на сервисе</a:t>
            </a:r>
          </a:p>
          <a:p>
            <a:endParaRPr lang="en-US" sz="2400" dirty="0"/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en-US" sz="2400" dirty="0" err="1"/>
              <a:t>MyServiceClient</a:t>
            </a:r>
            <a:r>
              <a:rPr lang="en-US" sz="2400" dirty="0"/>
              <a:t> service = new </a:t>
            </a:r>
            <a:r>
              <a:rPr lang="en-US" sz="2400" dirty="0" err="1"/>
              <a:t>MyServiceClient</a:t>
            </a:r>
            <a:r>
              <a:rPr lang="en-US" sz="2400" dirty="0"/>
              <a:t>();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x = </a:t>
            </a:r>
            <a:r>
              <a:rPr lang="en-US" sz="2400" dirty="0" err="1"/>
              <a:t>service.MyMethod</a:t>
            </a:r>
            <a:r>
              <a:rPr lang="en-US" sz="2400" dirty="0"/>
              <a:t>(4, 5);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	</a:t>
            </a:r>
            <a:r>
              <a:rPr lang="en-US" sz="2400" dirty="0"/>
              <a:t>…</a:t>
            </a:r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service.Close</a:t>
            </a:r>
            <a:r>
              <a:rPr lang="en-US" sz="2400" dirty="0"/>
              <a:t>();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909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распределенных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064896" cy="54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Web</a:t>
            </a:r>
            <a:r>
              <a:rPr lang="ru-RU" dirty="0">
                <a:solidFill>
                  <a:srgbClr val="FFC000"/>
                </a:solidFill>
              </a:rPr>
              <a:t>-службы </a:t>
            </a:r>
            <a:r>
              <a:rPr lang="en-US" dirty="0">
                <a:solidFill>
                  <a:srgbClr val="FFC000"/>
                </a:solidFill>
              </a:rPr>
              <a:t>XML</a:t>
            </a:r>
            <a:endParaRPr lang="ru-RU" dirty="0">
              <a:solidFill>
                <a:srgbClr val="FFC000"/>
              </a:solidFill>
            </a:endParaRPr>
          </a:p>
          <a:p>
            <a:pPr lvl="1"/>
            <a:r>
              <a:rPr lang="ru-RU" dirty="0"/>
              <a:t>Не зависит от платформы. Позволяет взаимодействовать программах на абсолютно разных языках и разных ОС</a:t>
            </a:r>
            <a:endParaRPr lang="en-US" dirty="0"/>
          </a:p>
          <a:p>
            <a:pPr lvl="1"/>
            <a:r>
              <a:rPr lang="ru-RU" dirty="0"/>
              <a:t>Используются только открытые технологии</a:t>
            </a:r>
          </a:p>
          <a:p>
            <a:pPr lvl="2"/>
            <a:r>
              <a:rPr lang="ru-RU" dirty="0"/>
              <a:t>Используется протокол </a:t>
            </a:r>
            <a:r>
              <a:rPr lang="en-US" dirty="0"/>
              <a:t>HTTP</a:t>
            </a:r>
          </a:p>
          <a:p>
            <a:pPr lvl="2"/>
            <a:r>
              <a:rPr lang="ru-RU" dirty="0"/>
              <a:t>Данные передаются посредством </a:t>
            </a:r>
            <a:r>
              <a:rPr lang="en-US" dirty="0"/>
              <a:t>XML</a:t>
            </a:r>
            <a:r>
              <a:rPr lang="ru-RU" dirty="0"/>
              <a:t> (</a:t>
            </a:r>
            <a:r>
              <a:rPr lang="en-US" dirty="0"/>
              <a:t>SOAP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World Wide Web Consortium (W3C) </a:t>
            </a:r>
            <a:r>
              <a:rPr lang="ru-RU" dirty="0"/>
              <a:t>и </a:t>
            </a:r>
            <a:r>
              <a:rPr lang="en-US" dirty="0"/>
              <a:t>Web Services Interoperability Organization (WS-I) – </a:t>
            </a:r>
            <a:r>
              <a:rPr lang="ru-RU" dirty="0"/>
              <a:t>разработка единых спецификаций </a:t>
            </a:r>
            <a:r>
              <a:rPr lang="en-US" dirty="0"/>
              <a:t>WS-*</a:t>
            </a:r>
            <a:endParaRPr lang="ru-RU" dirty="0"/>
          </a:p>
          <a:p>
            <a:pPr lvl="1"/>
            <a:r>
              <a:rPr lang="ru-RU" dirty="0"/>
              <a:t>Недостаток</a:t>
            </a:r>
            <a:r>
              <a:rPr lang="en-US" dirty="0"/>
              <a:t> –</a:t>
            </a:r>
            <a:r>
              <a:rPr lang="ru-RU" dirty="0"/>
              <a:t> плохая производительность. </a:t>
            </a:r>
            <a:endParaRPr lang="en-US" dirty="0"/>
          </a:p>
          <a:p>
            <a:pPr lvl="1"/>
            <a:r>
              <a:rPr lang="ru-RU" dirty="0"/>
              <a:t>Пространство имен в </a:t>
            </a:r>
            <a:r>
              <a:rPr lang="en-US" dirty="0"/>
              <a:t>.NET - </a:t>
            </a:r>
            <a:r>
              <a:rPr lang="en-US" dirty="0" err="1"/>
              <a:t>System.Web.Services</a:t>
            </a:r>
            <a:endParaRPr lang="ru-RU" dirty="0"/>
          </a:p>
          <a:p>
            <a:r>
              <a:rPr lang="en-US" dirty="0" err="1">
                <a:solidFill>
                  <a:srgbClr val="FFC000"/>
                </a:solidFill>
              </a:rPr>
              <a:t>RESTfull</a:t>
            </a:r>
            <a:r>
              <a:rPr lang="en-US" dirty="0">
                <a:solidFill>
                  <a:srgbClr val="FFC000"/>
                </a:solidFill>
              </a:rPr>
              <a:t> Web</a:t>
            </a:r>
            <a:r>
              <a:rPr lang="ru-RU" dirty="0">
                <a:solidFill>
                  <a:srgbClr val="FFC000"/>
                </a:solidFill>
              </a:rPr>
              <a:t>-службы</a:t>
            </a:r>
          </a:p>
          <a:p>
            <a:pPr lvl="1"/>
            <a:r>
              <a:rPr lang="ru-RU" dirty="0"/>
              <a:t>Не зависит от платформы. Позволяет взаимодействовать программах на абсолютно разных языках и разных ОС</a:t>
            </a:r>
            <a:endParaRPr lang="en-US" dirty="0"/>
          </a:p>
          <a:p>
            <a:pPr lvl="1"/>
            <a:r>
              <a:rPr lang="ru-RU" dirty="0"/>
              <a:t>Используют возможности </a:t>
            </a:r>
            <a:r>
              <a:rPr lang="en-US" dirty="0"/>
              <a:t>URI</a:t>
            </a:r>
            <a:r>
              <a:rPr lang="ru-RU" dirty="0"/>
              <a:t>, и протокола </a:t>
            </a:r>
            <a:r>
              <a:rPr lang="en-US" dirty="0"/>
              <a:t>HTTP</a:t>
            </a:r>
            <a:endParaRPr lang="ru-RU" dirty="0"/>
          </a:p>
          <a:p>
            <a:pPr lvl="1"/>
            <a:r>
              <a:rPr lang="ru-RU" dirty="0"/>
              <a:t>Данные передаются посредством персонализированного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custom</a:t>
            </a:r>
            <a:r>
              <a:rPr lang="ru-RU" dirty="0"/>
              <a:t>) </a:t>
            </a:r>
            <a:r>
              <a:rPr lang="en-US" dirty="0"/>
              <a:t>XML</a:t>
            </a:r>
          </a:p>
          <a:p>
            <a:pPr lvl="1"/>
            <a:r>
              <a:rPr lang="ru-RU" dirty="0"/>
              <a:t>Пространство имен в </a:t>
            </a:r>
            <a:r>
              <a:rPr lang="en-US" dirty="0"/>
              <a:t>.NET - </a:t>
            </a:r>
            <a:r>
              <a:rPr lang="en-US" dirty="0" err="1"/>
              <a:t>System.Web.Services</a:t>
            </a:r>
            <a:endParaRPr lang="ru-RU" dirty="0"/>
          </a:p>
          <a:p>
            <a:r>
              <a:rPr lang="ru-RU" dirty="0"/>
              <a:t>Именованные каналы (</a:t>
            </a:r>
            <a:r>
              <a:rPr lang="en-US" dirty="0">
                <a:solidFill>
                  <a:srgbClr val="FFC000"/>
                </a:solidFill>
              </a:rPr>
              <a:t>pipe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Взаимодействие между процессами</a:t>
            </a:r>
            <a:endParaRPr lang="en-US" dirty="0"/>
          </a:p>
          <a:p>
            <a:pPr lvl="1"/>
            <a:r>
              <a:rPr lang="ru-RU" dirty="0"/>
              <a:t>Очень быстрое взаимодействие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.NET </a:t>
            </a:r>
            <a:r>
              <a:rPr lang="ru-RU" dirty="0"/>
              <a:t>пространство имен </a:t>
            </a:r>
            <a:r>
              <a:rPr lang="en-US" dirty="0" err="1"/>
              <a:t>System.IO.Pipe</a:t>
            </a:r>
            <a:endParaRPr lang="ru-RU" dirty="0"/>
          </a:p>
          <a:p>
            <a:r>
              <a:rPr lang="ru-RU" dirty="0" err="1"/>
              <a:t>Одноранговые</a:t>
            </a:r>
            <a:r>
              <a:rPr lang="ru-RU" dirty="0"/>
              <a:t> </a:t>
            </a:r>
            <a:r>
              <a:rPr lang="en-US" dirty="0">
                <a:solidFill>
                  <a:srgbClr val="FFC000"/>
                </a:solidFill>
              </a:rPr>
              <a:t>Pear-to-Pear</a:t>
            </a:r>
            <a:r>
              <a:rPr lang="en-US" dirty="0"/>
              <a:t> (</a:t>
            </a:r>
            <a:r>
              <a:rPr lang="en-US" dirty="0">
                <a:solidFill>
                  <a:srgbClr val="FFC000"/>
                </a:solidFill>
              </a:rPr>
              <a:t>P2P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Пространство имен в </a:t>
            </a:r>
            <a:r>
              <a:rPr lang="en-US" dirty="0"/>
              <a:t>.NET – </a:t>
            </a:r>
            <a:r>
              <a:rPr lang="en-US" dirty="0" err="1"/>
              <a:t>System.Net.PearToPear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4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772400" cy="914400"/>
          </a:xfrm>
        </p:spPr>
        <p:txBody>
          <a:bodyPr/>
          <a:lstStyle/>
          <a:p>
            <a:r>
              <a:rPr lang="en-US" dirty="0"/>
              <a:t>Windows Communication Foundation (WCF)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84784"/>
            <a:ext cx="8136904" cy="5256584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rgbClr val="FFC000"/>
                </a:solidFill>
              </a:rPr>
              <a:t>До </a:t>
            </a:r>
            <a:r>
              <a:rPr lang="en-US" sz="2000" dirty="0">
                <a:solidFill>
                  <a:srgbClr val="FFC000"/>
                </a:solidFill>
              </a:rPr>
              <a:t>WCF</a:t>
            </a:r>
          </a:p>
          <a:p>
            <a:pPr lvl="1"/>
            <a:r>
              <a:rPr lang="ru-RU" sz="1800" dirty="0"/>
              <a:t>Разные технологии – трудный выбор нужной</a:t>
            </a:r>
          </a:p>
          <a:p>
            <a:pPr lvl="1"/>
            <a:r>
              <a:rPr lang="ru-RU" sz="1800" dirty="0"/>
              <a:t>Функциональность многих пересекается, что еще затрудняет выбор</a:t>
            </a:r>
          </a:p>
          <a:p>
            <a:pPr lvl="1"/>
            <a:r>
              <a:rPr lang="ru-RU" sz="1800" dirty="0"/>
              <a:t>Для каждой технологии свой </a:t>
            </a:r>
            <a:r>
              <a:rPr lang="en-US" sz="1800" dirty="0"/>
              <a:t>API</a:t>
            </a:r>
            <a:r>
              <a:rPr lang="ru-RU" sz="1800" dirty="0"/>
              <a:t>, свои инструменты для работы с ними</a:t>
            </a:r>
          </a:p>
          <a:p>
            <a:pPr lvl="1"/>
            <a:r>
              <a:rPr lang="ru-RU" sz="1800" dirty="0"/>
              <a:t>Очень тяжелый переход от одной технологии к другой. Фактически необходимо переписать огромные куски кода.</a:t>
            </a:r>
            <a:endParaRPr lang="en-US" sz="1800" dirty="0"/>
          </a:p>
          <a:p>
            <a:r>
              <a:rPr lang="en-US" sz="2000" dirty="0">
                <a:solidFill>
                  <a:srgbClr val="FFC000"/>
                </a:solidFill>
              </a:rPr>
              <a:t>WCF</a:t>
            </a:r>
          </a:p>
          <a:p>
            <a:pPr lvl="1"/>
            <a:r>
              <a:rPr lang="ru-RU" sz="1800" dirty="0"/>
              <a:t>Интегрирует все ранее разработанные технологии распределенного взаимодействия в единый стройный </a:t>
            </a:r>
            <a:r>
              <a:rPr lang="en-US" sz="1800" dirty="0"/>
              <a:t>API-</a:t>
            </a:r>
            <a:r>
              <a:rPr lang="ru-RU" sz="1800" dirty="0"/>
              <a:t>интерфейс.</a:t>
            </a:r>
            <a:endParaRPr lang="en-US" sz="1800" dirty="0"/>
          </a:p>
          <a:p>
            <a:pPr lvl="1"/>
            <a:r>
              <a:rPr lang="ru-RU" sz="1800" dirty="0"/>
              <a:t>Единый стиль построения сервиса для всех технологий</a:t>
            </a:r>
          </a:p>
          <a:p>
            <a:pPr lvl="1"/>
            <a:r>
              <a:rPr lang="ru-RU" sz="1800" dirty="0"/>
              <a:t>Для использования другого нижележащего </a:t>
            </a:r>
            <a:r>
              <a:rPr lang="en-US" sz="1800" dirty="0"/>
              <a:t>API</a:t>
            </a:r>
            <a:r>
              <a:rPr lang="ru-RU" sz="1800" dirty="0"/>
              <a:t> не нужно переписывать код и даже не нужно перекомпилировать приложение. Достаточно изменить несколько строк в конфигурационном файле.</a:t>
            </a:r>
          </a:p>
          <a:p>
            <a:pPr lvl="1"/>
            <a:r>
              <a:rPr lang="ru-RU" sz="1800" dirty="0"/>
              <a:t>Один и тот же сервис (контракт) может вещаться одновременно используя несколько нижележащих </a:t>
            </a:r>
            <a:r>
              <a:rPr lang="en-US" sz="1800" dirty="0"/>
              <a:t>API</a:t>
            </a:r>
            <a:r>
              <a:rPr lang="ru-RU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248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средств </a:t>
            </a:r>
            <a:r>
              <a:rPr lang="en-US" dirty="0"/>
              <a:t>WCF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Взаимодействие и интеграция различных </a:t>
            </a:r>
            <a:r>
              <a:rPr lang="en-US" dirty="0"/>
              <a:t>API</a:t>
            </a:r>
            <a:r>
              <a:rPr lang="ru-RU" dirty="0"/>
              <a:t>-интерфейсов</a:t>
            </a:r>
          </a:p>
          <a:p>
            <a:r>
              <a:rPr lang="ru-RU" dirty="0"/>
              <a:t>Поддержка как строго типизированных, так и не типизированных сообщений</a:t>
            </a:r>
          </a:p>
          <a:p>
            <a:r>
              <a:rPr lang="ru-RU" dirty="0"/>
              <a:t>Поддержка нескольких привязок (</a:t>
            </a:r>
            <a:r>
              <a:rPr lang="en-US" dirty="0"/>
              <a:t>HTTP, TCP, MSMQ, Pipe</a:t>
            </a:r>
            <a:r>
              <a:rPr lang="ru-RU" dirty="0"/>
              <a:t>)</a:t>
            </a:r>
          </a:p>
          <a:p>
            <a:r>
              <a:rPr lang="ru-RU" dirty="0"/>
              <a:t>Поддержка спецификаций веб-служб </a:t>
            </a:r>
            <a:r>
              <a:rPr lang="en-US" dirty="0"/>
              <a:t>WS-*</a:t>
            </a:r>
            <a:endParaRPr lang="ru-RU" dirty="0"/>
          </a:p>
          <a:p>
            <a:r>
              <a:rPr lang="ru-RU" dirty="0"/>
              <a:t>Полностью интегрированная модель безопасности. Поддерживаются как встроенные </a:t>
            </a:r>
            <a:r>
              <a:rPr lang="en-US" dirty="0"/>
              <a:t>Windows/.NET</a:t>
            </a:r>
            <a:r>
              <a:rPr lang="ru-RU" dirty="0"/>
              <a:t>, так и нейтральные технологии защиты, построенные на стандартах веб-служб.</a:t>
            </a:r>
          </a:p>
          <a:p>
            <a:r>
              <a:rPr lang="ru-RU" dirty="0"/>
              <a:t>Поддержка технологий хранения состояния сеансов, а также поддержка однонаправленных сообщений без состояния</a:t>
            </a:r>
          </a:p>
          <a:p>
            <a:r>
              <a:rPr lang="ru-RU" dirty="0"/>
              <a:t>Базируется на принципах дизайна архитектуры, ориентированной на службы (</a:t>
            </a:r>
            <a:r>
              <a:rPr lang="en-US" dirty="0"/>
              <a:t>Service-oriented architecture - SOA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8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914400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Принципы </a:t>
            </a:r>
            <a:r>
              <a:rPr lang="en-US" dirty="0">
                <a:solidFill>
                  <a:srgbClr val="FFC000"/>
                </a:solidFill>
              </a:rPr>
              <a:t>SOA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794190" y="2420888"/>
            <a:ext cx="5135562" cy="1174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Сервисы и клиенты разрабатываются и развертываются полностью независимо.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52252" y="2420888"/>
            <a:ext cx="2960687" cy="1174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Сервисы</a:t>
            </a:r>
          </a:p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автономны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762440" y="3717032"/>
            <a:ext cx="5152960" cy="1174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Детали реализации службы не касаются вызывающей стороны. Взаимодействие исключительно через контракт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52251" y="3717032"/>
            <a:ext cx="2960687" cy="1174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Используют контракты, а не реализацию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762440" y="5013176"/>
            <a:ext cx="5152960" cy="1174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Возможности и требования определяются схемой; она используется для установления совместимости сервисов.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552252" y="5013176"/>
            <a:ext cx="2960688" cy="1174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Совместимость </a:t>
            </a:r>
          </a:p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основана на политиках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3800475" y="1124744"/>
            <a:ext cx="5114925" cy="1174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Функциональность службы определяется через четко определенный интерфейс. Взаимодействие со службой только через интерфейс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539552" y="1124744"/>
            <a:ext cx="2960687" cy="1174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Явные </a:t>
            </a:r>
          </a:p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границы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2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0750" y="116632"/>
            <a:ext cx="7772400" cy="914400"/>
          </a:xfrm>
        </p:spPr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WCF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3125" y="925709"/>
            <a:ext cx="7772400" cy="329537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Служба </a:t>
            </a:r>
            <a:r>
              <a:rPr lang="en-US" dirty="0"/>
              <a:t>WCF</a:t>
            </a:r>
            <a:r>
              <a:rPr lang="ru-RU" dirty="0"/>
              <a:t>. Обычно это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сборка.</a:t>
            </a:r>
            <a:r>
              <a:rPr lang="en-US" dirty="0"/>
              <a:t> </a:t>
            </a:r>
            <a:r>
              <a:rPr lang="ru-RU" dirty="0"/>
              <a:t>Содержит контракты и их реализацию</a:t>
            </a:r>
          </a:p>
          <a:p>
            <a:r>
              <a:rPr lang="ru-RU" dirty="0"/>
              <a:t>Хост службы </a:t>
            </a:r>
            <a:r>
              <a:rPr lang="en-US" dirty="0"/>
              <a:t>WCF</a:t>
            </a:r>
            <a:r>
              <a:rPr lang="ru-RU" dirty="0"/>
              <a:t>. Публикует службу </a:t>
            </a:r>
            <a:r>
              <a:rPr lang="en-US" dirty="0"/>
              <a:t>WCF, </a:t>
            </a:r>
            <a:r>
              <a:rPr lang="ru-RU" dirty="0"/>
              <a:t>организует взаимодействие. В роли хоста может выступать любой тип приложения (консольное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WinForms</a:t>
            </a:r>
            <a:r>
              <a:rPr lang="en-US" dirty="0"/>
              <a:t>, WPF, </a:t>
            </a:r>
            <a:r>
              <a:rPr lang="ru-RU" dirty="0"/>
              <a:t>Служба </a:t>
            </a:r>
            <a:r>
              <a:rPr lang="en-US" dirty="0"/>
              <a:t>Windows</a:t>
            </a:r>
            <a:r>
              <a:rPr lang="ru-RU" dirty="0"/>
              <a:t>), </a:t>
            </a:r>
            <a:r>
              <a:rPr lang="en-US" dirty="0"/>
              <a:t>IIS</a:t>
            </a:r>
          </a:p>
          <a:p>
            <a:r>
              <a:rPr lang="ru-RU" dirty="0"/>
              <a:t>Клиент </a:t>
            </a:r>
            <a:r>
              <a:rPr lang="en-US" dirty="0"/>
              <a:t>WCF. </a:t>
            </a:r>
            <a:r>
              <a:rPr lang="ru-RU" dirty="0"/>
              <a:t>Клиентское приложение</a:t>
            </a:r>
            <a:endParaRPr lang="en-US" dirty="0"/>
          </a:p>
        </p:txBody>
      </p:sp>
      <p:pic>
        <p:nvPicPr>
          <p:cNvPr id="4" name="Picture 2" descr="silver edge - sapphire squar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49460"/>
            <a:ext cx="3065942" cy="21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8002" y="5181324"/>
            <a:ext cx="1355725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ru-RU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Клиент</a:t>
            </a: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pic>
        <p:nvPicPr>
          <p:cNvPr id="6" name="Picture 3" descr="silver edge - rose 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8" y="4449461"/>
            <a:ext cx="2181420" cy="21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78192" y="4618035"/>
            <a:ext cx="1520139" cy="954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ru-RU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Хост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WCF</a:t>
            </a:r>
          </a:p>
        </p:txBody>
      </p:sp>
      <p:pic>
        <p:nvPicPr>
          <p:cNvPr id="8" name="Picture 9" descr="GEL Dotted Line MS-gre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71" b="-11320"/>
          <a:stretch>
            <a:fillRect/>
          </a:stretch>
        </p:blipFill>
        <p:spPr bwMode="auto">
          <a:xfrm>
            <a:off x="3224932" y="5705847"/>
            <a:ext cx="1235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Metallic edge Green Triangles Arrow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745" y="5408985"/>
            <a:ext cx="40798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GEL Dotted Line MS-gre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71" b="-11320"/>
          <a:stretch>
            <a:fillRect/>
          </a:stretch>
        </p:blipFill>
        <p:spPr bwMode="auto">
          <a:xfrm>
            <a:off x="5307163" y="5696001"/>
            <a:ext cx="1235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Metallic edge Green Triangles Arrow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813" y="5399139"/>
            <a:ext cx="40798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GEL Dotted Line MS-gre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1" b="-11320"/>
          <a:stretch>
            <a:fillRect/>
          </a:stretch>
        </p:blipFill>
        <p:spPr bwMode="auto">
          <a:xfrm>
            <a:off x="5298431" y="5092424"/>
            <a:ext cx="1235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" descr="Metallic edge Green Triangles Arro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06" y="4795561"/>
            <a:ext cx="40798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8" descr="GEL Dotted Line MS-gre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1" b="-11320"/>
          <a:stretch>
            <a:fillRect/>
          </a:stretch>
        </p:blipFill>
        <p:spPr bwMode="auto">
          <a:xfrm>
            <a:off x="3228675" y="5092695"/>
            <a:ext cx="1235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9" descr="Metallic edge Green Triangles Arro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113" y="4795832"/>
            <a:ext cx="40798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Группа 55"/>
          <p:cNvGrpSpPr/>
          <p:nvPr/>
        </p:nvGrpSpPr>
        <p:grpSpPr>
          <a:xfrm>
            <a:off x="4483571" y="5519904"/>
            <a:ext cx="869950" cy="746535"/>
            <a:chOff x="4483571" y="5519904"/>
            <a:chExt cx="869950" cy="746535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483571" y="5519904"/>
              <a:ext cx="869950" cy="692127"/>
              <a:chOff x="4483571" y="5519904"/>
              <a:chExt cx="869950" cy="692127"/>
            </a:xfrm>
          </p:grpSpPr>
          <p:sp>
            <p:nvSpPr>
              <p:cNvPr id="17" name="AutoShape 27"/>
              <p:cNvSpPr>
                <a:spLocks noChangeAspect="1" noChangeArrowheads="1" noTextEdit="1"/>
              </p:cNvSpPr>
              <p:nvPr/>
            </p:nvSpPr>
            <p:spPr bwMode="auto">
              <a:xfrm>
                <a:off x="4483571" y="5519904"/>
                <a:ext cx="869950" cy="69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4550118" y="5547741"/>
                <a:ext cx="722337" cy="50232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" name="Группа 54"/>
            <p:cNvGrpSpPr/>
            <p:nvPr/>
          </p:nvGrpSpPr>
          <p:grpSpPr>
            <a:xfrm>
              <a:off x="4550118" y="5547741"/>
              <a:ext cx="722337" cy="718698"/>
              <a:chOff x="4550118" y="5547741"/>
              <a:chExt cx="722337" cy="718698"/>
            </a:xfrm>
          </p:grpSpPr>
          <p:sp>
            <p:nvSpPr>
              <p:cNvPr id="19" name="Rectangle 29"/>
              <p:cNvSpPr>
                <a:spLocks noChangeArrowheads="1"/>
              </p:cNvSpPr>
              <p:nvPr/>
            </p:nvSpPr>
            <p:spPr bwMode="auto">
              <a:xfrm>
                <a:off x="4550118" y="5547741"/>
                <a:ext cx="722337" cy="502329"/>
              </a:xfrm>
              <a:prstGeom prst="rect">
                <a:avLst/>
              </a:prstGeom>
              <a:noFill/>
              <a:ln w="222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0"/>
              <p:cNvSpPr>
                <a:spLocks noEditPoints="1"/>
              </p:cNvSpPr>
              <p:nvPr/>
            </p:nvSpPr>
            <p:spPr bwMode="auto">
              <a:xfrm>
                <a:off x="4550118" y="5547741"/>
                <a:ext cx="722337" cy="502329"/>
              </a:xfrm>
              <a:custGeom>
                <a:avLst/>
                <a:gdLst>
                  <a:gd name="T0" fmla="*/ 0 w 1905"/>
                  <a:gd name="T1" fmla="*/ 0 h 1269"/>
                  <a:gd name="T2" fmla="*/ 24 w 1905"/>
                  <a:gd name="T3" fmla="*/ 19 h 1269"/>
                  <a:gd name="T4" fmla="*/ 34 w 1905"/>
                  <a:gd name="T5" fmla="*/ 19 h 1269"/>
                  <a:gd name="T6" fmla="*/ 34 w 1905"/>
                  <a:gd name="T7" fmla="*/ 19 h 1269"/>
                  <a:gd name="T8" fmla="*/ 59 w 1905"/>
                  <a:gd name="T9" fmla="*/ 0 h 1269"/>
                  <a:gd name="T10" fmla="*/ 59 w 1905"/>
                  <a:gd name="T11" fmla="*/ 39 h 1269"/>
                  <a:gd name="T12" fmla="*/ 34 w 1905"/>
                  <a:gd name="T13" fmla="*/ 19 h 1269"/>
                  <a:gd name="T14" fmla="*/ 0 w 1905"/>
                  <a:gd name="T15" fmla="*/ 39 h 1269"/>
                  <a:gd name="T16" fmla="*/ 24 w 1905"/>
                  <a:gd name="T17" fmla="*/ 19 h 12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05"/>
                  <a:gd name="T28" fmla="*/ 0 h 1269"/>
                  <a:gd name="T29" fmla="*/ 1905 w 1905"/>
                  <a:gd name="T30" fmla="*/ 1269 h 126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05" h="1269">
                    <a:moveTo>
                      <a:pt x="0" y="0"/>
                    </a:moveTo>
                    <a:lnTo>
                      <a:pt x="794" y="634"/>
                    </a:lnTo>
                    <a:cubicBezTo>
                      <a:pt x="885" y="719"/>
                      <a:pt x="1027" y="719"/>
                      <a:pt x="1118" y="634"/>
                    </a:cubicBezTo>
                    <a:lnTo>
                      <a:pt x="1905" y="0"/>
                    </a:lnTo>
                    <a:moveTo>
                      <a:pt x="1905" y="1269"/>
                    </a:moveTo>
                    <a:lnTo>
                      <a:pt x="1112" y="634"/>
                    </a:lnTo>
                    <a:moveTo>
                      <a:pt x="0" y="1269"/>
                    </a:moveTo>
                    <a:lnTo>
                      <a:pt x="794" y="634"/>
                    </a:lnTo>
                  </a:path>
                </a:pathLst>
              </a:custGeom>
              <a:noFill/>
              <a:ln w="222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4689262" y="6057662"/>
                <a:ext cx="1210" cy="208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b="1"/>
              </a:p>
            </p:txBody>
          </p:sp>
        </p:grpSp>
      </p:grpSp>
      <p:grpSp>
        <p:nvGrpSpPr>
          <p:cNvPr id="22" name="Group 32"/>
          <p:cNvGrpSpPr>
            <a:grpSpLocks noChangeAspect="1"/>
          </p:cNvGrpSpPr>
          <p:nvPr/>
        </p:nvGrpSpPr>
        <p:grpSpPr bwMode="auto">
          <a:xfrm>
            <a:off x="4483571" y="4878752"/>
            <a:ext cx="871538" cy="747898"/>
            <a:chOff x="2095" y="1156"/>
            <a:chExt cx="719" cy="590"/>
          </a:xfrm>
        </p:grpSpPr>
        <p:sp>
          <p:nvSpPr>
            <p:cNvPr id="23" name="AutoShape 33"/>
            <p:cNvSpPr>
              <a:spLocks noChangeAspect="1" noChangeArrowheads="1" noTextEdit="1"/>
            </p:cNvSpPr>
            <p:nvPr/>
          </p:nvSpPr>
          <p:spPr bwMode="auto">
            <a:xfrm>
              <a:off x="2095" y="1156"/>
              <a:ext cx="719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2150" y="1178"/>
              <a:ext cx="597" cy="39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2150" y="1178"/>
              <a:ext cx="597" cy="397"/>
            </a:xfrm>
            <a:prstGeom prst="rect">
              <a:avLst/>
            </a:prstGeom>
            <a:noFill/>
            <a:ln w="222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6"/>
            <p:cNvSpPr>
              <a:spLocks noEditPoints="1"/>
            </p:cNvSpPr>
            <p:nvPr/>
          </p:nvSpPr>
          <p:spPr bwMode="auto">
            <a:xfrm>
              <a:off x="2150" y="1178"/>
              <a:ext cx="597" cy="397"/>
            </a:xfrm>
            <a:custGeom>
              <a:avLst/>
              <a:gdLst>
                <a:gd name="T0" fmla="*/ 0 w 1905"/>
                <a:gd name="T1" fmla="*/ 0 h 1269"/>
                <a:gd name="T2" fmla="*/ 24 w 1905"/>
                <a:gd name="T3" fmla="*/ 19 h 1269"/>
                <a:gd name="T4" fmla="*/ 34 w 1905"/>
                <a:gd name="T5" fmla="*/ 19 h 1269"/>
                <a:gd name="T6" fmla="*/ 34 w 1905"/>
                <a:gd name="T7" fmla="*/ 19 h 1269"/>
                <a:gd name="T8" fmla="*/ 59 w 1905"/>
                <a:gd name="T9" fmla="*/ 0 h 1269"/>
                <a:gd name="T10" fmla="*/ 59 w 1905"/>
                <a:gd name="T11" fmla="*/ 39 h 1269"/>
                <a:gd name="T12" fmla="*/ 34 w 1905"/>
                <a:gd name="T13" fmla="*/ 19 h 1269"/>
                <a:gd name="T14" fmla="*/ 0 w 1905"/>
                <a:gd name="T15" fmla="*/ 39 h 1269"/>
                <a:gd name="T16" fmla="*/ 24 w 1905"/>
                <a:gd name="T17" fmla="*/ 19 h 1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5"/>
                <a:gd name="T28" fmla="*/ 0 h 1269"/>
                <a:gd name="T29" fmla="*/ 1905 w 1905"/>
                <a:gd name="T30" fmla="*/ 1269 h 12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5" h="1269">
                  <a:moveTo>
                    <a:pt x="0" y="0"/>
                  </a:moveTo>
                  <a:lnTo>
                    <a:pt x="794" y="634"/>
                  </a:lnTo>
                  <a:cubicBezTo>
                    <a:pt x="885" y="719"/>
                    <a:pt x="1027" y="719"/>
                    <a:pt x="1118" y="634"/>
                  </a:cubicBezTo>
                  <a:lnTo>
                    <a:pt x="1905" y="0"/>
                  </a:lnTo>
                  <a:moveTo>
                    <a:pt x="1905" y="1269"/>
                  </a:moveTo>
                  <a:lnTo>
                    <a:pt x="1112" y="634"/>
                  </a:lnTo>
                  <a:moveTo>
                    <a:pt x="0" y="1269"/>
                  </a:moveTo>
                  <a:lnTo>
                    <a:pt x="794" y="634"/>
                  </a:lnTo>
                </a:path>
              </a:pathLst>
            </a:custGeom>
            <a:noFill/>
            <a:ln w="222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2265" y="1581"/>
              <a:ext cx="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23728" y="5016872"/>
            <a:ext cx="9361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ru-RU" dirty="0"/>
              <a:t>Прокси</a:t>
            </a:r>
            <a:endParaRPr lang="en-US" dirty="0"/>
          </a:p>
          <a:p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7028978" y="5620108"/>
            <a:ext cx="10714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Служба </a:t>
            </a:r>
            <a:r>
              <a:rPr lang="en-US" dirty="0"/>
              <a:t>WCF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2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15 0.00162 L 1.38889E-6 2.59259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81 3.7037E-7 L 0.00642 3.7037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5 8.67052E-7 L -0.01268 8.67052E-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3 8.67052E-7 L -0.0066 8.67052E-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8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кругленный прямоугольник 28"/>
          <p:cNvSpPr/>
          <p:nvPr/>
        </p:nvSpPr>
        <p:spPr>
          <a:xfrm>
            <a:off x="6584668" y="2556669"/>
            <a:ext cx="1656184" cy="20613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Сервис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05339" y="2556669"/>
            <a:ext cx="1800200" cy="20613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Конечный точки</a:t>
            </a:r>
          </a:p>
        </p:txBody>
      </p:sp>
      <p:pic>
        <p:nvPicPr>
          <p:cNvPr id="8" name="Picture 9" descr="GEL Dotted Line MS-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71" b="-11320"/>
          <a:stretch>
            <a:fillRect/>
          </a:stretch>
        </p:blipFill>
        <p:spPr bwMode="auto">
          <a:xfrm>
            <a:off x="2820284" y="4075111"/>
            <a:ext cx="1235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Metallic edge Green Triangles Ar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097" y="3778249"/>
            <a:ext cx="40798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GEL Dotted Line MS-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71" b="-11320"/>
          <a:stretch>
            <a:fillRect/>
          </a:stretch>
        </p:blipFill>
        <p:spPr bwMode="auto">
          <a:xfrm>
            <a:off x="5234007" y="4075112"/>
            <a:ext cx="1235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Metallic edge Green Triangles Ar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57" y="3778250"/>
            <a:ext cx="40798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801038" y="3800690"/>
            <a:ext cx="1368425" cy="704850"/>
            <a:chOff x="1291" y="2526"/>
            <a:chExt cx="862" cy="444"/>
          </a:xfrm>
        </p:grpSpPr>
        <p:pic>
          <p:nvPicPr>
            <p:cNvPr id="13" name="Picture 14" descr="ShinyGreen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00" y="2317"/>
              <a:ext cx="444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315" y="2626"/>
              <a:ext cx="776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egoe Semibold" pitchFamily="34" charset="0"/>
                </a:rPr>
                <a:t>Endpoint</a:t>
              </a: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6112598" y="3791093"/>
            <a:ext cx="1368425" cy="704850"/>
            <a:chOff x="1291" y="2526"/>
            <a:chExt cx="862" cy="444"/>
          </a:xfrm>
        </p:grpSpPr>
        <p:pic>
          <p:nvPicPr>
            <p:cNvPr id="16" name="Picture 17" descr="ShinyGreen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00" y="2317"/>
              <a:ext cx="444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315" y="2626"/>
              <a:ext cx="776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egoe Semibold" pitchFamily="34" charset="0"/>
                </a:rPr>
                <a:t>Endpoint</a:t>
              </a: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6110881" y="2713682"/>
            <a:ext cx="1368425" cy="704850"/>
            <a:chOff x="1291" y="2526"/>
            <a:chExt cx="862" cy="444"/>
          </a:xfrm>
        </p:grpSpPr>
        <p:pic>
          <p:nvPicPr>
            <p:cNvPr id="19" name="Picture 20" descr="ShinyGreen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00" y="2317"/>
              <a:ext cx="444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315" y="2626"/>
              <a:ext cx="776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egoe Semibold" pitchFamily="34" charset="0"/>
                </a:rPr>
                <a:t>Endpoint</a:t>
              </a:r>
            </a:p>
          </p:txBody>
        </p:sp>
      </p:grpSp>
      <p:grpSp>
        <p:nvGrpSpPr>
          <p:cNvPr id="21" name="Group 22"/>
          <p:cNvGrpSpPr>
            <a:grpSpLocks noChangeAspect="1"/>
          </p:cNvGrpSpPr>
          <p:nvPr/>
        </p:nvGrpSpPr>
        <p:grpSpPr bwMode="auto">
          <a:xfrm>
            <a:off x="4144260" y="3777456"/>
            <a:ext cx="1141413" cy="979487"/>
            <a:chOff x="2095" y="1156"/>
            <a:chExt cx="719" cy="590"/>
          </a:xfrm>
        </p:grpSpPr>
        <p:sp>
          <p:nvSpPr>
            <p:cNvPr id="22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095" y="1156"/>
              <a:ext cx="719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150" y="1178"/>
              <a:ext cx="597" cy="39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150" y="1178"/>
              <a:ext cx="597" cy="397"/>
            </a:xfrm>
            <a:prstGeom prst="rect">
              <a:avLst/>
            </a:prstGeom>
            <a:noFill/>
            <a:ln w="222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 noEditPoints="1"/>
            </p:cNvSpPr>
            <p:nvPr/>
          </p:nvSpPr>
          <p:spPr bwMode="auto">
            <a:xfrm>
              <a:off x="2150" y="1178"/>
              <a:ext cx="597" cy="397"/>
            </a:xfrm>
            <a:custGeom>
              <a:avLst/>
              <a:gdLst>
                <a:gd name="T0" fmla="*/ 0 w 1905"/>
                <a:gd name="T1" fmla="*/ 0 h 1269"/>
                <a:gd name="T2" fmla="*/ 24 w 1905"/>
                <a:gd name="T3" fmla="*/ 19 h 1269"/>
                <a:gd name="T4" fmla="*/ 34 w 1905"/>
                <a:gd name="T5" fmla="*/ 19 h 1269"/>
                <a:gd name="T6" fmla="*/ 34 w 1905"/>
                <a:gd name="T7" fmla="*/ 19 h 1269"/>
                <a:gd name="T8" fmla="*/ 59 w 1905"/>
                <a:gd name="T9" fmla="*/ 0 h 1269"/>
                <a:gd name="T10" fmla="*/ 59 w 1905"/>
                <a:gd name="T11" fmla="*/ 39 h 1269"/>
                <a:gd name="T12" fmla="*/ 34 w 1905"/>
                <a:gd name="T13" fmla="*/ 19 h 1269"/>
                <a:gd name="T14" fmla="*/ 0 w 1905"/>
                <a:gd name="T15" fmla="*/ 39 h 1269"/>
                <a:gd name="T16" fmla="*/ 24 w 1905"/>
                <a:gd name="T17" fmla="*/ 19 h 1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5"/>
                <a:gd name="T28" fmla="*/ 0 h 1269"/>
                <a:gd name="T29" fmla="*/ 1905 w 1905"/>
                <a:gd name="T30" fmla="*/ 1269 h 12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5" h="1269">
                  <a:moveTo>
                    <a:pt x="0" y="0"/>
                  </a:moveTo>
                  <a:lnTo>
                    <a:pt x="794" y="634"/>
                  </a:lnTo>
                  <a:cubicBezTo>
                    <a:pt x="885" y="719"/>
                    <a:pt x="1027" y="719"/>
                    <a:pt x="1118" y="634"/>
                  </a:cubicBezTo>
                  <a:lnTo>
                    <a:pt x="1905" y="0"/>
                  </a:lnTo>
                  <a:moveTo>
                    <a:pt x="1905" y="1269"/>
                  </a:moveTo>
                  <a:lnTo>
                    <a:pt x="1112" y="634"/>
                  </a:lnTo>
                  <a:moveTo>
                    <a:pt x="0" y="1269"/>
                  </a:moveTo>
                  <a:lnTo>
                    <a:pt x="794" y="634"/>
                  </a:lnTo>
                </a:path>
              </a:pathLst>
            </a:custGeom>
            <a:noFill/>
            <a:ln w="222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265" y="1581"/>
              <a:ext cx="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83568" y="5085184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Обычно информация о Конечных точках хранится в конфигурационных файлах, но может быть жестко закодирована в Хосте службы и в прокси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0107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кругленный прямоугольник 28"/>
          <p:cNvSpPr/>
          <p:nvPr/>
        </p:nvSpPr>
        <p:spPr>
          <a:xfrm>
            <a:off x="6584668" y="2556669"/>
            <a:ext cx="1656184" cy="20613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Сервис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05339" y="2556669"/>
            <a:ext cx="1800200" cy="20613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</a:t>
            </a:r>
            <a:r>
              <a:rPr lang="ru-RU" dirty="0"/>
              <a:t>в </a:t>
            </a:r>
            <a:r>
              <a:rPr lang="en-US" dirty="0"/>
              <a:t>WCF</a:t>
            </a:r>
            <a:endParaRPr lang="ru-RU" dirty="0"/>
          </a:p>
        </p:txBody>
      </p:sp>
      <p:pic>
        <p:nvPicPr>
          <p:cNvPr id="8" name="Picture 9" descr="GEL Dotted Line MS-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71" b="-11320"/>
          <a:stretch>
            <a:fillRect/>
          </a:stretch>
        </p:blipFill>
        <p:spPr bwMode="auto">
          <a:xfrm>
            <a:off x="2820284" y="4075111"/>
            <a:ext cx="1235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GEL Dotted Line MS-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71" b="-11320"/>
          <a:stretch>
            <a:fillRect/>
          </a:stretch>
        </p:blipFill>
        <p:spPr bwMode="auto">
          <a:xfrm>
            <a:off x="5234007" y="4075112"/>
            <a:ext cx="1235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2"/>
          <p:cNvGrpSpPr>
            <a:grpSpLocks noChangeAspect="1"/>
          </p:cNvGrpSpPr>
          <p:nvPr/>
        </p:nvGrpSpPr>
        <p:grpSpPr bwMode="auto">
          <a:xfrm>
            <a:off x="4144260" y="3777456"/>
            <a:ext cx="1141413" cy="979487"/>
            <a:chOff x="2095" y="1156"/>
            <a:chExt cx="719" cy="590"/>
          </a:xfrm>
        </p:grpSpPr>
        <p:sp>
          <p:nvSpPr>
            <p:cNvPr id="22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095" y="1156"/>
              <a:ext cx="719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150" y="1178"/>
              <a:ext cx="597" cy="39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150" y="1178"/>
              <a:ext cx="597" cy="397"/>
            </a:xfrm>
            <a:prstGeom prst="rect">
              <a:avLst/>
            </a:prstGeom>
            <a:noFill/>
            <a:ln w="222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 noEditPoints="1"/>
            </p:cNvSpPr>
            <p:nvPr/>
          </p:nvSpPr>
          <p:spPr bwMode="auto">
            <a:xfrm>
              <a:off x="2150" y="1178"/>
              <a:ext cx="597" cy="397"/>
            </a:xfrm>
            <a:custGeom>
              <a:avLst/>
              <a:gdLst>
                <a:gd name="T0" fmla="*/ 0 w 1905"/>
                <a:gd name="T1" fmla="*/ 0 h 1269"/>
                <a:gd name="T2" fmla="*/ 24 w 1905"/>
                <a:gd name="T3" fmla="*/ 19 h 1269"/>
                <a:gd name="T4" fmla="*/ 34 w 1905"/>
                <a:gd name="T5" fmla="*/ 19 h 1269"/>
                <a:gd name="T6" fmla="*/ 34 w 1905"/>
                <a:gd name="T7" fmla="*/ 19 h 1269"/>
                <a:gd name="T8" fmla="*/ 59 w 1905"/>
                <a:gd name="T9" fmla="*/ 0 h 1269"/>
                <a:gd name="T10" fmla="*/ 59 w 1905"/>
                <a:gd name="T11" fmla="*/ 39 h 1269"/>
                <a:gd name="T12" fmla="*/ 34 w 1905"/>
                <a:gd name="T13" fmla="*/ 19 h 1269"/>
                <a:gd name="T14" fmla="*/ 0 w 1905"/>
                <a:gd name="T15" fmla="*/ 39 h 1269"/>
                <a:gd name="T16" fmla="*/ 24 w 1905"/>
                <a:gd name="T17" fmla="*/ 19 h 1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5"/>
                <a:gd name="T28" fmla="*/ 0 h 1269"/>
                <a:gd name="T29" fmla="*/ 1905 w 1905"/>
                <a:gd name="T30" fmla="*/ 1269 h 12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5" h="1269">
                  <a:moveTo>
                    <a:pt x="0" y="0"/>
                  </a:moveTo>
                  <a:lnTo>
                    <a:pt x="794" y="634"/>
                  </a:lnTo>
                  <a:cubicBezTo>
                    <a:pt x="885" y="719"/>
                    <a:pt x="1027" y="719"/>
                    <a:pt x="1118" y="634"/>
                  </a:cubicBezTo>
                  <a:lnTo>
                    <a:pt x="1905" y="0"/>
                  </a:lnTo>
                  <a:moveTo>
                    <a:pt x="1905" y="1269"/>
                  </a:moveTo>
                  <a:lnTo>
                    <a:pt x="1112" y="634"/>
                  </a:lnTo>
                  <a:moveTo>
                    <a:pt x="0" y="1269"/>
                  </a:moveTo>
                  <a:lnTo>
                    <a:pt x="794" y="634"/>
                  </a:lnTo>
                </a:path>
              </a:pathLst>
            </a:custGeom>
            <a:noFill/>
            <a:ln w="222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265" y="1581"/>
              <a:ext cx="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</p:grpSp>
      <p:grpSp>
        <p:nvGrpSpPr>
          <p:cNvPr id="45" name="Group 41"/>
          <p:cNvGrpSpPr>
            <a:grpSpLocks/>
          </p:cNvGrpSpPr>
          <p:nvPr/>
        </p:nvGrpSpPr>
        <p:grpSpPr bwMode="auto">
          <a:xfrm>
            <a:off x="2474913" y="5045075"/>
            <a:ext cx="4194175" cy="1504950"/>
            <a:chOff x="1400" y="3178"/>
            <a:chExt cx="2642" cy="948"/>
          </a:xfrm>
        </p:grpSpPr>
        <p:pic>
          <p:nvPicPr>
            <p:cNvPr id="46" name="Picture 42" descr="Metallic edge Cinnamon Square 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" y="3178"/>
              <a:ext cx="961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3" descr="Metallic edge Gold Square 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" y="3178"/>
              <a:ext cx="961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44" descr="Metallic edge Turquoise Square 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" y="3181"/>
              <a:ext cx="961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2638425" y="5353050"/>
            <a:ext cx="1209675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Address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4025900" y="5353050"/>
            <a:ext cx="1116013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Binding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5308600" y="5353050"/>
            <a:ext cx="1241425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Contract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2871788" y="5932488"/>
            <a:ext cx="71437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(</a:t>
            </a:r>
            <a:r>
              <a:rPr kumimoji="0" lang="ru-RU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Где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)</a:t>
            </a: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4214813" y="5932488"/>
            <a:ext cx="70643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(</a:t>
            </a:r>
            <a:r>
              <a:rPr kumimoji="0" lang="ru-RU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Как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)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5524500" y="5932488"/>
            <a:ext cx="808038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(</a:t>
            </a:r>
            <a:r>
              <a:rPr kumimoji="0" lang="ru-RU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Что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)</a:t>
            </a:r>
          </a:p>
        </p:txBody>
      </p:sp>
      <p:grpSp>
        <p:nvGrpSpPr>
          <p:cNvPr id="56" name="Group 21"/>
          <p:cNvGrpSpPr>
            <a:grpSpLocks/>
          </p:cNvGrpSpPr>
          <p:nvPr/>
        </p:nvGrpSpPr>
        <p:grpSpPr bwMode="auto">
          <a:xfrm flipH="1">
            <a:off x="5784058" y="3916363"/>
            <a:ext cx="1416050" cy="508000"/>
            <a:chOff x="1237" y="2505"/>
            <a:chExt cx="892" cy="320"/>
          </a:xfrm>
        </p:grpSpPr>
        <p:grpSp>
          <p:nvGrpSpPr>
            <p:cNvPr id="57" name="Group 22"/>
            <p:cNvGrpSpPr>
              <a:grpSpLocks/>
            </p:cNvGrpSpPr>
            <p:nvPr/>
          </p:nvGrpSpPr>
          <p:grpSpPr bwMode="auto">
            <a:xfrm>
              <a:off x="1804" y="2505"/>
              <a:ext cx="325" cy="320"/>
              <a:chOff x="1804" y="2505"/>
              <a:chExt cx="325" cy="320"/>
            </a:xfrm>
          </p:grpSpPr>
          <p:pic>
            <p:nvPicPr>
              <p:cNvPr id="64" name="Picture 23" descr="Metallic edge Cinnamon Square 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1856" y="2537"/>
                <a:ext cx="22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A</a:t>
                </a:r>
              </a:p>
            </p:txBody>
          </p:sp>
        </p:grpSp>
        <p:grpSp>
          <p:nvGrpSpPr>
            <p:cNvPr id="58" name="Group 25"/>
            <p:cNvGrpSpPr>
              <a:grpSpLocks/>
            </p:cNvGrpSpPr>
            <p:nvPr/>
          </p:nvGrpSpPr>
          <p:grpSpPr bwMode="auto">
            <a:xfrm>
              <a:off x="1519" y="2505"/>
              <a:ext cx="325" cy="320"/>
              <a:chOff x="1519" y="2505"/>
              <a:chExt cx="325" cy="320"/>
            </a:xfrm>
          </p:grpSpPr>
          <p:pic>
            <p:nvPicPr>
              <p:cNvPr id="62" name="Picture 26" descr="Metallic edge Gold Square 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1570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B</a:t>
                </a:r>
              </a:p>
            </p:txBody>
          </p:sp>
        </p:grpSp>
        <p:grpSp>
          <p:nvGrpSpPr>
            <p:cNvPr id="59" name="Group 28"/>
            <p:cNvGrpSpPr>
              <a:grpSpLocks/>
            </p:cNvGrpSpPr>
            <p:nvPr/>
          </p:nvGrpSpPr>
          <p:grpSpPr bwMode="auto">
            <a:xfrm>
              <a:off x="1237" y="2505"/>
              <a:ext cx="325" cy="320"/>
              <a:chOff x="1237" y="2505"/>
              <a:chExt cx="325" cy="320"/>
            </a:xfrm>
          </p:grpSpPr>
          <p:pic>
            <p:nvPicPr>
              <p:cNvPr id="60" name="Picture 29" descr="Metallic edge Turquoise Square 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Rectangle 30"/>
              <p:cNvSpPr>
                <a:spLocks noChangeArrowheads="1"/>
              </p:cNvSpPr>
              <p:nvPr/>
            </p:nvSpPr>
            <p:spPr bwMode="auto">
              <a:xfrm>
                <a:off x="1297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C</a:t>
                </a:r>
              </a:p>
            </p:txBody>
          </p:sp>
        </p:grpSp>
      </p:grpSp>
      <p:grpSp>
        <p:nvGrpSpPr>
          <p:cNvPr id="67" name="Group 11"/>
          <p:cNvGrpSpPr>
            <a:grpSpLocks/>
          </p:cNvGrpSpPr>
          <p:nvPr/>
        </p:nvGrpSpPr>
        <p:grpSpPr bwMode="auto">
          <a:xfrm>
            <a:off x="1985486" y="3916363"/>
            <a:ext cx="1416050" cy="508000"/>
            <a:chOff x="1237" y="2505"/>
            <a:chExt cx="892" cy="320"/>
          </a:xfrm>
        </p:grpSpPr>
        <p:grpSp>
          <p:nvGrpSpPr>
            <p:cNvPr id="68" name="Group 12"/>
            <p:cNvGrpSpPr>
              <a:grpSpLocks/>
            </p:cNvGrpSpPr>
            <p:nvPr/>
          </p:nvGrpSpPr>
          <p:grpSpPr bwMode="auto">
            <a:xfrm>
              <a:off x="1804" y="2505"/>
              <a:ext cx="325" cy="320"/>
              <a:chOff x="1804" y="2505"/>
              <a:chExt cx="325" cy="320"/>
            </a:xfrm>
          </p:grpSpPr>
          <p:pic>
            <p:nvPicPr>
              <p:cNvPr id="75" name="Picture 13" descr="Metallic edge Cinnamon Square 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1856" y="2537"/>
                <a:ext cx="22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A</a:t>
                </a:r>
              </a:p>
            </p:txBody>
          </p:sp>
        </p:grpSp>
        <p:grpSp>
          <p:nvGrpSpPr>
            <p:cNvPr id="69" name="Group 15"/>
            <p:cNvGrpSpPr>
              <a:grpSpLocks/>
            </p:cNvGrpSpPr>
            <p:nvPr/>
          </p:nvGrpSpPr>
          <p:grpSpPr bwMode="auto">
            <a:xfrm>
              <a:off x="1519" y="2505"/>
              <a:ext cx="325" cy="320"/>
              <a:chOff x="1519" y="2505"/>
              <a:chExt cx="325" cy="320"/>
            </a:xfrm>
          </p:grpSpPr>
          <p:pic>
            <p:nvPicPr>
              <p:cNvPr id="73" name="Picture 16" descr="Metallic edge Gold Square 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1570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B</a:t>
                </a:r>
              </a:p>
            </p:txBody>
          </p:sp>
        </p:grpSp>
        <p:grpSp>
          <p:nvGrpSpPr>
            <p:cNvPr id="70" name="Group 18"/>
            <p:cNvGrpSpPr>
              <a:grpSpLocks/>
            </p:cNvGrpSpPr>
            <p:nvPr/>
          </p:nvGrpSpPr>
          <p:grpSpPr bwMode="auto">
            <a:xfrm>
              <a:off x="1237" y="2505"/>
              <a:ext cx="325" cy="320"/>
              <a:chOff x="1237" y="2505"/>
              <a:chExt cx="325" cy="320"/>
            </a:xfrm>
          </p:grpSpPr>
          <p:pic>
            <p:nvPicPr>
              <p:cNvPr id="71" name="Picture 19" descr="Metallic edge Turquoise Square 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Rectangle 20"/>
              <p:cNvSpPr>
                <a:spLocks noChangeArrowheads="1"/>
              </p:cNvSpPr>
              <p:nvPr/>
            </p:nvSpPr>
            <p:spPr bwMode="auto">
              <a:xfrm>
                <a:off x="1297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C</a:t>
                </a:r>
              </a:p>
            </p:txBody>
          </p:sp>
        </p:grpSp>
      </p:grpSp>
      <p:grpSp>
        <p:nvGrpSpPr>
          <p:cNvPr id="77" name="Group 21"/>
          <p:cNvGrpSpPr>
            <a:grpSpLocks/>
          </p:cNvGrpSpPr>
          <p:nvPr/>
        </p:nvGrpSpPr>
        <p:grpSpPr bwMode="auto">
          <a:xfrm flipH="1">
            <a:off x="5761057" y="2879778"/>
            <a:ext cx="1416050" cy="508000"/>
            <a:chOff x="1237" y="2505"/>
            <a:chExt cx="892" cy="320"/>
          </a:xfrm>
        </p:grpSpPr>
        <p:grpSp>
          <p:nvGrpSpPr>
            <p:cNvPr id="78" name="Group 22"/>
            <p:cNvGrpSpPr>
              <a:grpSpLocks/>
            </p:cNvGrpSpPr>
            <p:nvPr/>
          </p:nvGrpSpPr>
          <p:grpSpPr bwMode="auto">
            <a:xfrm>
              <a:off x="1804" y="2505"/>
              <a:ext cx="325" cy="320"/>
              <a:chOff x="1804" y="2505"/>
              <a:chExt cx="325" cy="320"/>
            </a:xfrm>
          </p:grpSpPr>
          <p:pic>
            <p:nvPicPr>
              <p:cNvPr id="85" name="Picture 23" descr="Metallic edge Cinnamon Square 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856" y="2537"/>
                <a:ext cx="22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A</a:t>
                </a:r>
              </a:p>
            </p:txBody>
          </p:sp>
        </p:grpSp>
        <p:grpSp>
          <p:nvGrpSpPr>
            <p:cNvPr id="79" name="Group 25"/>
            <p:cNvGrpSpPr>
              <a:grpSpLocks/>
            </p:cNvGrpSpPr>
            <p:nvPr/>
          </p:nvGrpSpPr>
          <p:grpSpPr bwMode="auto">
            <a:xfrm>
              <a:off x="1519" y="2505"/>
              <a:ext cx="325" cy="320"/>
              <a:chOff x="1519" y="2505"/>
              <a:chExt cx="325" cy="320"/>
            </a:xfrm>
          </p:grpSpPr>
          <p:pic>
            <p:nvPicPr>
              <p:cNvPr id="83" name="Picture 26" descr="Metallic edge Gold Square 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Rectangle 27"/>
              <p:cNvSpPr>
                <a:spLocks noChangeArrowheads="1"/>
              </p:cNvSpPr>
              <p:nvPr/>
            </p:nvSpPr>
            <p:spPr bwMode="auto">
              <a:xfrm>
                <a:off x="1570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B</a:t>
                </a:r>
              </a:p>
            </p:txBody>
          </p:sp>
        </p:grpSp>
        <p:grpSp>
          <p:nvGrpSpPr>
            <p:cNvPr id="80" name="Group 28"/>
            <p:cNvGrpSpPr>
              <a:grpSpLocks/>
            </p:cNvGrpSpPr>
            <p:nvPr/>
          </p:nvGrpSpPr>
          <p:grpSpPr bwMode="auto">
            <a:xfrm>
              <a:off x="1237" y="2505"/>
              <a:ext cx="325" cy="320"/>
              <a:chOff x="1237" y="2505"/>
              <a:chExt cx="325" cy="320"/>
            </a:xfrm>
          </p:grpSpPr>
          <p:pic>
            <p:nvPicPr>
              <p:cNvPr id="81" name="Picture 29" descr="Metallic edge Turquoise Square 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Rectangle 30"/>
              <p:cNvSpPr>
                <a:spLocks noChangeArrowheads="1"/>
              </p:cNvSpPr>
              <p:nvPr/>
            </p:nvSpPr>
            <p:spPr bwMode="auto">
              <a:xfrm>
                <a:off x="1297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670</TotalTime>
  <Words>1571</Words>
  <Application>Microsoft Office PowerPoint</Application>
  <PresentationFormat>Экран (4:3)</PresentationFormat>
  <Paragraphs>349</Paragraphs>
  <Slides>28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41" baseType="lpstr">
      <vt:lpstr>Arial</vt:lpstr>
      <vt:lpstr>Calibri</vt:lpstr>
      <vt:lpstr>Consolas</vt:lpstr>
      <vt:lpstr>Corbel</vt:lpstr>
      <vt:lpstr>Franklin Gothic Medium</vt:lpstr>
      <vt:lpstr>Lucida Console</vt:lpstr>
      <vt:lpstr>Segoe</vt:lpstr>
      <vt:lpstr>Segoe Semibold</vt:lpstr>
      <vt:lpstr>Tahoma</vt:lpstr>
      <vt:lpstr>Wingdings</vt:lpstr>
      <vt:lpstr>Wingdings 2</vt:lpstr>
      <vt:lpstr>Wingdings 3</vt:lpstr>
      <vt:lpstr>Метро</vt:lpstr>
      <vt:lpstr>Разработка приложений на платформе .NET</vt:lpstr>
      <vt:lpstr>API распределенных систем</vt:lpstr>
      <vt:lpstr>API распределенных систем</vt:lpstr>
      <vt:lpstr>Windows Communication Foundation (WCF)</vt:lpstr>
      <vt:lpstr>Обзор средств WCF</vt:lpstr>
      <vt:lpstr>Принципы SOA</vt:lpstr>
      <vt:lpstr>Основы WCF</vt:lpstr>
      <vt:lpstr>Конечный точки</vt:lpstr>
      <vt:lpstr>ABC в WCF</vt:lpstr>
      <vt:lpstr>Контракт</vt:lpstr>
      <vt:lpstr>Привязка</vt:lpstr>
      <vt:lpstr>Привязка</vt:lpstr>
      <vt:lpstr>Основные привязки</vt:lpstr>
      <vt:lpstr>Основные привязки</vt:lpstr>
      <vt:lpstr>Стандартные привязки</vt:lpstr>
      <vt:lpstr>Адрес</vt:lpstr>
      <vt:lpstr>Хостинг службы WCF</vt:lpstr>
      <vt:lpstr>Хост службы WCF – приложение</vt:lpstr>
      <vt:lpstr>Конфигурация конечных точек</vt:lpstr>
      <vt:lpstr>Конфигурация конечных точек</vt:lpstr>
      <vt:lpstr>Конфигурация привязок</vt:lpstr>
      <vt:lpstr>Пользовательские привязки</vt:lpstr>
      <vt:lpstr>Класс ServiceHost </vt:lpstr>
      <vt:lpstr>Построение клиента</vt:lpstr>
      <vt:lpstr>Автоматическая генерация контракта</vt:lpstr>
      <vt:lpstr>Автоматическая генерация контракта</vt:lpstr>
      <vt:lpstr>Обнаружение WCF-сервисов</vt:lpstr>
      <vt:lpstr>Использование на клиенте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62</cp:revision>
  <dcterms:created xsi:type="dcterms:W3CDTF">2011-03-12T05:32:39Z</dcterms:created>
  <dcterms:modified xsi:type="dcterms:W3CDTF">2019-05-16T20:56:22Z</dcterms:modified>
</cp:coreProperties>
</file>