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63" r:id="rId3"/>
    <p:sldId id="271" r:id="rId4"/>
    <p:sldId id="266" r:id="rId5"/>
    <p:sldId id="265" r:id="rId6"/>
    <p:sldId id="272" r:id="rId7"/>
    <p:sldId id="273" r:id="rId8"/>
    <p:sldId id="279" r:id="rId9"/>
    <p:sldId id="283" r:id="rId10"/>
    <p:sldId id="299" r:id="rId11"/>
    <p:sldId id="298" r:id="rId12"/>
    <p:sldId id="285" r:id="rId13"/>
    <p:sldId id="289" r:id="rId14"/>
    <p:sldId id="292" r:id="rId15"/>
    <p:sldId id="293" r:id="rId16"/>
    <p:sldId id="295" r:id="rId17"/>
    <p:sldId id="294" r:id="rId18"/>
    <p:sldId id="296" r:id="rId19"/>
    <p:sldId id="297" r:id="rId20"/>
    <p:sldId id="284" r:id="rId21"/>
    <p:sldId id="286" r:id="rId22"/>
    <p:sldId id="290" r:id="rId23"/>
    <p:sldId id="291" r:id="rId24"/>
    <p:sldId id="300" r:id="rId25"/>
    <p:sldId id="301" r:id="rId26"/>
    <p:sldId id="302" r:id="rId27"/>
    <p:sldId id="304" r:id="rId28"/>
    <p:sldId id="305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C504B-715D-46E5-AF3E-02814311FE88}" type="datetimeFigureOut">
              <a:rPr lang="ru-RU" smtClean="0"/>
              <a:t>17.05.2019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0102E-203C-4D1C-A218-956015FF8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78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0102E-203C-4D1C-A218-956015FF84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77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0102E-203C-4D1C-A218-956015FF84E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44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0102E-203C-4D1C-A218-956015FF84E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405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0102E-203C-4D1C-A218-956015FF84E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40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3D73-9CA5-4ACD-A062-E961F19B4020}" type="datetimeFigureOut">
              <a:rPr lang="ru-RU" smtClean="0"/>
              <a:t>17.05.2019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9A86-9A9A-43C4-9FE7-0AC4764765D5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3D73-9CA5-4ACD-A062-E961F19B4020}" type="datetimeFigureOut">
              <a:rPr lang="ru-RU" smtClean="0"/>
              <a:t>17.05.2019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9A86-9A9A-43C4-9FE7-0AC4764765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3D73-9CA5-4ACD-A062-E961F19B4020}" type="datetimeFigureOut">
              <a:rPr lang="ru-RU" smtClean="0"/>
              <a:t>17.05.2019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9A86-9A9A-43C4-9FE7-0AC4764765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3D73-9CA5-4ACD-A062-E961F19B4020}" type="datetimeFigureOut">
              <a:rPr lang="ru-RU" smtClean="0"/>
              <a:t>17.05.2019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9A86-9A9A-43C4-9FE7-0AC4764765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3D73-9CA5-4ACD-A062-E961F19B4020}" type="datetimeFigureOut">
              <a:rPr lang="ru-RU" smtClean="0"/>
              <a:t>17.05.2019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9A86-9A9A-43C4-9FE7-0AC4764765D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3D73-9CA5-4ACD-A062-E961F19B4020}" type="datetimeFigureOut">
              <a:rPr lang="ru-RU" smtClean="0"/>
              <a:t>17.05.2019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9A86-9A9A-43C4-9FE7-0AC4764765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3D73-9CA5-4ACD-A062-E961F19B4020}" type="datetimeFigureOut">
              <a:rPr lang="ru-RU" smtClean="0"/>
              <a:t>17.05.2019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9A86-9A9A-43C4-9FE7-0AC4764765D5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3D73-9CA5-4ACD-A062-E961F19B4020}" type="datetimeFigureOut">
              <a:rPr lang="ru-RU" smtClean="0"/>
              <a:t>17.05.2019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9A86-9A9A-43C4-9FE7-0AC4764765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3D73-9CA5-4ACD-A062-E961F19B4020}" type="datetimeFigureOut">
              <a:rPr lang="ru-RU" smtClean="0"/>
              <a:t>17.05.2019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9A86-9A9A-43C4-9FE7-0AC4764765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3D73-9CA5-4ACD-A062-E961F19B4020}" type="datetimeFigureOut">
              <a:rPr lang="ru-RU" smtClean="0"/>
              <a:t>17.05.2019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9A86-9A9A-43C4-9FE7-0AC4764765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BCF33D73-9CA5-4ACD-A062-E961F19B4020}" type="datetimeFigureOut">
              <a:rPr lang="ru-RU" smtClean="0"/>
              <a:t>17.05.2019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27E29A86-9A9A-43C4-9FE7-0AC4764765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CF33D73-9CA5-4ACD-A062-E961F19B4020}" type="datetimeFigureOut">
              <a:rPr lang="ru-RU" smtClean="0"/>
              <a:t>17.05.2019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7E29A86-9A9A-43C4-9FE7-0AC4764765D5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MyWCFServic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Разработка приложений на платформе .NET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2</a:t>
            </a:r>
            <a:r>
              <a:rPr lang="ru-RU" dirty="0"/>
              <a:t>5. </a:t>
            </a:r>
            <a:r>
              <a:rPr lang="en-US" dirty="0"/>
              <a:t>Windows Communication Foundation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300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899592" y="2348880"/>
            <a:ext cx="7772400" cy="1975104"/>
          </a:xfrm>
        </p:spPr>
        <p:txBody>
          <a:bodyPr anchor="ctr"/>
          <a:lstStyle/>
          <a:p>
            <a:pPr algn="ctr"/>
            <a:r>
              <a:rPr lang="ru-RU" dirty="0"/>
              <a:t>Контракты</a:t>
            </a:r>
          </a:p>
        </p:txBody>
      </p:sp>
    </p:spTree>
    <p:extLst>
      <p:ext uri="{BB962C8B-B14F-4D97-AF65-F5344CB8AC3E}">
        <p14:creationId xmlns:p14="http://schemas.microsoft.com/office/powerpoint/2010/main" val="230620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Односторонний вызов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7638"/>
            <a:ext cx="8410575" cy="4173537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IsOneWay</a:t>
            </a:r>
            <a:r>
              <a:rPr lang="en-US" dirty="0"/>
              <a:t>=true –</a:t>
            </a:r>
            <a:r>
              <a:rPr lang="ru-RU" dirty="0"/>
              <a:t> односторонний вызов</a:t>
            </a:r>
          </a:p>
          <a:p>
            <a:pPr>
              <a:defRPr/>
            </a:pPr>
            <a:r>
              <a:rPr lang="ru-RU" dirty="0"/>
              <a:t>Особенности:</a:t>
            </a:r>
          </a:p>
          <a:p>
            <a:pPr lvl="1">
              <a:defRPr/>
            </a:pPr>
            <a:r>
              <a:rPr lang="ru-RU" dirty="0"/>
              <a:t>Выстрелил и забыл</a:t>
            </a:r>
          </a:p>
          <a:p>
            <a:pPr lvl="1">
              <a:defRPr/>
            </a:pPr>
            <a:r>
              <a:rPr lang="ru-RU" dirty="0"/>
              <a:t>Клиент продолжает работать сразу после вызова метода</a:t>
            </a:r>
          </a:p>
          <a:p>
            <a:pPr>
              <a:defRPr/>
            </a:pPr>
            <a:r>
              <a:rPr lang="ru-RU" dirty="0"/>
              <a:t>Применение</a:t>
            </a:r>
          </a:p>
          <a:p>
            <a:pPr lvl="1">
              <a:defRPr/>
            </a:pPr>
            <a:r>
              <a:rPr lang="ru-RU" dirty="0"/>
              <a:t>Простое асинхронное взаимодействие</a:t>
            </a:r>
          </a:p>
          <a:p>
            <a:pPr lvl="1">
              <a:defRPr/>
            </a:pPr>
            <a:r>
              <a:rPr lang="ru-RU" dirty="0"/>
              <a:t>Выполнение длительных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1461110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Односторонний вызов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 eaLnBrk="0" hangingPunct="0">
              <a:lnSpc>
                <a:spcPct val="85000"/>
              </a:lnSpc>
              <a:spcBef>
                <a:spcPct val="20000"/>
              </a:spcBef>
              <a:buNone/>
            </a:pPr>
            <a:endParaRPr lang="ru-RU" sz="3200" dirty="0">
              <a:latin typeface="Lucida Console" pitchFamily="49" charset="0"/>
            </a:endParaRPr>
          </a:p>
          <a:p>
            <a:pPr marL="68580" indent="0" eaLnBrk="0" hangingPunct="0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sz="2600" dirty="0">
                <a:latin typeface="Lucida Console" pitchFamily="49" charset="0"/>
              </a:rPr>
              <a:t>[</a:t>
            </a:r>
            <a:r>
              <a:rPr lang="en-US" sz="2600" dirty="0" err="1">
                <a:latin typeface="Lucida Console" pitchFamily="49" charset="0"/>
              </a:rPr>
              <a:t>ServiceContract</a:t>
            </a:r>
            <a:r>
              <a:rPr lang="en-US" sz="2600" dirty="0">
                <a:latin typeface="Lucida Console" pitchFamily="49" charset="0"/>
              </a:rPr>
              <a:t>]</a:t>
            </a:r>
          </a:p>
          <a:p>
            <a:pPr marL="68580" indent="0" eaLnBrk="0" hangingPunct="0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sz="2600" dirty="0">
                <a:latin typeface="Lucida Console" pitchFamily="49" charset="0"/>
              </a:rPr>
              <a:t>public interface </a:t>
            </a:r>
            <a:r>
              <a:rPr lang="en-US" sz="2600" dirty="0" err="1">
                <a:latin typeface="Lucida Console" pitchFamily="49" charset="0"/>
              </a:rPr>
              <a:t>ICalculator</a:t>
            </a:r>
            <a:endParaRPr lang="en-US" sz="2600" dirty="0">
              <a:latin typeface="Lucida Console" pitchFamily="49" charset="0"/>
            </a:endParaRPr>
          </a:p>
          <a:p>
            <a:pPr marL="68580" indent="0" eaLnBrk="0" hangingPunct="0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sz="2600" dirty="0">
                <a:latin typeface="Lucida Console" pitchFamily="49" charset="0"/>
              </a:rPr>
              <a:t>{</a:t>
            </a:r>
          </a:p>
          <a:p>
            <a:pPr marL="68580" indent="0" eaLnBrk="0" hangingPunct="0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sz="2600" dirty="0">
                <a:latin typeface="Lucida Console" pitchFamily="49" charset="0"/>
              </a:rPr>
              <a:t>  [</a:t>
            </a:r>
            <a:r>
              <a:rPr lang="en-US" sz="2600" dirty="0" err="1">
                <a:latin typeface="Lucida Console" pitchFamily="49" charset="0"/>
              </a:rPr>
              <a:t>OperationContract</a:t>
            </a:r>
            <a:r>
              <a:rPr lang="en-US" sz="2600" dirty="0">
                <a:latin typeface="Lucida Console" pitchFamily="49" charset="0"/>
              </a:rPr>
              <a:t>(</a:t>
            </a:r>
            <a:r>
              <a:rPr lang="en-US" sz="2600" b="1" dirty="0" err="1">
                <a:solidFill>
                  <a:srgbClr val="FFFF00"/>
                </a:solidFill>
                <a:latin typeface="Lucida Console" pitchFamily="49" charset="0"/>
              </a:rPr>
              <a:t>IsOneWay</a:t>
            </a:r>
            <a:r>
              <a:rPr lang="en-US" sz="2600" b="1" dirty="0">
                <a:solidFill>
                  <a:srgbClr val="FFFF00"/>
                </a:solidFill>
                <a:latin typeface="Lucida Console" pitchFamily="49" charset="0"/>
              </a:rPr>
              <a:t>=true</a:t>
            </a:r>
            <a:r>
              <a:rPr lang="en-US" sz="2600" dirty="0">
                <a:latin typeface="Lucida Console" pitchFamily="49" charset="0"/>
              </a:rPr>
              <a:t>)]</a:t>
            </a:r>
          </a:p>
          <a:p>
            <a:pPr marL="68580" indent="0" eaLnBrk="0" hangingPunct="0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sz="2600" dirty="0">
                <a:latin typeface="Lucida Console" pitchFamily="49" charset="0"/>
              </a:rPr>
              <a:t>  void </a:t>
            </a:r>
            <a:r>
              <a:rPr lang="en-US" sz="2600" dirty="0" err="1">
                <a:latin typeface="Lucida Console" pitchFamily="49" charset="0"/>
              </a:rPr>
              <a:t>StoreProblem</a:t>
            </a:r>
            <a:r>
              <a:rPr lang="en-US" sz="2600" dirty="0">
                <a:latin typeface="Lucida Console" pitchFamily="49" charset="0"/>
              </a:rPr>
              <a:t> (</a:t>
            </a:r>
            <a:r>
              <a:rPr lang="en-US" sz="2600" dirty="0" err="1">
                <a:latin typeface="Lucida Console" pitchFamily="49" charset="0"/>
              </a:rPr>
              <a:t>ComplexProblem</a:t>
            </a:r>
            <a:r>
              <a:rPr lang="en-US" sz="2600" dirty="0">
                <a:latin typeface="Lucida Console" pitchFamily="49" charset="0"/>
              </a:rPr>
              <a:t> p);</a:t>
            </a:r>
          </a:p>
          <a:p>
            <a:pPr marL="68580" indent="0" eaLnBrk="0" hangingPunct="0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sz="2600" dirty="0">
                <a:latin typeface="Lucida Console" pitchFamily="49" charset="0"/>
              </a:rPr>
              <a:t>}</a:t>
            </a:r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8863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Асинхронный вызов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8424936" cy="4572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ru-RU" dirty="0"/>
              <a:t>Применение</a:t>
            </a:r>
          </a:p>
          <a:p>
            <a:pPr lvl="1">
              <a:defRPr/>
            </a:pPr>
            <a:r>
              <a:rPr lang="ru-RU" dirty="0"/>
              <a:t>Простое асинхронное взаимодействие</a:t>
            </a:r>
          </a:p>
          <a:p>
            <a:pPr lvl="1">
              <a:defRPr/>
            </a:pPr>
            <a:r>
              <a:rPr lang="ru-RU" dirty="0"/>
              <a:t>Выполнение длительных запросов</a:t>
            </a:r>
          </a:p>
          <a:p>
            <a:endParaRPr lang="ru-RU" sz="2800" dirty="0"/>
          </a:p>
          <a:p>
            <a:r>
              <a:rPr lang="ru-RU" sz="2800" dirty="0"/>
              <a:t>При генерации прокси необходимо указать о необходимости генерации асинхронный методов</a:t>
            </a:r>
            <a:endParaRPr lang="en-US" sz="2800" dirty="0"/>
          </a:p>
          <a:p>
            <a:endParaRPr lang="ru-RU" sz="2800" dirty="0"/>
          </a:p>
          <a:p>
            <a:pPr marL="68580" indent="0">
              <a:buNone/>
            </a:pPr>
            <a:r>
              <a:rPr lang="en-US" sz="2800" dirty="0" err="1"/>
              <a:t>MyServiceClient</a:t>
            </a:r>
            <a:r>
              <a:rPr lang="en-US" sz="2800" dirty="0"/>
              <a:t> s = new </a:t>
            </a:r>
            <a:r>
              <a:rPr lang="en-US" sz="2800" dirty="0" err="1"/>
              <a:t>MyServiceClient</a:t>
            </a:r>
            <a:r>
              <a:rPr lang="en-US" sz="2800" dirty="0"/>
              <a:t>();</a:t>
            </a:r>
          </a:p>
          <a:p>
            <a:pPr marL="68580" indent="0">
              <a:buNone/>
            </a:pPr>
            <a:r>
              <a:rPr lang="en-US" sz="2800" dirty="0"/>
              <a:t> </a:t>
            </a:r>
            <a:r>
              <a:rPr lang="en-US" sz="2800" dirty="0" err="1"/>
              <a:t>IAsyncResult</a:t>
            </a:r>
            <a:r>
              <a:rPr lang="en-US" sz="2800" dirty="0"/>
              <a:t> </a:t>
            </a:r>
            <a:r>
              <a:rPr lang="en-US" sz="2800" dirty="0" err="1"/>
              <a:t>iRes</a:t>
            </a:r>
            <a:r>
              <a:rPr lang="en-US" sz="2800" dirty="0"/>
              <a:t> = </a:t>
            </a:r>
            <a:r>
              <a:rPr lang="en-US" sz="2800" dirty="0" err="1"/>
              <a:t>s.</a:t>
            </a:r>
            <a:r>
              <a:rPr lang="en-US" sz="2800" dirty="0" err="1">
                <a:solidFill>
                  <a:srgbClr val="FFFF00"/>
                </a:solidFill>
              </a:rPr>
              <a:t>Begin</a:t>
            </a:r>
            <a:r>
              <a:rPr lang="en-US" sz="2800" dirty="0" err="1"/>
              <a:t>MyMethod</a:t>
            </a:r>
            <a:r>
              <a:rPr lang="en-US" sz="2800" dirty="0"/>
              <a:t>(5, null, null);</a:t>
            </a:r>
          </a:p>
          <a:p>
            <a:pPr marL="68580" indent="0">
              <a:buNone/>
            </a:pPr>
            <a:endParaRPr lang="en-US" sz="2800" dirty="0"/>
          </a:p>
          <a:p>
            <a:pPr marL="68580" indent="0">
              <a:buNone/>
            </a:pPr>
            <a:r>
              <a:rPr lang="en-US" sz="2800" dirty="0"/>
              <a:t>     while (!</a:t>
            </a:r>
            <a:r>
              <a:rPr lang="en-US" sz="2800" dirty="0" err="1"/>
              <a:t>iRes.IsCompleted</a:t>
            </a:r>
            <a:r>
              <a:rPr lang="en-US" sz="2800" dirty="0"/>
              <a:t>) </a:t>
            </a:r>
            <a:r>
              <a:rPr lang="en-US" sz="2800" dirty="0" err="1"/>
              <a:t>Thread.Sleep</a:t>
            </a:r>
            <a:r>
              <a:rPr lang="en-US" sz="2800" dirty="0"/>
              <a:t>(100);</a:t>
            </a:r>
          </a:p>
          <a:p>
            <a:pPr marL="68580" indent="0">
              <a:buNone/>
            </a:pPr>
            <a:endParaRPr lang="en-US" sz="2800" dirty="0"/>
          </a:p>
          <a:p>
            <a:pPr marL="68580" indent="0">
              <a:buNone/>
            </a:pPr>
            <a:r>
              <a:rPr lang="en-US" sz="2800" dirty="0"/>
              <a:t> string result = </a:t>
            </a:r>
            <a:r>
              <a:rPr lang="en-US" sz="2800" dirty="0" err="1"/>
              <a:t>s.</a:t>
            </a:r>
            <a:r>
              <a:rPr lang="en-US" sz="2800" dirty="0" err="1">
                <a:solidFill>
                  <a:srgbClr val="FFFF00"/>
                </a:solidFill>
              </a:rPr>
              <a:t>End</a:t>
            </a:r>
            <a:r>
              <a:rPr lang="en-US" sz="2800" dirty="0" err="1"/>
              <a:t>MyMethod</a:t>
            </a:r>
            <a:r>
              <a:rPr lang="en-US" sz="2800" dirty="0"/>
              <a:t> (</a:t>
            </a:r>
            <a:r>
              <a:rPr lang="en-US" sz="2800" dirty="0" err="1"/>
              <a:t>iRes</a:t>
            </a:r>
            <a:r>
              <a:rPr lang="en-US" sz="2800" dirty="0"/>
              <a:t>);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7111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Асинхронный вызов и односторонний вызов</a:t>
            </a:r>
          </a:p>
        </p:txBody>
      </p:sp>
    </p:spTree>
    <p:extLst>
      <p:ext uri="{BB962C8B-B14F-4D97-AF65-F5344CB8AC3E}">
        <p14:creationId xmlns:p14="http://schemas.microsoft.com/office/powerpoint/2010/main" val="888795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914400"/>
          </a:xfrm>
        </p:spPr>
        <p:txBody>
          <a:bodyPr/>
          <a:lstStyle/>
          <a:p>
            <a:r>
              <a:rPr lang="ru-RU" dirty="0"/>
              <a:t>Контракт данных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99592" y="980728"/>
            <a:ext cx="7772400" cy="5328592"/>
          </a:xfrm>
        </p:spPr>
        <p:txBody>
          <a:bodyPr>
            <a:noAutofit/>
          </a:bodyPr>
          <a:lstStyle/>
          <a:p>
            <a:r>
              <a:rPr lang="ru-RU" sz="1800" dirty="0"/>
              <a:t>Используется при передаче пользовательских типов</a:t>
            </a:r>
            <a:endParaRPr lang="en-US" sz="1800" dirty="0"/>
          </a:p>
          <a:p>
            <a:r>
              <a:rPr lang="ru-RU" sz="1800" dirty="0"/>
              <a:t>Тип снабжается атрибутом </a:t>
            </a:r>
            <a:r>
              <a:rPr lang="en-US" sz="1800" dirty="0">
                <a:solidFill>
                  <a:srgbClr val="FFFF00"/>
                </a:solidFill>
              </a:rPr>
              <a:t>[</a:t>
            </a:r>
            <a:r>
              <a:rPr lang="en-US" sz="1800" dirty="0" err="1">
                <a:solidFill>
                  <a:srgbClr val="FFFF00"/>
                </a:solidFill>
              </a:rPr>
              <a:t>DataContract</a:t>
            </a:r>
            <a:r>
              <a:rPr lang="en-US" sz="1800" dirty="0">
                <a:solidFill>
                  <a:srgbClr val="FFFF00"/>
                </a:solidFill>
              </a:rPr>
              <a:t>]</a:t>
            </a:r>
          </a:p>
          <a:p>
            <a:r>
              <a:rPr lang="ru-RU" sz="1800" dirty="0"/>
              <a:t>Переменные (данные) снабжаются атрибутом 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FF00"/>
                </a:solidFill>
              </a:rPr>
              <a:t>[</a:t>
            </a:r>
            <a:r>
              <a:rPr lang="en-US" sz="1800" dirty="0" err="1">
                <a:solidFill>
                  <a:srgbClr val="FFFF00"/>
                </a:solidFill>
              </a:rPr>
              <a:t>DataMember</a:t>
            </a:r>
            <a:r>
              <a:rPr lang="en-US" sz="1800" dirty="0">
                <a:solidFill>
                  <a:srgbClr val="FFFF00"/>
                </a:solidFill>
              </a:rPr>
              <a:t>]</a:t>
            </a:r>
            <a:endParaRPr lang="ru-RU" sz="1800" dirty="0"/>
          </a:p>
          <a:p>
            <a:pPr marL="68580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[</a:t>
            </a:r>
            <a:r>
              <a:rPr lang="en-US" sz="1600" dirty="0" err="1">
                <a:solidFill>
                  <a:srgbClr val="FFFF00"/>
                </a:solidFill>
              </a:rPr>
              <a:t>DataContract</a:t>
            </a:r>
            <a:r>
              <a:rPr lang="en-US" sz="1600" dirty="0">
                <a:solidFill>
                  <a:srgbClr val="FFFF00"/>
                </a:solidFill>
              </a:rPr>
              <a:t>]</a:t>
            </a:r>
          </a:p>
          <a:p>
            <a:pPr marL="6858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ComplexNumber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{</a:t>
            </a:r>
          </a:p>
          <a:p>
            <a:pPr marL="68580" indent="0">
              <a:buNone/>
            </a:pPr>
            <a:r>
              <a:rPr lang="en-US" sz="1600" dirty="0"/>
              <a:t>    </a:t>
            </a:r>
            <a:r>
              <a:rPr lang="en-US" sz="1600" dirty="0">
                <a:solidFill>
                  <a:srgbClr val="FFFF00"/>
                </a:solidFill>
              </a:rPr>
              <a:t>[</a:t>
            </a:r>
            <a:r>
              <a:rPr lang="en-US" sz="1600" dirty="0" err="1">
                <a:solidFill>
                  <a:srgbClr val="FFFF00"/>
                </a:solidFill>
              </a:rPr>
              <a:t>DataMember</a:t>
            </a:r>
            <a:r>
              <a:rPr lang="en-US" sz="1600" dirty="0">
                <a:solidFill>
                  <a:srgbClr val="FFFF00"/>
                </a:solidFill>
              </a:rPr>
              <a:t>] </a:t>
            </a:r>
            <a:br>
              <a:rPr lang="en-US" sz="1600" dirty="0"/>
            </a:br>
            <a:r>
              <a:rPr lang="en-US" sz="1600" dirty="0"/>
              <a:t>    public double real;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FFFF00"/>
                </a:solidFill>
              </a:rPr>
              <a:t>[</a:t>
            </a:r>
            <a:r>
              <a:rPr lang="en-US" sz="1600" dirty="0" err="1">
                <a:solidFill>
                  <a:srgbClr val="FFFF00"/>
                </a:solidFill>
              </a:rPr>
              <a:t>DataMember</a:t>
            </a:r>
            <a:r>
              <a:rPr lang="en-US" sz="1600" dirty="0">
                <a:solidFill>
                  <a:srgbClr val="FFFF00"/>
                </a:solidFill>
              </a:rPr>
              <a:t>]</a:t>
            </a:r>
            <a:br>
              <a:rPr lang="en-US" sz="1600" dirty="0"/>
            </a:br>
            <a:r>
              <a:rPr lang="en-US" sz="1600" dirty="0"/>
              <a:t>    public double Imaginary;</a:t>
            </a:r>
          </a:p>
          <a:p>
            <a:pPr marL="68580" indent="0">
              <a:buNone/>
            </a:pPr>
            <a:r>
              <a:rPr lang="en-US" sz="1600" dirty="0"/>
              <a:t>    </a:t>
            </a:r>
            <a:r>
              <a:rPr lang="en-US" sz="1600" dirty="0">
                <a:solidFill>
                  <a:srgbClr val="FFFF00"/>
                </a:solidFill>
              </a:rPr>
              <a:t>[</a:t>
            </a:r>
            <a:r>
              <a:rPr lang="en-US" sz="1600" dirty="0" err="1">
                <a:solidFill>
                  <a:srgbClr val="FFFF00"/>
                </a:solidFill>
              </a:rPr>
              <a:t>DataMember</a:t>
            </a:r>
            <a:r>
              <a:rPr lang="en-US" sz="1600" dirty="0">
                <a:solidFill>
                  <a:srgbClr val="FFFF00"/>
                </a:solidFill>
              </a:rPr>
              <a:t>]</a:t>
            </a:r>
            <a:br>
              <a:rPr lang="en-US" sz="1600" dirty="0"/>
            </a:br>
            <a:r>
              <a:rPr lang="en-US" sz="1600" dirty="0"/>
              <a:t>    public double Abs {get; set;};</a:t>
            </a:r>
          </a:p>
          <a:p>
            <a:pPr marL="68580" indent="0">
              <a:buNone/>
            </a:pPr>
            <a:r>
              <a:rPr lang="en-US" sz="1600" dirty="0"/>
              <a:t>    public double Real {get {return real;}  set{ real = value;}};</a:t>
            </a:r>
          </a:p>
          <a:p>
            <a:pPr marL="68580" indent="0">
              <a:buNone/>
            </a:pPr>
            <a:r>
              <a:rPr lang="ru-RU" sz="1600" dirty="0"/>
              <a:t>    </a:t>
            </a:r>
            <a:r>
              <a:rPr lang="en-US" sz="1600" dirty="0"/>
              <a:t>public </a:t>
            </a:r>
            <a:r>
              <a:rPr lang="en-US" sz="1600" dirty="0" err="1"/>
              <a:t>ComplexNumber</a:t>
            </a:r>
            <a:r>
              <a:rPr lang="en-US" sz="1600" dirty="0"/>
              <a:t>(double r, double i)</a:t>
            </a:r>
            <a:br>
              <a:rPr lang="en-US" sz="1600" dirty="0"/>
            </a:br>
            <a:r>
              <a:rPr lang="en-US" sz="1600" dirty="0"/>
              <a:t>   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this.Real</a:t>
            </a:r>
            <a:r>
              <a:rPr lang="en-US" sz="1600" dirty="0"/>
              <a:t> = r;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this.Imaginary</a:t>
            </a:r>
            <a:r>
              <a:rPr lang="en-US" sz="1600" dirty="0"/>
              <a:t> = i;</a:t>
            </a:r>
            <a:br>
              <a:rPr lang="en-US" sz="1600" dirty="0"/>
            </a:br>
            <a:r>
              <a:rPr lang="en-US" sz="1600" dirty="0"/>
              <a:t>    }</a:t>
            </a:r>
          </a:p>
          <a:p>
            <a:pPr marL="6858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2102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772400" cy="914400"/>
          </a:xfrm>
        </p:spPr>
        <p:txBody>
          <a:bodyPr/>
          <a:lstStyle/>
          <a:p>
            <a:r>
              <a:rPr lang="ru-RU" dirty="0"/>
              <a:t>Передача </a:t>
            </a:r>
            <a:r>
              <a:rPr lang="en-US" dirty="0" err="1"/>
              <a:t>Enum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268760"/>
            <a:ext cx="7772400" cy="4572000"/>
          </a:xfrm>
        </p:spPr>
        <p:txBody>
          <a:bodyPr>
            <a:noAutofit/>
          </a:bodyPr>
          <a:lstStyle/>
          <a:p>
            <a:r>
              <a:rPr lang="ru-RU" sz="2000" dirty="0"/>
              <a:t>Тип снабжается атрибутом </a:t>
            </a:r>
            <a:r>
              <a:rPr lang="en-US" sz="2000" dirty="0">
                <a:solidFill>
                  <a:srgbClr val="FFFF00"/>
                </a:solidFill>
              </a:rPr>
              <a:t>[</a:t>
            </a:r>
            <a:r>
              <a:rPr lang="en-US" sz="2000" dirty="0" err="1">
                <a:solidFill>
                  <a:srgbClr val="FFFF00"/>
                </a:solidFill>
              </a:rPr>
              <a:t>DataContract</a:t>
            </a:r>
            <a:r>
              <a:rPr lang="en-US" sz="2000" dirty="0">
                <a:solidFill>
                  <a:srgbClr val="FFFF00"/>
                </a:solidFill>
              </a:rPr>
              <a:t>]</a:t>
            </a:r>
          </a:p>
          <a:p>
            <a:r>
              <a:rPr lang="ru-RU" sz="2000" dirty="0"/>
              <a:t>Каждое значение Перечисления снабжается атрибутом </a:t>
            </a:r>
            <a:r>
              <a:rPr lang="en-US" sz="2000" dirty="0">
                <a:solidFill>
                  <a:srgbClr val="FFFF00"/>
                </a:solidFill>
              </a:rPr>
              <a:t>[</a:t>
            </a:r>
            <a:r>
              <a:rPr lang="en-US" sz="2000" dirty="0" err="1">
                <a:solidFill>
                  <a:srgbClr val="FFFF00"/>
                </a:solidFill>
              </a:rPr>
              <a:t>EnumMember</a:t>
            </a:r>
            <a:r>
              <a:rPr lang="en-US" sz="2000" dirty="0">
                <a:solidFill>
                  <a:srgbClr val="FFFF00"/>
                </a:solidFill>
              </a:rPr>
              <a:t>]</a:t>
            </a:r>
            <a:endParaRPr lang="ru-RU" sz="2000" dirty="0">
              <a:solidFill>
                <a:srgbClr val="FFFF00"/>
              </a:solidFill>
            </a:endParaRPr>
          </a:p>
          <a:p>
            <a:endParaRPr lang="ru-RU" sz="2000" dirty="0"/>
          </a:p>
          <a:p>
            <a:pPr marL="68580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 [</a:t>
            </a:r>
            <a:r>
              <a:rPr lang="en-US" sz="2000" dirty="0" err="1">
                <a:solidFill>
                  <a:srgbClr val="FFFF00"/>
                </a:solidFill>
              </a:rPr>
              <a:t>DataContract</a:t>
            </a:r>
            <a:r>
              <a:rPr lang="en-US" sz="2000" dirty="0">
                <a:solidFill>
                  <a:srgbClr val="FFFF00"/>
                </a:solidFill>
              </a:rPr>
              <a:t>]</a:t>
            </a:r>
          </a:p>
          <a:p>
            <a:pPr marL="68580" indent="0">
              <a:buNone/>
            </a:pPr>
            <a:r>
              <a:rPr lang="en-US" sz="2000" dirty="0"/>
              <a:t>    public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MyNumbers</a:t>
            </a:r>
            <a:endParaRPr lang="en-US" sz="2000" dirty="0"/>
          </a:p>
          <a:p>
            <a:pPr marL="68580" indent="0">
              <a:buNone/>
            </a:pPr>
            <a:r>
              <a:rPr lang="en-US" sz="2000" dirty="0"/>
              <a:t>    {</a:t>
            </a:r>
          </a:p>
          <a:p>
            <a:pPr marL="68580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        [</a:t>
            </a:r>
            <a:r>
              <a:rPr lang="en-US" sz="2000" dirty="0" err="1">
                <a:solidFill>
                  <a:srgbClr val="FFFF00"/>
                </a:solidFill>
              </a:rPr>
              <a:t>EnumMember</a:t>
            </a:r>
            <a:r>
              <a:rPr lang="en-US" sz="2000" dirty="0">
                <a:solidFill>
                  <a:srgbClr val="FFFF00"/>
                </a:solidFill>
              </a:rPr>
              <a:t>]</a:t>
            </a:r>
          </a:p>
          <a:p>
            <a:pPr marL="68580" indent="0">
              <a:buNone/>
            </a:pPr>
            <a:r>
              <a:rPr lang="en-US" sz="2000" dirty="0"/>
              <a:t>        </a:t>
            </a:r>
            <a:r>
              <a:rPr lang="ru-RU" sz="2000" dirty="0"/>
              <a:t>Один,</a:t>
            </a:r>
          </a:p>
          <a:p>
            <a:pPr marL="68580" indent="0">
              <a:buNone/>
            </a:pPr>
            <a:r>
              <a:rPr lang="ru-RU" sz="2000" dirty="0">
                <a:solidFill>
                  <a:srgbClr val="FFFF00"/>
                </a:solidFill>
              </a:rPr>
              <a:t>        [</a:t>
            </a:r>
            <a:r>
              <a:rPr lang="en-US" sz="2000" dirty="0" err="1">
                <a:solidFill>
                  <a:srgbClr val="FFFF00"/>
                </a:solidFill>
              </a:rPr>
              <a:t>EnumMember</a:t>
            </a:r>
            <a:r>
              <a:rPr lang="en-US" sz="2000" dirty="0">
                <a:solidFill>
                  <a:srgbClr val="FFFF00"/>
                </a:solidFill>
              </a:rPr>
              <a:t>]</a:t>
            </a:r>
          </a:p>
          <a:p>
            <a:pPr marL="68580" indent="0">
              <a:buNone/>
            </a:pPr>
            <a:r>
              <a:rPr lang="en-US" sz="2000" dirty="0"/>
              <a:t>        </a:t>
            </a:r>
            <a:r>
              <a:rPr lang="ru-RU" sz="2000" dirty="0"/>
              <a:t>Два,</a:t>
            </a:r>
          </a:p>
          <a:p>
            <a:pPr marL="68580" indent="0">
              <a:buNone/>
            </a:pPr>
            <a:r>
              <a:rPr lang="ru-RU" sz="2000" dirty="0">
                <a:solidFill>
                  <a:srgbClr val="FFFF00"/>
                </a:solidFill>
              </a:rPr>
              <a:t>        [</a:t>
            </a:r>
            <a:r>
              <a:rPr lang="en-US" sz="2000" dirty="0" err="1">
                <a:solidFill>
                  <a:srgbClr val="FFFF00"/>
                </a:solidFill>
              </a:rPr>
              <a:t>EnumMember</a:t>
            </a:r>
            <a:r>
              <a:rPr lang="en-US" sz="2000" dirty="0">
                <a:solidFill>
                  <a:srgbClr val="FFFF00"/>
                </a:solidFill>
              </a:rPr>
              <a:t>]</a:t>
            </a:r>
          </a:p>
          <a:p>
            <a:pPr marL="68580" indent="0">
              <a:buNone/>
            </a:pPr>
            <a:r>
              <a:rPr lang="en-US" sz="2000" dirty="0"/>
              <a:t>        </a:t>
            </a:r>
            <a:r>
              <a:rPr lang="ru-RU" sz="2000" dirty="0"/>
              <a:t>Три</a:t>
            </a:r>
          </a:p>
          <a:p>
            <a:pPr marL="68580" indent="0">
              <a:buNone/>
            </a:pPr>
            <a:r>
              <a:rPr lang="ru-RU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47363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Контракт данных</a:t>
            </a:r>
          </a:p>
        </p:txBody>
      </p:sp>
    </p:spTree>
    <p:extLst>
      <p:ext uri="{BB962C8B-B14F-4D97-AF65-F5344CB8AC3E}">
        <p14:creationId xmlns:p14="http://schemas.microsoft.com/office/powerpoint/2010/main" val="429029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Сообщения об ошибках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412776"/>
            <a:ext cx="7772400" cy="4942784"/>
          </a:xfrm>
        </p:spPr>
        <p:txBody>
          <a:bodyPr>
            <a:noAutofit/>
          </a:bodyPr>
          <a:lstStyle/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600" dirty="0">
                <a:latin typeface="Lucida Console" pitchFamily="49" charset="0"/>
              </a:rPr>
              <a:t>[</a:t>
            </a:r>
            <a:r>
              <a:rPr lang="en-US" sz="1600" dirty="0" err="1">
                <a:latin typeface="Lucida Console" pitchFamily="49" charset="0"/>
              </a:rPr>
              <a:t>ServiceContract</a:t>
            </a:r>
            <a:r>
              <a:rPr lang="en-US" sz="1600" dirty="0">
                <a:latin typeface="Lucida Console" pitchFamily="49" charset="0"/>
              </a:rPr>
              <a:t>]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600" dirty="0">
                <a:latin typeface="Lucida Console" pitchFamily="49" charset="0"/>
              </a:rPr>
              <a:t>public interface </a:t>
            </a:r>
            <a:r>
              <a:rPr lang="en-US" sz="1600" dirty="0" err="1">
                <a:latin typeface="Lucida Console" pitchFamily="49" charset="0"/>
              </a:rPr>
              <a:t>ICalculator</a:t>
            </a:r>
            <a:endParaRPr lang="en-US" sz="1600" dirty="0">
              <a:latin typeface="Lucida Console" pitchFamily="49" charset="0"/>
            </a:endParaRP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600" dirty="0">
                <a:latin typeface="Lucida Console" pitchFamily="49" charset="0"/>
              </a:rPr>
              <a:t>{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600" dirty="0">
                <a:latin typeface="Lucida Console" pitchFamily="49" charset="0"/>
              </a:rPr>
              <a:t>    [</a:t>
            </a:r>
            <a:r>
              <a:rPr lang="en-US" sz="1600" dirty="0" err="1">
                <a:latin typeface="Lucida Console" pitchFamily="49" charset="0"/>
              </a:rPr>
              <a:t>OperationContract</a:t>
            </a:r>
            <a:r>
              <a:rPr lang="en-US" sz="1600" dirty="0">
                <a:latin typeface="Lucida Console" pitchFamily="49" charset="0"/>
              </a:rPr>
              <a:t>]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600" noProof="1">
                <a:latin typeface="Lucida Console" pitchFamily="49" charset="0"/>
              </a:rPr>
              <a:t>    </a:t>
            </a: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[FaultContract(typeof(</a:t>
            </a:r>
            <a:r>
              <a:rPr lang="en-US" sz="1600" b="1" dirty="0" err="1">
                <a:solidFill>
                  <a:srgbClr val="FFFF00"/>
                </a:solidFill>
                <a:latin typeface="Lucida Console" pitchFamily="49" charset="0"/>
              </a:rPr>
              <a:t>DivideByZeroException</a:t>
            </a: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))]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  <a:t>    </a:t>
            </a:r>
            <a:r>
              <a:rPr lang="en-US" sz="1600" dirty="0" err="1">
                <a:latin typeface="Lucida Console" pitchFamily="49" charset="0"/>
              </a:rPr>
              <a:t>ComplexProblem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err="1">
                <a:latin typeface="Lucida Console" pitchFamily="49" charset="0"/>
              </a:rPr>
              <a:t>SolveProblem</a:t>
            </a:r>
            <a:r>
              <a:rPr lang="en-US" sz="1600" dirty="0">
                <a:latin typeface="Lucida Console" pitchFamily="49" charset="0"/>
              </a:rPr>
              <a:t> (</a:t>
            </a:r>
            <a:r>
              <a:rPr lang="en-US" sz="1600" dirty="0" err="1">
                <a:latin typeface="Lucida Console" pitchFamily="49" charset="0"/>
              </a:rPr>
              <a:t>ComplexProblem</a:t>
            </a:r>
            <a:r>
              <a:rPr lang="en-US" sz="1600" dirty="0">
                <a:latin typeface="Lucida Console" pitchFamily="49" charset="0"/>
              </a:rPr>
              <a:t> p);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600" dirty="0">
                <a:latin typeface="Lucida Console" pitchFamily="49" charset="0"/>
              </a:rPr>
              <a:t>}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endParaRPr lang="en-US" sz="1600" dirty="0">
              <a:latin typeface="Lucida Console" pitchFamily="49" charset="0"/>
            </a:endParaRP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ru-RU" sz="1600" u="sng" noProof="1">
                <a:latin typeface="Lucida Console" pitchFamily="49" charset="0"/>
              </a:rPr>
              <a:t>Реализация метода</a:t>
            </a:r>
            <a:r>
              <a:rPr lang="en-US" sz="1600" u="sng" noProof="1">
                <a:latin typeface="Lucida Console" pitchFamily="49" charset="0"/>
              </a:rPr>
              <a:t>: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endParaRPr lang="en-US" sz="1600" dirty="0">
              <a:latin typeface="Lucida Console" pitchFamily="49" charset="0"/>
            </a:endParaRP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600" noProof="1">
                <a:latin typeface="Lucida Console" pitchFamily="49" charset="0"/>
              </a:rPr>
              <a:t>try { return n1 / n2;  }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600" noProof="1">
                <a:latin typeface="Lucida Console" pitchFamily="49" charset="0"/>
              </a:rPr>
              <a:t>catch (DivideByZeroException e)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noProof="1">
                <a:latin typeface="Lucida Console" pitchFamily="49" charset="0"/>
              </a:rPr>
              <a:t>{</a:t>
            </a:r>
            <a:endParaRPr lang="en-US" sz="1600" dirty="0">
              <a:latin typeface="Lucida Console" pitchFamily="49" charset="0"/>
            </a:endParaRP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600" dirty="0">
                <a:latin typeface="Lucida Console" pitchFamily="49" charset="0"/>
              </a:rPr>
              <a:t>    </a:t>
            </a:r>
            <a:r>
              <a:rPr lang="en-US" sz="1600" dirty="0" err="1">
                <a:latin typeface="Lucida Console" pitchFamily="49" charset="0"/>
              </a:rPr>
              <a:t>DivideByZeroException</a:t>
            </a:r>
            <a:r>
              <a:rPr lang="en-US" sz="1600" dirty="0">
                <a:latin typeface="Lucida Console" pitchFamily="49" charset="0"/>
              </a:rPr>
              <a:t> f = 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600" dirty="0">
                <a:latin typeface="Lucida Console" pitchFamily="49" charset="0"/>
              </a:rPr>
              <a:t>		new </a:t>
            </a:r>
            <a:r>
              <a:rPr lang="en-US" sz="1600" dirty="0" err="1">
                <a:latin typeface="Lucida Console" pitchFamily="49" charset="0"/>
              </a:rPr>
              <a:t>DivideByZeroException</a:t>
            </a:r>
            <a:r>
              <a:rPr lang="en-US" sz="1600" dirty="0">
                <a:latin typeface="Lucida Console" pitchFamily="49" charset="0"/>
              </a:rPr>
              <a:t> (“</a:t>
            </a:r>
            <a:r>
              <a:rPr lang="en-US" sz="1600" dirty="0" err="1">
                <a:latin typeface="Lucida Console" pitchFamily="49" charset="0"/>
              </a:rPr>
              <a:t>Calc</a:t>
            </a:r>
            <a:r>
              <a:rPr lang="en-US" sz="1600" dirty="0">
                <a:latin typeface="Lucida Console" pitchFamily="49" charset="0"/>
              </a:rPr>
              <a:t> Failure”);</a:t>
            </a:r>
            <a:endParaRPr lang="en-US" sz="1600" noProof="1">
              <a:latin typeface="Lucida Console" pitchFamily="49" charset="0"/>
            </a:endParaRP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  <a:t> </a:t>
            </a: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  throw new Fault</a:t>
            </a:r>
            <a: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  <a:t>Exception</a:t>
            </a: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&lt;</a:t>
            </a:r>
            <a:r>
              <a:rPr lang="en-US" sz="1600" b="1" dirty="0" err="1">
                <a:solidFill>
                  <a:srgbClr val="FFFF00"/>
                </a:solidFill>
                <a:latin typeface="Lucida Console" pitchFamily="49" charset="0"/>
              </a:rPr>
              <a:t>DivideByZeroException</a:t>
            </a: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&gt;(</a:t>
            </a:r>
            <a: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  <a:t>f</a:t>
            </a: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);</a:t>
            </a:r>
          </a:p>
          <a:p>
            <a:pPr eaLnBrk="0" hangingPunct="0">
              <a:lnSpc>
                <a:spcPct val="85000"/>
              </a:lnSpc>
              <a:spcBef>
                <a:spcPct val="20000"/>
              </a:spcBef>
            </a:pPr>
            <a:r>
              <a:rPr lang="en-US" sz="1600" noProof="1">
                <a:latin typeface="Lucida Console" pitchFamily="49" charset="0"/>
              </a:rPr>
              <a:t>}</a:t>
            </a:r>
            <a:endParaRPr lang="en-US" sz="1600" dirty="0">
              <a:latin typeface="Lucida Console" pitchFamily="49" charset="0"/>
            </a:endParaRPr>
          </a:p>
          <a:p>
            <a:endParaRPr lang="en-US" sz="1600" dirty="0"/>
          </a:p>
          <a:p>
            <a:r>
              <a:rPr lang="ru-RU" sz="1600" u="sng" noProof="1">
                <a:latin typeface="Lucida Console" pitchFamily="49" charset="0"/>
              </a:rPr>
              <a:t>На клиение просто ловится это исключение</a:t>
            </a:r>
            <a:r>
              <a:rPr lang="en-US" sz="1600" u="sng" noProof="1">
                <a:latin typeface="Lucida Console" pitchFamily="49" charset="0"/>
              </a:rPr>
              <a:t>:</a:t>
            </a:r>
            <a:endParaRPr lang="ru-RU" sz="1600" u="sng" noProof="1">
              <a:latin typeface="Lucida Console" pitchFamily="49" charset="0"/>
            </a:endParaRPr>
          </a:p>
          <a:p>
            <a:r>
              <a:rPr lang="en-US" sz="1600" noProof="1">
                <a:latin typeface="Lucida Console" pitchFamily="49" charset="0"/>
              </a:rPr>
              <a:t>catch (</a:t>
            </a: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Fault</a:t>
            </a:r>
            <a:r>
              <a:rPr lang="en-US" sz="1600" b="1" dirty="0">
                <a:solidFill>
                  <a:srgbClr val="FFFF00"/>
                </a:solidFill>
                <a:latin typeface="Lucida Console" pitchFamily="49" charset="0"/>
              </a:rPr>
              <a:t>Exception</a:t>
            </a: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&lt;</a:t>
            </a:r>
            <a:r>
              <a:rPr lang="en-US" sz="1600" b="1" dirty="0" err="1">
                <a:solidFill>
                  <a:srgbClr val="FFFF00"/>
                </a:solidFill>
                <a:latin typeface="Lucida Console" pitchFamily="49" charset="0"/>
              </a:rPr>
              <a:t>DivideByZeroException</a:t>
            </a:r>
            <a:r>
              <a:rPr lang="en-US" sz="1600" b="1" noProof="1">
                <a:solidFill>
                  <a:srgbClr val="FFFF00"/>
                </a:solidFill>
                <a:latin typeface="Lucida Console" pitchFamily="49" charset="0"/>
              </a:rPr>
              <a:t>&gt;</a:t>
            </a:r>
            <a:r>
              <a:rPr lang="ru-RU" sz="1600" b="1" noProof="1">
                <a:solidFill>
                  <a:srgbClr val="FFFF00"/>
                </a:solidFill>
                <a:latin typeface="Lucida Console" pitchFamily="49" charset="0"/>
              </a:rPr>
              <a:t> </a:t>
            </a:r>
            <a:r>
              <a:rPr lang="en-US" sz="1600" noProof="1">
                <a:latin typeface="Lucida Console" pitchFamily="49" charset="0"/>
              </a:rPr>
              <a:t>ex){}</a:t>
            </a:r>
          </a:p>
          <a:p>
            <a:endParaRPr lang="en-US" sz="1600" noProof="1">
              <a:latin typeface="Lucida Console" pitchFamily="49" charset="0"/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13543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Fault Contract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31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кругленный прямоугольник 28"/>
          <p:cNvSpPr/>
          <p:nvPr/>
        </p:nvSpPr>
        <p:spPr>
          <a:xfrm>
            <a:off x="6584668" y="2556669"/>
            <a:ext cx="1656184" cy="20613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Сервис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905339" y="2556669"/>
            <a:ext cx="1800200" cy="20613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Клиент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ABC </a:t>
            </a:r>
            <a:r>
              <a:rPr lang="ru-RU" dirty="0"/>
              <a:t>в </a:t>
            </a:r>
            <a:r>
              <a:rPr lang="en-US" dirty="0"/>
              <a:t>WCF</a:t>
            </a:r>
            <a:endParaRPr lang="ru-RU" dirty="0"/>
          </a:p>
        </p:txBody>
      </p:sp>
      <p:pic>
        <p:nvPicPr>
          <p:cNvPr id="8" name="Picture 9" descr="GEL Dotted Line MS-g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71" b="-11320"/>
          <a:stretch>
            <a:fillRect/>
          </a:stretch>
        </p:blipFill>
        <p:spPr bwMode="auto">
          <a:xfrm>
            <a:off x="2820284" y="4075111"/>
            <a:ext cx="12350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 descr="GEL Dotted Line MS-g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71" b="-11320"/>
          <a:stretch>
            <a:fillRect/>
          </a:stretch>
        </p:blipFill>
        <p:spPr bwMode="auto">
          <a:xfrm>
            <a:off x="5234007" y="4075112"/>
            <a:ext cx="12350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2"/>
          <p:cNvGrpSpPr>
            <a:grpSpLocks noChangeAspect="1"/>
          </p:cNvGrpSpPr>
          <p:nvPr/>
        </p:nvGrpSpPr>
        <p:grpSpPr bwMode="auto">
          <a:xfrm>
            <a:off x="4144260" y="3777456"/>
            <a:ext cx="1141413" cy="979487"/>
            <a:chOff x="2095" y="1156"/>
            <a:chExt cx="719" cy="590"/>
          </a:xfrm>
        </p:grpSpPr>
        <p:sp>
          <p:nvSpPr>
            <p:cNvPr id="22" name="AutoShape 23"/>
            <p:cNvSpPr>
              <a:spLocks noChangeAspect="1" noChangeArrowheads="1" noTextEdit="1"/>
            </p:cNvSpPr>
            <p:nvPr/>
          </p:nvSpPr>
          <p:spPr bwMode="auto">
            <a:xfrm>
              <a:off x="2095" y="1156"/>
              <a:ext cx="719" cy="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150" y="1178"/>
              <a:ext cx="597" cy="39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2150" y="1178"/>
              <a:ext cx="597" cy="397"/>
            </a:xfrm>
            <a:prstGeom prst="rect">
              <a:avLst/>
            </a:prstGeom>
            <a:noFill/>
            <a:ln w="222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6"/>
            <p:cNvSpPr>
              <a:spLocks noEditPoints="1"/>
            </p:cNvSpPr>
            <p:nvPr/>
          </p:nvSpPr>
          <p:spPr bwMode="auto">
            <a:xfrm>
              <a:off x="2150" y="1178"/>
              <a:ext cx="597" cy="397"/>
            </a:xfrm>
            <a:custGeom>
              <a:avLst/>
              <a:gdLst>
                <a:gd name="T0" fmla="*/ 0 w 1905"/>
                <a:gd name="T1" fmla="*/ 0 h 1269"/>
                <a:gd name="T2" fmla="*/ 24 w 1905"/>
                <a:gd name="T3" fmla="*/ 19 h 1269"/>
                <a:gd name="T4" fmla="*/ 34 w 1905"/>
                <a:gd name="T5" fmla="*/ 19 h 1269"/>
                <a:gd name="T6" fmla="*/ 34 w 1905"/>
                <a:gd name="T7" fmla="*/ 19 h 1269"/>
                <a:gd name="T8" fmla="*/ 59 w 1905"/>
                <a:gd name="T9" fmla="*/ 0 h 1269"/>
                <a:gd name="T10" fmla="*/ 59 w 1905"/>
                <a:gd name="T11" fmla="*/ 39 h 1269"/>
                <a:gd name="T12" fmla="*/ 34 w 1905"/>
                <a:gd name="T13" fmla="*/ 19 h 1269"/>
                <a:gd name="T14" fmla="*/ 0 w 1905"/>
                <a:gd name="T15" fmla="*/ 39 h 1269"/>
                <a:gd name="T16" fmla="*/ 24 w 1905"/>
                <a:gd name="T17" fmla="*/ 19 h 12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05"/>
                <a:gd name="T28" fmla="*/ 0 h 1269"/>
                <a:gd name="T29" fmla="*/ 1905 w 1905"/>
                <a:gd name="T30" fmla="*/ 1269 h 12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05" h="1269">
                  <a:moveTo>
                    <a:pt x="0" y="0"/>
                  </a:moveTo>
                  <a:lnTo>
                    <a:pt x="794" y="634"/>
                  </a:lnTo>
                  <a:cubicBezTo>
                    <a:pt x="885" y="719"/>
                    <a:pt x="1027" y="719"/>
                    <a:pt x="1118" y="634"/>
                  </a:cubicBezTo>
                  <a:lnTo>
                    <a:pt x="1905" y="0"/>
                  </a:lnTo>
                  <a:moveTo>
                    <a:pt x="1905" y="1269"/>
                  </a:moveTo>
                  <a:lnTo>
                    <a:pt x="1112" y="634"/>
                  </a:lnTo>
                  <a:moveTo>
                    <a:pt x="0" y="1269"/>
                  </a:moveTo>
                  <a:lnTo>
                    <a:pt x="794" y="634"/>
                  </a:lnTo>
                </a:path>
              </a:pathLst>
            </a:custGeom>
            <a:noFill/>
            <a:ln w="222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265" y="1581"/>
              <a:ext cx="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b="1"/>
            </a:p>
          </p:txBody>
        </p:sp>
      </p:grpSp>
      <p:grpSp>
        <p:nvGrpSpPr>
          <p:cNvPr id="45" name="Group 41"/>
          <p:cNvGrpSpPr>
            <a:grpSpLocks/>
          </p:cNvGrpSpPr>
          <p:nvPr/>
        </p:nvGrpSpPr>
        <p:grpSpPr bwMode="auto">
          <a:xfrm>
            <a:off x="2474913" y="5045075"/>
            <a:ext cx="4194175" cy="1504950"/>
            <a:chOff x="1400" y="3178"/>
            <a:chExt cx="2642" cy="948"/>
          </a:xfrm>
        </p:grpSpPr>
        <p:pic>
          <p:nvPicPr>
            <p:cNvPr id="46" name="Picture 42" descr="Metallic edge Cinnamon Square 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" y="3178"/>
              <a:ext cx="961" cy="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43" descr="Metallic edge Gold Square 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1" y="3178"/>
              <a:ext cx="961" cy="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44" descr="Metallic edge Turquoise Square 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" y="3181"/>
              <a:ext cx="961" cy="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2638425" y="5353050"/>
            <a:ext cx="1209675" cy="427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Address</a:t>
            </a:r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4025900" y="5353050"/>
            <a:ext cx="1116013" cy="427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Binding</a:t>
            </a:r>
          </a:p>
        </p:txBody>
      </p:sp>
      <p:sp>
        <p:nvSpPr>
          <p:cNvPr id="51" name="Text Box 47"/>
          <p:cNvSpPr txBox="1">
            <a:spLocks noChangeArrowheads="1"/>
          </p:cNvSpPr>
          <p:nvPr/>
        </p:nvSpPr>
        <p:spPr bwMode="auto">
          <a:xfrm>
            <a:off x="5308600" y="5353050"/>
            <a:ext cx="1241425" cy="427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Contract</a:t>
            </a:r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2871788" y="5932488"/>
            <a:ext cx="714375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(</a:t>
            </a:r>
            <a:r>
              <a:rPr kumimoji="0" lang="ru-RU" sz="1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Где</a:t>
            </a:r>
            <a:r>
              <a:rPr kumimoji="0" lang="en-US" sz="1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)</a:t>
            </a:r>
          </a:p>
        </p:txBody>
      </p:sp>
      <p:sp>
        <p:nvSpPr>
          <p:cNvPr id="53" name="Text Box 49"/>
          <p:cNvSpPr txBox="1">
            <a:spLocks noChangeArrowheads="1"/>
          </p:cNvSpPr>
          <p:nvPr/>
        </p:nvSpPr>
        <p:spPr bwMode="auto">
          <a:xfrm>
            <a:off x="4214813" y="5932488"/>
            <a:ext cx="706437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(</a:t>
            </a:r>
            <a:r>
              <a:rPr kumimoji="0" lang="ru-RU" sz="1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Как</a:t>
            </a:r>
            <a:r>
              <a:rPr kumimoji="0" lang="en-US" sz="1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)</a:t>
            </a:r>
          </a:p>
        </p:txBody>
      </p:sp>
      <p:sp>
        <p:nvSpPr>
          <p:cNvPr id="54" name="Text Box 50"/>
          <p:cNvSpPr txBox="1">
            <a:spLocks noChangeArrowheads="1"/>
          </p:cNvSpPr>
          <p:nvPr/>
        </p:nvSpPr>
        <p:spPr bwMode="auto">
          <a:xfrm>
            <a:off x="5524500" y="5932488"/>
            <a:ext cx="808038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(</a:t>
            </a:r>
            <a:r>
              <a:rPr kumimoji="0" lang="ru-RU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Что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)</a:t>
            </a:r>
          </a:p>
        </p:txBody>
      </p:sp>
      <p:grpSp>
        <p:nvGrpSpPr>
          <p:cNvPr id="56" name="Group 21"/>
          <p:cNvGrpSpPr>
            <a:grpSpLocks/>
          </p:cNvGrpSpPr>
          <p:nvPr/>
        </p:nvGrpSpPr>
        <p:grpSpPr bwMode="auto">
          <a:xfrm flipH="1">
            <a:off x="5784058" y="3916363"/>
            <a:ext cx="1416050" cy="508000"/>
            <a:chOff x="1237" y="2505"/>
            <a:chExt cx="892" cy="320"/>
          </a:xfrm>
        </p:grpSpPr>
        <p:grpSp>
          <p:nvGrpSpPr>
            <p:cNvPr id="57" name="Group 22"/>
            <p:cNvGrpSpPr>
              <a:grpSpLocks/>
            </p:cNvGrpSpPr>
            <p:nvPr/>
          </p:nvGrpSpPr>
          <p:grpSpPr bwMode="auto">
            <a:xfrm>
              <a:off x="1804" y="2505"/>
              <a:ext cx="325" cy="320"/>
              <a:chOff x="1804" y="2505"/>
              <a:chExt cx="325" cy="320"/>
            </a:xfrm>
          </p:grpSpPr>
          <p:pic>
            <p:nvPicPr>
              <p:cNvPr id="64" name="Picture 23" descr="Metallic edge Cinnamon Square Small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4" y="2505"/>
                <a:ext cx="32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" name="Rectangle 24"/>
              <p:cNvSpPr>
                <a:spLocks noChangeArrowheads="1"/>
              </p:cNvSpPr>
              <p:nvPr/>
            </p:nvSpPr>
            <p:spPr bwMode="auto">
              <a:xfrm>
                <a:off x="1856" y="2537"/>
                <a:ext cx="223" cy="25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egoe Semibold" pitchFamily="34" charset="0"/>
                  </a:rPr>
                  <a:t>A</a:t>
                </a:r>
              </a:p>
            </p:txBody>
          </p:sp>
        </p:grpSp>
        <p:grpSp>
          <p:nvGrpSpPr>
            <p:cNvPr id="58" name="Group 25"/>
            <p:cNvGrpSpPr>
              <a:grpSpLocks/>
            </p:cNvGrpSpPr>
            <p:nvPr/>
          </p:nvGrpSpPr>
          <p:grpSpPr bwMode="auto">
            <a:xfrm>
              <a:off x="1519" y="2505"/>
              <a:ext cx="325" cy="320"/>
              <a:chOff x="1519" y="2505"/>
              <a:chExt cx="325" cy="320"/>
            </a:xfrm>
          </p:grpSpPr>
          <p:pic>
            <p:nvPicPr>
              <p:cNvPr id="62" name="Picture 26" descr="Metallic edge Gold Square Small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9" y="2505"/>
                <a:ext cx="32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" name="Rectangle 27"/>
              <p:cNvSpPr>
                <a:spLocks noChangeArrowheads="1"/>
              </p:cNvSpPr>
              <p:nvPr/>
            </p:nvSpPr>
            <p:spPr bwMode="auto">
              <a:xfrm>
                <a:off x="1570" y="2537"/>
                <a:ext cx="213" cy="25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egoe Semibold" pitchFamily="34" charset="0"/>
                  </a:rPr>
                  <a:t>B</a:t>
                </a:r>
              </a:p>
            </p:txBody>
          </p:sp>
        </p:grpSp>
        <p:grpSp>
          <p:nvGrpSpPr>
            <p:cNvPr id="59" name="Group 28"/>
            <p:cNvGrpSpPr>
              <a:grpSpLocks/>
            </p:cNvGrpSpPr>
            <p:nvPr/>
          </p:nvGrpSpPr>
          <p:grpSpPr bwMode="auto">
            <a:xfrm>
              <a:off x="1237" y="2505"/>
              <a:ext cx="325" cy="320"/>
              <a:chOff x="1237" y="2505"/>
              <a:chExt cx="325" cy="320"/>
            </a:xfrm>
          </p:grpSpPr>
          <p:pic>
            <p:nvPicPr>
              <p:cNvPr id="60" name="Picture 29" descr="Metallic edge Turquoise Square Small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7" y="2505"/>
                <a:ext cx="32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Rectangle 30"/>
              <p:cNvSpPr>
                <a:spLocks noChangeArrowheads="1"/>
              </p:cNvSpPr>
              <p:nvPr/>
            </p:nvSpPr>
            <p:spPr bwMode="auto">
              <a:xfrm>
                <a:off x="1297" y="2537"/>
                <a:ext cx="213" cy="25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egoe Semibold" pitchFamily="34" charset="0"/>
                  </a:rPr>
                  <a:t>C</a:t>
                </a:r>
              </a:p>
            </p:txBody>
          </p:sp>
        </p:grpSp>
      </p:grpSp>
      <p:grpSp>
        <p:nvGrpSpPr>
          <p:cNvPr id="67" name="Group 11"/>
          <p:cNvGrpSpPr>
            <a:grpSpLocks/>
          </p:cNvGrpSpPr>
          <p:nvPr/>
        </p:nvGrpSpPr>
        <p:grpSpPr bwMode="auto">
          <a:xfrm>
            <a:off x="1985486" y="3916363"/>
            <a:ext cx="1416050" cy="508000"/>
            <a:chOff x="1237" y="2505"/>
            <a:chExt cx="892" cy="320"/>
          </a:xfrm>
        </p:grpSpPr>
        <p:grpSp>
          <p:nvGrpSpPr>
            <p:cNvPr id="68" name="Group 12"/>
            <p:cNvGrpSpPr>
              <a:grpSpLocks/>
            </p:cNvGrpSpPr>
            <p:nvPr/>
          </p:nvGrpSpPr>
          <p:grpSpPr bwMode="auto">
            <a:xfrm>
              <a:off x="1804" y="2505"/>
              <a:ext cx="325" cy="320"/>
              <a:chOff x="1804" y="2505"/>
              <a:chExt cx="325" cy="320"/>
            </a:xfrm>
          </p:grpSpPr>
          <p:pic>
            <p:nvPicPr>
              <p:cNvPr id="75" name="Picture 13" descr="Metallic edge Cinnamon Square Small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4" y="2505"/>
                <a:ext cx="32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" name="Rectangle 14"/>
              <p:cNvSpPr>
                <a:spLocks noChangeArrowheads="1"/>
              </p:cNvSpPr>
              <p:nvPr/>
            </p:nvSpPr>
            <p:spPr bwMode="auto">
              <a:xfrm>
                <a:off x="1856" y="2537"/>
                <a:ext cx="223" cy="25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egoe Semibold" pitchFamily="34" charset="0"/>
                  </a:rPr>
                  <a:t>A</a:t>
                </a:r>
              </a:p>
            </p:txBody>
          </p:sp>
        </p:grpSp>
        <p:grpSp>
          <p:nvGrpSpPr>
            <p:cNvPr id="69" name="Group 15"/>
            <p:cNvGrpSpPr>
              <a:grpSpLocks/>
            </p:cNvGrpSpPr>
            <p:nvPr/>
          </p:nvGrpSpPr>
          <p:grpSpPr bwMode="auto">
            <a:xfrm>
              <a:off x="1519" y="2505"/>
              <a:ext cx="325" cy="320"/>
              <a:chOff x="1519" y="2505"/>
              <a:chExt cx="325" cy="320"/>
            </a:xfrm>
          </p:grpSpPr>
          <p:pic>
            <p:nvPicPr>
              <p:cNvPr id="73" name="Picture 16" descr="Metallic edge Gold Square Small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9" y="2505"/>
                <a:ext cx="32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Rectangle 17"/>
              <p:cNvSpPr>
                <a:spLocks noChangeArrowheads="1"/>
              </p:cNvSpPr>
              <p:nvPr/>
            </p:nvSpPr>
            <p:spPr bwMode="auto">
              <a:xfrm>
                <a:off x="1570" y="2537"/>
                <a:ext cx="213" cy="25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egoe Semibold" pitchFamily="34" charset="0"/>
                  </a:rPr>
                  <a:t>B</a:t>
                </a:r>
              </a:p>
            </p:txBody>
          </p:sp>
        </p:grpSp>
        <p:grpSp>
          <p:nvGrpSpPr>
            <p:cNvPr id="70" name="Group 18"/>
            <p:cNvGrpSpPr>
              <a:grpSpLocks/>
            </p:cNvGrpSpPr>
            <p:nvPr/>
          </p:nvGrpSpPr>
          <p:grpSpPr bwMode="auto">
            <a:xfrm>
              <a:off x="1237" y="2505"/>
              <a:ext cx="325" cy="320"/>
              <a:chOff x="1237" y="2505"/>
              <a:chExt cx="325" cy="320"/>
            </a:xfrm>
          </p:grpSpPr>
          <p:pic>
            <p:nvPicPr>
              <p:cNvPr id="71" name="Picture 19" descr="Metallic edge Turquoise Square Small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7" y="2505"/>
                <a:ext cx="32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" name="Rectangle 20"/>
              <p:cNvSpPr>
                <a:spLocks noChangeArrowheads="1"/>
              </p:cNvSpPr>
              <p:nvPr/>
            </p:nvSpPr>
            <p:spPr bwMode="auto">
              <a:xfrm>
                <a:off x="1297" y="2537"/>
                <a:ext cx="213" cy="25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egoe Semibold" pitchFamily="34" charset="0"/>
                  </a:rPr>
                  <a:t>C</a:t>
                </a:r>
              </a:p>
            </p:txBody>
          </p:sp>
        </p:grpSp>
      </p:grpSp>
      <p:grpSp>
        <p:nvGrpSpPr>
          <p:cNvPr id="77" name="Group 21"/>
          <p:cNvGrpSpPr>
            <a:grpSpLocks/>
          </p:cNvGrpSpPr>
          <p:nvPr/>
        </p:nvGrpSpPr>
        <p:grpSpPr bwMode="auto">
          <a:xfrm flipH="1">
            <a:off x="5761057" y="2879778"/>
            <a:ext cx="1416050" cy="508000"/>
            <a:chOff x="1237" y="2505"/>
            <a:chExt cx="892" cy="320"/>
          </a:xfrm>
        </p:grpSpPr>
        <p:grpSp>
          <p:nvGrpSpPr>
            <p:cNvPr id="78" name="Group 22"/>
            <p:cNvGrpSpPr>
              <a:grpSpLocks/>
            </p:cNvGrpSpPr>
            <p:nvPr/>
          </p:nvGrpSpPr>
          <p:grpSpPr bwMode="auto">
            <a:xfrm>
              <a:off x="1804" y="2505"/>
              <a:ext cx="325" cy="320"/>
              <a:chOff x="1804" y="2505"/>
              <a:chExt cx="325" cy="320"/>
            </a:xfrm>
          </p:grpSpPr>
          <p:pic>
            <p:nvPicPr>
              <p:cNvPr id="85" name="Picture 23" descr="Metallic edge Cinnamon Square Small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4" y="2505"/>
                <a:ext cx="32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Rectangle 24"/>
              <p:cNvSpPr>
                <a:spLocks noChangeArrowheads="1"/>
              </p:cNvSpPr>
              <p:nvPr/>
            </p:nvSpPr>
            <p:spPr bwMode="auto">
              <a:xfrm>
                <a:off x="1856" y="2537"/>
                <a:ext cx="223" cy="25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egoe Semibold" pitchFamily="34" charset="0"/>
                  </a:rPr>
                  <a:t>A</a:t>
                </a:r>
              </a:p>
            </p:txBody>
          </p:sp>
        </p:grpSp>
        <p:grpSp>
          <p:nvGrpSpPr>
            <p:cNvPr id="79" name="Group 25"/>
            <p:cNvGrpSpPr>
              <a:grpSpLocks/>
            </p:cNvGrpSpPr>
            <p:nvPr/>
          </p:nvGrpSpPr>
          <p:grpSpPr bwMode="auto">
            <a:xfrm>
              <a:off x="1519" y="2505"/>
              <a:ext cx="325" cy="320"/>
              <a:chOff x="1519" y="2505"/>
              <a:chExt cx="325" cy="320"/>
            </a:xfrm>
          </p:grpSpPr>
          <p:pic>
            <p:nvPicPr>
              <p:cNvPr id="83" name="Picture 26" descr="Metallic edge Gold Square Small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9" y="2505"/>
                <a:ext cx="32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Rectangle 27"/>
              <p:cNvSpPr>
                <a:spLocks noChangeArrowheads="1"/>
              </p:cNvSpPr>
              <p:nvPr/>
            </p:nvSpPr>
            <p:spPr bwMode="auto">
              <a:xfrm>
                <a:off x="1570" y="2537"/>
                <a:ext cx="213" cy="25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egoe Semibold" pitchFamily="34" charset="0"/>
                  </a:rPr>
                  <a:t>B</a:t>
                </a:r>
              </a:p>
            </p:txBody>
          </p:sp>
        </p:grpSp>
        <p:grpSp>
          <p:nvGrpSpPr>
            <p:cNvPr id="80" name="Group 28"/>
            <p:cNvGrpSpPr>
              <a:grpSpLocks/>
            </p:cNvGrpSpPr>
            <p:nvPr/>
          </p:nvGrpSpPr>
          <p:grpSpPr bwMode="auto">
            <a:xfrm>
              <a:off x="1237" y="2505"/>
              <a:ext cx="325" cy="320"/>
              <a:chOff x="1237" y="2505"/>
              <a:chExt cx="325" cy="320"/>
            </a:xfrm>
          </p:grpSpPr>
          <p:pic>
            <p:nvPicPr>
              <p:cNvPr id="81" name="Picture 29" descr="Metallic edge Turquoise Square Small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7" y="2505"/>
                <a:ext cx="32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Rectangle 30"/>
              <p:cNvSpPr>
                <a:spLocks noChangeArrowheads="1"/>
              </p:cNvSpPr>
              <p:nvPr/>
            </p:nvSpPr>
            <p:spPr bwMode="auto">
              <a:xfrm>
                <a:off x="1297" y="2537"/>
                <a:ext cx="213" cy="25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egoe Semibold" pitchFamily="34" charset="0"/>
                  </a:rPr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40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Двусторонний контракт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7638"/>
            <a:ext cx="8410575" cy="4098925"/>
          </a:xfrm>
        </p:spPr>
        <p:txBody>
          <a:bodyPr/>
          <a:lstStyle/>
          <a:p>
            <a:pPr>
              <a:defRPr/>
            </a:pPr>
            <a:r>
              <a:rPr lang="ru-RU" dirty="0"/>
              <a:t>Двусторонний контракт</a:t>
            </a:r>
          </a:p>
          <a:p>
            <a:pPr lvl="1">
              <a:defRPr/>
            </a:pPr>
            <a:r>
              <a:rPr lang="ru-RU" dirty="0"/>
              <a:t>Сервис может вызывать клиента</a:t>
            </a:r>
            <a:endParaRPr lang="en-US" dirty="0"/>
          </a:p>
          <a:p>
            <a:pPr lvl="1">
              <a:defRPr/>
            </a:pPr>
            <a:r>
              <a:rPr lang="ru-RU" dirty="0"/>
              <a:t>Повышенные требования к каналу</a:t>
            </a:r>
          </a:p>
          <a:p>
            <a:pPr>
              <a:defRPr/>
            </a:pPr>
            <a:r>
              <a:rPr lang="ru-RU" dirty="0"/>
              <a:t>Привязки: </a:t>
            </a:r>
          </a:p>
          <a:p>
            <a:pPr lvl="1">
              <a:defRPr/>
            </a:pPr>
            <a:r>
              <a:rPr lang="en-US" dirty="0" err="1"/>
              <a:t>wsDualHttpBinding</a:t>
            </a:r>
            <a:r>
              <a:rPr lang="en-US" dirty="0"/>
              <a:t>, </a:t>
            </a:r>
            <a:r>
              <a:rPr lang="en-US" dirty="0" err="1"/>
              <a:t>netTcpBinding</a:t>
            </a:r>
            <a:r>
              <a:rPr lang="en-US" dirty="0"/>
              <a:t>, </a:t>
            </a:r>
            <a:r>
              <a:rPr lang="en-US" dirty="0" err="1"/>
              <a:t>netNamedPipesBinding</a:t>
            </a:r>
            <a:endParaRPr lang="ru-RU" dirty="0"/>
          </a:p>
          <a:p>
            <a:pPr>
              <a:defRPr/>
            </a:pPr>
            <a:r>
              <a:rPr lang="ru-RU" dirty="0"/>
              <a:t>Расширяет традиционную </a:t>
            </a:r>
            <a:r>
              <a:rPr lang="en-US" dirty="0"/>
              <a:t>RPC-</a:t>
            </a:r>
            <a:r>
              <a:rPr lang="ru-RU" dirty="0"/>
              <a:t>схему взаимодействия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3560668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Применение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7638"/>
            <a:ext cx="8410575" cy="5078412"/>
          </a:xfrm>
        </p:spPr>
        <p:txBody>
          <a:bodyPr/>
          <a:lstStyle/>
          <a:p>
            <a:pPr>
              <a:defRPr/>
            </a:pPr>
            <a:r>
              <a:rPr lang="ru-RU" dirty="0"/>
              <a:t>Оповещение</a:t>
            </a:r>
          </a:p>
          <a:p>
            <a:pPr lvl="1">
              <a:defRPr/>
            </a:pPr>
            <a:r>
              <a:rPr lang="ru-RU" dirty="0"/>
              <a:t>Подписка на события со стороны клиента</a:t>
            </a:r>
          </a:p>
          <a:p>
            <a:pPr>
              <a:defRPr/>
            </a:pPr>
            <a:r>
              <a:rPr lang="ru-RU" dirty="0"/>
              <a:t>Длительные вычисления</a:t>
            </a:r>
          </a:p>
          <a:p>
            <a:pPr lvl="1">
              <a:defRPr/>
            </a:pPr>
            <a:r>
              <a:rPr lang="ru-RU" dirty="0"/>
              <a:t>Процент выполнения</a:t>
            </a:r>
          </a:p>
          <a:p>
            <a:pPr lvl="1">
              <a:defRPr/>
            </a:pPr>
            <a:r>
              <a:rPr lang="ru-RU" dirty="0"/>
              <a:t>Возвращение данных порциями</a:t>
            </a:r>
          </a:p>
          <a:p>
            <a:pPr>
              <a:defRPr/>
            </a:pPr>
            <a:r>
              <a:rPr lang="en-US" dirty="0"/>
              <a:t>POLL vs. PUSH</a:t>
            </a:r>
          </a:p>
          <a:p>
            <a:pPr lvl="1">
              <a:defRPr/>
            </a:pPr>
            <a:r>
              <a:rPr lang="en-US" dirty="0"/>
              <a:t>POLL – </a:t>
            </a:r>
            <a:r>
              <a:rPr lang="ru-RU" dirty="0"/>
              <a:t>клиент периодически опрашивает сервер о событии</a:t>
            </a:r>
          </a:p>
          <a:p>
            <a:pPr lvl="1">
              <a:defRPr/>
            </a:pPr>
            <a:r>
              <a:rPr lang="en-US" dirty="0"/>
              <a:t>PUSH – </a:t>
            </a:r>
            <a:r>
              <a:rPr lang="ru-RU" dirty="0"/>
              <a:t>сервер «пинает» клиента по событию</a:t>
            </a:r>
          </a:p>
        </p:txBody>
      </p:sp>
    </p:spTree>
    <p:extLst>
      <p:ext uri="{BB962C8B-B14F-4D97-AF65-F5344CB8AC3E}">
        <p14:creationId xmlns:p14="http://schemas.microsoft.com/office/powerpoint/2010/main" val="2737706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4624"/>
            <a:ext cx="7772400" cy="914400"/>
          </a:xfrm>
        </p:spPr>
        <p:txBody>
          <a:bodyPr/>
          <a:lstStyle/>
          <a:p>
            <a:r>
              <a:rPr lang="ru-RU" dirty="0"/>
              <a:t>Описание интерфейса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836712"/>
            <a:ext cx="8280920" cy="5328592"/>
          </a:xfrm>
        </p:spPr>
        <p:txBody>
          <a:bodyPr>
            <a:noAutofit/>
          </a:bodyPr>
          <a:lstStyle/>
          <a:p>
            <a:pPr marL="68580" indent="0" eaLnBrk="0" hangingPunct="0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sz="1800" b="1" dirty="0">
                <a:solidFill>
                  <a:srgbClr val="FFFF00"/>
                </a:solidFill>
              </a:rPr>
              <a:t>[</a:t>
            </a:r>
            <a:r>
              <a:rPr lang="en-US" sz="1800" b="1" dirty="0" err="1">
                <a:solidFill>
                  <a:srgbClr val="FFFF00"/>
                </a:solidFill>
              </a:rPr>
              <a:t>ServiceContract</a:t>
            </a:r>
            <a:r>
              <a:rPr lang="en-US" sz="1800" b="1" dirty="0">
                <a:solidFill>
                  <a:srgbClr val="FFFF00"/>
                </a:solidFill>
              </a:rPr>
              <a:t>(</a:t>
            </a:r>
            <a:r>
              <a:rPr lang="en-US" sz="1800" b="1" noProof="1">
                <a:solidFill>
                  <a:srgbClr val="FFC000"/>
                </a:solidFill>
              </a:rPr>
              <a:t>CallbackContract</a:t>
            </a:r>
            <a:r>
              <a:rPr lang="en-US" sz="1800" b="1" dirty="0">
                <a:solidFill>
                  <a:srgbClr val="FFFF00"/>
                </a:solidFill>
              </a:rPr>
              <a:t>= </a:t>
            </a:r>
          </a:p>
          <a:p>
            <a:pPr marL="68580" indent="0" eaLnBrk="0" hangingPunct="0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sz="1800" b="1" dirty="0">
                <a:solidFill>
                  <a:srgbClr val="FFFF00"/>
                </a:solidFill>
              </a:rPr>
              <a:t>		</a:t>
            </a:r>
            <a:r>
              <a:rPr lang="en-US" sz="1800" b="1" noProof="1">
                <a:solidFill>
                  <a:srgbClr val="FFFF00"/>
                </a:solidFill>
              </a:rPr>
              <a:t>typeof(</a:t>
            </a:r>
            <a:r>
              <a:rPr lang="en-US" sz="1800" b="1" noProof="1">
                <a:solidFill>
                  <a:srgbClr val="FFC000"/>
                </a:solidFill>
              </a:rPr>
              <a:t>ICalculator</a:t>
            </a:r>
            <a:r>
              <a:rPr lang="en-US" sz="1800" b="1" dirty="0">
                <a:solidFill>
                  <a:srgbClr val="FFC000"/>
                </a:solidFill>
              </a:rPr>
              <a:t>Results</a:t>
            </a:r>
            <a:r>
              <a:rPr lang="en-US" sz="1800" b="1" noProof="1">
                <a:solidFill>
                  <a:srgbClr val="FFFF00"/>
                </a:solidFill>
              </a:rPr>
              <a:t>)</a:t>
            </a:r>
            <a:r>
              <a:rPr lang="en-US" sz="1800" b="1" dirty="0">
                <a:solidFill>
                  <a:srgbClr val="FFFF00"/>
                </a:solidFill>
              </a:rPr>
              <a:t>]</a:t>
            </a:r>
          </a:p>
          <a:p>
            <a:pPr marL="68580" indent="0" eaLnBrk="0" hangingPunct="0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sz="1800" dirty="0"/>
              <a:t>public interface </a:t>
            </a:r>
            <a:r>
              <a:rPr lang="en-US" sz="1800" dirty="0" err="1"/>
              <a:t>ICalculatorProblems</a:t>
            </a:r>
            <a:endParaRPr lang="en-US" sz="1800" dirty="0"/>
          </a:p>
          <a:p>
            <a:pPr marL="68580" indent="0" eaLnBrk="0" hangingPunct="0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sz="1800" dirty="0"/>
              <a:t>{</a:t>
            </a:r>
          </a:p>
          <a:p>
            <a:pPr marL="68580" indent="0" eaLnBrk="0" hangingPunct="0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sz="1800" dirty="0"/>
              <a:t>    [</a:t>
            </a:r>
            <a:r>
              <a:rPr lang="en-US" sz="1800" dirty="0" err="1"/>
              <a:t>OperationContract</a:t>
            </a:r>
            <a:r>
              <a:rPr lang="en-US" sz="1800" dirty="0"/>
              <a:t>(</a:t>
            </a:r>
            <a:r>
              <a:rPr lang="en-US" sz="1800" dirty="0" err="1"/>
              <a:t>IsOneWay</a:t>
            </a:r>
            <a:r>
              <a:rPr lang="en-US" sz="1800" dirty="0"/>
              <a:t>=true)]</a:t>
            </a:r>
          </a:p>
          <a:p>
            <a:pPr marL="68580" indent="0" eaLnBrk="0" hangingPunct="0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sz="1800" dirty="0"/>
              <a:t>    void </a:t>
            </a:r>
            <a:r>
              <a:rPr lang="en-US" sz="1800" dirty="0" err="1"/>
              <a:t>SolveProblem</a:t>
            </a:r>
            <a:r>
              <a:rPr lang="en-US" sz="1800" dirty="0"/>
              <a:t> (</a:t>
            </a:r>
            <a:r>
              <a:rPr lang="en-US" sz="1800" dirty="0" err="1"/>
              <a:t>ComplexProblem</a:t>
            </a:r>
            <a:r>
              <a:rPr lang="en-US" sz="1800" dirty="0"/>
              <a:t> p);</a:t>
            </a:r>
          </a:p>
          <a:p>
            <a:pPr marL="68580" indent="0" eaLnBrk="0" hangingPunct="0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sz="1800" dirty="0"/>
              <a:t>}</a:t>
            </a:r>
          </a:p>
          <a:p>
            <a:pPr marL="68580" indent="0" eaLnBrk="0" hangingPunct="0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sz="1800" dirty="0"/>
              <a:t>public interface </a:t>
            </a:r>
            <a:r>
              <a:rPr lang="en-US" sz="1800" dirty="0" err="1">
                <a:solidFill>
                  <a:srgbClr val="FFC000"/>
                </a:solidFill>
              </a:rPr>
              <a:t>ICalculatorResults</a:t>
            </a:r>
            <a:endParaRPr lang="en-US" sz="1800" dirty="0">
              <a:solidFill>
                <a:srgbClr val="FFC000"/>
              </a:solidFill>
            </a:endParaRPr>
          </a:p>
          <a:p>
            <a:pPr marL="68580" indent="0" eaLnBrk="0" hangingPunct="0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sz="1800" dirty="0"/>
              <a:t>{</a:t>
            </a:r>
          </a:p>
          <a:p>
            <a:pPr marL="68580" indent="0" eaLnBrk="0" hangingPunct="0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sz="1800" dirty="0"/>
              <a:t>    [</a:t>
            </a:r>
            <a:r>
              <a:rPr lang="en-US" sz="1800" dirty="0" err="1"/>
              <a:t>OperationContract</a:t>
            </a:r>
            <a:r>
              <a:rPr lang="en-US" sz="1800" dirty="0"/>
              <a:t>(</a:t>
            </a:r>
            <a:r>
              <a:rPr lang="en-US" sz="1800" dirty="0" err="1"/>
              <a:t>IsOneWay</a:t>
            </a:r>
            <a:r>
              <a:rPr lang="en-US" sz="1800" dirty="0"/>
              <a:t>=true)]</a:t>
            </a:r>
          </a:p>
          <a:p>
            <a:pPr marL="68580" indent="0" eaLnBrk="0" hangingPunct="0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sz="1800" dirty="0"/>
              <a:t>    void Results(</a:t>
            </a:r>
            <a:r>
              <a:rPr lang="en-US" sz="1800" dirty="0" err="1"/>
              <a:t>ComplexProblem</a:t>
            </a:r>
            <a:r>
              <a:rPr lang="en-US" sz="1800" dirty="0"/>
              <a:t> p);</a:t>
            </a:r>
          </a:p>
          <a:p>
            <a:pPr marL="68580" indent="0" eaLnBrk="0" hangingPunct="0">
              <a:lnSpc>
                <a:spcPct val="85000"/>
              </a:lnSpc>
              <a:spcBef>
                <a:spcPct val="20000"/>
              </a:spcBef>
              <a:buNone/>
            </a:pPr>
            <a:r>
              <a:rPr lang="en-US" sz="1800" dirty="0"/>
              <a:t>}</a:t>
            </a:r>
          </a:p>
          <a:p>
            <a:r>
              <a:rPr lang="ru-RU" sz="2000" u="sng" dirty="0"/>
              <a:t>Вызов клиента:</a:t>
            </a:r>
          </a:p>
          <a:p>
            <a:pPr marL="68580" indent="0">
              <a:buNone/>
            </a:pPr>
            <a:r>
              <a:rPr lang="en-US" sz="1800" dirty="0" err="1">
                <a:solidFill>
                  <a:srgbClr val="FFC000"/>
                </a:solidFill>
              </a:rPr>
              <a:t>ICalculatorResults</a:t>
            </a:r>
            <a:r>
              <a:rPr lang="en-US" sz="1800" dirty="0">
                <a:solidFill>
                  <a:srgbClr val="FFC000"/>
                </a:solidFill>
              </a:rPr>
              <a:t> </a:t>
            </a:r>
            <a:r>
              <a:rPr lang="ru-RU" sz="1800" dirty="0"/>
              <a:t>  </a:t>
            </a:r>
            <a:r>
              <a:rPr lang="en-US" sz="1800" dirty="0" err="1"/>
              <a:t>callerProxy</a:t>
            </a:r>
            <a:endParaRPr lang="en-US" sz="1800" dirty="0"/>
          </a:p>
          <a:p>
            <a:pPr marL="68580" indent="0">
              <a:buNone/>
            </a:pPr>
            <a:r>
              <a:rPr lang="en-US" sz="1800" dirty="0"/>
              <a:t>        = </a:t>
            </a:r>
            <a:r>
              <a:rPr lang="en-US" sz="1800" dirty="0" err="1"/>
              <a:t>OperationContext.Current.GetCallbackChannel</a:t>
            </a:r>
            <a:r>
              <a:rPr lang="en-US" sz="1800" dirty="0"/>
              <a:t>&lt;</a:t>
            </a:r>
            <a:r>
              <a:rPr lang="en-US" sz="1800" dirty="0" err="1">
                <a:solidFill>
                  <a:srgbClr val="FFC000"/>
                </a:solidFill>
              </a:rPr>
              <a:t>ICalculatorResults</a:t>
            </a:r>
            <a:r>
              <a:rPr lang="en-US" sz="1800" dirty="0"/>
              <a:t>&gt;();</a:t>
            </a:r>
          </a:p>
          <a:p>
            <a:pPr marL="68580" indent="0">
              <a:buNone/>
            </a:pPr>
            <a:r>
              <a:rPr lang="en-US" sz="1800" dirty="0" err="1"/>
              <a:t>callerProxy.Results</a:t>
            </a:r>
            <a:r>
              <a:rPr lang="en-US" sz="1800" dirty="0"/>
              <a:t>(new </a:t>
            </a:r>
            <a:r>
              <a:rPr lang="en-US" sz="1800" dirty="0" err="1"/>
              <a:t>ComplexProblem</a:t>
            </a:r>
            <a:r>
              <a:rPr lang="en-US" sz="1800" dirty="0"/>
              <a:t>);</a:t>
            </a:r>
          </a:p>
          <a:p>
            <a:r>
              <a:rPr lang="ru-RU" sz="2000" u="sng" dirty="0"/>
              <a:t>Клиент должен реализовывать этот же </a:t>
            </a:r>
            <a:r>
              <a:rPr lang="en-US" sz="2000" u="sng" dirty="0" err="1"/>
              <a:t>CallbackContract</a:t>
            </a:r>
            <a:r>
              <a:rPr lang="ru-RU" sz="2000" u="sng" dirty="0"/>
              <a:t> </a:t>
            </a:r>
            <a:r>
              <a:rPr lang="en-US" sz="2000" dirty="0" err="1">
                <a:solidFill>
                  <a:srgbClr val="FFC000"/>
                </a:solidFill>
              </a:rPr>
              <a:t>ICalculatorResults</a:t>
            </a:r>
            <a:endParaRPr lang="en-US" sz="2000" dirty="0"/>
          </a:p>
          <a:p>
            <a:pPr marL="68580" indent="0">
              <a:buNone/>
            </a:pPr>
            <a:endParaRPr lang="en-US" sz="1800" dirty="0"/>
          </a:p>
          <a:p>
            <a:pPr marL="68580" indent="0">
              <a:buNone/>
            </a:pPr>
            <a:endParaRPr lang="ru-RU" sz="1800" dirty="0"/>
          </a:p>
          <a:p>
            <a:pPr marL="68580" indent="0">
              <a:buNone/>
            </a:pPr>
            <a:endParaRPr lang="ru-RU" sz="1800" u="sng" dirty="0"/>
          </a:p>
          <a:p>
            <a:pPr marL="6858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46591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Двусторонний контракт</a:t>
            </a:r>
          </a:p>
        </p:txBody>
      </p:sp>
    </p:spTree>
    <p:extLst>
      <p:ext uri="{BB962C8B-B14F-4D97-AF65-F5344CB8AC3E}">
        <p14:creationId xmlns:p14="http://schemas.microsoft.com/office/powerpoint/2010/main" val="1715162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Потоковая передача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7638"/>
            <a:ext cx="8410575" cy="4616450"/>
          </a:xfrm>
        </p:spPr>
        <p:txBody>
          <a:bodyPr/>
          <a:lstStyle/>
          <a:p>
            <a:pPr>
              <a:defRPr/>
            </a:pPr>
            <a:r>
              <a:rPr lang="ru-RU" dirty="0"/>
              <a:t>Передает данные как поток, а не как объект</a:t>
            </a:r>
          </a:p>
          <a:p>
            <a:pPr>
              <a:defRPr/>
            </a:pPr>
            <a:r>
              <a:rPr lang="ru-RU" dirty="0"/>
              <a:t>Привязки:</a:t>
            </a:r>
          </a:p>
          <a:p>
            <a:pPr lvl="1">
              <a:defRPr/>
            </a:pPr>
            <a:r>
              <a:rPr lang="en-US" dirty="0" err="1"/>
              <a:t>basicHttpBinding</a:t>
            </a:r>
            <a:r>
              <a:rPr lang="en-US" dirty="0"/>
              <a:t>, </a:t>
            </a:r>
            <a:r>
              <a:rPr lang="en-US" dirty="0" err="1"/>
              <a:t>netTcpBinding</a:t>
            </a:r>
            <a:r>
              <a:rPr lang="en-US" dirty="0"/>
              <a:t>, </a:t>
            </a:r>
            <a:r>
              <a:rPr lang="en-US" dirty="0" err="1"/>
              <a:t>namedPipesBinding</a:t>
            </a:r>
            <a:endParaRPr lang="en-US" dirty="0"/>
          </a:p>
          <a:p>
            <a:pPr>
              <a:defRPr/>
            </a:pPr>
            <a:r>
              <a:rPr lang="ru-RU" dirty="0"/>
              <a:t>Применение:</a:t>
            </a:r>
          </a:p>
          <a:p>
            <a:pPr lvl="1">
              <a:defRPr/>
            </a:pPr>
            <a:r>
              <a:rPr lang="ru-RU" dirty="0"/>
              <a:t>Данных много (не помещаются в буфер)</a:t>
            </a:r>
          </a:p>
          <a:p>
            <a:pPr lvl="1">
              <a:defRPr/>
            </a:pPr>
            <a:r>
              <a:rPr lang="ru-RU" dirty="0"/>
              <a:t>Данные доступны не сразу (передача видео)</a:t>
            </a:r>
          </a:p>
          <a:p>
            <a:pPr lvl="1">
              <a:defRPr/>
            </a:pPr>
            <a:r>
              <a:rPr lang="ru-RU" dirty="0"/>
              <a:t>Передача в реальном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1820335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Потоковая передача в коде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7638"/>
            <a:ext cx="8410575" cy="3638550"/>
          </a:xfrm>
        </p:spPr>
        <p:txBody>
          <a:bodyPr/>
          <a:lstStyle/>
          <a:p>
            <a:pPr>
              <a:defRPr/>
            </a:pPr>
            <a:r>
              <a:rPr lang="ru-RU" dirty="0"/>
              <a:t>Метод должен возвращать </a:t>
            </a:r>
            <a:r>
              <a:rPr lang="en-US" dirty="0"/>
              <a:t>Stream:</a:t>
            </a:r>
          </a:p>
          <a:p>
            <a:pPr lvl="1">
              <a:defRPr/>
            </a:pPr>
            <a:r>
              <a:rPr lang="en-US" dirty="0"/>
              <a:t>Stream </a:t>
            </a:r>
            <a:r>
              <a:rPr lang="en-US" dirty="0" err="1"/>
              <a:t>getFile</a:t>
            </a:r>
            <a:r>
              <a:rPr lang="en-US" dirty="0"/>
              <a:t>(string name);</a:t>
            </a:r>
          </a:p>
          <a:p>
            <a:pPr>
              <a:defRPr/>
            </a:pPr>
            <a:r>
              <a:rPr lang="en-US" dirty="0"/>
              <a:t>Streaming </a:t>
            </a:r>
            <a:r>
              <a:rPr lang="ru-RU" dirty="0"/>
              <a:t>нужно включить в конфигурации</a:t>
            </a:r>
          </a:p>
          <a:p>
            <a:pPr lvl="1">
              <a:defRPr/>
            </a:pPr>
            <a:r>
              <a:rPr lang="en-US" dirty="0"/>
              <a:t>&lt;binding </a:t>
            </a:r>
            <a:r>
              <a:rPr lang="en-US" dirty="0" err="1"/>
              <a:t>transferMode</a:t>
            </a:r>
            <a:r>
              <a:rPr lang="en-US" dirty="0"/>
              <a:t>="Streamed" /&gt;</a:t>
            </a:r>
            <a:endParaRPr lang="ru-RU" dirty="0"/>
          </a:p>
          <a:p>
            <a:pPr>
              <a:defRPr/>
            </a:pPr>
            <a:r>
              <a:rPr lang="ru-RU" dirty="0"/>
              <a:t>После этого с ним можно работать, как с обычным потоком</a:t>
            </a:r>
          </a:p>
        </p:txBody>
      </p:sp>
    </p:spTree>
    <p:extLst>
      <p:ext uri="{BB962C8B-B14F-4D97-AF65-F5344CB8AC3E}">
        <p14:creationId xmlns:p14="http://schemas.microsoft.com/office/powerpoint/2010/main" val="831578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827584" y="2492896"/>
            <a:ext cx="7772400" cy="1975104"/>
          </a:xfrm>
        </p:spPr>
        <p:txBody>
          <a:bodyPr anchor="ctr"/>
          <a:lstStyle/>
          <a:p>
            <a:pPr algn="ctr"/>
            <a:r>
              <a:rPr lang="ru-RU" dirty="0"/>
              <a:t>Хостинг</a:t>
            </a:r>
          </a:p>
        </p:txBody>
      </p:sp>
    </p:spTree>
    <p:extLst>
      <p:ext uri="{BB962C8B-B14F-4D97-AF65-F5344CB8AC3E}">
        <p14:creationId xmlns:p14="http://schemas.microsoft.com/office/powerpoint/2010/main" val="2951425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IIS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1719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Windows Service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570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2" descr="Metallic edge Cinnamon Square Sm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6" y="116632"/>
            <a:ext cx="964278" cy="94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196336" cy="914400"/>
          </a:xfrm>
        </p:spPr>
        <p:txBody>
          <a:bodyPr/>
          <a:lstStyle/>
          <a:p>
            <a:r>
              <a:rPr lang="ru-RU" dirty="0"/>
              <a:t>Адрес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2036" y="1064855"/>
            <a:ext cx="7772400" cy="5256584"/>
          </a:xfrm>
        </p:spPr>
        <p:txBody>
          <a:bodyPr>
            <a:noAutofit/>
          </a:bodyPr>
          <a:lstStyle/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ru-RU" sz="2000" dirty="0"/>
              <a:t>Задается типом </a:t>
            </a:r>
            <a:r>
              <a:rPr lang="en-US" sz="2000" dirty="0" err="1"/>
              <a:t>System.Uri</a:t>
            </a:r>
            <a:r>
              <a:rPr lang="ru-RU" sz="2000" dirty="0"/>
              <a:t> или в </a:t>
            </a:r>
            <a:r>
              <a:rPr lang="en-US" sz="2000" dirty="0"/>
              <a:t>*.</a:t>
            </a:r>
            <a:r>
              <a:rPr lang="en-US" sz="2000" dirty="0" err="1"/>
              <a:t>config</a:t>
            </a:r>
            <a:r>
              <a:rPr lang="en-US" sz="2000" dirty="0"/>
              <a:t> </a:t>
            </a:r>
            <a:r>
              <a:rPr lang="ru-RU" sz="2000" dirty="0"/>
              <a:t>файле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ru-RU" sz="2000" dirty="0"/>
              <a:t>Зависит от выбранной привязки</a:t>
            </a:r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ru-RU" sz="2000" dirty="0"/>
              <a:t>В общем случае должны быть заданы</a:t>
            </a: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1800" dirty="0">
                <a:solidFill>
                  <a:srgbClr val="FFFF00"/>
                </a:solidFill>
              </a:rPr>
              <a:t>scheme://MachineName[:port]/Path</a:t>
            </a:r>
            <a:endParaRPr lang="ru-RU" sz="1800" dirty="0">
              <a:solidFill>
                <a:srgbClr val="FFFF00"/>
              </a:solidFill>
            </a:endParaRP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ru-RU" sz="1800" dirty="0"/>
              <a:t>Схема</a:t>
            </a:r>
            <a:r>
              <a:rPr lang="en-US" sz="1800" dirty="0"/>
              <a:t>. </a:t>
            </a:r>
            <a:r>
              <a:rPr lang="ru-RU" sz="1800" dirty="0"/>
              <a:t>Транспортный протокол. </a:t>
            </a:r>
            <a:r>
              <a:rPr lang="en-US" sz="1800" dirty="0"/>
              <a:t>HPPP, TCP </a:t>
            </a:r>
            <a:r>
              <a:rPr lang="ru-RU" sz="1800" dirty="0"/>
              <a:t>и т.д.</a:t>
            </a: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ru-RU" sz="1800" dirty="0"/>
              <a:t>Имя машины.</a:t>
            </a:r>
            <a:r>
              <a:rPr lang="en-US" sz="1800" dirty="0"/>
              <a:t>DNS </a:t>
            </a:r>
            <a:r>
              <a:rPr lang="ru-RU" sz="1800" dirty="0"/>
              <a:t>имя или </a:t>
            </a:r>
            <a:r>
              <a:rPr lang="en-US" sz="1800" dirty="0"/>
              <a:t>IP </a:t>
            </a:r>
            <a:r>
              <a:rPr lang="ru-RU" sz="1800" dirty="0"/>
              <a:t>адрес или др. в зависимость от схемы</a:t>
            </a: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ru-RU" sz="1800" dirty="0"/>
              <a:t>Порт. Номер порта. Некоторый протоколы имеют порт по умолчанию и он может быть опущен</a:t>
            </a: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ru-RU" sz="1800" dirty="0"/>
              <a:t>Путь. Путь к службе </a:t>
            </a:r>
            <a:r>
              <a:rPr lang="en-US" sz="1800" dirty="0"/>
              <a:t>WCF</a:t>
            </a:r>
            <a:endParaRPr lang="ru-RU" sz="1800" dirty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ru-RU" sz="2000" dirty="0"/>
              <a:t>Примеры</a:t>
            </a: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2000" u="sng" dirty="0">
                <a:solidFill>
                  <a:srgbClr val="FFC000"/>
                </a:solidFill>
                <a:hlinkClick r:id="rId4"/>
              </a:rPr>
              <a:t>http://localhost:8080/MyWCFService</a:t>
            </a:r>
            <a:endParaRPr lang="en-US" sz="2000" u="sng" dirty="0">
              <a:solidFill>
                <a:srgbClr val="FFC000"/>
              </a:solidFill>
            </a:endParaRP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2000" u="sng" dirty="0" err="1">
                <a:solidFill>
                  <a:srgbClr val="FFC000"/>
                </a:solidFill>
              </a:rPr>
              <a:t>net.tcp</a:t>
            </a:r>
            <a:r>
              <a:rPr lang="en-US" sz="2000" u="sng" dirty="0">
                <a:solidFill>
                  <a:srgbClr val="FFC000"/>
                </a:solidFill>
              </a:rPr>
              <a:t>://localhost:8080/</a:t>
            </a:r>
            <a:r>
              <a:rPr lang="en-US" sz="2000" u="sng" dirty="0" err="1">
                <a:solidFill>
                  <a:srgbClr val="FFC000"/>
                </a:solidFill>
              </a:rPr>
              <a:t>MyWCFService</a:t>
            </a:r>
            <a:endParaRPr lang="en-US" sz="2000" u="sng" dirty="0">
              <a:solidFill>
                <a:srgbClr val="FFC000"/>
              </a:solidFill>
            </a:endParaRP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2000" u="sng" dirty="0" err="1">
                <a:solidFill>
                  <a:srgbClr val="FFC000"/>
                </a:solidFill>
              </a:rPr>
              <a:t>net.pipe</a:t>
            </a:r>
            <a:r>
              <a:rPr lang="en-US" sz="2000" u="sng" dirty="0">
                <a:solidFill>
                  <a:srgbClr val="FFC000"/>
                </a:solidFill>
              </a:rPr>
              <a:t>://</a:t>
            </a:r>
            <a:r>
              <a:rPr lang="en-US" sz="2000" u="sng" dirty="0" err="1">
                <a:solidFill>
                  <a:srgbClr val="FFC000"/>
                </a:solidFill>
              </a:rPr>
              <a:t>localhost</a:t>
            </a:r>
            <a:r>
              <a:rPr lang="en-US" sz="2000" u="sng" dirty="0">
                <a:solidFill>
                  <a:srgbClr val="FFC000"/>
                </a:solidFill>
              </a:rPr>
              <a:t>/</a:t>
            </a:r>
            <a:r>
              <a:rPr lang="en-US" sz="2000" u="sng" dirty="0" err="1">
                <a:solidFill>
                  <a:srgbClr val="FFC000"/>
                </a:solidFill>
              </a:rPr>
              <a:t>MyWCFService</a:t>
            </a:r>
            <a:endParaRPr lang="en-US" sz="2000" u="sng" dirty="0">
              <a:solidFill>
                <a:srgbClr val="FFC000"/>
              </a:solidFill>
            </a:endParaRP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2000" u="sng" dirty="0" err="1">
                <a:solidFill>
                  <a:srgbClr val="FFC000"/>
                </a:solidFill>
              </a:rPr>
              <a:t>net.msmq</a:t>
            </a:r>
            <a:r>
              <a:rPr lang="en-US" sz="2000" u="sng" dirty="0">
                <a:solidFill>
                  <a:srgbClr val="FFC000"/>
                </a:solidFill>
              </a:rPr>
              <a:t>://</a:t>
            </a:r>
            <a:r>
              <a:rPr lang="en-US" sz="2000" u="sng" dirty="0" err="1">
                <a:solidFill>
                  <a:srgbClr val="FFC000"/>
                </a:solidFill>
              </a:rPr>
              <a:t>localhost</a:t>
            </a:r>
            <a:r>
              <a:rPr lang="en-US" sz="2000" u="sng" dirty="0">
                <a:solidFill>
                  <a:srgbClr val="FFC000"/>
                </a:solidFill>
              </a:rPr>
              <a:t>/private$/</a:t>
            </a:r>
            <a:r>
              <a:rPr lang="en-US" sz="2000" u="sng" dirty="0" err="1">
                <a:solidFill>
                  <a:srgbClr val="FFC000"/>
                </a:solidFill>
              </a:rPr>
              <a:t>MyPrivateQuery</a:t>
            </a:r>
            <a:endParaRPr lang="en-US" sz="2000" u="sng" dirty="0">
              <a:solidFill>
                <a:srgbClr val="FFC000"/>
              </a:solidFill>
            </a:endParaRP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en-US" sz="2000" dirty="0"/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ru-RU" sz="2000" dirty="0"/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59129" y="236800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3320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3" descr="Metallic edge Gold Square Sm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7" y="116632"/>
            <a:ext cx="964278" cy="94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196336" cy="914400"/>
          </a:xfrm>
        </p:spPr>
        <p:txBody>
          <a:bodyPr/>
          <a:lstStyle/>
          <a:p>
            <a:r>
              <a:rPr lang="ru-RU" dirty="0"/>
              <a:t>Привязка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2036" y="1064855"/>
            <a:ext cx="7772400" cy="5256584"/>
          </a:xfrm>
        </p:spPr>
        <p:txBody>
          <a:bodyPr>
            <a:noAutofit/>
          </a:bodyPr>
          <a:lstStyle/>
          <a:p>
            <a:r>
              <a:rPr lang="ru-RU" sz="2800" dirty="0"/>
              <a:t>Описывает</a:t>
            </a:r>
          </a:p>
          <a:p>
            <a:pPr lvl="1"/>
            <a:r>
              <a:rPr lang="ru-RU" sz="2400" dirty="0"/>
              <a:t>Транспортный уровень. Протокол передачи данных </a:t>
            </a:r>
            <a:r>
              <a:rPr lang="en-US" sz="2400" dirty="0"/>
              <a:t>(HTTP, MSMQ, </a:t>
            </a:r>
            <a:r>
              <a:rPr lang="ru-RU" sz="2400" dirty="0"/>
              <a:t>именованный каналы, </a:t>
            </a:r>
            <a:r>
              <a:rPr lang="en-US" sz="2400" dirty="0"/>
              <a:t>TCP)</a:t>
            </a:r>
          </a:p>
          <a:p>
            <a:pPr lvl="1"/>
            <a:r>
              <a:rPr lang="ru-RU" sz="2400" dirty="0"/>
              <a:t>Тип канала (однонаправленный, запрос-ответ, дуплексный)</a:t>
            </a:r>
          </a:p>
          <a:p>
            <a:pPr lvl="1"/>
            <a:r>
              <a:rPr lang="ru-RU" sz="2400" dirty="0"/>
              <a:t>Механизм кодирования (двоичный, </a:t>
            </a:r>
            <a:r>
              <a:rPr lang="en-US" sz="2400" dirty="0"/>
              <a:t>XML, SOAP)</a:t>
            </a:r>
          </a:p>
          <a:p>
            <a:pPr lvl="1"/>
            <a:r>
              <a:rPr lang="ru-RU" sz="2400" dirty="0"/>
              <a:t>Поддерживаемые протоколы </a:t>
            </a:r>
            <a:r>
              <a:rPr lang="en-US" sz="2400" dirty="0"/>
              <a:t>Web</a:t>
            </a:r>
            <a:r>
              <a:rPr lang="ru-RU" sz="2400" dirty="0"/>
              <a:t>-служб, если разрешены (</a:t>
            </a:r>
            <a:r>
              <a:rPr lang="en-US" sz="2400" dirty="0"/>
              <a:t>WS-Security, WS-Transaction, </a:t>
            </a:r>
            <a:r>
              <a:rPr lang="ru-RU" sz="2400" dirty="0"/>
              <a:t>и т.д.)</a:t>
            </a:r>
            <a:endParaRPr lang="en-US" sz="2400" dirty="0"/>
          </a:p>
          <a:p>
            <a:pPr lvl="1"/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9129" y="236800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2064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196336" cy="914400"/>
          </a:xfrm>
        </p:spPr>
        <p:txBody>
          <a:bodyPr/>
          <a:lstStyle/>
          <a:p>
            <a:r>
              <a:rPr lang="ru-RU" dirty="0"/>
              <a:t>Контракт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124744"/>
            <a:ext cx="7772400" cy="5256584"/>
          </a:xfrm>
        </p:spPr>
        <p:txBody>
          <a:bodyPr>
            <a:noAutofit/>
          </a:bodyPr>
          <a:lstStyle/>
          <a:p>
            <a:r>
              <a:rPr lang="ru-RU" sz="2400" dirty="0"/>
              <a:t>Интерфейсы</a:t>
            </a:r>
            <a:r>
              <a:rPr lang="en-US" sz="2400" dirty="0"/>
              <a:t> – </a:t>
            </a:r>
            <a:r>
              <a:rPr lang="ru-RU" sz="2400" dirty="0"/>
              <a:t>контракты служб </a:t>
            </a:r>
            <a:r>
              <a:rPr lang="en-US" sz="2400" dirty="0"/>
              <a:t>WCF</a:t>
            </a:r>
          </a:p>
          <a:p>
            <a:r>
              <a:rPr lang="ru-RU" sz="2400" dirty="0"/>
              <a:t>Интерфейсы для работы с </a:t>
            </a:r>
            <a:r>
              <a:rPr lang="en-US" sz="2400" dirty="0"/>
              <a:t>WCF </a:t>
            </a:r>
            <a:r>
              <a:rPr lang="ru-RU" sz="2400" dirty="0"/>
              <a:t>помечаются атрибутом </a:t>
            </a:r>
            <a:r>
              <a:rPr lang="en-US" sz="2400" dirty="0">
                <a:solidFill>
                  <a:srgbClr val="FFC000"/>
                </a:solidFill>
              </a:rPr>
              <a:t>[</a:t>
            </a:r>
            <a:r>
              <a:rPr lang="en-US" sz="2400" dirty="0" err="1">
                <a:solidFill>
                  <a:srgbClr val="FFC000"/>
                </a:solidFill>
              </a:rPr>
              <a:t>ServiceContract</a:t>
            </a:r>
            <a:r>
              <a:rPr lang="en-US" sz="2400" dirty="0">
                <a:solidFill>
                  <a:srgbClr val="FFC000"/>
                </a:solidFill>
              </a:rPr>
              <a:t>]</a:t>
            </a:r>
          </a:p>
          <a:p>
            <a:r>
              <a:rPr lang="ru-RU" sz="2400" dirty="0"/>
              <a:t>Каждый метод в интерфейсе помечается атрибутом </a:t>
            </a:r>
            <a:r>
              <a:rPr lang="en-US" sz="2400" dirty="0">
                <a:solidFill>
                  <a:srgbClr val="FFC000"/>
                </a:solidFill>
              </a:rPr>
              <a:t>[</a:t>
            </a:r>
            <a:r>
              <a:rPr lang="en-US" sz="2400" dirty="0" err="1">
                <a:solidFill>
                  <a:srgbClr val="FFC000"/>
                </a:solidFill>
              </a:rPr>
              <a:t>OperationContract</a:t>
            </a:r>
            <a:r>
              <a:rPr lang="en-US" sz="2400" dirty="0">
                <a:solidFill>
                  <a:srgbClr val="FFC000"/>
                </a:solidFill>
              </a:rPr>
              <a:t>]</a:t>
            </a:r>
          </a:p>
          <a:p>
            <a:r>
              <a:rPr lang="ru-RU" sz="2400" dirty="0"/>
              <a:t>Классы, реализующий контракты служб – типы служб</a:t>
            </a:r>
          </a:p>
          <a:p>
            <a:pPr marL="397764" lvl="1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[</a:t>
            </a:r>
            <a:r>
              <a:rPr lang="en-US" sz="2400" dirty="0" err="1">
                <a:solidFill>
                  <a:srgbClr val="FFFF00"/>
                </a:solidFill>
              </a:rPr>
              <a:t>ServiceContract</a:t>
            </a:r>
            <a:r>
              <a:rPr lang="en-US" sz="2400" dirty="0">
                <a:solidFill>
                  <a:srgbClr val="FFFF00"/>
                </a:solidFill>
              </a:rPr>
              <a:t>]</a:t>
            </a:r>
          </a:p>
          <a:p>
            <a:pPr marL="397764" lvl="1" indent="0">
              <a:buNone/>
            </a:pPr>
            <a:r>
              <a:rPr lang="en-US" sz="2400" dirty="0"/>
              <a:t>public interface </a:t>
            </a:r>
            <a:r>
              <a:rPr lang="en-US" sz="2400" dirty="0" err="1"/>
              <a:t>ICalculator</a:t>
            </a:r>
            <a:endParaRPr lang="en-US" sz="2400" dirty="0"/>
          </a:p>
          <a:p>
            <a:pPr marL="397764" lvl="1" indent="0">
              <a:buNone/>
            </a:pPr>
            <a:r>
              <a:rPr lang="en-US" sz="2400" dirty="0"/>
              <a:t>{</a:t>
            </a:r>
          </a:p>
          <a:p>
            <a:pPr marL="397764" lvl="1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    [</a:t>
            </a:r>
            <a:r>
              <a:rPr lang="en-US" sz="2400" dirty="0" err="1">
                <a:solidFill>
                  <a:srgbClr val="FFFF00"/>
                </a:solidFill>
              </a:rPr>
              <a:t>OperationContract</a:t>
            </a:r>
            <a:r>
              <a:rPr lang="en-US" sz="2400" dirty="0">
                <a:solidFill>
                  <a:srgbClr val="FFFF00"/>
                </a:solidFill>
              </a:rPr>
              <a:t>]</a:t>
            </a:r>
          </a:p>
          <a:p>
            <a:pPr marL="397764" lvl="1" indent="0">
              <a:buNone/>
            </a:pPr>
            <a:r>
              <a:rPr lang="en-US" sz="2400" dirty="0"/>
              <a:t>    Result </a:t>
            </a:r>
            <a:r>
              <a:rPr lang="en-US" sz="2400" dirty="0" err="1"/>
              <a:t>SolveProblem</a:t>
            </a:r>
            <a:r>
              <a:rPr lang="en-US" sz="2400" dirty="0"/>
              <a:t> (</a:t>
            </a:r>
            <a:r>
              <a:rPr lang="en-US" sz="2400" dirty="0" err="1"/>
              <a:t>ComplexProblem</a:t>
            </a:r>
            <a:r>
              <a:rPr lang="en-US" sz="2400" dirty="0"/>
              <a:t> p);</a:t>
            </a:r>
          </a:p>
          <a:p>
            <a:pPr marL="397764" lvl="1" indent="0">
              <a:buNone/>
            </a:pPr>
            <a:r>
              <a:rPr lang="en-US" sz="2400" dirty="0"/>
              <a:t>}</a:t>
            </a:r>
          </a:p>
        </p:txBody>
      </p:sp>
      <p:pic>
        <p:nvPicPr>
          <p:cNvPr id="4" name="Picture 44" descr="Metallic edge Turquoise Square Sm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4" y="116632"/>
            <a:ext cx="949524" cy="93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229546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1542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Хостинг службы </a:t>
            </a:r>
            <a:r>
              <a:rPr lang="en-US" dirty="0"/>
              <a:t>WCF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340768"/>
            <a:ext cx="8280920" cy="5256584"/>
          </a:xfrm>
        </p:spPr>
        <p:txBody>
          <a:bodyPr>
            <a:normAutofit/>
          </a:bodyPr>
          <a:lstStyle/>
          <a:p>
            <a:r>
              <a:rPr lang="ru-RU" dirty="0"/>
              <a:t>Публикует службу </a:t>
            </a:r>
            <a:r>
              <a:rPr lang="en-US" dirty="0"/>
              <a:t>WCF, </a:t>
            </a:r>
            <a:r>
              <a:rPr lang="ru-RU" dirty="0"/>
              <a:t>организует взаимодействие. </a:t>
            </a:r>
            <a:endParaRPr lang="en-US" dirty="0"/>
          </a:p>
          <a:p>
            <a:r>
              <a:rPr lang="ru-RU" dirty="0"/>
              <a:t>В роли хоста может выступать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любой тип приложения (консольное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 err="1"/>
              <a:t>WinForms</a:t>
            </a:r>
            <a:r>
              <a:rPr lang="en-US" dirty="0"/>
              <a:t>, WPF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Служба </a:t>
            </a:r>
            <a:r>
              <a:rPr lang="en-US" dirty="0"/>
              <a:t>Windows</a:t>
            </a:r>
          </a:p>
          <a:p>
            <a:pPr lvl="1"/>
            <a:r>
              <a:rPr lang="en-US" dirty="0"/>
              <a:t>IIS (Internet Information Service)</a:t>
            </a:r>
          </a:p>
        </p:txBody>
      </p:sp>
    </p:spTree>
    <p:extLst>
      <p:ext uri="{BB962C8B-B14F-4D97-AF65-F5344CB8AC3E}">
        <p14:creationId xmlns:p14="http://schemas.microsoft.com/office/powerpoint/2010/main" val="220169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Хост</a:t>
            </a:r>
            <a:r>
              <a:rPr lang="en-US" dirty="0"/>
              <a:t> </a:t>
            </a:r>
            <a:r>
              <a:rPr lang="ru-RU" dirty="0"/>
              <a:t>службы </a:t>
            </a:r>
            <a:r>
              <a:rPr lang="en-US" dirty="0"/>
              <a:t>WCF – </a:t>
            </a:r>
            <a:r>
              <a:rPr lang="ru-RU" dirty="0"/>
              <a:t>приложение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340768"/>
            <a:ext cx="8280920" cy="525658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/>
              <a:t>Необходимы сборка </a:t>
            </a:r>
            <a:r>
              <a:rPr lang="en-US" dirty="0" err="1"/>
              <a:t>System.ServiceModel</a:t>
            </a:r>
            <a:r>
              <a:rPr lang="en-US" dirty="0"/>
              <a:t> </a:t>
            </a:r>
            <a:r>
              <a:rPr lang="ru-RU" dirty="0"/>
              <a:t>и такое же пространство имен.</a:t>
            </a:r>
          </a:p>
          <a:p>
            <a:pPr marL="68580" indent="0">
              <a:buNone/>
            </a:pPr>
            <a:r>
              <a:rPr lang="ru-RU" dirty="0"/>
              <a:t>Хост службы </a:t>
            </a:r>
            <a:r>
              <a:rPr lang="en-US" dirty="0"/>
              <a:t>WCF </a:t>
            </a:r>
            <a:r>
              <a:rPr lang="ru-RU" dirty="0"/>
              <a:t>– всегда класс </a:t>
            </a:r>
            <a:r>
              <a:rPr lang="en-US" dirty="0" err="1">
                <a:solidFill>
                  <a:srgbClr val="FFFF00"/>
                </a:solidFill>
              </a:rPr>
              <a:t>ServiceHost</a:t>
            </a:r>
            <a:endParaRPr lang="en-US" dirty="0">
              <a:solidFill>
                <a:srgbClr val="FFFF00"/>
              </a:solidFill>
            </a:endParaRPr>
          </a:p>
          <a:p>
            <a:pPr marL="68580" indent="0">
              <a:buNone/>
            </a:pPr>
            <a:r>
              <a:rPr lang="en-US" dirty="0" err="1">
                <a:solidFill>
                  <a:srgbClr val="FFFFCC"/>
                </a:solidFill>
              </a:rPr>
              <a:t>ServiceHost</a:t>
            </a:r>
            <a:r>
              <a:rPr lang="en-US" dirty="0">
                <a:solidFill>
                  <a:srgbClr val="FFFFCC"/>
                </a:solidFill>
              </a:rPr>
              <a:t> host = </a:t>
            </a:r>
          </a:p>
          <a:p>
            <a:pPr marL="68580" indent="0">
              <a:buNone/>
            </a:pPr>
            <a:r>
              <a:rPr lang="en-US" dirty="0">
                <a:solidFill>
                  <a:srgbClr val="FFFFCC"/>
                </a:solidFill>
              </a:rPr>
              <a:t>      new </a:t>
            </a:r>
            <a:r>
              <a:rPr lang="en-US" dirty="0" err="1">
                <a:solidFill>
                  <a:srgbClr val="FFFFCC"/>
                </a:solidFill>
              </a:rPr>
              <a:t>ServiceHost</a:t>
            </a:r>
            <a:r>
              <a:rPr lang="en-US" dirty="0">
                <a:solidFill>
                  <a:srgbClr val="FFFFCC"/>
                </a:solidFill>
              </a:rPr>
              <a:t>(</a:t>
            </a:r>
            <a:r>
              <a:rPr lang="en-US" dirty="0" err="1">
                <a:solidFill>
                  <a:srgbClr val="FFFFCC"/>
                </a:solidFill>
              </a:rPr>
              <a:t>typeof</a:t>
            </a:r>
            <a:r>
              <a:rPr lang="en-US" dirty="0">
                <a:solidFill>
                  <a:srgbClr val="FFFFCC"/>
                </a:solidFill>
              </a:rPr>
              <a:t>(</a:t>
            </a:r>
            <a:r>
              <a:rPr lang="en-US" dirty="0" err="1">
                <a:solidFill>
                  <a:srgbClr val="FFFFCC"/>
                </a:solidFill>
              </a:rPr>
              <a:t>MyWCFService</a:t>
            </a:r>
            <a:r>
              <a:rPr lang="en-US" dirty="0">
                <a:solidFill>
                  <a:srgbClr val="FFFFCC"/>
                </a:solidFill>
              </a:rPr>
              <a:t>));</a:t>
            </a:r>
          </a:p>
          <a:p>
            <a:pPr marL="68580" indent="0">
              <a:buNone/>
            </a:pPr>
            <a:r>
              <a:rPr lang="en-US" dirty="0" err="1">
                <a:solidFill>
                  <a:srgbClr val="FFFFCC"/>
                </a:solidFill>
              </a:rPr>
              <a:t>host.Open</a:t>
            </a:r>
            <a:r>
              <a:rPr lang="en-US" dirty="0">
                <a:solidFill>
                  <a:srgbClr val="FFFFCC"/>
                </a:solidFill>
              </a:rPr>
              <a:t>();</a:t>
            </a:r>
          </a:p>
          <a:p>
            <a:pPr marL="68580" indent="0">
              <a:buNone/>
            </a:pPr>
            <a:r>
              <a:rPr lang="en-US" dirty="0">
                <a:solidFill>
                  <a:srgbClr val="FFFFCC"/>
                </a:solidFill>
              </a:rPr>
              <a:t>…..</a:t>
            </a:r>
          </a:p>
          <a:p>
            <a:pPr marL="68580" indent="0">
              <a:buNone/>
            </a:pPr>
            <a:r>
              <a:rPr lang="en-US" dirty="0" err="1">
                <a:solidFill>
                  <a:srgbClr val="FFFFCC"/>
                </a:solidFill>
              </a:rPr>
              <a:t>host.Close</a:t>
            </a:r>
            <a:r>
              <a:rPr lang="en-US" dirty="0">
                <a:solidFill>
                  <a:srgbClr val="FFFFCC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6181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клиента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340768"/>
            <a:ext cx="8280920" cy="525658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ru-RU" dirty="0"/>
              <a:t>Необходимы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/>
              <a:t>общий контракт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/>
              <a:t>привязка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/>
              <a:t>адрес</a:t>
            </a:r>
          </a:p>
          <a:p>
            <a:r>
              <a:rPr lang="ru-RU" dirty="0"/>
              <a:t>Статический импорт метаданных</a:t>
            </a:r>
          </a:p>
          <a:p>
            <a:pPr lvl="1"/>
            <a:r>
              <a:rPr lang="ru-RU" dirty="0" err="1"/>
              <a:t>Add</a:t>
            </a:r>
            <a:r>
              <a:rPr lang="ru-RU" dirty="0"/>
              <a:t> </a:t>
            </a:r>
            <a:r>
              <a:rPr lang="ru-RU" dirty="0" err="1"/>
              <a:t>Service</a:t>
            </a:r>
            <a:r>
              <a:rPr lang="ru-RU" dirty="0"/>
              <a:t> </a:t>
            </a:r>
            <a:r>
              <a:rPr lang="ru-RU" dirty="0" err="1"/>
              <a:t>Reference</a:t>
            </a:r>
            <a:r>
              <a:rPr lang="ru-RU" dirty="0"/>
              <a:t> в </a:t>
            </a:r>
            <a:r>
              <a:rPr lang="en-US" dirty="0"/>
              <a:t>Visual Studio</a:t>
            </a:r>
            <a:endParaRPr lang="ru-RU" dirty="0"/>
          </a:p>
          <a:p>
            <a:pPr lvl="1"/>
            <a:r>
              <a:rPr lang="ru-RU" dirty="0"/>
              <a:t>Утилита </a:t>
            </a:r>
            <a:r>
              <a:rPr lang="ru-RU" dirty="0" err="1"/>
              <a:t>SvcUtil</a:t>
            </a:r>
            <a:endParaRPr lang="ru-RU" dirty="0"/>
          </a:p>
          <a:p>
            <a:pPr lvl="1"/>
            <a:r>
              <a:rPr lang="ru-RU" dirty="0"/>
              <a:t>Настроить руками. Сложно, но возможно</a:t>
            </a:r>
          </a:p>
          <a:p>
            <a:r>
              <a:rPr lang="ru-RU" dirty="0"/>
              <a:t>Динамический импорт метаданных</a:t>
            </a:r>
            <a:endParaRPr lang="en-US" dirty="0"/>
          </a:p>
          <a:p>
            <a:pPr lvl="1"/>
            <a:r>
              <a:rPr lang="ru-RU" dirty="0" err="1"/>
              <a:t>Add</a:t>
            </a:r>
            <a:r>
              <a:rPr lang="ru-RU" dirty="0"/>
              <a:t> </a:t>
            </a:r>
            <a:r>
              <a:rPr lang="ru-RU" dirty="0" err="1"/>
              <a:t>Service</a:t>
            </a:r>
            <a:r>
              <a:rPr lang="ru-RU" dirty="0"/>
              <a:t> </a:t>
            </a:r>
            <a:r>
              <a:rPr lang="ru-RU" dirty="0" err="1"/>
              <a:t>Reference</a:t>
            </a:r>
            <a:r>
              <a:rPr lang="ru-RU" dirty="0"/>
              <a:t> в </a:t>
            </a:r>
            <a:r>
              <a:rPr lang="en-US" dirty="0"/>
              <a:t>Visual Studio </a:t>
            </a:r>
            <a:r>
              <a:rPr lang="ru-RU" dirty="0"/>
              <a:t>для запущенного сервиса</a:t>
            </a:r>
          </a:p>
          <a:p>
            <a:pPr lvl="1"/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7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на клиенте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755576" y="1268760"/>
            <a:ext cx="7772400" cy="4572000"/>
          </a:xfrm>
        </p:spPr>
        <p:txBody>
          <a:bodyPr>
            <a:noAutofit/>
          </a:bodyPr>
          <a:lstStyle/>
          <a:p>
            <a:r>
              <a:rPr lang="ru-RU" sz="2400" dirty="0"/>
              <a:t>Создан класс прокси </a:t>
            </a:r>
            <a:r>
              <a:rPr lang="en-US" sz="2400" dirty="0" err="1"/>
              <a:t>MyService</a:t>
            </a:r>
            <a:r>
              <a:rPr lang="en-US" sz="2400" dirty="0" err="1">
                <a:solidFill>
                  <a:srgbClr val="FFC000"/>
                </a:solidFill>
              </a:rPr>
              <a:t>Client</a:t>
            </a:r>
            <a:endParaRPr lang="ru-RU" sz="2400" dirty="0">
              <a:solidFill>
                <a:srgbClr val="FFC000"/>
              </a:solidFill>
            </a:endParaRPr>
          </a:p>
          <a:p>
            <a:r>
              <a:rPr lang="ru-RU" sz="2400" dirty="0"/>
              <a:t>Класс прокси можно использовать как обычный класс. Но выполняться будет на сервисе</a:t>
            </a:r>
          </a:p>
          <a:p>
            <a:endParaRPr lang="en-US" sz="2400" dirty="0"/>
          </a:p>
          <a:p>
            <a:pPr marL="68580" indent="0">
              <a:buNone/>
            </a:pPr>
            <a:r>
              <a:rPr lang="ru-RU" sz="2400" dirty="0"/>
              <a:t>	</a:t>
            </a:r>
            <a:r>
              <a:rPr lang="en-US" sz="2400" dirty="0" err="1"/>
              <a:t>MyServiceClient</a:t>
            </a:r>
            <a:r>
              <a:rPr lang="en-US" sz="2400" dirty="0"/>
              <a:t> client = new </a:t>
            </a:r>
            <a:r>
              <a:rPr lang="en-US" sz="2400" dirty="0" err="1"/>
              <a:t>MyServiceClient</a:t>
            </a:r>
            <a:r>
              <a:rPr lang="en-US" sz="2400" dirty="0"/>
              <a:t>();</a:t>
            </a:r>
            <a:endParaRPr lang="ru-RU" sz="2400" dirty="0"/>
          </a:p>
          <a:p>
            <a:pPr marL="68580" indent="0">
              <a:buNone/>
            </a:pPr>
            <a:r>
              <a:rPr lang="en-US" sz="2400" dirty="0"/>
              <a:t>	</a:t>
            </a:r>
            <a:r>
              <a:rPr lang="ru-RU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x = client .</a:t>
            </a:r>
            <a:r>
              <a:rPr lang="en-US" sz="2400" dirty="0" err="1"/>
              <a:t>MyMethod</a:t>
            </a:r>
            <a:r>
              <a:rPr lang="en-US" sz="2400" dirty="0"/>
              <a:t>(4, 5);</a:t>
            </a:r>
          </a:p>
          <a:p>
            <a:pPr marL="68580" indent="0">
              <a:buNone/>
            </a:pPr>
            <a:r>
              <a:rPr lang="en-US" sz="2400" dirty="0"/>
              <a:t>	</a:t>
            </a:r>
            <a:r>
              <a:rPr lang="ru-RU" sz="2400" dirty="0"/>
              <a:t>	</a:t>
            </a:r>
            <a:r>
              <a:rPr lang="en-US" sz="2400" dirty="0"/>
              <a:t>…</a:t>
            </a:r>
          </a:p>
          <a:p>
            <a:pPr marL="68580" indent="0">
              <a:buNone/>
            </a:pPr>
            <a:r>
              <a:rPr lang="ru-RU" sz="2400" dirty="0"/>
              <a:t>	</a:t>
            </a:r>
            <a:r>
              <a:rPr lang="en-US" sz="2400" dirty="0" err="1"/>
              <a:t>client.Close</a:t>
            </a:r>
            <a:r>
              <a:rPr lang="en-US" sz="2400" dirty="0"/>
              <a:t>();</a:t>
            </a:r>
          </a:p>
          <a:p>
            <a:pPr marL="6858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59098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1043</TotalTime>
  <Words>809</Words>
  <Application>Microsoft Office PowerPoint</Application>
  <PresentationFormat>Экран (4:3)</PresentationFormat>
  <Paragraphs>231</Paragraphs>
  <Slides>28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7" baseType="lpstr">
      <vt:lpstr>Calibri</vt:lpstr>
      <vt:lpstr>Consolas</vt:lpstr>
      <vt:lpstr>Corbel</vt:lpstr>
      <vt:lpstr>Lucida Console</vt:lpstr>
      <vt:lpstr>Segoe Semibold</vt:lpstr>
      <vt:lpstr>Wingdings</vt:lpstr>
      <vt:lpstr>Wingdings 2</vt:lpstr>
      <vt:lpstr>Wingdings 3</vt:lpstr>
      <vt:lpstr>Метро</vt:lpstr>
      <vt:lpstr>Разработка приложений на платформе .NET</vt:lpstr>
      <vt:lpstr>ABC в WCF</vt:lpstr>
      <vt:lpstr>Адрес</vt:lpstr>
      <vt:lpstr>Привязка</vt:lpstr>
      <vt:lpstr>Контракт</vt:lpstr>
      <vt:lpstr>Хостинг службы WCF</vt:lpstr>
      <vt:lpstr>Хост службы WCF – приложение</vt:lpstr>
      <vt:lpstr>Построение клиента</vt:lpstr>
      <vt:lpstr>Использование на клиенте</vt:lpstr>
      <vt:lpstr>Контракты</vt:lpstr>
      <vt:lpstr>Односторонний вызов</vt:lpstr>
      <vt:lpstr>Односторонний вызов</vt:lpstr>
      <vt:lpstr>Асинхронный вызов</vt:lpstr>
      <vt:lpstr>Демонстрация</vt:lpstr>
      <vt:lpstr>Контракт данных</vt:lpstr>
      <vt:lpstr>Передача Enum</vt:lpstr>
      <vt:lpstr>Демонстрация</vt:lpstr>
      <vt:lpstr>Сообщения об ошибках</vt:lpstr>
      <vt:lpstr>Демонстрация</vt:lpstr>
      <vt:lpstr>Двусторонний контракт</vt:lpstr>
      <vt:lpstr>Применение</vt:lpstr>
      <vt:lpstr>Описание интерфейса</vt:lpstr>
      <vt:lpstr>Демонстрация</vt:lpstr>
      <vt:lpstr>Потоковая передача</vt:lpstr>
      <vt:lpstr>Потоковая передача в коде </vt:lpstr>
      <vt:lpstr>Хостинг</vt:lpstr>
      <vt:lpstr>Демонстрация</vt:lpstr>
      <vt:lpstr>Демонстрация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приложений на платформе .NET</dc:title>
  <dc:creator>Шаталов Юрий</dc:creator>
  <cp:lastModifiedBy>Yura</cp:lastModifiedBy>
  <cp:revision>83</cp:revision>
  <dcterms:created xsi:type="dcterms:W3CDTF">2011-03-12T05:32:39Z</dcterms:created>
  <dcterms:modified xsi:type="dcterms:W3CDTF">2019-05-16T21:00:15Z</dcterms:modified>
</cp:coreProperties>
</file>