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6" r:id="rId5"/>
    <p:sldId id="268" r:id="rId6"/>
    <p:sldId id="270" r:id="rId7"/>
    <p:sldId id="271" r:id="rId8"/>
    <p:sldId id="274" r:id="rId9"/>
    <p:sldId id="258" r:id="rId10"/>
    <p:sldId id="260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B87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707F95-B4C6-401A-BCA6-C21883AE33E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F9AB2E-736F-4E4A-BC6E-CC3BAEAD95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147128" cy="576064"/>
          </a:xfrm>
        </p:spPr>
        <p:txBody>
          <a:bodyPr>
            <a:noAutofit/>
          </a:bodyPr>
          <a:lstStyle/>
          <a:p>
            <a:pPr algn="l"/>
            <a:r>
              <a:rPr lang="en-US" sz="3600" i="1" u="sng" dirty="0">
                <a:solidFill>
                  <a:schemeClr val="tx1"/>
                </a:solidFill>
                <a:latin typeface="Bernard MT Condensed" pitchFamily="18" charset="0"/>
              </a:rPr>
              <a:t>Automatic Night Lamp With Alarm</a:t>
            </a:r>
            <a:endParaRPr lang="en-IN" sz="3600" i="1" u="sng" dirty="0">
              <a:solidFill>
                <a:schemeClr val="tx1"/>
              </a:solidFill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28800"/>
            <a:ext cx="7772400" cy="4680520"/>
          </a:xfrm>
        </p:spPr>
        <p:txBody>
          <a:bodyPr>
            <a:normAutofit/>
          </a:bodyPr>
          <a:lstStyle/>
          <a:p>
            <a:pPr algn="l"/>
            <a:r>
              <a:rPr lang="en-US" sz="2400" i="1" u="sng" dirty="0">
                <a:solidFill>
                  <a:srgbClr val="002060"/>
                </a:solidFill>
                <a:latin typeface="Cooper Black" pitchFamily="18" charset="0"/>
              </a:rPr>
              <a:t>Members: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A .Joey Infant Rex – </a:t>
            </a:r>
            <a:r>
              <a:rPr lang="en-US" sz="2400" i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2019504531</a:t>
            </a:r>
            <a:endParaRPr lang="en-US" sz="2400" i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R .</a:t>
            </a:r>
            <a:r>
              <a:rPr lang="en-US" sz="2400" i="1" dirty="0" err="1">
                <a:solidFill>
                  <a:srgbClr val="FF0000"/>
                </a:solidFill>
                <a:latin typeface="Bernard MT Condensed" panose="02050806060905020404" pitchFamily="18" charset="0"/>
              </a:rPr>
              <a:t>Abhinav</a:t>
            </a:r>
            <a:r>
              <a:rPr lang="en-US" sz="24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 – </a:t>
            </a:r>
            <a:r>
              <a:rPr lang="en-US" sz="2400" i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2019504502</a:t>
            </a:r>
            <a:endParaRPr lang="en-US" sz="2400" i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H .</a:t>
            </a:r>
            <a:r>
              <a:rPr lang="en-US" sz="2400" i="1" dirty="0" err="1">
                <a:solidFill>
                  <a:srgbClr val="FF0000"/>
                </a:solidFill>
                <a:latin typeface="Bernard MT Condensed" panose="02050806060905020404" pitchFamily="18" charset="0"/>
              </a:rPr>
              <a:t>Denicke</a:t>
            </a:r>
            <a:r>
              <a:rPr lang="en-US" sz="24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 Solomon - </a:t>
            </a:r>
            <a:r>
              <a:rPr lang="en-US" sz="2400" i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2019504513</a:t>
            </a:r>
            <a:endParaRPr lang="en-US" sz="2400" i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  <a:p>
            <a:pPr algn="l"/>
            <a:endParaRPr lang="en-US" sz="2400" i="1" u="sng" dirty="0">
              <a:solidFill>
                <a:srgbClr val="002060"/>
              </a:solidFill>
              <a:latin typeface="Cooper Black" pitchFamily="18" charset="0"/>
            </a:endParaRPr>
          </a:p>
          <a:p>
            <a:pPr algn="l"/>
            <a:r>
              <a:rPr lang="en-US" sz="2400" i="1" u="sng" dirty="0">
                <a:solidFill>
                  <a:srgbClr val="002060"/>
                </a:solidFill>
                <a:latin typeface="Cooper Black" pitchFamily="18" charset="0"/>
              </a:rPr>
              <a:t>Contents: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800" i="1" dirty="0">
                <a:solidFill>
                  <a:srgbClr val="FFC000"/>
                </a:solidFill>
                <a:latin typeface="Bernard MT Condensed" pitchFamily="18" charset="0"/>
              </a:rPr>
              <a:t> Objectives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800" i="1" dirty="0">
                <a:solidFill>
                  <a:srgbClr val="FFC000"/>
                </a:solidFill>
                <a:latin typeface="Bernard MT Condensed" pitchFamily="18" charset="0"/>
              </a:rPr>
              <a:t> Materials Required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800" i="1" dirty="0">
                <a:solidFill>
                  <a:srgbClr val="FFC000"/>
                </a:solidFill>
                <a:latin typeface="Bernard MT Condensed" pitchFamily="18" charset="0"/>
              </a:rPr>
              <a:t> Circuit Diagram</a:t>
            </a:r>
          </a:p>
          <a:p>
            <a:pPr marL="342900" indent="-342900" algn="l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800" i="1" dirty="0">
                <a:solidFill>
                  <a:srgbClr val="FFC000"/>
                </a:solidFill>
                <a:latin typeface="Bernard MT Condensed" pitchFamily="18" charset="0"/>
              </a:rPr>
              <a:t> Product Description  &amp; Applications</a:t>
            </a:r>
            <a:endParaRPr lang="en-IN" sz="2800" i="1" dirty="0">
              <a:solidFill>
                <a:srgbClr val="FFC000"/>
              </a:solidFill>
              <a:latin typeface="Bernard MT Condensed" pitchFamily="18" charset="0"/>
            </a:endParaRPr>
          </a:p>
        </p:txBody>
      </p:sp>
      <p:pic>
        <p:nvPicPr>
          <p:cNvPr id="1026" name="Picture 2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631" y="251334"/>
            <a:ext cx="2144162" cy="21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ee"/>
          <p:cNvSpPr>
            <a:spLocks noEditPoints="1" noChangeArrowheads="1"/>
          </p:cNvSpPr>
          <p:nvPr/>
        </p:nvSpPr>
        <p:spPr bwMode="auto">
          <a:xfrm>
            <a:off x="6259502" y="4333875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1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This circuit automatically turns on night lamp when bedroom light is switched off, the lamp remains ON until the light sensor(LDR!, LDR2) senses daylight in the morning, a super bright white LED (LED1) is used as the night lamp.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It gives bright &amp; cool light in the room, when sensor(LDR1 , LDR2) detects the daylight in morning , a melodious morning alarm sounds.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The circuit is powered from a standard 9V battery , regulator IC7806 (IC1) gives regulated 6V DC to the circuit.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The circuit utilizes light dependent resistors for sensing darkness and light in room , the resistance of LDR is very high in darkness , which reduces to minimum when LDR is fully illuminated , LDR 1 detects darkness while LDR 2 detects light in the morning….</a:t>
            </a:r>
            <a:endParaRPr lang="en-IN" sz="2400" b="1" dirty="0">
              <a:latin typeface="Agency FB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Product Description &amp; Applications:</a:t>
            </a:r>
            <a:endParaRPr lang="en-IN" i="1" u="sng" dirty="0">
              <a:solidFill>
                <a:schemeClr val="accent5">
                  <a:lumMod val="50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The circuit is designed around the popular </a:t>
            </a:r>
            <a:r>
              <a:rPr lang="en-US" sz="2400" b="1" i="1" dirty="0" err="1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timerIC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NE555 (IC2)which is configured as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monostable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, IC 2(IC NE555) is activated by a  low pulse applied to its trigger(pin 2 ), once triggered pin 3 of IC 2 (IC NE555) goes high and remains in that position until IC 2 is triggered again at its pin 2.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when LDR 1 is illuminated with ambient light in room, its resistance remains low, which keeps trigger (pin 2 ) of IC2 at a positive terminal 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As a result, output (pin 3 ) of IC2 (IC NE555) goes low and when the white LED remains off, as the illumination of LDR1 sensitive window reduces, the resistance of device increases.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In total darkness, the specified LDR has a resistance in excess of 280 kilo ohms , when the resistance of LDR1 increases, a short pulse is applied to trigger pin 2 of IC2 (IC NE555) via resistor  R2 (120K ohm) ,this activates the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monostable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and its output  goes high , causing the white LED to glow.</a:t>
            </a:r>
          </a:p>
        </p:txBody>
      </p:sp>
    </p:spTree>
    <p:extLst>
      <p:ext uri="{BB962C8B-B14F-4D97-AF65-F5344CB8AC3E}">
        <p14:creationId xmlns:p14="http://schemas.microsoft.com/office/powerpoint/2010/main" xmlns="" val="15582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8656"/>
            <a:ext cx="8229600" cy="6062672"/>
          </a:xfrm>
        </p:spPr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Low value capacitor C2(0.01 micro F) maintain the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Monostable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( output voltage becomes high for a set duration when a falling edge is detected on pin2) for continuous operation ,eliminating the timer effect, by increasing the value of C2, the ON time of LED can be adjusted to predetermined time.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LDR 2 and associated components generate the morning alarm at dawn, LDR 2 detects the ambient light in room at sunrise and its resistance gradually falls and T1  (BC548) starts conducting.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When IC1 ( 7806 REG.IC) conducts, melody generator IC3 ( IC UM66) gets supply voltage from emitter of T1 (BC548) and it starts producing conducting.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The musical tone generated by IC  UM66 is amplified by T2, resistor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R5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limits the current to IC3 and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Zener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diode  limit the voltage to a safer level of 3.3V.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Use reflective holder for LED to get a spotlight effect for reading , place LDR  away from white LED  , preferably on backside of case , to avoid unnecessary illumination.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 The speaker should be small so as to make gadget compact!!... </a:t>
            </a:r>
            <a:endParaRPr lang="en-IN" sz="2400" b="1" i="1" dirty="0">
              <a:solidFill>
                <a:schemeClr val="accent2">
                  <a:lumMod val="5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1"/>
            <a:ext cx="7772400" cy="2088232"/>
          </a:xfrm>
        </p:spPr>
        <p:txBody>
          <a:bodyPr/>
          <a:lstStyle/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               Thank  You !!....</a:t>
            </a:r>
            <a:endParaRPr lang="en-IN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4" name="Tree"/>
          <p:cNvSpPr>
            <a:spLocks noEditPoints="1" noChangeArrowheads="1"/>
          </p:cNvSpPr>
          <p:nvPr/>
        </p:nvSpPr>
        <p:spPr bwMode="auto">
          <a:xfrm>
            <a:off x="7092280" y="4221088"/>
            <a:ext cx="1809750" cy="180975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8" name="Picture 4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Program Files (x86)\Microsoft Office\MEDIA\CAGCAT10\j02819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1470" y="397915"/>
            <a:ext cx="1825142" cy="17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4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B8711"/>
              </a:buClr>
              <a:buFont typeface="Wingdings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Lucida Calligraphy" pitchFamily="66" charset="0"/>
              </a:rPr>
              <a:t> </a:t>
            </a:r>
            <a:r>
              <a:rPr lang="en-US" sz="3600" i="1" dirty="0">
                <a:solidFill>
                  <a:srgbClr val="FF0000"/>
                </a:solidFill>
                <a:latin typeface="Bernard MT Condensed" pitchFamily="18" charset="0"/>
              </a:rPr>
              <a:t>To design an Automatic Night Lamp with Morning  Alarm , act as Light Source when the Bedroom lights are switched off  &amp; also helps you to study (or) do any work with light without electricity… </a:t>
            </a:r>
            <a:endParaRPr lang="en-IN" sz="3600" i="1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Objectives</a:t>
            </a:r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:</a:t>
            </a:r>
            <a:endParaRPr lang="en-IN" i="1" dirty="0">
              <a:solidFill>
                <a:srgbClr val="0070C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2050" name="Picture 2" descr="C:\Program Files (x86)\Microsoft Office\MEDIA\CAGCAT10\j02849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6333" y="4509120"/>
            <a:ext cx="36576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66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91264" cy="5116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latin typeface="Monotype Corsiva" pitchFamily="66" charset="0"/>
              </a:rPr>
              <a:t> </a:t>
            </a: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Resistors – (1K - 2, 120K - 1, </a:t>
            </a:r>
            <a:r>
              <a:rPr lang="en-US" sz="2400" i="1" dirty="0" smtClean="0">
                <a:solidFill>
                  <a:srgbClr val="FFFF00"/>
                </a:solidFill>
                <a:latin typeface="Bernard MT Condensed" pitchFamily="18" charset="0"/>
              </a:rPr>
              <a:t>220- </a:t>
            </a: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1, </a:t>
            </a:r>
            <a:r>
              <a:rPr lang="en-US" sz="2400" i="1" dirty="0" smtClean="0">
                <a:solidFill>
                  <a:srgbClr val="FFFF00"/>
                </a:solidFill>
                <a:latin typeface="Bernard MT Condensed" pitchFamily="18" charset="0"/>
              </a:rPr>
              <a:t>550 </a:t>
            </a: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- 1)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Preset - 47K - 2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Capacitors - 2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PN Junction Diode – IN4007 - 1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</a:t>
            </a:r>
            <a:r>
              <a:rPr lang="en-US" sz="2400" i="1" dirty="0" err="1">
                <a:solidFill>
                  <a:srgbClr val="FFFF00"/>
                </a:solidFill>
                <a:latin typeface="Bernard MT Condensed" pitchFamily="18" charset="0"/>
              </a:rPr>
              <a:t>Zener</a:t>
            </a: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 Diode – 3.3V - 1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IC- (7806 REG IC – 1, NE555 - 1 , UM66 - 1)  &amp; 8 Pin Base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Transistor – BC548 </a:t>
            </a:r>
            <a:r>
              <a:rPr lang="en-US" sz="2400" i="1">
                <a:solidFill>
                  <a:srgbClr val="FFFF00"/>
                </a:solidFill>
                <a:latin typeface="Bernard MT Condensed" pitchFamily="18" charset="0"/>
              </a:rPr>
              <a:t>- </a:t>
            </a:r>
            <a:r>
              <a:rPr lang="en-US" sz="2400" i="1" smtClean="0">
                <a:solidFill>
                  <a:srgbClr val="FFFF00"/>
                </a:solidFill>
                <a:latin typeface="Bernard MT Condensed" pitchFamily="18" charset="0"/>
              </a:rPr>
              <a:t>2</a:t>
            </a:r>
            <a:endParaRPr lang="en-US" sz="2400" i="1" dirty="0">
              <a:solidFill>
                <a:srgbClr val="FFFF00"/>
              </a:solidFill>
              <a:latin typeface="Bernard MT Condensed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LDR - 10K - 2, LED – 1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Switch – 3 leg slider – 1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Speaker - 1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9V Battery and Snap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latin typeface="Bernard MT Condensed" pitchFamily="18" charset="0"/>
              </a:rPr>
              <a:t> JE074 – PCB - 1</a:t>
            </a:r>
            <a:endParaRPr lang="en-IN" sz="2400" i="1" dirty="0">
              <a:solidFill>
                <a:srgbClr val="FFFF00"/>
              </a:solidFill>
              <a:latin typeface="Bernard MT Condensed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u="sng" dirty="0">
                <a:solidFill>
                  <a:schemeClr val="tx1"/>
                </a:solidFill>
                <a:latin typeface="Bernard MT Condensed" pitchFamily="18" charset="0"/>
              </a:rPr>
              <a:t>Materials Required:</a:t>
            </a:r>
            <a:endParaRPr lang="en-IN" sz="4000" i="1" u="sng" dirty="0">
              <a:solidFill>
                <a:schemeClr val="tx1"/>
              </a:solidFill>
              <a:latin typeface="Bernard MT Condensed" pitchFamily="18" charset="0"/>
            </a:endParaRPr>
          </a:p>
        </p:txBody>
      </p:sp>
      <p:pic>
        <p:nvPicPr>
          <p:cNvPr id="5122" name="Picture 2" descr="C:\Program Files (x86)\Microsoft Office\MEDIA\CAGCAT10\j02819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0172"/>
            <a:ext cx="1825142" cy="17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6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760640"/>
          </a:xfrm>
        </p:spPr>
        <p:txBody>
          <a:bodyPr>
            <a:normAutofit lnSpcReduction="10000"/>
          </a:bodyPr>
          <a:lstStyle/>
          <a:p>
            <a:pPr marL="914400" lvl="3" indent="0">
              <a:buClrTx/>
              <a:buNone/>
            </a:pPr>
            <a:r>
              <a:rPr lang="en-US" sz="2400" i="1" dirty="0">
                <a:latin typeface="Bernard MT Condensed" pitchFamily="18" charset="0"/>
              </a:rPr>
              <a:t> A trim pot (or) trimmer potentiometer is a small</a:t>
            </a:r>
          </a:p>
          <a:p>
            <a:pPr marL="914400" lvl="3" indent="0">
              <a:buClrTx/>
              <a:buNone/>
            </a:pPr>
            <a:r>
              <a:rPr lang="en-US" sz="2400" i="1" dirty="0">
                <a:latin typeface="Bernard MT Condensed" pitchFamily="18" charset="0"/>
              </a:rPr>
              <a:t>potentiometer which is used for adjustment , tuning and calibration in circuits</a:t>
            </a:r>
            <a:r>
              <a:rPr lang="en-US" sz="1600" i="1" dirty="0">
                <a:latin typeface="Bernard MT Condensed" pitchFamily="18" charset="0"/>
              </a:rPr>
              <a:t>.</a:t>
            </a:r>
          </a:p>
          <a:p>
            <a:pPr marL="109728" indent="0">
              <a:buClrTx/>
              <a:buNone/>
            </a:pPr>
            <a:r>
              <a:rPr lang="en-US" sz="2400" i="1" dirty="0">
                <a:latin typeface="Bernard MT Condensed" pitchFamily="18" charset="0"/>
              </a:rPr>
              <a:t>         When they are used as a variable resistor.</a:t>
            </a:r>
          </a:p>
          <a:p>
            <a:pPr marL="109728" indent="0">
              <a:buClrTx/>
              <a:buNone/>
            </a:pPr>
            <a:endParaRPr lang="en-US" sz="2400" i="1" dirty="0">
              <a:latin typeface="Bernard MT Condensed" pitchFamily="18" charset="0"/>
            </a:endParaRPr>
          </a:p>
          <a:p>
            <a:pPr marL="109728" indent="0">
              <a:buClrTx/>
              <a:buNone/>
            </a:pPr>
            <a:endParaRPr lang="en-US" sz="2400" i="1" dirty="0">
              <a:latin typeface="Bernard MT Condensed" pitchFamily="18" charset="0"/>
            </a:endParaRPr>
          </a:p>
          <a:p>
            <a:pPr marL="109728" indent="0">
              <a:buClrTx/>
              <a:buNone/>
            </a:pPr>
            <a:endParaRPr lang="en-US" sz="2400" i="1" dirty="0">
              <a:latin typeface="Bernard MT Condensed" pitchFamily="18" charset="0"/>
            </a:endParaRPr>
          </a:p>
          <a:p>
            <a:pPr marL="109728" indent="0">
              <a:buClrTx/>
              <a:buNone/>
            </a:pPr>
            <a:endParaRPr lang="en-US" sz="2400" i="1" dirty="0">
              <a:latin typeface="Bernard MT Condensed" pitchFamily="18" charset="0"/>
            </a:endParaRPr>
          </a:p>
          <a:p>
            <a:pPr marL="109728" indent="0">
              <a:buClrTx/>
              <a:buNone/>
            </a:pPr>
            <a:endParaRPr lang="en-US" sz="2400" i="1" dirty="0">
              <a:latin typeface="Bernard MT Condensed" pitchFamily="18" charset="0"/>
            </a:endParaRPr>
          </a:p>
          <a:p>
            <a:pPr marL="109728" indent="0">
              <a:buNone/>
            </a:pPr>
            <a:r>
              <a:rPr lang="en-US" sz="2400" i="1" u="sng" dirty="0">
                <a:latin typeface="Bernard MT Condensed" pitchFamily="18" charset="0"/>
              </a:rPr>
              <a:t>LDR – Light Dependent resistor – LDR1 , LDR2:</a:t>
            </a:r>
          </a:p>
          <a:p>
            <a:pPr>
              <a:buFont typeface="Wingdings" pitchFamily="2" charset="2"/>
              <a:buChar char="q"/>
            </a:pPr>
            <a:r>
              <a:rPr lang="en-US" sz="2400" i="1" u="sng" dirty="0">
                <a:latin typeface="Bernard MT Condensed" pitchFamily="18" charset="0"/>
              </a:rPr>
              <a:t> Features:</a:t>
            </a:r>
          </a:p>
          <a:p>
            <a:pPr>
              <a:buFont typeface="Wingdings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latin typeface="Bernard MT Condensed" pitchFamily="18" charset="0"/>
              </a:rPr>
              <a:t> It has no polarity.</a:t>
            </a:r>
          </a:p>
          <a:p>
            <a:pPr>
              <a:buFont typeface="Wingdings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latin typeface="Bernard MT Condensed" pitchFamily="18" charset="0"/>
              </a:rPr>
              <a:t> Can  be used to sense light.</a:t>
            </a:r>
          </a:p>
          <a:p>
            <a:pPr>
              <a:buFont typeface="Wingdings" pitchFamily="2" charset="2"/>
              <a:buChar char="v"/>
            </a:pPr>
            <a:r>
              <a:rPr lang="en-US" sz="2400" i="1" dirty="0">
                <a:solidFill>
                  <a:srgbClr val="FF0000"/>
                </a:solidFill>
                <a:latin typeface="Bernard MT Condensed" pitchFamily="18" charset="0"/>
              </a:rPr>
              <a:t> small, cheap &amp; easily available.</a:t>
            </a:r>
            <a:endParaRPr lang="en-IN" sz="2400" i="1" dirty="0">
              <a:solidFill>
                <a:srgbClr val="FF0000"/>
              </a:solidFill>
              <a:latin typeface="Bernard MT Condensed" pitchFamily="18" charset="0"/>
            </a:endParaRPr>
          </a:p>
          <a:p>
            <a:pPr marL="109728" indent="0">
              <a:buClrTx/>
              <a:buNone/>
            </a:pPr>
            <a:endParaRPr lang="en-IN" sz="2400" i="1" dirty="0">
              <a:latin typeface="Bernard MT Condensed" pitchFamily="18" charset="0"/>
            </a:endParaRPr>
          </a:p>
          <a:p>
            <a:pPr marL="914400" lvl="3" indent="0">
              <a:buClrTx/>
              <a:buNone/>
            </a:pPr>
            <a:endParaRPr lang="en-IN" sz="2400" i="1" dirty="0">
              <a:latin typeface="Bernard MT Condensed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Preset – 47K – PR1, PR2 :</a:t>
            </a:r>
            <a:endParaRPr lang="en-IN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2636911"/>
            <a:ext cx="2543175" cy="954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961948"/>
            <a:ext cx="2736304" cy="2304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6781" y="5229200"/>
            <a:ext cx="21431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53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i="1" u="sng" dirty="0">
                <a:solidFill>
                  <a:srgbClr val="FF0000"/>
                </a:solidFill>
                <a:latin typeface="Bernard MT Condensed" pitchFamily="18" charset="0"/>
              </a:rPr>
              <a:t>PN Junction Diode – 1N4007 -  D1:</a:t>
            </a:r>
          </a:p>
          <a:p>
            <a:pPr>
              <a:buFont typeface="Wingdings" pitchFamily="2" charset="2"/>
              <a:buChar char="q"/>
            </a:pPr>
            <a:r>
              <a:rPr lang="en-US" sz="2000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rnard MT Condensed" pitchFamily="18" charset="0"/>
              </a:rPr>
              <a:t>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rnard MT Condensed" pitchFamily="18" charset="0"/>
              </a:rPr>
              <a:t>A diode is a device which allow current  flow through only one direction.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rnard MT Condensed" pitchFamily="18" charset="0"/>
              </a:rPr>
              <a:t> For 1N4007 diode , the maximum current carrying capacity is 1A , it withstands peaks up to 30 A &amp; power dissipation is 3W.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rnard MT Condensed" pitchFamily="18" charset="0"/>
              </a:rPr>
              <a:t> The reverse current is 5 micro A which is negligible.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rnard MT Condensed" pitchFamily="18" charset="0"/>
              </a:rPr>
              <a:t> Prevent reverse polarity problem ,used as protection device &amp; used as current flow regulators.</a:t>
            </a:r>
          </a:p>
          <a:p>
            <a:pPr>
              <a:buFont typeface="Wingdings" pitchFamily="2" charset="2"/>
              <a:buChar char="q"/>
            </a:pP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Bernard MT Condensed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Bernard MT Condensed" pitchFamily="18" charset="0"/>
            </a:endParaRPr>
          </a:p>
          <a:p>
            <a:pPr marL="109728" indent="0">
              <a:buNone/>
            </a:pPr>
            <a:r>
              <a:rPr lang="en-US" sz="2000" i="1" u="sng" dirty="0">
                <a:solidFill>
                  <a:srgbClr val="FF0000"/>
                </a:solidFill>
                <a:latin typeface="Bernard MT Condensed" pitchFamily="18" charset="0"/>
              </a:rPr>
              <a:t>3.3 V /0.5V </a:t>
            </a:r>
            <a:r>
              <a:rPr lang="en-US" sz="2000" i="1" u="sng" dirty="0" err="1">
                <a:solidFill>
                  <a:srgbClr val="FF0000"/>
                </a:solidFill>
                <a:latin typeface="Bernard MT Condensed" pitchFamily="18" charset="0"/>
              </a:rPr>
              <a:t>Zener</a:t>
            </a:r>
            <a:r>
              <a:rPr lang="en-US" sz="2000" i="1" u="sng" dirty="0">
                <a:solidFill>
                  <a:srgbClr val="FF0000"/>
                </a:solidFill>
                <a:latin typeface="Bernard MT Condensed" pitchFamily="18" charset="0"/>
              </a:rPr>
              <a:t> Diode  - ZD1: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latin typeface="Bernard MT Condensed" pitchFamily="18" charset="0"/>
              </a:rPr>
              <a:t>Nominal </a:t>
            </a:r>
            <a:r>
              <a:rPr lang="en-US" sz="2000" i="1" dirty="0" err="1">
                <a:latin typeface="Bernard MT Condensed" pitchFamily="18" charset="0"/>
              </a:rPr>
              <a:t>Zener</a:t>
            </a:r>
            <a:r>
              <a:rPr lang="en-US" sz="2000" i="1" dirty="0">
                <a:latin typeface="Bernard MT Condensed" pitchFamily="18" charset="0"/>
              </a:rPr>
              <a:t> voltage : 3.3V , Power dissipation : 500mW , </a:t>
            </a:r>
            <a:r>
              <a:rPr lang="en-US" sz="2000" i="1" dirty="0" err="1">
                <a:latin typeface="Bernard MT Condensed" pitchFamily="18" charset="0"/>
              </a:rPr>
              <a:t>Zener</a:t>
            </a:r>
            <a:r>
              <a:rPr lang="en-US" sz="2000" i="1" dirty="0">
                <a:latin typeface="Bernard MT Condensed" pitchFamily="18" charset="0"/>
              </a:rPr>
              <a:t> current : 76 mA , package : DO – 35.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latin typeface="Bernard MT Condensed" pitchFamily="18" charset="0"/>
              </a:rPr>
              <a:t> Used in voltage protection circuits, used as low current voltage regulator &amp; input voltage protection for microcontrollers or other IC’s </a:t>
            </a:r>
            <a:endParaRPr lang="en-IN" sz="2000" i="1" dirty="0">
              <a:latin typeface="Bernard MT Condensed" pitchFamily="18" charset="0"/>
            </a:endParaRPr>
          </a:p>
          <a:p>
            <a:pPr marL="109728" indent="0">
              <a:buNone/>
            </a:pP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Bernard MT Condensed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7" y="2420888"/>
            <a:ext cx="3240360" cy="93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157192"/>
            <a:ext cx="382905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6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u="sng" dirty="0">
                <a:latin typeface="Bernard MT Condensed" pitchFamily="18" charset="0"/>
              </a:rPr>
              <a:t> 7806 REG. IC – IC1: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>
                <a:solidFill>
                  <a:srgbClr val="FF0000"/>
                </a:solidFill>
                <a:latin typeface="Bernard MT Condensed" pitchFamily="18" charset="0"/>
              </a:rPr>
              <a:t> 3 terminal 1 A positive voltage regulator</a:t>
            </a:r>
          </a:p>
          <a:p>
            <a:pPr>
              <a:buFont typeface="Wingdings" pitchFamily="2" charset="2"/>
              <a:buChar char="q"/>
            </a:pPr>
            <a:r>
              <a:rPr lang="en-US" sz="2800" i="1" dirty="0">
                <a:solidFill>
                  <a:srgbClr val="FF0000"/>
                </a:solidFill>
                <a:latin typeface="Bernard MT Condensed" pitchFamily="18" charset="0"/>
              </a:rPr>
              <a:t> Features:</a:t>
            </a:r>
          </a:p>
          <a:p>
            <a:pPr>
              <a:buFont typeface="Wingdings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  <a:latin typeface="Bernard MT Condensed" pitchFamily="18" charset="0"/>
              </a:rPr>
              <a:t> output current up to 1 A.</a:t>
            </a:r>
          </a:p>
          <a:p>
            <a:pPr>
              <a:buFont typeface="Wingdings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  <a:latin typeface="Bernard MT Condensed" pitchFamily="18" charset="0"/>
              </a:rPr>
              <a:t> Thermal overload protection , short circuit protection &amp; output transistor safe operating area protection.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IC’s:</a:t>
            </a:r>
            <a:endParaRPr lang="en-IN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298804"/>
            <a:ext cx="1581150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4298804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i="1" u="sng" dirty="0">
                <a:latin typeface="Bernard MT Condensed" pitchFamily="18" charset="0"/>
              </a:rPr>
              <a:t>NE555  IC  - IC2 &amp; Pin Diagram: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555 Timer IC is an integrated circuit used in variety of time ,delay , pulse generation and oscillator application.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 NE comes from </a:t>
            </a:r>
            <a:r>
              <a:rPr lang="en-US" sz="2000" i="1" dirty="0" err="1">
                <a:solidFill>
                  <a:srgbClr val="FF0000"/>
                </a:solidFill>
                <a:latin typeface="Bernard MT Condensed" panose="02050806060905020404" pitchFamily="18" charset="0"/>
              </a:rPr>
              <a:t>sigNEtics</a:t>
            </a:r>
            <a:r>
              <a:rPr lang="en-US" sz="20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 , NE parts- commercial temperature – (0 to 70) degree C, SE parts – military temperature – (-55 to 125) degree C.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i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 Standard 555 package includes 25 transistors, 2 diodes, 15 resistors in a Si chip with DIP-8 (8 pin dual in-line package)</a:t>
            </a:r>
          </a:p>
          <a:p>
            <a:pPr marL="109728" indent="0">
              <a:buNone/>
            </a:pPr>
            <a:endParaRPr lang="en-US" sz="2800" i="1" u="sng" dirty="0">
              <a:solidFill>
                <a:srgbClr val="FF0000"/>
              </a:solidFill>
              <a:latin typeface="Bernard MT Condensed" pitchFamily="18" charset="0"/>
            </a:endParaRPr>
          </a:p>
          <a:p>
            <a:pPr marL="109728" indent="0">
              <a:buNone/>
            </a:pPr>
            <a:r>
              <a:rPr lang="en-US" sz="2800" b="1" i="1" u="sng" dirty="0">
                <a:latin typeface="Bernard MT Condensed" pitchFamily="18" charset="0"/>
              </a:rPr>
              <a:t>  </a:t>
            </a:r>
            <a:endParaRPr lang="en-US" sz="2800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08920"/>
            <a:ext cx="2371550" cy="1585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780928"/>
            <a:ext cx="4621169" cy="37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90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idx="1"/>
          </p:nvPr>
        </p:nvSpPr>
        <p:spPr>
          <a:xfrm>
            <a:off x="457200" y="115888"/>
            <a:ext cx="8229600" cy="5891212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i="1" u="sng" dirty="0">
                <a:latin typeface="Bernard MT Condensed" pitchFamily="18" charset="0"/>
              </a:rPr>
              <a:t>UM66  IC  -  IC3 :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Bernard MT Condensed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Bernard MT Condensed" pitchFamily="18" charset="0"/>
              </a:rPr>
              <a:t>It is  melody  generating IC used in calling bells.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rgbClr val="FF0000"/>
                </a:solidFill>
                <a:latin typeface="Bernard MT Condensed" pitchFamily="18" charset="0"/>
              </a:rPr>
              <a:t> It’s a 3 pin IC , first pin is ground , second pin is  VCC and third pin is melody output.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rgbClr val="FF0000"/>
                </a:solidFill>
                <a:latin typeface="Bernard MT Condensed" pitchFamily="18" charset="0"/>
              </a:rPr>
              <a:t> supply voltage that can be given to the  IC is in the range of 1.5V to 4.5V.</a:t>
            </a:r>
          </a:p>
          <a:p>
            <a:pPr>
              <a:buFont typeface="Wingdings" pitchFamily="2" charset="2"/>
              <a:buChar char="q"/>
            </a:pPr>
            <a:r>
              <a:rPr lang="en-US" sz="2000" i="1" dirty="0">
                <a:solidFill>
                  <a:srgbClr val="FF0000"/>
                </a:solidFill>
                <a:latin typeface="Bernard MT Condensed" pitchFamily="18" charset="0"/>
              </a:rPr>
              <a:t>The melody generator  has an inbuilt  beat and tone generator .</a:t>
            </a:r>
          </a:p>
          <a:p>
            <a:pPr marL="109728" indent="0">
              <a:buNone/>
            </a:pPr>
            <a:endParaRPr lang="en-US" sz="2000" i="1" u="sng" dirty="0">
              <a:latin typeface="Bernard MT Condensed" pitchFamily="18" charset="0"/>
            </a:endParaRPr>
          </a:p>
          <a:p>
            <a:pPr marL="109728" indent="0">
              <a:buNone/>
            </a:pPr>
            <a:r>
              <a:rPr lang="en-US" sz="2000" i="1" u="sng" dirty="0">
                <a:latin typeface="Bernard MT Condensed" pitchFamily="18" charset="0"/>
              </a:rPr>
              <a:t>Transistors – BC548 –T1,T2: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i="1" dirty="0">
                <a:latin typeface="Bernard MT Condensed" pitchFamily="18" charset="0"/>
              </a:rPr>
              <a:t>BC 548 is a general purpose NPN bipolar junction transistor, where B stands Si, C stands low frequency (100MHz). </a:t>
            </a:r>
            <a:endParaRPr lang="en-IN" sz="2000" i="1" dirty="0">
              <a:latin typeface="Bernard MT Condensed" pitchFamily="18" charset="0"/>
            </a:endParaRPr>
          </a:p>
          <a:p>
            <a:pPr marL="109728" indent="0">
              <a:buNone/>
            </a:pPr>
            <a:endParaRPr lang="en-US" sz="2000" i="1" u="sng" dirty="0">
              <a:latin typeface="Bernard MT Condensed" pitchFamily="18" charset="0"/>
            </a:endParaRPr>
          </a:p>
          <a:p>
            <a:pPr marL="109728" indent="0">
              <a:buNone/>
            </a:pPr>
            <a:endParaRPr lang="en-US" sz="2000" i="1" dirty="0">
              <a:solidFill>
                <a:srgbClr val="FF0000"/>
              </a:solidFill>
              <a:latin typeface="Bernard MT Condensed" pitchFamily="18" charset="0"/>
            </a:endParaRPr>
          </a:p>
          <a:p>
            <a:endParaRPr lang="en-IN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19" y="1916832"/>
            <a:ext cx="1859441" cy="1725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4005064"/>
            <a:ext cx="2324100" cy="17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09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u="sng" dirty="0">
                <a:solidFill>
                  <a:schemeClr val="tx1"/>
                </a:solidFill>
                <a:effectLst/>
                <a:latin typeface="Bernard MT Condensed" pitchFamily="18" charset="0"/>
              </a:rPr>
              <a:t>Circuit Diagram:</a:t>
            </a:r>
            <a:endParaRPr lang="en-IN" sz="4000" i="1" u="sng" dirty="0">
              <a:solidFill>
                <a:schemeClr val="tx1"/>
              </a:solidFill>
              <a:effectLst/>
              <a:latin typeface="Bernard MT Condensed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412776"/>
            <a:ext cx="8496944" cy="35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0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534</TotalTime>
  <Words>1187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Automatic Night Lamp With Alarm</vt:lpstr>
      <vt:lpstr>Objectives:</vt:lpstr>
      <vt:lpstr>Materials Required:</vt:lpstr>
      <vt:lpstr>Preset – 47K – PR1, PR2 :</vt:lpstr>
      <vt:lpstr>Slide 5</vt:lpstr>
      <vt:lpstr>IC’s:</vt:lpstr>
      <vt:lpstr>Slide 7</vt:lpstr>
      <vt:lpstr>Slide 8</vt:lpstr>
      <vt:lpstr>Circuit Diagram:</vt:lpstr>
      <vt:lpstr>Product Description &amp; Applications:</vt:lpstr>
      <vt:lpstr>Slide 11</vt:lpstr>
      <vt:lpstr>Slide 12</vt:lpstr>
      <vt:lpstr>               Thank  You !!....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Kadavul</dc:creator>
  <cp:lastModifiedBy>win</cp:lastModifiedBy>
  <cp:revision>48</cp:revision>
  <cp:lastPrinted>2020-09-10T13:08:12Z</cp:lastPrinted>
  <dcterms:created xsi:type="dcterms:W3CDTF">2020-07-12T12:36:27Z</dcterms:created>
  <dcterms:modified xsi:type="dcterms:W3CDTF">2020-11-04T09:12:04Z</dcterms:modified>
</cp:coreProperties>
</file>